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3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84" r:id="rId11"/>
    <p:sldId id="264" r:id="rId12"/>
    <p:sldId id="266" r:id="rId13"/>
    <p:sldId id="267" r:id="rId14"/>
    <p:sldId id="265" r:id="rId15"/>
    <p:sldId id="271" r:id="rId16"/>
    <p:sldId id="277" r:id="rId17"/>
    <p:sldId id="272" r:id="rId18"/>
    <p:sldId id="273" r:id="rId19"/>
    <p:sldId id="274" r:id="rId20"/>
    <p:sldId id="281" r:id="rId21"/>
    <p:sldId id="282" r:id="rId22"/>
    <p:sldId id="275" r:id="rId23"/>
    <p:sldId id="280" r:id="rId24"/>
    <p:sldId id="276" r:id="rId25"/>
    <p:sldId id="279" r:id="rId26"/>
    <p:sldId id="278" r:id="rId27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39933"/>
    <a:srgbClr val="CCFFFF"/>
    <a:srgbClr val="E8FD67"/>
    <a:srgbClr val="66CCFF"/>
    <a:srgbClr val="EB4635"/>
    <a:srgbClr val="FFCC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A6E10E1-CD82-4E65-B7B3-70C7C7F463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93E53F-1FBB-4A1C-93D6-DD7CE73400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26DE9AA-68B3-4EDF-ACAE-6F87F91825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3AC114-278B-492B-8AE8-658C9347F2C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99041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DC7487-A09A-44CA-B73A-1C92A077E5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3B2C78-6F88-40A1-A228-BA349AD012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AF5D94D-D089-47AB-A952-743F234F5A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2BA5E-F2FC-4810-AF69-BAE37BA998C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0020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7177410-B47E-4739-BF9E-5B27019D6F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37FDF93-C147-4E1B-BAE1-2ED22514FE1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24F380F-1A2E-4FD3-B3CE-B2BFBB06EE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5991F-23EC-4AFB-A281-01A09423CEA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74838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79A378-178D-43C2-B7DD-F11775B0F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DA13EF-DD28-493C-A5AF-BD49E5ABBE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31388B-9B81-4278-A964-77D51E0EF6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8083C-CFFB-4775-80E8-6A9237600AD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8747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99FDDB2-81A1-4CCB-BAF9-F44393DB4C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459352E-2125-4DC8-B2E2-D95C7D6A09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7AEBBF-D215-4E75-8FAD-2DC810D7B6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FD387-70F0-4CFB-9CD8-D10B7A13588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69384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6A7455-979A-4411-990B-5B5BA65B73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B5DD84-9F2B-4741-8EFF-7B578E4B4BF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9E5CB7-1B23-4A66-B5CB-82B5D21835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EC82-2D92-4C04-9DF4-5969D33CACB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75354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FD7A535-FC4C-4DFD-B849-C7054AFE9A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ADF1F46-B508-41A6-991D-D4A111BBE95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AC7CB5F-59E6-47E9-99F9-A5AEB78CA2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7D4AE7-E69D-4B6E-BD28-BD3AA0C729C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8795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512AA9A-8281-437C-88CC-BB5F5BC760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4DD3A34-CA8D-41DE-A389-F075AE9B31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B0F5A9F-2A82-4742-81C1-0C44D4FB9F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38378-1497-4966-944A-AA29A1D71EB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8299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8596C34-2658-41F1-B7E7-F1131EF054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265D288-F830-4CF3-8F37-70581A26F60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8460F76-C309-4A9B-9BBF-701A263FED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1CDA1-436B-450C-A535-B4008367C2D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95041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B1DF08-5B68-4A85-BDC2-2BC64E4B9B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772172-A196-47DA-9B51-819F5397BE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790CD89-6972-4BB6-8DD3-4DEB073F22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8277A-0495-4491-8F56-4B6C78DB4FC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9424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D81417E-DE1E-4872-8713-20443DD880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647E492-F9D6-4A4C-B3F7-A5FBE5FAAE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898FF4-5351-4CDA-8F42-971D8EFB587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AC69FC-EE04-4406-8071-73B4302A49D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04803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9EFB57E6-6886-413A-8BF4-35B9CAEA4A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F721C6A-ECE6-4D88-8B3C-EADF80CE39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34D8B76-2181-4DFD-8077-8663A9B8F89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EFE748A-5AB4-405B-90D4-014C0C4291F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CA1E44D-E73F-4799-B4B2-59E94311FE5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5387B691-FDE4-46F3-A5FE-91230C35DDE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Burkina_Faso%E2%80%93Niger_Frontier_Dispute_case" TargetMode="External"/><Relationship Id="rId2" Type="http://schemas.openxmlformats.org/officeDocument/2006/relationships/hyperlink" Target="https://en.wikipedia.org/wiki/Whaling_in_Japan#International_Court_of_Justice_.28ICJ.29_proceedings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International_Court_of_Justice" TargetMode="External"/><Relationship Id="rId2" Type="http://schemas.openxmlformats.org/officeDocument/2006/relationships/hyperlink" Target="https://en.wikipedia.org/wiki/Iran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United_States_sanctions_against_Iran" TargetMode="External"/><Relationship Id="rId4" Type="http://schemas.openxmlformats.org/officeDocument/2006/relationships/hyperlink" Target="https://en.wikipedia.org/wiki/United_States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Legal_Consequences_of_the_Construction_of_a_Wall_in_the_Occupied_Palestinian_Territory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Nicaragua" TargetMode="External"/><Relationship Id="rId2" Type="http://schemas.openxmlformats.org/officeDocument/2006/relationships/hyperlink" Target="https://en.wikipedia.org/wiki/United_State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United_Nations_Security_Council" TargetMode="External"/><Relationship Id="rId5" Type="http://schemas.openxmlformats.org/officeDocument/2006/relationships/hyperlink" Target="https://en.wikipedia.org/wiki/Chapter_XIV_of_the_United_Nations_Charter" TargetMode="External"/><Relationship Id="rId4" Type="http://schemas.openxmlformats.org/officeDocument/2006/relationships/hyperlink" Target="https://en.wikipedia.org/wiki/Nicaragua_v._United_States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3BDDB3D-76C6-40D8-986C-489E200D338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700213"/>
            <a:ext cx="7772400" cy="2449512"/>
          </a:xfrm>
          <a:solidFill>
            <a:srgbClr val="E70319"/>
          </a:solidFill>
        </p:spPr>
        <p:txBody>
          <a:bodyPr/>
          <a:lstStyle/>
          <a:p>
            <a:pPr eaLnBrk="1" hangingPunct="1"/>
            <a:r>
              <a:rPr lang="cs-CZ" altLang="cs-CZ" b="1">
                <a:solidFill>
                  <a:schemeClr val="bg1"/>
                </a:solidFill>
              </a:rPr>
              <a:t>Mírové (pokojné) řešení sporů mezi státy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9F47AE0-ABF2-4022-8AB9-D3724598D9E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sz="1800" dirty="0">
                <a:solidFill>
                  <a:schemeClr val="bg1">
                    <a:lumMod val="75000"/>
                  </a:schemeClr>
                </a:solidFill>
              </a:rPr>
              <a:t>2020-MPV</a:t>
            </a:r>
            <a:endParaRPr lang="cs-CZ" altLang="cs-CZ" sz="1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76BFCE4-6301-416F-AC94-D9BF48E7C2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425575"/>
          </a:xfrm>
          <a:solidFill>
            <a:srgbClr val="43FB6F"/>
          </a:solidFill>
        </p:spPr>
        <p:txBody>
          <a:bodyPr/>
          <a:lstStyle/>
          <a:p>
            <a:pPr eaLnBrk="1" hangingPunct="1"/>
            <a:r>
              <a:rPr lang="cs-CZ" altLang="cs-CZ" sz="4000" b="1" dirty="0"/>
              <a:t>Zprostředkování - příklady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E922FD9-D829-4315-823C-D35730B548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681537"/>
          </a:xfrm>
          <a:solidFill>
            <a:srgbClr val="C5FEA8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16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i="1" dirty="0"/>
              <a:t>Příklady zprostředkování: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1978 – Egypt a Izrael – Camp David (USA)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1981 - USA x Írán (Alžírsko)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1993 - Izrael x OOP (Norsko a USA)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1973 – USA – Vietnam (Francie)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Neúspěšné: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1990 - Irák – Kuvajt (nakonec řešila RB OSN)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1998 - Kosovo</a:t>
            </a:r>
          </a:p>
        </p:txBody>
      </p:sp>
    </p:spTree>
    <p:extLst>
      <p:ext uri="{BB962C8B-B14F-4D97-AF65-F5344CB8AC3E}">
        <p14:creationId xmlns:p14="http://schemas.microsoft.com/office/powerpoint/2010/main" val="766458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46FAAD2-1318-43B9-96D4-4D121CD9B4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43FB6F"/>
          </a:solidFill>
        </p:spPr>
        <p:txBody>
          <a:bodyPr/>
          <a:lstStyle/>
          <a:p>
            <a:pPr eaLnBrk="1" hangingPunct="1"/>
            <a:r>
              <a:rPr lang="cs-CZ" altLang="cs-CZ" b="1"/>
              <a:t>Vyšetřovací řízení (šetření)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ACA73C45-C6BB-4F4C-A0CE-7308FBA012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56792"/>
            <a:ext cx="8229600" cy="5040858"/>
          </a:xfrm>
          <a:solidFill>
            <a:srgbClr val="C5FEA8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cíl: objasnění skutkového stavu, předložení stranám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subjekt: </a:t>
            </a:r>
            <a:r>
              <a:rPr lang="cs-CZ" altLang="cs-CZ" sz="2000" b="1" dirty="0">
                <a:solidFill>
                  <a:srgbClr val="E70319"/>
                </a:solidFill>
              </a:rPr>
              <a:t>vyšetřovací výbor</a:t>
            </a:r>
            <a:r>
              <a:rPr lang="cs-CZ" altLang="cs-CZ" sz="2000" b="1" dirty="0"/>
              <a:t> vytvořený dohodou stran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šetření samo o sobě spor nevyřeší, ale může k tomu </a:t>
            </a:r>
            <a:r>
              <a:rPr lang="cs-CZ" altLang="cs-CZ" sz="2000" b="1" dirty="0">
                <a:solidFill>
                  <a:srgbClr val="E70319"/>
                </a:solidFill>
              </a:rPr>
              <a:t>vytvořit předpoklady 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b="1" dirty="0">
              <a:solidFill>
                <a:srgbClr val="E7031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Haagská úmluva 1907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někdy šetření povinné na základě mnohostranných smluv: První dodatkový protokol (1977) k Ženevským úmluvám o humanitárním právu (1949): mezinárodní vyšetřovací výbor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praktické při řešení některých hraničních sporů (džungle)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prostředek neoblíbený a málo využívaný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Příklady: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b="1" dirty="0"/>
              <a:t>1983 – sestřelení jihokorejského letadla nad Sachalinem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000" b="1" dirty="0"/>
              <a:t>1984 – válka Írán - Irák – použití chemických zbraní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C044D95-46C3-47BF-8E3A-7F96BD99A7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43FB6F"/>
          </a:solidFill>
        </p:spPr>
        <p:txBody>
          <a:bodyPr/>
          <a:lstStyle/>
          <a:p>
            <a:pPr eaLnBrk="1" hangingPunct="1"/>
            <a:r>
              <a:rPr lang="cs-CZ" altLang="cs-CZ" b="1"/>
              <a:t>Mezinárodní smírčí řízení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16BC596-25AC-4F96-9D97-EB22907ED4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824412"/>
          </a:xfrm>
          <a:solidFill>
            <a:srgbClr val="C5FEA8"/>
          </a:solidFill>
        </p:spPr>
        <p:txBody>
          <a:bodyPr/>
          <a:lstStyle/>
          <a:p>
            <a:pPr eaLnBrk="1" hangingPunct="1"/>
            <a:r>
              <a:rPr lang="cs-CZ" altLang="cs-CZ" sz="2400" b="1" dirty="0"/>
              <a:t>Podstata: </a:t>
            </a:r>
            <a:r>
              <a:rPr lang="cs-CZ" altLang="cs-CZ" sz="2400" b="1" dirty="0">
                <a:solidFill>
                  <a:srgbClr val="E70319"/>
                </a:solidFill>
              </a:rPr>
              <a:t>posouzení sporu</a:t>
            </a:r>
            <a:r>
              <a:rPr lang="cs-CZ" altLang="cs-CZ" sz="2400" b="1" dirty="0"/>
              <a:t> orgánem vytvořeným nebo akceptovaným stranami, činí </a:t>
            </a:r>
            <a:r>
              <a:rPr lang="cs-CZ" altLang="cs-CZ" sz="2400" b="1" dirty="0">
                <a:solidFill>
                  <a:srgbClr val="E70319"/>
                </a:solidFill>
              </a:rPr>
              <a:t>doporučení</a:t>
            </a:r>
            <a:r>
              <a:rPr lang="cs-CZ" altLang="cs-CZ" sz="2400" b="1" dirty="0"/>
              <a:t> - </a:t>
            </a:r>
            <a:r>
              <a:rPr lang="cs-CZ" altLang="cs-CZ" sz="2400" b="1" i="1" dirty="0"/>
              <a:t>nutná předchozí </a:t>
            </a:r>
            <a:r>
              <a:rPr lang="cs-CZ" altLang="cs-CZ" sz="2400" b="1" i="1" dirty="0">
                <a:solidFill>
                  <a:srgbClr val="E70319"/>
                </a:solidFill>
              </a:rPr>
              <a:t>dohoda</a:t>
            </a:r>
            <a:br>
              <a:rPr lang="cs-CZ" altLang="cs-CZ" sz="2400" b="1" dirty="0">
                <a:solidFill>
                  <a:srgbClr val="E70319"/>
                </a:solidFill>
              </a:rPr>
            </a:br>
            <a:r>
              <a:rPr lang="cs-CZ" altLang="cs-CZ" sz="2400" b="1" dirty="0">
                <a:solidFill>
                  <a:srgbClr val="0000CC"/>
                </a:solidFill>
              </a:rPr>
              <a:t>(syntéza šetření a zprostředkování)</a:t>
            </a:r>
          </a:p>
          <a:p>
            <a:pPr eaLnBrk="1" hangingPunct="1"/>
            <a:r>
              <a:rPr lang="cs-CZ" altLang="cs-CZ" sz="2400" b="1" dirty="0"/>
              <a:t>kontradiktorní řízení, závěry nezávazné</a:t>
            </a:r>
          </a:p>
          <a:p>
            <a:pPr eaLnBrk="1" hangingPunct="1">
              <a:buFontTx/>
              <a:buNone/>
            </a:pPr>
            <a:endParaRPr lang="cs-CZ" altLang="cs-CZ" sz="2400" b="1" dirty="0"/>
          </a:p>
          <a:p>
            <a:pPr eaLnBrk="1" hangingPunct="1"/>
            <a:r>
              <a:rPr lang="cs-CZ" altLang="cs-CZ" sz="2400" b="1" dirty="0"/>
              <a:t>stanoveno některými úmluvami </a:t>
            </a:r>
          </a:p>
          <a:p>
            <a:pPr lvl="1" eaLnBrk="1" hangingPunct="1"/>
            <a:r>
              <a:rPr lang="cs-CZ" altLang="cs-CZ" sz="2000" b="1" dirty="0"/>
              <a:t>Vídeňská úmluva o smluvním právu (1969)</a:t>
            </a:r>
          </a:p>
          <a:p>
            <a:pPr lvl="1" eaLnBrk="1" hangingPunct="1"/>
            <a:r>
              <a:rPr lang="cs-CZ" altLang="cs-CZ" sz="2000" b="1" dirty="0"/>
              <a:t>(</a:t>
            </a:r>
            <a:r>
              <a:rPr lang="cs-CZ" altLang="cs-CZ" sz="2000" b="1" dirty="0" err="1"/>
              <a:t>Montego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Bay</a:t>
            </a:r>
            <a:r>
              <a:rPr lang="cs-CZ" altLang="cs-CZ" sz="2000" b="1" dirty="0"/>
              <a:t> - mořské právo (1982), 90. léta: OBSE</a:t>
            </a:r>
            <a:br>
              <a:rPr lang="cs-CZ" altLang="cs-CZ" sz="2000" b="1" dirty="0"/>
            </a:br>
            <a:endParaRPr lang="cs-CZ" altLang="cs-CZ" sz="2000" b="1" dirty="0"/>
          </a:p>
          <a:p>
            <a:pPr eaLnBrk="1" hangingPunct="1"/>
            <a:r>
              <a:rPr lang="cs-CZ" altLang="cs-CZ" sz="2400" b="1" dirty="0"/>
              <a:t>v praxi rovněž neoblíbeno (těžkopádnost)</a:t>
            </a:r>
          </a:p>
          <a:p>
            <a:pPr lvl="1" eaLnBrk="1" hangingPunct="1"/>
            <a:r>
              <a:rPr lang="cs-CZ" altLang="cs-CZ" sz="2000" b="1" dirty="0"/>
              <a:t>příklady z novější doby nejsou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03E26840-9F06-47D3-AA76-BCDB8DF7E2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41EBFD"/>
          </a:solidFill>
        </p:spPr>
        <p:txBody>
          <a:bodyPr/>
          <a:lstStyle/>
          <a:p>
            <a:pPr eaLnBrk="1" hangingPunct="1"/>
            <a:r>
              <a:rPr lang="cs-CZ" altLang="cs-CZ" b="1"/>
              <a:t>2. Právní (soudní) prostředky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AC8261B-1E74-4287-95D6-7BF546474D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824412"/>
          </a:xfrm>
          <a:solidFill>
            <a:srgbClr val="BEF8FE"/>
          </a:solidFill>
        </p:spPr>
        <p:txBody>
          <a:bodyPr/>
          <a:lstStyle/>
          <a:p>
            <a:pPr eaLnBrk="1" hangingPunct="1"/>
            <a:endParaRPr lang="cs-CZ" altLang="cs-CZ" sz="2800" b="1"/>
          </a:p>
          <a:p>
            <a:pPr eaLnBrk="1" hangingPunct="1"/>
            <a:r>
              <a:rPr lang="cs-CZ" altLang="cs-CZ" sz="2800" b="1"/>
              <a:t>Znaky mezinárodního soudnictví v širším smyslu:</a:t>
            </a:r>
          </a:p>
          <a:p>
            <a:pPr eaLnBrk="1" hangingPunct="1"/>
            <a:r>
              <a:rPr lang="cs-CZ" altLang="cs-CZ" sz="2800"/>
              <a:t>1. účastníci řízení: suverénní státy</a:t>
            </a:r>
          </a:p>
          <a:p>
            <a:pPr eaLnBrk="1" hangingPunct="1"/>
            <a:r>
              <a:rPr lang="cs-CZ" altLang="cs-CZ" sz="2800"/>
              <a:t>2. fakultativní charakter</a:t>
            </a:r>
          </a:p>
          <a:p>
            <a:pPr eaLnBrk="1" hangingPunct="1"/>
            <a:r>
              <a:rPr lang="cs-CZ" altLang="cs-CZ" sz="2800"/>
              <a:t>3. důležitá role neinstitucionalizovaných prostředků (historicky dřívější)</a:t>
            </a:r>
          </a:p>
          <a:p>
            <a:pPr eaLnBrk="1" hangingPunct="1"/>
            <a:r>
              <a:rPr lang="cs-CZ" altLang="cs-CZ" sz="2800"/>
              <a:t>4. rozlišování charakteru sporů (politické x právní) - obtíže</a:t>
            </a:r>
            <a:br>
              <a:rPr lang="cs-CZ" altLang="cs-CZ" sz="2800"/>
            </a:br>
            <a:endParaRPr lang="cs-CZ" altLang="cs-CZ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A9846B26-878E-4297-971E-13EE0CD1DA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41EBFD"/>
          </a:solidFill>
        </p:spPr>
        <p:txBody>
          <a:bodyPr/>
          <a:lstStyle/>
          <a:p>
            <a:pPr eaLnBrk="1" hangingPunct="1"/>
            <a:r>
              <a:rPr lang="cs-CZ" altLang="cs-CZ" b="1" dirty="0"/>
              <a:t>Mezinárodní arbitráž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DD8B0B81-0A94-41E7-982D-90004B8A1C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0825" y="1268761"/>
            <a:ext cx="8642350" cy="5400328"/>
          </a:xfrm>
          <a:solidFill>
            <a:srgbClr val="BEF8FE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poprvé za války </a:t>
            </a:r>
            <a:r>
              <a:rPr lang="cs-CZ" altLang="cs-CZ" sz="1800" b="1" dirty="0" err="1"/>
              <a:t>SxJ</a:t>
            </a:r>
            <a:r>
              <a:rPr lang="cs-CZ" altLang="cs-CZ" sz="1800" b="1" dirty="0"/>
              <a:t> (USA) - spor s Velkou Británií (1872)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Haagská úmluva 1899 - kodifikace arbitrážního řízení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Slovinsko – Chorvatsko 2015 – Chorvatsko odmítlo („nebyla nestrannost“)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i="1" dirty="0">
                <a:solidFill>
                  <a:srgbClr val="FF0000"/>
                </a:solidFill>
              </a:rPr>
              <a:t>dnešní základní význam arbitráže: mimo tento rámec - spory mezi státy a zahraničními investory</a:t>
            </a:r>
            <a:r>
              <a:rPr lang="cs-CZ" altLang="cs-CZ" sz="2400" b="1" dirty="0">
                <a:solidFill>
                  <a:srgbClr val="FF0000"/>
                </a:solidFill>
              </a:rPr>
              <a:t> </a:t>
            </a:r>
            <a:r>
              <a:rPr lang="cs-CZ" altLang="cs-CZ" sz="2400" b="1" dirty="0"/>
              <a:t>- smysl arbitráže: </a:t>
            </a:r>
            <a:r>
              <a:rPr lang="cs-CZ" altLang="cs-CZ" sz="2400" b="1" u="sng" dirty="0"/>
              <a:t>orgán skutečně nezávislý na příslušném státu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E70319"/>
                </a:solidFill>
              </a:rPr>
              <a:t>a) Fakultativní arbitráž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0000CC"/>
                </a:solidFill>
              </a:rPr>
              <a:t>arbitrážní kompromis</a:t>
            </a:r>
            <a:r>
              <a:rPr lang="cs-CZ" altLang="cs-CZ" sz="1800" b="1" dirty="0"/>
              <a:t> (doložka) (= dohoda mezi státy ohledně určitého sporu)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obsahuje: předmět sporu, způsob ustanovování rozhodců, jejich pravomoci, procesní pravidla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E70319"/>
                </a:solidFill>
              </a:rPr>
              <a:t>b) "Obligatorní" arbitráž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stanovena mezinárodní smlouvou (dohoda o sídle OSN)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0000CC"/>
                </a:solidFill>
              </a:rPr>
              <a:t>"obecný kompromis (doložka)"</a:t>
            </a:r>
            <a:r>
              <a:rPr lang="cs-CZ" altLang="cs-CZ" sz="1800" b="1" dirty="0"/>
              <a:t> - týká se </a:t>
            </a:r>
            <a:r>
              <a:rPr lang="cs-CZ" altLang="cs-CZ" sz="1800" b="1" dirty="0">
                <a:solidFill>
                  <a:srgbClr val="CC0000"/>
                </a:solidFill>
              </a:rPr>
              <a:t>všech sporů z příslušné mezinárodní smlouvy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i zde bývá potřebná další dohoda (kompromis) o podrobnostech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A2F79A1A-D52C-400B-BF45-4DD318B245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pPr eaLnBrk="1" hangingPunct="1"/>
            <a:r>
              <a:rPr lang="cs-CZ" altLang="cs-CZ" b="1">
                <a:solidFill>
                  <a:srgbClr val="00FF00"/>
                </a:solidFill>
              </a:rPr>
              <a:t>Mezinárodní</a:t>
            </a:r>
            <a:r>
              <a:rPr lang="cs-CZ" altLang="cs-CZ" b="1"/>
              <a:t> </a:t>
            </a:r>
            <a:r>
              <a:rPr lang="cs-CZ" altLang="cs-CZ" b="1">
                <a:solidFill>
                  <a:srgbClr val="00FF00"/>
                </a:solidFill>
              </a:rPr>
              <a:t>soudy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D3D63AC-F8F9-46C3-8A6D-A2D55CDB27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5040313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b="1">
                <a:solidFill>
                  <a:srgbClr val="00FF00"/>
                </a:solidFill>
              </a:rPr>
              <a:t>obecná věcná působnost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b="1">
                <a:solidFill>
                  <a:schemeClr val="bg1"/>
                </a:solidFill>
              </a:rPr>
              <a:t>Mezinárodní soudní dvůr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>
                <a:solidFill>
                  <a:srgbClr val="00FF00"/>
                </a:solidFill>
              </a:rPr>
              <a:t>vymezená věcná působnost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>
                <a:solidFill>
                  <a:schemeClr val="bg1"/>
                </a:solidFill>
              </a:rPr>
              <a:t>Tribunál pro mořské právo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>
                <a:solidFill>
                  <a:schemeClr val="bg1"/>
                </a:solidFill>
              </a:rPr>
              <a:t>Soudní dvůr EU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>
                <a:solidFill>
                  <a:schemeClr val="bg1"/>
                </a:solidFill>
              </a:rPr>
              <a:t>Orgán pro řešení sporů WTO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b="1" i="1">
                <a:solidFill>
                  <a:srgbClr val="FF6600"/>
                </a:solidFill>
              </a:rPr>
              <a:t>zvláštní mezinárodní soudy</a:t>
            </a:r>
            <a:r>
              <a:rPr lang="cs-CZ" altLang="cs-CZ" b="1" i="1"/>
              <a:t> </a:t>
            </a:r>
            <a:r>
              <a:rPr lang="cs-CZ" altLang="cs-CZ" b="1" i="1">
                <a:solidFill>
                  <a:srgbClr val="EB4635"/>
                </a:solidFill>
              </a:rPr>
              <a:t>neřešící spory mezi státy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>
                <a:solidFill>
                  <a:schemeClr val="bg1"/>
                </a:solidFill>
              </a:rPr>
              <a:t>Evropský soud pro lidská práva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>
                <a:solidFill>
                  <a:schemeClr val="bg1"/>
                </a:solidFill>
              </a:rPr>
              <a:t>mezinárodní trestní soudy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0F4B136-80AC-447E-AF25-C5F7744A71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tx1"/>
          </a:solidFill>
        </p:spPr>
        <p:txBody>
          <a:bodyPr/>
          <a:lstStyle/>
          <a:p>
            <a:pPr eaLnBrk="1" hangingPunct="1"/>
            <a:r>
              <a:rPr lang="cs-CZ" altLang="cs-CZ" sz="3600" b="1">
                <a:solidFill>
                  <a:srgbClr val="00FF00"/>
                </a:solidFill>
              </a:rPr>
              <a:t>Mezinárodní</a:t>
            </a:r>
            <a:r>
              <a:rPr lang="cs-CZ" altLang="cs-CZ" sz="3600" b="1"/>
              <a:t> </a:t>
            </a:r>
            <a:r>
              <a:rPr lang="cs-CZ" altLang="cs-CZ" sz="3600" b="1">
                <a:solidFill>
                  <a:srgbClr val="00FF00"/>
                </a:solidFill>
              </a:rPr>
              <a:t>soudy – dělení z hlediska univerzality a regionality: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D5DDD18F-F1BD-4EDE-A115-45AB0B1B90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5040313"/>
          </a:xfrm>
          <a:solidFill>
            <a:schemeClr val="tx1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u="sng">
                <a:solidFill>
                  <a:srgbClr val="00FF00"/>
                </a:solidFill>
              </a:rPr>
              <a:t>Univerzální mechanismy</a:t>
            </a:r>
            <a:r>
              <a:rPr lang="cs-CZ" altLang="cs-CZ" sz="2400" b="1">
                <a:solidFill>
                  <a:srgbClr val="00FF00"/>
                </a:solidFill>
              </a:rPr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>
                <a:solidFill>
                  <a:schemeClr val="bg1"/>
                </a:solidFill>
              </a:rPr>
              <a:t>Mezinárodní soudní dvůr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>
                <a:solidFill>
                  <a:schemeClr val="bg1"/>
                </a:solidFill>
              </a:rPr>
              <a:t>Tribunál pro mořské právo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>
                <a:solidFill>
                  <a:schemeClr val="accent1"/>
                </a:solidFill>
              </a:rPr>
              <a:t>Mezinárodní trestní tribunál pro bývalou Jugoslávii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>
                <a:solidFill>
                  <a:schemeClr val="accent1"/>
                </a:solidFill>
              </a:rPr>
              <a:t>Mezinárodní trestní tribunál pro Rwandu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>
                <a:solidFill>
                  <a:schemeClr val="accent1"/>
                </a:solidFill>
              </a:rPr>
              <a:t>Mezinárodní trestní soud (Haag)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u="sng">
                <a:solidFill>
                  <a:srgbClr val="00FF00"/>
                </a:solidFill>
              </a:rPr>
              <a:t>Regionální mechanismy</a:t>
            </a:r>
            <a:r>
              <a:rPr lang="cs-CZ" altLang="cs-CZ" sz="2400" b="1">
                <a:solidFill>
                  <a:srgbClr val="00FF00"/>
                </a:solidFill>
              </a:rPr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>
                <a:solidFill>
                  <a:schemeClr val="bg1"/>
                </a:solidFill>
              </a:rPr>
              <a:t>Soudní dvůr EU + Soudní dvůr ESVO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>
                <a:solidFill>
                  <a:schemeClr val="bg1"/>
                </a:solidFill>
              </a:rPr>
              <a:t>Evropský soud pro lidská práva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>
                <a:solidFill>
                  <a:schemeClr val="bg1"/>
                </a:solidFill>
              </a:rPr>
              <a:t>Interamerický soud pro lidská práva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>
                <a:solidFill>
                  <a:schemeClr val="bg1"/>
                </a:solidFill>
              </a:rPr>
              <a:t>Soudní dvůr Africké unie (býv. Organizace africké jednoty)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u="sng">
                <a:solidFill>
                  <a:srgbClr val="00FF00"/>
                </a:solidFill>
              </a:rPr>
              <a:t>Quasijudiciální orgán</a:t>
            </a:r>
            <a:r>
              <a:rPr lang="cs-CZ" altLang="cs-CZ" sz="2400" b="1">
                <a:solidFill>
                  <a:srgbClr val="00FF00"/>
                </a:solidFill>
              </a:rPr>
              <a:t>: </a:t>
            </a:r>
            <a:r>
              <a:rPr lang="cs-CZ" altLang="cs-CZ" sz="2400">
                <a:solidFill>
                  <a:srgbClr val="CCFFFF"/>
                </a:solidFill>
              </a:rPr>
              <a:t>Orgán pro řešení sporů WTO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D1CF60F-9872-4004-9051-C5FACDE803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E8FD67"/>
          </a:solidFill>
        </p:spPr>
        <p:txBody>
          <a:bodyPr/>
          <a:lstStyle/>
          <a:p>
            <a:pPr eaLnBrk="1" hangingPunct="1"/>
            <a:r>
              <a:rPr lang="cs-CZ" altLang="cs-CZ" b="1" dirty="0"/>
              <a:t>Mezinárodní soudní dvůr - 1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A9EAEF7-4F86-493D-B2E9-A2B9717E47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5039841"/>
          </a:xfrm>
          <a:solidFill>
            <a:srgbClr val="F2FEAC"/>
          </a:solidFill>
        </p:spPr>
        <p:txBody>
          <a:bodyPr/>
          <a:lstStyle/>
          <a:p>
            <a:pPr eaLnBrk="1" hangingPunct="1"/>
            <a:r>
              <a:rPr lang="cs-CZ" altLang="cs-CZ" sz="2400" dirty="0"/>
              <a:t>předchůdce:</a:t>
            </a:r>
            <a:r>
              <a:rPr lang="cs-CZ" altLang="cs-CZ" sz="2400" b="1" dirty="0"/>
              <a:t> </a:t>
            </a:r>
            <a:r>
              <a:rPr lang="cs-CZ" altLang="cs-CZ" sz="2400" i="1" dirty="0">
                <a:solidFill>
                  <a:srgbClr val="CC0000"/>
                </a:solidFill>
              </a:rPr>
              <a:t>Stálý dvůr mezinárodní spravedlnosti</a:t>
            </a:r>
            <a:r>
              <a:rPr lang="cs-CZ" altLang="cs-CZ" sz="2400" dirty="0"/>
              <a:t> Společnosti národů (1922)</a:t>
            </a:r>
          </a:p>
          <a:p>
            <a:pPr eaLnBrk="1" hangingPunct="1"/>
            <a:r>
              <a:rPr lang="cs-CZ" altLang="cs-CZ" sz="2400" dirty="0"/>
              <a:t>úprava: Charta OSN, </a:t>
            </a:r>
            <a:r>
              <a:rPr lang="cs-CZ" altLang="cs-CZ" sz="2400" b="1" dirty="0"/>
              <a:t>Statut MSD</a:t>
            </a:r>
          </a:p>
          <a:p>
            <a:pPr eaLnBrk="1" hangingPunct="1"/>
            <a:r>
              <a:rPr lang="cs-CZ" altLang="cs-CZ" sz="2400" dirty="0"/>
              <a:t>složení: 15 soudců volených VS a RB OSN na 9 let (předseda do 2015: prof. Peter Tomka - SK)</a:t>
            </a:r>
          </a:p>
          <a:p>
            <a:pPr eaLnBrk="1" hangingPunct="1"/>
            <a:r>
              <a:rPr lang="cs-CZ" sz="2400" dirty="0"/>
              <a:t>Dvůr je příslušný pouze pro </a:t>
            </a:r>
            <a:r>
              <a:rPr lang="cs-CZ" sz="2400" b="1" dirty="0"/>
              <a:t>spory právní povahy, </a:t>
            </a:r>
            <a:r>
              <a:rPr lang="cs-CZ" sz="2400" dirty="0"/>
              <a:t>jak vyplývá z čl. 36 odst. 3 Charty a čl. 36 odst. 2 Statutu MSD</a:t>
            </a:r>
            <a:endParaRPr lang="cs-CZ" altLang="cs-CZ" sz="2400" dirty="0"/>
          </a:p>
          <a:p>
            <a:pPr eaLnBrk="1" hangingPunct="1"/>
            <a:r>
              <a:rPr lang="cs-CZ" altLang="cs-CZ" sz="2400" dirty="0"/>
              <a:t>základní cíle:</a:t>
            </a:r>
          </a:p>
          <a:p>
            <a:pPr lvl="1" eaLnBrk="1" hangingPunct="1"/>
            <a:r>
              <a:rPr lang="cs-CZ" altLang="cs-CZ" sz="2400" dirty="0"/>
              <a:t>efektivní řešení sporů, snížení rizika zostření (např. vymezením hranic)</a:t>
            </a:r>
          </a:p>
          <a:p>
            <a:pPr lvl="1" eaLnBrk="1" hangingPunct="1"/>
            <a:r>
              <a:rPr lang="cs-CZ" altLang="cs-CZ" sz="2400" dirty="0"/>
              <a:t>rozvoj mezinárodního práva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CCB65A5-8ED2-414E-9727-A4C41A428A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77875"/>
          </a:xfrm>
          <a:solidFill>
            <a:srgbClr val="E8FD67"/>
          </a:solidFill>
        </p:spPr>
        <p:txBody>
          <a:bodyPr/>
          <a:lstStyle/>
          <a:p>
            <a:pPr eaLnBrk="1" hangingPunct="1"/>
            <a:r>
              <a:rPr lang="cs-CZ" altLang="cs-CZ" b="1"/>
              <a:t>Mezinárodní soudní dvůr - 2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F0B31B9-5112-4102-9B8F-66DBD92F7B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543550"/>
          </a:xfrm>
          <a:solidFill>
            <a:srgbClr val="F2FEAC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 dirty="0">
                <a:solidFill>
                  <a:srgbClr val="CC0000"/>
                </a:solidFill>
              </a:rPr>
              <a:t>a) ROZSUDKOVÉ ŘÍZENÍ (sporné)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i="1" dirty="0">
                <a:solidFill>
                  <a:srgbClr val="CC0000"/>
                </a:solidFill>
              </a:rPr>
              <a:t>aktivní legitimace:</a:t>
            </a:r>
            <a:r>
              <a:rPr lang="cs-CZ" altLang="cs-CZ" sz="2800" i="1" dirty="0"/>
              <a:t> </a:t>
            </a:r>
            <a:r>
              <a:rPr lang="cs-CZ" altLang="cs-CZ" sz="2800" dirty="0"/>
              <a:t>jen státy (+ určité mezinárodní organizace systému OSN)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i="1" dirty="0">
                <a:solidFill>
                  <a:srgbClr val="CC0000"/>
                </a:solidFill>
              </a:rPr>
              <a:t>fakultativní jurisdikce</a:t>
            </a:r>
            <a:r>
              <a:rPr lang="cs-CZ" altLang="cs-CZ" sz="2800" i="1" dirty="0"/>
              <a:t> </a:t>
            </a:r>
            <a:r>
              <a:rPr lang="cs-CZ" altLang="cs-CZ" sz="2800" dirty="0"/>
              <a:t>– nutný souhlas sporných stran (členové Statutu MSD)</a:t>
            </a:r>
            <a:endParaRPr lang="cs-CZ" altLang="cs-CZ" sz="2000" dirty="0"/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sz="2000" dirty="0"/>
              <a:t>souhlas v konkrétním případě ad hoc (dohoda, „kompromis“, tichý souhlas) (1993 – Slovensko – Maďarsko </a:t>
            </a:r>
            <a:r>
              <a:rPr lang="cs-CZ" altLang="cs-CZ" sz="2000" i="1" dirty="0"/>
              <a:t>- Gabčíkovo</a:t>
            </a:r>
            <a:r>
              <a:rPr lang="cs-CZ" altLang="cs-CZ" sz="2000" dirty="0"/>
              <a:t>)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sz="2000" dirty="0"/>
              <a:t>souhlas daný předem v obecnější úmluvě („obligatorní“ jurisdikce – jurisdikční klauzule)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sz="2000" dirty="0"/>
              <a:t>souhlas daný předem obecně jednostranným prohlášením (= „fakultativní klauzule“) – neochota států, lze vzít kdykoli zpět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cs-CZ" altLang="cs-CZ" sz="2000" dirty="0"/>
              <a:t>konkludentně – akceptace řízení zahájeného na podnět druhé strany – </a:t>
            </a:r>
            <a:r>
              <a:rPr lang="cs-CZ" altLang="cs-CZ" sz="2000" dirty="0" err="1"/>
              <a:t>forum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prorogatum</a:t>
            </a:r>
            <a:r>
              <a:rPr lang="cs-CZ" altLang="cs-CZ" sz="2000" dirty="0"/>
              <a:t> – jediný případ – Úžina Korfu</a:t>
            </a:r>
            <a:r>
              <a:rPr lang="en-US" altLang="cs-CZ" sz="2000" dirty="0"/>
              <a:t> (UK v Alb</a:t>
            </a:r>
            <a:r>
              <a:rPr lang="cs-CZ" altLang="cs-CZ" sz="2000" dirty="0" err="1"/>
              <a:t>ánie</a:t>
            </a:r>
            <a:r>
              <a:rPr lang="en-US" altLang="cs-CZ" sz="2000" dirty="0"/>
              <a:t>) (1949) </a:t>
            </a:r>
            <a:r>
              <a:rPr lang="en-US" altLang="cs-CZ" sz="2000" i="1" dirty="0">
                <a:solidFill>
                  <a:schemeClr val="bg1">
                    <a:lumMod val="50000"/>
                  </a:schemeClr>
                </a:solidFill>
              </a:rPr>
              <a:t>in which the court held that a letter from Albania stating that it submitted to the jurisdiction of the ICJ was sufficient to grant the court jurisdiction</a:t>
            </a:r>
            <a:r>
              <a:rPr lang="cs-CZ" altLang="cs-CZ" sz="2000" i="1" dirty="0">
                <a:solidFill>
                  <a:schemeClr val="bg1">
                    <a:lumMod val="50000"/>
                  </a:schemeClr>
                </a:solidFill>
              </a:rPr>
              <a:t>)</a:t>
            </a:r>
            <a:r>
              <a:rPr lang="en-US" altLang="cs-CZ" sz="2000" i="1" dirty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cs-CZ" altLang="cs-CZ" sz="20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5E0EB03-BC7D-414B-834F-0D433AF7C2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E8FD67"/>
          </a:solidFill>
        </p:spPr>
        <p:txBody>
          <a:bodyPr/>
          <a:lstStyle/>
          <a:p>
            <a:pPr eaLnBrk="1" hangingPunct="1"/>
            <a:r>
              <a:rPr lang="cs-CZ" altLang="cs-CZ" b="1"/>
              <a:t>Mezinárodní soudní dvůr - 3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E6B415E6-6829-4A33-8194-0ACA489718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5040313"/>
          </a:xfrm>
          <a:solidFill>
            <a:srgbClr val="F2FEAC"/>
          </a:solidFill>
        </p:spPr>
        <p:txBody>
          <a:bodyPr/>
          <a:lstStyle/>
          <a:p>
            <a:pPr eaLnBrk="1" hangingPunct="1"/>
            <a:r>
              <a:rPr lang="cs-CZ" altLang="cs-CZ" i="1" dirty="0"/>
              <a:t>Dosud cca 170 věcí (včetně probíhajících)</a:t>
            </a:r>
          </a:p>
          <a:p>
            <a:pPr eaLnBrk="1" hangingPunct="1"/>
            <a:r>
              <a:rPr lang="cs-CZ" altLang="cs-CZ" dirty="0"/>
              <a:t>Precedenční povaha rozsudků MSD?</a:t>
            </a:r>
          </a:p>
          <a:p>
            <a:pPr eaLnBrk="1" hangingPunct="1">
              <a:buFontTx/>
              <a:buNone/>
            </a:pPr>
            <a:r>
              <a:rPr lang="cs-CZ" altLang="cs-CZ" dirty="0"/>
              <a:t>	</a:t>
            </a:r>
            <a:r>
              <a:rPr lang="cs-CZ" altLang="cs-CZ" dirty="0">
                <a:solidFill>
                  <a:srgbClr val="0000CC"/>
                </a:solidFill>
              </a:rPr>
              <a:t>CGS</a:t>
            </a:r>
            <a:r>
              <a:rPr lang="cs-CZ" altLang="cs-CZ" dirty="0"/>
              <a:t> ano, ale kromě těchto případů:</a:t>
            </a:r>
          </a:p>
          <a:p>
            <a:pPr eaLnBrk="1" hangingPunct="1">
              <a:buFontTx/>
              <a:buNone/>
            </a:pPr>
            <a:r>
              <a:rPr lang="cs-CZ" altLang="cs-CZ" dirty="0"/>
              <a:t>	- původní případ nezaložil pravidlo</a:t>
            </a:r>
          </a:p>
          <a:p>
            <a:pPr eaLnBrk="1" hangingPunct="1">
              <a:buFontTx/>
              <a:buNone/>
            </a:pPr>
            <a:r>
              <a:rPr lang="cs-CZ" altLang="cs-CZ" dirty="0"/>
              <a:t>	- pozdější posuny v rozvoji práva</a:t>
            </a:r>
          </a:p>
          <a:p>
            <a:pPr eaLnBrk="1" hangingPunct="1">
              <a:buFontTx/>
              <a:buNone/>
            </a:pPr>
            <a:r>
              <a:rPr lang="cs-CZ" altLang="cs-CZ" dirty="0"/>
              <a:t>	- odlišný právní nebo skutkový rámec</a:t>
            </a:r>
          </a:p>
          <a:p>
            <a:pPr lvl="1" eaLnBrk="1" hangingPunct="1"/>
            <a:endParaRPr lang="cs-CZ" altLang="cs-CZ" dirty="0"/>
          </a:p>
          <a:p>
            <a:pPr eaLnBrk="1" hangingPunct="1">
              <a:buFontTx/>
              <a:buNone/>
            </a:pPr>
            <a:r>
              <a:rPr lang="cs-CZ" altLang="cs-CZ" u="sng" dirty="0" err="1">
                <a:solidFill>
                  <a:srgbClr val="0000CC"/>
                </a:solidFill>
              </a:rPr>
              <a:t>cum</a:t>
            </a:r>
            <a:r>
              <a:rPr lang="cs-CZ" altLang="cs-CZ" u="sng" dirty="0">
                <a:solidFill>
                  <a:srgbClr val="0000CC"/>
                </a:solidFill>
              </a:rPr>
              <a:t> </a:t>
            </a:r>
            <a:r>
              <a:rPr lang="cs-CZ" altLang="cs-CZ" u="sng" dirty="0" err="1">
                <a:solidFill>
                  <a:srgbClr val="0000CC"/>
                </a:solidFill>
              </a:rPr>
              <a:t>grano</a:t>
            </a:r>
            <a:r>
              <a:rPr lang="cs-CZ" altLang="cs-CZ" u="sng" dirty="0">
                <a:solidFill>
                  <a:srgbClr val="0000CC"/>
                </a:solidFill>
              </a:rPr>
              <a:t> </a:t>
            </a:r>
            <a:r>
              <a:rPr lang="cs-CZ" altLang="cs-CZ" u="sng" dirty="0" err="1">
                <a:solidFill>
                  <a:srgbClr val="0000CC"/>
                </a:solidFill>
              </a:rPr>
              <a:t>salis</a:t>
            </a:r>
            <a:r>
              <a:rPr lang="cs-CZ" altLang="cs-CZ" u="sng" dirty="0"/>
              <a:t> </a:t>
            </a:r>
            <a:r>
              <a:rPr lang="cs-CZ" altLang="cs-CZ" dirty="0"/>
              <a:t>= s určitými výhradami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8BC761-E8F8-4469-9FC3-4534523DB1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rgbClr val="FFFF00"/>
          </a:solidFill>
        </p:spPr>
        <p:txBody>
          <a:bodyPr/>
          <a:lstStyle/>
          <a:p>
            <a:r>
              <a:rPr lang="pl-PL" dirty="0"/>
              <a:t>Pojem </a:t>
            </a:r>
            <a:r>
              <a:rPr lang="pl-PL" dirty="0" err="1"/>
              <a:t>mezinárodního</a:t>
            </a:r>
            <a:r>
              <a:rPr lang="pl-PL" dirty="0"/>
              <a:t> sporu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51143A-0E46-4789-8A88-9175A5EA7E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/>
          <a:lstStyle/>
          <a:p>
            <a:r>
              <a:rPr lang="pl-PL" b="1" dirty="0">
                <a:solidFill>
                  <a:srgbClr val="C00000"/>
                </a:solidFill>
              </a:rPr>
              <a:t>Co je spor: </a:t>
            </a:r>
            <a:r>
              <a:rPr lang="pl-PL" b="1" dirty="0"/>
              <a:t>„</a:t>
            </a:r>
            <a:r>
              <a:rPr lang="pl-PL" b="1" dirty="0" err="1"/>
              <a:t>stav</a:t>
            </a:r>
            <a:r>
              <a:rPr lang="pl-PL" b="1" dirty="0"/>
              <a:t>, </a:t>
            </a:r>
            <a:r>
              <a:rPr lang="pl-PL" b="1" dirty="0" err="1"/>
              <a:t>kdy</a:t>
            </a:r>
            <a:r>
              <a:rPr lang="pl-PL" b="1" dirty="0"/>
              <a:t> </a:t>
            </a:r>
            <a:r>
              <a:rPr lang="pl-PL" b="1" dirty="0" err="1"/>
              <a:t>jsou</a:t>
            </a:r>
            <a:r>
              <a:rPr lang="pl-PL" b="1" dirty="0"/>
              <a:t> </a:t>
            </a:r>
            <a:r>
              <a:rPr lang="pl-PL" b="1" dirty="0" err="1"/>
              <a:t>stanoviska</a:t>
            </a:r>
            <a:r>
              <a:rPr lang="pl-PL" b="1" dirty="0"/>
              <a:t> </a:t>
            </a:r>
            <a:r>
              <a:rPr lang="pl-PL" b="1" dirty="0" err="1"/>
              <a:t>stran</a:t>
            </a:r>
            <a:r>
              <a:rPr lang="pl-PL" b="1" dirty="0"/>
              <a:t> (</a:t>
            </a:r>
            <a:r>
              <a:rPr lang="pl-PL" b="1" dirty="0" err="1"/>
              <a:t>států</a:t>
            </a:r>
            <a:r>
              <a:rPr lang="pl-PL" b="1" dirty="0"/>
              <a:t>) </a:t>
            </a:r>
            <a:r>
              <a:rPr lang="pl-PL" b="1" dirty="0" err="1"/>
              <a:t>výrazně</a:t>
            </a:r>
            <a:r>
              <a:rPr lang="pl-PL" b="1" dirty="0"/>
              <a:t> </a:t>
            </a:r>
            <a:r>
              <a:rPr lang="pl-PL" b="1" dirty="0" err="1"/>
              <a:t>protikladná</a:t>
            </a:r>
            <a:r>
              <a:rPr lang="pl-PL" b="1" dirty="0"/>
              <a:t>”       </a:t>
            </a:r>
            <a:r>
              <a:rPr lang="pl-PL" sz="2000" dirty="0"/>
              <a:t>(MSD 1950 – </a:t>
            </a:r>
            <a:r>
              <a:rPr lang="pl-PL" sz="2000" dirty="0" err="1"/>
              <a:t>posudek</a:t>
            </a:r>
            <a:r>
              <a:rPr lang="pl-PL" sz="2000" dirty="0"/>
              <a:t> </a:t>
            </a:r>
            <a:r>
              <a:rPr lang="pl-PL" sz="2000" dirty="0" err="1"/>
              <a:t>týkající</a:t>
            </a:r>
            <a:r>
              <a:rPr lang="pl-PL" sz="2000" dirty="0"/>
              <a:t> </a:t>
            </a:r>
            <a:r>
              <a:rPr lang="pl-PL" sz="2000" dirty="0" err="1"/>
              <a:t>se</a:t>
            </a:r>
            <a:r>
              <a:rPr lang="pl-PL" sz="2000" dirty="0"/>
              <a:t> </a:t>
            </a:r>
            <a:r>
              <a:rPr lang="pl-PL" sz="2000" dirty="0" err="1"/>
              <a:t>interpretace</a:t>
            </a:r>
            <a:r>
              <a:rPr lang="pl-PL" sz="2000" dirty="0"/>
              <a:t> </a:t>
            </a:r>
            <a:r>
              <a:rPr lang="pl-PL" sz="2000" dirty="0" err="1"/>
              <a:t>mírových</a:t>
            </a:r>
            <a:r>
              <a:rPr lang="pl-PL" sz="2000" dirty="0"/>
              <a:t> </a:t>
            </a:r>
            <a:r>
              <a:rPr lang="pl-PL" sz="2000" dirty="0" err="1"/>
              <a:t>smluv</a:t>
            </a:r>
            <a:r>
              <a:rPr lang="pl-PL" sz="2000" dirty="0"/>
              <a:t> </a:t>
            </a:r>
            <a:r>
              <a:rPr lang="pl-PL" sz="2000" dirty="0" err="1"/>
              <a:t>mezi</a:t>
            </a:r>
            <a:r>
              <a:rPr lang="pl-PL" sz="2000" dirty="0"/>
              <a:t> </a:t>
            </a:r>
            <a:r>
              <a:rPr lang="pl-PL" sz="2000" dirty="0" err="1"/>
              <a:t>Bulharskem</a:t>
            </a:r>
            <a:r>
              <a:rPr lang="pl-PL" sz="2000" dirty="0"/>
              <a:t>, </a:t>
            </a:r>
            <a:r>
              <a:rPr lang="pl-PL" sz="2000" dirty="0" err="1"/>
              <a:t>Maďarskem</a:t>
            </a:r>
            <a:r>
              <a:rPr lang="pl-PL" sz="2000" dirty="0"/>
              <a:t> a </a:t>
            </a:r>
            <a:r>
              <a:rPr lang="pl-PL" sz="2000" dirty="0" err="1"/>
              <a:t>Rumunskem</a:t>
            </a:r>
            <a:r>
              <a:rPr lang="pl-PL" sz="2000" dirty="0"/>
              <a:t>)</a:t>
            </a:r>
          </a:p>
          <a:p>
            <a:r>
              <a:rPr lang="pl-PL" sz="2400" dirty="0" err="1"/>
              <a:t>neshoda</a:t>
            </a:r>
            <a:r>
              <a:rPr lang="pl-PL" sz="2400" dirty="0"/>
              <a:t> </a:t>
            </a:r>
            <a:r>
              <a:rPr lang="pl-PL" sz="2400" dirty="0" err="1"/>
              <a:t>právních</a:t>
            </a:r>
            <a:r>
              <a:rPr lang="pl-PL" sz="2400" dirty="0"/>
              <a:t> </a:t>
            </a:r>
            <a:r>
              <a:rPr lang="pl-PL" sz="2400" dirty="0" err="1"/>
              <a:t>stanovisek</a:t>
            </a:r>
            <a:r>
              <a:rPr lang="pl-PL" sz="2400" dirty="0"/>
              <a:t> </a:t>
            </a:r>
            <a:r>
              <a:rPr lang="pl-PL" sz="2400" dirty="0" err="1"/>
              <a:t>nebo</a:t>
            </a:r>
            <a:r>
              <a:rPr lang="pl-PL" sz="2400" dirty="0"/>
              <a:t> </a:t>
            </a:r>
            <a:r>
              <a:rPr lang="pl-PL" sz="2400" dirty="0" err="1"/>
              <a:t>zajmů</a:t>
            </a:r>
            <a:r>
              <a:rPr lang="pl-PL" sz="2400" dirty="0"/>
              <a:t> </a:t>
            </a:r>
            <a:r>
              <a:rPr lang="pl-PL" sz="2400" dirty="0" err="1"/>
              <a:t>stran</a:t>
            </a:r>
            <a:r>
              <a:rPr lang="pl-PL" sz="2400" dirty="0"/>
              <a:t> </a:t>
            </a:r>
            <a:r>
              <a:rPr lang="pl-PL" sz="2400" dirty="0" err="1"/>
              <a:t>včetně</a:t>
            </a:r>
            <a:r>
              <a:rPr lang="pl-PL" sz="2400" dirty="0"/>
              <a:t> </a:t>
            </a:r>
            <a:r>
              <a:rPr lang="pl-PL" sz="2400" dirty="0" err="1"/>
              <a:t>hodnocení</a:t>
            </a:r>
            <a:r>
              <a:rPr lang="pl-PL" sz="2400" dirty="0"/>
              <a:t> </a:t>
            </a:r>
            <a:r>
              <a:rPr lang="pl-PL" sz="2400" dirty="0" err="1"/>
              <a:t>faktického</a:t>
            </a:r>
            <a:r>
              <a:rPr lang="pl-PL" sz="2400" dirty="0"/>
              <a:t> </a:t>
            </a:r>
            <a:r>
              <a:rPr lang="pl-PL" sz="2400" dirty="0" err="1"/>
              <a:t>stavu</a:t>
            </a:r>
            <a:r>
              <a:rPr lang="pl-PL" sz="2400" dirty="0"/>
              <a:t> (MSD </a:t>
            </a:r>
            <a:r>
              <a:rPr lang="pl-PL" sz="2400" dirty="0" err="1"/>
              <a:t>Préah</a:t>
            </a:r>
            <a:r>
              <a:rPr lang="pl-PL" sz="2400" dirty="0"/>
              <a:t> </a:t>
            </a:r>
            <a:r>
              <a:rPr lang="pl-PL" sz="2400" dirty="0" err="1"/>
              <a:t>Vihéar</a:t>
            </a:r>
            <a:r>
              <a:rPr lang="pl-PL" sz="2400" dirty="0"/>
              <a:t> – 1960)</a:t>
            </a:r>
          </a:p>
          <a:p>
            <a:r>
              <a:rPr lang="pl-PL" sz="2400" b="1" dirty="0">
                <a:solidFill>
                  <a:srgbClr val="C00000"/>
                </a:solidFill>
              </a:rPr>
              <a:t>Konflikt: </a:t>
            </a:r>
            <a:r>
              <a:rPr lang="pl-PL" sz="2400" b="1" dirty="0"/>
              <a:t>spor, </a:t>
            </a:r>
            <a:r>
              <a:rPr lang="pl-PL" sz="2400" b="1" dirty="0" err="1"/>
              <a:t>který</a:t>
            </a:r>
            <a:r>
              <a:rPr lang="pl-PL" sz="2400" b="1" dirty="0"/>
              <a:t> </a:t>
            </a:r>
            <a:r>
              <a:rPr lang="pl-PL" sz="2400" b="1" dirty="0" err="1"/>
              <a:t>získal</a:t>
            </a:r>
            <a:r>
              <a:rPr lang="pl-PL" sz="2400" b="1" dirty="0"/>
              <a:t> </a:t>
            </a:r>
            <a:r>
              <a:rPr lang="pl-PL" sz="2400" b="1" dirty="0" err="1"/>
              <a:t>ostřejší</a:t>
            </a:r>
            <a:r>
              <a:rPr lang="pl-PL" sz="2400" b="1" dirty="0"/>
              <a:t> </a:t>
            </a:r>
            <a:r>
              <a:rPr lang="pl-PL" sz="2400" b="1" dirty="0" err="1"/>
              <a:t>formu</a:t>
            </a:r>
            <a:r>
              <a:rPr lang="pl-PL" sz="2400" b="1" dirty="0"/>
              <a:t> –</a:t>
            </a:r>
            <a:r>
              <a:rPr lang="pl-PL" sz="2400" b="1" dirty="0" err="1"/>
              <a:t>nastalo</a:t>
            </a:r>
            <a:r>
              <a:rPr lang="pl-PL" sz="2400" b="1" dirty="0"/>
              <a:t> </a:t>
            </a:r>
            <a:r>
              <a:rPr lang="pl-PL" sz="2400" b="1" dirty="0" err="1"/>
              <a:t>použití</a:t>
            </a:r>
            <a:r>
              <a:rPr lang="pl-PL" sz="2400" b="1" dirty="0"/>
              <a:t> </a:t>
            </a:r>
            <a:r>
              <a:rPr lang="pl-PL" sz="2400" b="1" dirty="0" err="1"/>
              <a:t>ozbrojené</a:t>
            </a:r>
            <a:r>
              <a:rPr lang="pl-PL" sz="2400" b="1" dirty="0"/>
              <a:t> </a:t>
            </a:r>
            <a:r>
              <a:rPr lang="pl-PL" sz="2400" b="1" dirty="0" err="1"/>
              <a:t>síly</a:t>
            </a:r>
            <a:r>
              <a:rPr lang="pl-PL" sz="2400" b="1" dirty="0"/>
              <a:t> </a:t>
            </a:r>
            <a:r>
              <a:rPr lang="pl-PL" sz="2400" b="1" dirty="0" err="1"/>
              <a:t>nebo</a:t>
            </a:r>
            <a:r>
              <a:rPr lang="pl-PL" sz="2400" b="1" dirty="0"/>
              <a:t> </a:t>
            </a:r>
            <a:r>
              <a:rPr lang="pl-PL" sz="2400" b="1" dirty="0" err="1"/>
              <a:t>se</a:t>
            </a:r>
            <a:r>
              <a:rPr lang="pl-PL" sz="2400" b="1" dirty="0"/>
              <a:t> k </a:t>
            </a:r>
            <a:r>
              <a:rPr lang="pl-PL" sz="2400" b="1" dirty="0" err="1"/>
              <a:t>němu</a:t>
            </a:r>
            <a:r>
              <a:rPr lang="pl-PL" sz="2400" b="1" dirty="0"/>
              <a:t> </a:t>
            </a:r>
            <a:r>
              <a:rPr lang="pl-PL" sz="2400" b="1" dirty="0" err="1"/>
              <a:t>schyluje</a:t>
            </a:r>
            <a:r>
              <a:rPr lang="pl-PL" sz="2400" b="1" dirty="0"/>
              <a:t> </a:t>
            </a:r>
          </a:p>
          <a:p>
            <a:r>
              <a:rPr lang="pl-PL" sz="2400" dirty="0"/>
              <a:t>Spory </a:t>
            </a:r>
            <a:r>
              <a:rPr lang="pl-PL" sz="2400" dirty="0" err="1"/>
              <a:t>právní</a:t>
            </a:r>
            <a:r>
              <a:rPr lang="pl-PL" sz="2400" dirty="0"/>
              <a:t>, </a:t>
            </a:r>
            <a:r>
              <a:rPr lang="pl-PL" sz="2400" dirty="0" err="1"/>
              <a:t>politické</a:t>
            </a:r>
            <a:r>
              <a:rPr lang="pl-PL" sz="2400" dirty="0"/>
              <a:t>, </a:t>
            </a:r>
            <a:r>
              <a:rPr lang="pl-PL" sz="2400" dirty="0" err="1"/>
              <a:t>komplexní</a:t>
            </a:r>
            <a:endParaRPr lang="pl-PL" sz="2400" dirty="0"/>
          </a:p>
          <a:p>
            <a:r>
              <a:rPr lang="pl-PL" sz="2400" dirty="0"/>
              <a:t>MSD </a:t>
            </a:r>
            <a:r>
              <a:rPr lang="pl-PL" sz="2400" dirty="0" err="1"/>
              <a:t>má</a:t>
            </a:r>
            <a:r>
              <a:rPr lang="pl-PL" sz="2400" dirty="0"/>
              <a:t> </a:t>
            </a:r>
            <a:r>
              <a:rPr lang="pl-PL" sz="2400" dirty="0" err="1"/>
              <a:t>řešit</a:t>
            </a:r>
            <a:r>
              <a:rPr lang="pl-PL" sz="2400" dirty="0"/>
              <a:t> i </a:t>
            </a:r>
            <a:r>
              <a:rPr lang="pl-PL" sz="2400" b="1" dirty="0"/>
              <a:t>spory </a:t>
            </a:r>
            <a:r>
              <a:rPr lang="pl-PL" sz="2400" b="1" dirty="0" err="1"/>
              <a:t>politické</a:t>
            </a:r>
            <a:r>
              <a:rPr lang="pl-PL" sz="2400" b="1" dirty="0"/>
              <a:t> </a:t>
            </a:r>
            <a:r>
              <a:rPr lang="pl-PL" sz="2400" dirty="0"/>
              <a:t>(MSD v </a:t>
            </a:r>
            <a:r>
              <a:rPr lang="pl-PL" sz="2400" dirty="0" err="1"/>
              <a:t>rozhodnutí</a:t>
            </a:r>
            <a:r>
              <a:rPr lang="pl-PL" sz="2400" dirty="0"/>
              <a:t> o </a:t>
            </a:r>
            <a:r>
              <a:rPr lang="pl-PL" sz="2400" dirty="0" err="1"/>
              <a:t>zadržení</a:t>
            </a:r>
            <a:r>
              <a:rPr lang="pl-PL" sz="2400" dirty="0"/>
              <a:t> US </a:t>
            </a:r>
            <a:r>
              <a:rPr lang="pl-PL" sz="2400" dirty="0" err="1"/>
              <a:t>diplomatického</a:t>
            </a:r>
            <a:r>
              <a:rPr lang="pl-PL" sz="2400" dirty="0"/>
              <a:t> </a:t>
            </a:r>
            <a:r>
              <a:rPr lang="pl-PL" sz="2400" dirty="0" err="1"/>
              <a:t>personálu</a:t>
            </a:r>
            <a:r>
              <a:rPr lang="pl-PL" sz="2400" dirty="0"/>
              <a:t> v </a:t>
            </a:r>
            <a:r>
              <a:rPr lang="pl-PL" sz="2400" dirty="0" err="1"/>
              <a:t>Teheránu</a:t>
            </a:r>
            <a:r>
              <a:rPr lang="pl-PL" sz="2400" dirty="0"/>
              <a:t> 1980), </a:t>
            </a:r>
          </a:p>
          <a:p>
            <a:pPr lvl="1"/>
            <a:r>
              <a:rPr lang="pl-PL" sz="2000" dirty="0" err="1"/>
              <a:t>někdy</a:t>
            </a:r>
            <a:r>
              <a:rPr lang="pl-PL" sz="2000" dirty="0"/>
              <a:t> ale </a:t>
            </a:r>
            <a:r>
              <a:rPr lang="pl-PL" sz="2000" dirty="0" err="1"/>
              <a:t>velmi</a:t>
            </a:r>
            <a:r>
              <a:rPr lang="pl-PL" sz="2000" dirty="0"/>
              <a:t> </a:t>
            </a:r>
            <a:r>
              <a:rPr lang="pl-PL" sz="2000" dirty="0" err="1"/>
              <a:t>obtížné</a:t>
            </a:r>
            <a:r>
              <a:rPr lang="pl-PL" sz="2000" dirty="0"/>
              <a:t>, </a:t>
            </a:r>
            <a:r>
              <a:rPr lang="pl-PL" sz="2000" dirty="0" err="1"/>
              <a:t>spíš</a:t>
            </a:r>
            <a:r>
              <a:rPr lang="pl-PL" sz="2000" dirty="0"/>
              <a:t> spory </a:t>
            </a:r>
            <a:r>
              <a:rPr lang="pl-PL" sz="2000" dirty="0" err="1"/>
              <a:t>právní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327794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>
            <a:extLst>
              <a:ext uri="{FF2B5EF4-FFF2-40B4-BE49-F238E27FC236}">
                <a16:creationId xmlns:a16="http://schemas.microsoft.com/office/drawing/2014/main" id="{C5678B3B-A1BC-4F34-9B53-B77C24566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/>
              <a:t>Nedávné rozsudky ve věci samé</a:t>
            </a:r>
          </a:p>
        </p:txBody>
      </p:sp>
      <p:sp>
        <p:nvSpPr>
          <p:cNvPr id="19459" name="Zástupný symbol pro obsah 2">
            <a:extLst>
              <a:ext uri="{FF2B5EF4-FFF2-40B4-BE49-F238E27FC236}">
                <a16:creationId xmlns:a16="http://schemas.microsoft.com/office/drawing/2014/main" id="{B3BAD52E-EEA2-4AD2-893B-42C27A97D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i="1">
              <a:hlinkClick r:id="rId2" tooltip="Whaling in Japan"/>
            </a:endParaRPr>
          </a:p>
          <a:p>
            <a:r>
              <a:rPr lang="cs-CZ" altLang="cs-CZ" i="1">
                <a:hlinkClick r:id="rId2" tooltip="Whaling in Japan"/>
              </a:rPr>
              <a:t>Whaling in the Antarctic</a:t>
            </a:r>
            <a:r>
              <a:rPr lang="cs-CZ" altLang="cs-CZ" i="1"/>
              <a:t> (Australia + New Zealand v. Japan (2014)</a:t>
            </a:r>
            <a:endParaRPr lang="cs-CZ" altLang="cs-CZ" i="1">
              <a:hlinkClick r:id="rId3" tooltip="Burkina Faso–Niger Frontier Dispute case"/>
            </a:endParaRPr>
          </a:p>
          <a:p>
            <a:r>
              <a:rPr lang="it-IT" altLang="cs-CZ" i="1">
                <a:hlinkClick r:id="rId3" tooltip="Burkina Faso–Niger Frontier Dispute case"/>
              </a:rPr>
              <a:t>Frontier Dispute (Burkina Faso v. Niger)</a:t>
            </a:r>
            <a:r>
              <a:rPr lang="cs-CZ" altLang="cs-CZ" i="1"/>
              <a:t> (2013)</a:t>
            </a:r>
          </a:p>
          <a:p>
            <a:endParaRPr lang="cs-CZ" altLang="cs-CZ" i="1"/>
          </a:p>
          <a:p>
            <a:r>
              <a:rPr lang="cs-CZ" altLang="cs-CZ" i="1">
                <a:solidFill>
                  <a:srgbClr val="339933"/>
                </a:solidFill>
              </a:rPr>
              <a:t>často: není dána pravomoc</a:t>
            </a:r>
            <a:endParaRPr lang="cs-CZ" altLang="cs-CZ">
              <a:solidFill>
                <a:srgbClr val="339933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CF7C1518-AF0D-4FE6-AB13-6FDAB55A1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Irán v. USA (2018)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CA03EC36-30F8-432B-9F92-18DACF696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000"/>
              <a:t>The </a:t>
            </a:r>
            <a:r>
              <a:rPr lang="en-US" altLang="cs-CZ" sz="2000">
                <a:hlinkClick r:id="rId2" tooltip="Iran"/>
              </a:rPr>
              <a:t>Iranian</a:t>
            </a:r>
            <a:r>
              <a:rPr lang="en-US" altLang="cs-CZ" sz="2000"/>
              <a:t> government filed a lawsuit with the </a:t>
            </a:r>
            <a:r>
              <a:rPr lang="en-US" altLang="cs-CZ" sz="2000">
                <a:hlinkClick r:id="rId3" tooltip="International Court of Justice"/>
              </a:rPr>
              <a:t>International Court of Justice (ICJ)</a:t>
            </a:r>
            <a:r>
              <a:rPr lang="en-US" altLang="cs-CZ" sz="2000"/>
              <a:t> against </a:t>
            </a:r>
            <a:r>
              <a:rPr lang="en-US" altLang="cs-CZ" sz="2000">
                <a:hlinkClick r:id="rId4" tooltip="United States"/>
              </a:rPr>
              <a:t>United States</a:t>
            </a:r>
            <a:r>
              <a:rPr lang="en-US" altLang="cs-CZ" sz="2000"/>
              <a:t>, on 16 July 2018, mainly based on the 1955 Treaty of Amity signed between the two sides</a:t>
            </a:r>
            <a:r>
              <a:rPr lang="cs-CZ" altLang="cs-CZ" sz="2000"/>
              <a:t>.</a:t>
            </a:r>
            <a:r>
              <a:rPr lang="en-US" altLang="cs-CZ" sz="2000"/>
              <a:t> </a:t>
            </a:r>
            <a:endParaRPr lang="cs-CZ" altLang="cs-CZ" sz="2000"/>
          </a:p>
          <a:p>
            <a:r>
              <a:rPr lang="en-US" altLang="cs-CZ" sz="2000"/>
              <a:t>Iranian officials said that U.S. re-imposition of the nuclear sanctions was a violation of the treaty</a:t>
            </a:r>
            <a:r>
              <a:rPr lang="cs-CZ" altLang="cs-CZ" sz="2000"/>
              <a:t>.</a:t>
            </a:r>
            <a:r>
              <a:rPr lang="en-US" altLang="cs-CZ" sz="2000"/>
              <a:t> At the time, the United States called it "baseless" and vowed to fight against it.</a:t>
            </a:r>
            <a:r>
              <a:rPr lang="cs-CZ" altLang="cs-CZ" sz="2000" baseline="30000"/>
              <a:t> </a:t>
            </a:r>
          </a:p>
          <a:p>
            <a:r>
              <a:rPr lang="en-US" altLang="cs-CZ" sz="2000"/>
              <a:t>Almost a month later, the case was heard by the ICJ within a week and, at the end, the US was asked by the court's president to "respect the outcome." On 3 October 2018, the International Court of Justice</a:t>
            </a:r>
            <a:r>
              <a:rPr lang="cs-CZ" altLang="cs-CZ" sz="2000"/>
              <a:t> </a:t>
            </a:r>
            <a:r>
              <a:rPr lang="en-US" altLang="cs-CZ" sz="2000"/>
              <a:t>issued an "interim" order to the United States "to lift </a:t>
            </a:r>
            <a:r>
              <a:rPr lang="en-US" altLang="cs-CZ" sz="2000">
                <a:hlinkClick r:id="rId5" tooltip="United States sanctions against Iran"/>
              </a:rPr>
              <a:t>sanctions</a:t>
            </a:r>
            <a:r>
              <a:rPr lang="en-US" altLang="cs-CZ" sz="2000"/>
              <a:t> linked to humanitarian goods and civil aviation imposed against Iran."</a:t>
            </a:r>
            <a:endParaRPr lang="cs-CZ" altLang="cs-CZ" sz="2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B3294C40-83D7-437E-873F-19614E77D4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E8FD67"/>
          </a:solidFill>
        </p:spPr>
        <p:txBody>
          <a:bodyPr/>
          <a:lstStyle/>
          <a:p>
            <a:pPr eaLnBrk="1" hangingPunct="1"/>
            <a:r>
              <a:rPr lang="cs-CZ" altLang="cs-CZ" b="1"/>
              <a:t>Mezinárodní soudní dvůr - 4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470FCCB-8052-49EC-ABBE-AFE888328F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5040313"/>
          </a:xfrm>
          <a:solidFill>
            <a:srgbClr val="F2FEAC"/>
          </a:solidFill>
        </p:spPr>
        <p:txBody>
          <a:bodyPr/>
          <a:lstStyle/>
          <a:p>
            <a:pPr eaLnBrk="1" hangingPunct="1"/>
            <a:r>
              <a:rPr lang="cs-CZ" altLang="cs-CZ" sz="2800" b="1" dirty="0">
                <a:solidFill>
                  <a:srgbClr val="CC0000"/>
                </a:solidFill>
              </a:rPr>
              <a:t>B) POSUDKOVÉ ŘÍZENÍ (nesporné)</a:t>
            </a:r>
          </a:p>
          <a:p>
            <a:pPr eaLnBrk="1" hangingPunct="1"/>
            <a:r>
              <a:rPr lang="cs-CZ" altLang="cs-CZ" sz="2800" b="1" dirty="0"/>
              <a:t>aktivní legitimace: </a:t>
            </a:r>
            <a:r>
              <a:rPr lang="cs-CZ" altLang="cs-CZ" sz="2800" dirty="0"/>
              <a:t>VS, RB,</a:t>
            </a:r>
            <a:r>
              <a:rPr lang="cs-CZ" altLang="cs-CZ" sz="2800" b="1" dirty="0"/>
              <a:t> </a:t>
            </a:r>
            <a:r>
              <a:rPr lang="cs-CZ" altLang="cs-CZ" sz="2800" dirty="0"/>
              <a:t>mezinárodní (odborné) organizace systému OSN</a:t>
            </a:r>
          </a:p>
          <a:p>
            <a:pPr lvl="1" eaLnBrk="1" hangingPunct="1"/>
            <a:r>
              <a:rPr lang="cs-CZ" altLang="cs-CZ" dirty="0"/>
              <a:t>zatím: UNESCO, Mezin. </a:t>
            </a:r>
            <a:r>
              <a:rPr lang="cs-CZ" altLang="cs-CZ" dirty="0" err="1"/>
              <a:t>námoř</a:t>
            </a:r>
            <a:r>
              <a:rPr lang="cs-CZ" altLang="cs-CZ" dirty="0"/>
              <a:t>. </a:t>
            </a:r>
            <a:r>
              <a:rPr lang="cs-CZ" altLang="cs-CZ" dirty="0" err="1"/>
              <a:t>org</a:t>
            </a:r>
            <a:r>
              <a:rPr lang="cs-CZ" altLang="cs-CZ" dirty="0"/>
              <a:t>., SZO)</a:t>
            </a:r>
          </a:p>
          <a:p>
            <a:pPr eaLnBrk="1" hangingPunct="1"/>
            <a:r>
              <a:rPr lang="cs-CZ" altLang="cs-CZ" sz="2800" dirty="0"/>
              <a:t>právní otázka</a:t>
            </a:r>
          </a:p>
          <a:p>
            <a:pPr eaLnBrk="1" hangingPunct="1"/>
            <a:r>
              <a:rPr lang="cs-CZ" altLang="cs-CZ" sz="2800" dirty="0"/>
              <a:t>závaznost posudku: spíš je to </a:t>
            </a:r>
            <a:r>
              <a:rPr lang="cs-CZ" altLang="cs-CZ" sz="2800" b="1" dirty="0"/>
              <a:t>výklad práva </a:t>
            </a:r>
            <a:r>
              <a:rPr lang="cs-CZ" altLang="cs-CZ" sz="2800" dirty="0"/>
              <a:t>(není to akt aplikace práva, ale posuzuje soulad určité situace s mezinárodním právem a </a:t>
            </a:r>
            <a:r>
              <a:rPr lang="cs-CZ" altLang="cs-CZ" sz="2800" b="1" dirty="0">
                <a:solidFill>
                  <a:srgbClr val="C00000"/>
                </a:solidFill>
              </a:rPr>
              <a:t>specifikuje obsah jeho pravidel)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>
            <a:extLst>
              <a:ext uri="{FF2B5EF4-FFF2-40B4-BE49-F238E27FC236}">
                <a16:creationId xmlns:a16="http://schemas.microsoft.com/office/drawing/2014/main" id="{DBF3117E-BD91-473F-8BF1-58301DD68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Příklady posudků: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456E85F7-6CA3-4390-99FB-09DC78A0B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altLang="cs-CZ" i="1" dirty="0">
              <a:hlinkClick r:id="rId2" tooltip="Legal Consequences of the Construction of a Wall in the Occupied Palestinian Territory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cs-CZ" altLang="cs-CZ" i="1" dirty="0" err="1">
                <a:hlinkClick r:id="rId2" tooltip="Legal Consequences of the Construction of a Wall in the Occupied Palestinian Territory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</a:t>
            </a:r>
            <a:r>
              <a:rPr lang="en-US" altLang="cs-CZ" i="1" dirty="0">
                <a:hlinkClick r:id="rId2" tooltip="Legal Consequences of the Construction of a Wall in the Occupied Palestinian Territory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gal Consequences of the Construction</a:t>
            </a:r>
            <a:r>
              <a:rPr lang="cs-CZ" altLang="cs-CZ" i="1" dirty="0">
                <a:hlinkClick r:id="rId2" tooltip="Legal Consequences of the Construction of a Wall in the Occupied Palestinian Territory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by </a:t>
            </a:r>
            <a:r>
              <a:rPr lang="cs-CZ" altLang="cs-CZ" i="1" dirty="0" err="1">
                <a:hlinkClick r:id="rId2" tooltip="Legal Consequences of the Construction of a Wall in the Occupied Palestinian Territory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Israel</a:t>
            </a:r>
            <a:r>
              <a:rPr lang="en-US" altLang="cs-CZ" i="1" dirty="0">
                <a:hlinkClick r:id="rId2" tooltip="Legal Consequences of the Construction of a Wall in the Occupied Palestinian Territory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of a </a:t>
            </a:r>
            <a:r>
              <a:rPr lang="en-US" altLang="cs-CZ" b="1" i="1" dirty="0">
                <a:solidFill>
                  <a:schemeClr val="bg1">
                    <a:lumMod val="50000"/>
                  </a:schemeClr>
                </a:solidFill>
                <a:hlinkClick r:id="rId2" tooltip="Legal Consequences of the Construction of a Wall in the Occupied Palestinian Territory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Wall in the Occupied Palestinian Territory</a:t>
            </a:r>
            <a:r>
              <a:rPr lang="cs-CZ" altLang="cs-CZ" b="1" i="1" dirty="0">
                <a:solidFill>
                  <a:schemeClr val="bg1">
                    <a:lumMod val="50000"/>
                  </a:schemeClr>
                </a:solidFill>
              </a:rPr>
              <a:t>   </a:t>
            </a:r>
            <a:r>
              <a:rPr lang="cs-CZ" altLang="cs-CZ" dirty="0"/>
              <a:t>2004</a:t>
            </a:r>
          </a:p>
          <a:p>
            <a:endParaRPr lang="cs-CZ" altLang="cs-CZ" dirty="0"/>
          </a:p>
          <a:p>
            <a:r>
              <a:rPr lang="cs-CZ" altLang="cs-CZ" i="1" dirty="0"/>
              <a:t>Vznik Kosova </a:t>
            </a:r>
            <a:r>
              <a:rPr lang="cs-CZ" altLang="cs-CZ" dirty="0"/>
              <a:t>2009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77FAA7D-EBA7-41F9-88EB-F2A0F86AEA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E8FD67"/>
          </a:solidFill>
        </p:spPr>
        <p:txBody>
          <a:bodyPr/>
          <a:lstStyle/>
          <a:p>
            <a:pPr eaLnBrk="1" hangingPunct="1"/>
            <a:r>
              <a:rPr lang="cs-CZ" altLang="cs-CZ" b="1"/>
              <a:t>Mezinárodní soudní dvůr - 5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E5D68432-C393-4849-9226-F6E2DAFDEC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5040313"/>
          </a:xfrm>
          <a:solidFill>
            <a:srgbClr val="F2FEAC"/>
          </a:solidFill>
        </p:spPr>
        <p:txBody>
          <a:bodyPr/>
          <a:lstStyle/>
          <a:p>
            <a:pPr eaLnBrk="1" hangingPunct="1"/>
            <a:endParaRPr lang="cs-CZ" altLang="cs-CZ"/>
          </a:p>
          <a:p>
            <a:pPr eaLnBrk="1" hangingPunct="1"/>
            <a:r>
              <a:rPr lang="cs-CZ" altLang="cs-CZ"/>
              <a:t>případ Gabčíkovo – Nagymáros</a:t>
            </a:r>
          </a:p>
          <a:p>
            <a:pPr eaLnBrk="1" hangingPunct="1"/>
            <a:r>
              <a:rPr lang="cs-CZ" altLang="cs-CZ"/>
              <a:t>(ČSFR) SR x Maďarsko o výpověď nevypověditelné smlouvy (jednotný projekt, společné investice)</a:t>
            </a:r>
          </a:p>
          <a:p>
            <a:pPr eaLnBrk="1" hangingPunct="1"/>
            <a:r>
              <a:rPr lang="cs-CZ" altLang="cs-CZ"/>
              <a:t>žádný konkrétní závěr (spor nebyl zcela právní, ale spíše politický)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>
            <a:extLst>
              <a:ext uri="{FF2B5EF4-FFF2-40B4-BE49-F238E27FC236}">
                <a16:creationId xmlns:a16="http://schemas.microsoft.com/office/drawing/2014/main" id="{A40746C4-02F6-45EB-9886-B54477D445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Nicaragua 1986</a:t>
            </a:r>
          </a:p>
        </p:txBody>
      </p:sp>
      <p:sp>
        <p:nvSpPr>
          <p:cNvPr id="24579" name="Zástupný symbol pro obsah 2">
            <a:extLst>
              <a:ext uri="{FF2B5EF4-FFF2-40B4-BE49-F238E27FC236}">
                <a16:creationId xmlns:a16="http://schemas.microsoft.com/office/drawing/2014/main" id="{2EE599FD-23A4-4C5D-BF0D-40E82051F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400"/>
              <a:t>After the court ruled that the </a:t>
            </a:r>
            <a:r>
              <a:rPr lang="en-US" altLang="cs-CZ" sz="2400">
                <a:hlinkClick r:id="rId2" tooltip="United States"/>
              </a:rPr>
              <a:t>United States</a:t>
            </a:r>
            <a:r>
              <a:rPr lang="en-US" altLang="cs-CZ" sz="2400"/>
              <a:t>'s covert war against </a:t>
            </a:r>
            <a:r>
              <a:rPr lang="en-US" altLang="cs-CZ" sz="2400">
                <a:hlinkClick r:id="rId3" tooltip="Nicaragua"/>
              </a:rPr>
              <a:t>Nicaragua</a:t>
            </a:r>
            <a:r>
              <a:rPr lang="en-US" altLang="cs-CZ" sz="2400"/>
              <a:t> was in violation of international law (</a:t>
            </a:r>
            <a:r>
              <a:rPr lang="en-US" altLang="cs-CZ" sz="2400" i="1">
                <a:hlinkClick r:id="rId4" tooltip="Nicaragua v. United States"/>
              </a:rPr>
              <a:t>Nicaragua v. United States</a:t>
            </a:r>
            <a:r>
              <a:rPr lang="en-US" altLang="cs-CZ" sz="2400"/>
              <a:t>), the United States withdrew from compulsory jurisdiction in 1986 to accept the court's jurisdiction only on a case-by-case basis. </a:t>
            </a:r>
            <a:r>
              <a:rPr lang="en-US" altLang="cs-CZ" sz="2400">
                <a:hlinkClick r:id="rId5" tooltip="Chapter XIV of the United Nations Charter"/>
              </a:rPr>
              <a:t>Chapter XIV of the United Nations Charter</a:t>
            </a:r>
            <a:r>
              <a:rPr lang="en-US" altLang="cs-CZ" sz="2400"/>
              <a:t> authorizes the </a:t>
            </a:r>
            <a:r>
              <a:rPr lang="en-US" altLang="cs-CZ" sz="2400">
                <a:hlinkClick r:id="rId6" tooltip="United Nations Security Council"/>
              </a:rPr>
              <a:t>UN Security Council</a:t>
            </a:r>
            <a:r>
              <a:rPr lang="en-US" altLang="cs-CZ" sz="2400"/>
              <a:t> to enforce Court rulings. However, such enforcement is subject to the veto power of the five permanent members of the Council, which the United States used in the </a:t>
            </a:r>
            <a:r>
              <a:rPr lang="en-US" altLang="cs-CZ" sz="2400" i="1"/>
              <a:t>Nicaragua</a:t>
            </a:r>
            <a:r>
              <a:rPr lang="en-US" altLang="cs-CZ" sz="2400"/>
              <a:t> case</a:t>
            </a:r>
            <a:r>
              <a:rPr lang="cs-CZ" altLang="cs-CZ" sz="2400"/>
              <a:t>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B7C5A45D-F216-4F30-AAC3-67669421E7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  <a:gradFill rotWithShape="1">
            <a:gsLst>
              <a:gs pos="0">
                <a:srgbClr val="0099FF"/>
              </a:gs>
              <a:gs pos="100000">
                <a:schemeClr val="accent1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sz="4000"/>
              <a:t>Mezinárodní tribunál pro mořské právo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6C529823-DAD3-489E-930F-B42BDF5783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gradFill rotWithShape="1">
            <a:gsLst>
              <a:gs pos="0">
                <a:srgbClr val="0099FF"/>
              </a:gs>
              <a:gs pos="50000">
                <a:schemeClr val="accent1"/>
              </a:gs>
              <a:gs pos="100000">
                <a:srgbClr val="0099FF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cs-CZ" altLang="cs-CZ"/>
              <a:t>1982  Hamburk</a:t>
            </a:r>
          </a:p>
          <a:p>
            <a:pPr eaLnBrk="1" hangingPunct="1">
              <a:defRPr/>
            </a:pPr>
            <a:r>
              <a:rPr lang="cs-CZ" altLang="cs-CZ"/>
              <a:t>rozhoduje spory týkající se výkladu nebo aplikace Úmluvy o mořském právu, konečné rozhodnutí</a:t>
            </a:r>
          </a:p>
          <a:p>
            <a:pPr eaLnBrk="1" hangingPunct="1">
              <a:defRPr/>
            </a:pPr>
            <a:r>
              <a:rPr lang="cs-CZ" altLang="cs-CZ"/>
              <a:t>specializované senáty pro mořské dno a pro jeho průzkum a využívání</a:t>
            </a:r>
          </a:p>
          <a:p>
            <a:pPr eaLnBrk="1" hangingPunct="1">
              <a:defRPr/>
            </a:pPr>
            <a:endParaRPr lang="cs-CZ" alt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C893BAA-E0F5-4367-9C36-EA6F7C6392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43FB6F"/>
          </a:solidFill>
        </p:spPr>
        <p:txBody>
          <a:bodyPr/>
          <a:lstStyle/>
          <a:p>
            <a:pPr eaLnBrk="1" hangingPunct="1"/>
            <a:r>
              <a:rPr lang="cs-CZ" altLang="cs-CZ" dirty="0"/>
              <a:t>Úvodní poznámky – obecné MP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1CF20F1-02BE-4E4B-B149-0F79C341D7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752528"/>
          </a:xfrm>
          <a:solidFill>
            <a:srgbClr val="C5FEA8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Obecná povinnost států – vynaložit veškeré úsilí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/>
              <a:t>není povinnost řešit spory, ale pokud se řeší, musí to být mírovými prostředky </a:t>
            </a:r>
            <a:r>
              <a:rPr lang="cs-CZ" altLang="cs-CZ" sz="2400" b="1" dirty="0">
                <a:solidFill>
                  <a:srgbClr val="E70319"/>
                </a:solidFill>
              </a:rPr>
              <a:t>(kogentní pravidlo)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prameny: čl. 2 odst. 3 a 33 Charty OSN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Deklarace OSN zásad přátelských vztahů mezi státy 1970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Manilská deklarace OSN (1982)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žádnému státu nelze uložit </a:t>
            </a:r>
            <a:r>
              <a:rPr lang="cs-CZ" altLang="cs-CZ" sz="2400" b="1" i="1" dirty="0"/>
              <a:t>vyřešení</a:t>
            </a:r>
            <a:r>
              <a:rPr lang="cs-CZ" altLang="cs-CZ" sz="2400" dirty="0"/>
              <a:t> sporu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>
                <a:solidFill>
                  <a:srgbClr val="E70319"/>
                </a:solidFill>
              </a:rPr>
              <a:t>volnost volby mezi prostředky (dispozitivní prvek)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1AACDD1-62D0-4DA3-9319-953376B155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43FB6F"/>
          </a:solidFill>
        </p:spPr>
        <p:txBody>
          <a:bodyPr/>
          <a:lstStyle/>
          <a:p>
            <a:pPr eaLnBrk="1" hangingPunct="1"/>
            <a:r>
              <a:rPr lang="cs-CZ" altLang="cs-CZ"/>
              <a:t>Obecné MP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8A4E070-D54A-459D-BCCA-7345E66E5D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C5FEA8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seznam prostředků v čl. 33 Charty OSN: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800" b="1"/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vyjednávání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vyšetřovací řízení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zprostředkování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rozhodčí řízení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soudní řízení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prostřednictvím mezinárodních organizací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b="1"/>
              <a:t>jiné podle vlastní volby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0E82D33-63FD-4EE0-B59A-A8D8F732EE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43FB6F"/>
          </a:solidFill>
        </p:spPr>
        <p:txBody>
          <a:bodyPr/>
          <a:lstStyle/>
          <a:p>
            <a:pPr eaLnBrk="1" hangingPunct="1"/>
            <a:r>
              <a:rPr lang="cs-CZ" altLang="cs-CZ"/>
              <a:t>Obecné MP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C76017A-9D96-4D41-ACC9-034FBA9BCF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824412"/>
          </a:xfrm>
          <a:solidFill>
            <a:srgbClr val="C5FEA8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400" b="1" dirty="0">
              <a:solidFill>
                <a:srgbClr val="2502F4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400" b="1" dirty="0">
                <a:solidFill>
                  <a:srgbClr val="2502F4"/>
                </a:solidFill>
              </a:rPr>
              <a:t>Manilská deklarace OSN o mírovém řešení sporů (1982)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/>
              <a:t>"Mezinárodní spory musí být řešeny </a:t>
            </a:r>
            <a:r>
              <a:rPr lang="cs-CZ" altLang="cs-CZ" sz="2400" b="1" i="1" dirty="0">
                <a:solidFill>
                  <a:srgbClr val="E70319"/>
                </a:solidFill>
              </a:rPr>
              <a:t>na základě svrchované rovnosti států</a:t>
            </a:r>
            <a:r>
              <a:rPr lang="cs-CZ" altLang="cs-CZ" sz="2400" b="1" dirty="0"/>
              <a:t> v souladu se zásadou </a:t>
            </a:r>
            <a:r>
              <a:rPr lang="cs-CZ" altLang="cs-CZ" sz="2400" b="1" i="1" dirty="0">
                <a:solidFill>
                  <a:srgbClr val="E70319"/>
                </a:solidFill>
              </a:rPr>
              <a:t>svobodné volby prostředků</a:t>
            </a:r>
            <a:r>
              <a:rPr lang="cs-CZ" altLang="cs-CZ" sz="2400" b="1" dirty="0"/>
              <a:t> podle Charty OSN a zásad mezinárodního práva a mezi spravedlnosti."</a:t>
            </a:r>
            <a:br>
              <a:rPr lang="cs-CZ" altLang="cs-CZ" sz="2400" b="1" dirty="0"/>
            </a:br>
            <a:endParaRPr lang="cs-CZ" altLang="cs-CZ" sz="2400" b="1" dirty="0"/>
          </a:p>
          <a:p>
            <a:pPr eaLnBrk="1" hangingPunct="1">
              <a:lnSpc>
                <a:spcPct val="90000"/>
              </a:lnSpc>
            </a:pPr>
            <a:r>
              <a:rPr lang="cs-CZ" altLang="cs-CZ" sz="2400" b="1" dirty="0"/>
              <a:t>Některé mnohostranné úmluvy stanoví </a:t>
            </a:r>
            <a:r>
              <a:rPr lang="cs-CZ" altLang="cs-CZ" sz="2400" b="1" dirty="0">
                <a:solidFill>
                  <a:srgbClr val="E70319"/>
                </a:solidFill>
              </a:rPr>
              <a:t>povinný způsob řešení sporů</a:t>
            </a:r>
            <a:r>
              <a:rPr lang="cs-CZ" altLang="cs-CZ" sz="2400" b="1" dirty="0"/>
              <a:t> ve své věcné působnosti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b="1" dirty="0"/>
              <a:t>státy mnohdy neochotny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 b="1" dirty="0"/>
              <a:t>zvláštní dokument (neratifikují všichni)</a:t>
            </a:r>
          </a:p>
          <a:p>
            <a:pPr lvl="2" eaLnBrk="1" hangingPunct="1">
              <a:lnSpc>
                <a:spcPct val="90000"/>
              </a:lnSpc>
            </a:pPr>
            <a:r>
              <a:rPr lang="cs-CZ" altLang="cs-CZ" sz="1800" b="1" dirty="0"/>
              <a:t>výhrady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6487934-3CCC-4E75-B3BD-32DFE5AD64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43FB6F"/>
          </a:solidFill>
        </p:spPr>
        <p:txBody>
          <a:bodyPr/>
          <a:lstStyle/>
          <a:p>
            <a:pPr eaLnBrk="1" hangingPunct="1"/>
            <a:r>
              <a:rPr lang="cs-CZ" altLang="cs-CZ"/>
              <a:t>Obecné a partikulární právo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E970632-9D00-4CAF-B1E8-A5198ACAFA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824412"/>
          </a:xfrm>
          <a:solidFill>
            <a:srgbClr val="C5FEA8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b="1" dirty="0"/>
              <a:t>Někdy úmluva nebo jiný dokument (zvláštní dohoda) stanoví rigidně určitý prostředek jako povinný (WTO, EU) </a:t>
            </a:r>
            <a:r>
              <a:rPr lang="cs-CZ" altLang="cs-CZ" sz="2800" b="1" dirty="0">
                <a:solidFill>
                  <a:srgbClr val="E70319"/>
                </a:solidFill>
              </a:rPr>
              <a:t>(to už není obecné, ale partikulární pravidlo MP)</a:t>
            </a:r>
          </a:p>
          <a:p>
            <a:pPr eaLnBrk="1" hangingPunct="1">
              <a:lnSpc>
                <a:spcPct val="80000"/>
              </a:lnSpc>
            </a:pPr>
            <a:endParaRPr lang="cs-CZ" altLang="cs-CZ" sz="2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800" b="1" dirty="0"/>
              <a:t>co státy volí: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 dirty="0"/>
              <a:t>- spíše politické (diplomatické) prostředky než právní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b="1" dirty="0"/>
              <a:t>- pokud právní, tak soudní i mimosoudní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cs-CZ" altLang="cs-CZ" sz="2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800" b="1" dirty="0">
                <a:solidFill>
                  <a:srgbClr val="E70319"/>
                </a:solidFill>
              </a:rPr>
              <a:t>lze kombinovat jednotlivé způsoby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E5AEA46-F373-465E-9D78-C320285B09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solidFill>
            <a:srgbClr val="43FB6F"/>
          </a:solidFill>
        </p:spPr>
        <p:txBody>
          <a:bodyPr/>
          <a:lstStyle/>
          <a:p>
            <a:pPr eaLnBrk="1" hangingPunct="1"/>
            <a:r>
              <a:rPr lang="cs-CZ" altLang="cs-CZ"/>
              <a:t>Přehled jednotlivých prostředků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E3D898A-9347-4D6A-B3E3-B844CEB716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229600" cy="5113337"/>
          </a:xfrm>
          <a:solidFill>
            <a:srgbClr val="C5FEA8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4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/>
              <a:t>1. Politické (diplomatické) prostředky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i="1" u="sng" dirty="0">
                <a:solidFill>
                  <a:srgbClr val="E70319"/>
                </a:solidFill>
              </a:rPr>
              <a:t>přímé diplomatické jednání (vyjednávání)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mnohostranné jednání (konference v rámci mezinárodní organizace)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účast </a:t>
            </a:r>
            <a:r>
              <a:rPr lang="cs-CZ" altLang="cs-CZ" sz="2400" b="1" dirty="0"/>
              <a:t>třetího subjektu:</a:t>
            </a:r>
            <a:r>
              <a:rPr lang="cs-CZ" altLang="cs-CZ" sz="2400" dirty="0"/>
              <a:t> </a:t>
            </a:r>
            <a:r>
              <a:rPr lang="cs-CZ" altLang="cs-CZ" sz="2400" b="1" i="1" dirty="0">
                <a:solidFill>
                  <a:srgbClr val="C00000"/>
                </a:solidFill>
              </a:rPr>
              <a:t>dobré služby a zprostředkování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i="1" dirty="0">
                <a:solidFill>
                  <a:srgbClr val="C00000"/>
                </a:solidFill>
              </a:rPr>
              <a:t>vyšetřovací řízení (šetření)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i="1" dirty="0">
                <a:solidFill>
                  <a:srgbClr val="C00000"/>
                </a:solidFill>
              </a:rPr>
              <a:t>mezinárodní smírčí řízení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b="1" i="1" dirty="0">
              <a:solidFill>
                <a:srgbClr val="E7031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/>
              <a:t>2. Právní (soudní) prostředky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i="1" dirty="0">
                <a:solidFill>
                  <a:srgbClr val="C00000"/>
                </a:solidFill>
              </a:rPr>
              <a:t>mezinárodní arbitráž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b="1" i="1" dirty="0">
                <a:solidFill>
                  <a:srgbClr val="C00000"/>
                </a:solidFill>
              </a:rPr>
              <a:t>soudní řízení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FBCC1BA1-9AA8-4BA3-A52B-550590927F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solidFill>
            <a:srgbClr val="43FB6F"/>
          </a:solidFill>
        </p:spPr>
        <p:txBody>
          <a:bodyPr/>
          <a:lstStyle/>
          <a:p>
            <a:pPr eaLnBrk="1" hangingPunct="1"/>
            <a:r>
              <a:rPr lang="cs-CZ" altLang="cs-CZ" sz="3200" b="1" dirty="0">
                <a:solidFill>
                  <a:srgbClr val="C00000"/>
                </a:solidFill>
              </a:rPr>
              <a:t>1. Politické (diplomatické) prostředky: </a:t>
            </a:r>
            <a:r>
              <a:rPr lang="cs-CZ" altLang="cs-CZ" sz="3200" b="1" dirty="0"/>
              <a:t>Vyjednávání (bez účasti třetího subjektu)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363402D-78A1-4ECD-AA42-904DC4E004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412875"/>
            <a:ext cx="8229600" cy="5256213"/>
          </a:xfrm>
          <a:solidFill>
            <a:srgbClr val="C5FEA8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1. Politické (diplomatické) prostředky -  nejčastější a nejúčinnější: </a:t>
            </a:r>
            <a:r>
              <a:rPr lang="cs-CZ" altLang="cs-CZ" sz="2000" b="1" dirty="0">
                <a:solidFill>
                  <a:srgbClr val="E70319"/>
                </a:solidFill>
              </a:rPr>
              <a:t>vyjednávání (přímé diplomatické jednání)</a:t>
            </a:r>
            <a:r>
              <a:rPr lang="cs-CZ" altLang="cs-CZ" sz="2000" b="1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0000CC"/>
                </a:solidFill>
              </a:rPr>
              <a:t>          </a:t>
            </a:r>
            <a:r>
              <a:rPr lang="cs-CZ" altLang="cs-CZ" sz="1800" b="1" dirty="0">
                <a:solidFill>
                  <a:srgbClr val="0070C0"/>
                </a:solidFill>
              </a:rPr>
              <a:t>zpravidla předchází použití jiného prostředku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dirty="0"/>
              <a:t>institucionalizace: mezinárodní organizace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dvoustranné - mnohostranné vyjednávání - mnohostranná jednání: konference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Povinnost jednat (pokud se strany rozhodnou spor řešit, jinak ne) - předpoklad uplatnění i dalších prostředků </a:t>
            </a:r>
            <a:r>
              <a:rPr lang="cs-CZ" altLang="cs-CZ" sz="1800" b="1" u="sng" dirty="0">
                <a:solidFill>
                  <a:srgbClr val="C00000"/>
                </a:solidFill>
              </a:rPr>
              <a:t>(vyjednávání je minimálním počátkem řešení každého sporu)</a:t>
            </a:r>
          </a:p>
          <a:p>
            <a:pPr eaLnBrk="1" hangingPunct="1">
              <a:lnSpc>
                <a:spcPct val="80000"/>
              </a:lnSpc>
            </a:pPr>
            <a:endParaRPr lang="cs-CZ" altLang="cs-CZ" sz="1800" b="1" dirty="0">
              <a:solidFill>
                <a:srgbClr val="E7031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>
                <a:solidFill>
                  <a:srgbClr val="FF0000"/>
                </a:solidFill>
              </a:rPr>
              <a:t>konzultace</a:t>
            </a:r>
            <a:r>
              <a:rPr lang="cs-CZ" altLang="cs-CZ" sz="1800" b="1" dirty="0"/>
              <a:t> = vyjednávání, </a:t>
            </a:r>
            <a:r>
              <a:rPr lang="cs-CZ" altLang="cs-CZ" sz="1800" b="1" dirty="0">
                <a:solidFill>
                  <a:srgbClr val="FF0000"/>
                </a:solidFill>
              </a:rPr>
              <a:t>není povinnost dojít k výsledku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forma: rozhovory (manévrovací prostor), lépe s účastí třetího státu (viz dále)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někdy jednání tajné, jindy záměrná publicita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800" b="1" dirty="0"/>
              <a:t>P ř í k l a d y 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b="1" dirty="0"/>
              <a:t>ukončení války v Koreji (1953)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b="1" dirty="0"/>
              <a:t>ukončení války v Indočíně (1954 a 1973)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1600" b="1" dirty="0"/>
              <a:t>urovnání vztahů mezi nástupnickými státy SSSR a Jugoslávie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76BFCE4-6301-416F-AC94-D9BF48E7C2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425575"/>
          </a:xfrm>
          <a:solidFill>
            <a:srgbClr val="43FB6F"/>
          </a:solidFill>
        </p:spPr>
        <p:txBody>
          <a:bodyPr/>
          <a:lstStyle/>
          <a:p>
            <a:pPr eaLnBrk="1" hangingPunct="1"/>
            <a:r>
              <a:rPr lang="cs-CZ" altLang="cs-CZ" sz="4000"/>
              <a:t>Účast třetího subjektu: </a:t>
            </a:r>
            <a:br>
              <a:rPr lang="cs-CZ" altLang="cs-CZ" sz="4000"/>
            </a:br>
            <a:r>
              <a:rPr lang="cs-CZ" altLang="cs-CZ" sz="4000" b="1"/>
              <a:t>dobré služby a zprostředkování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E922FD9-D829-4315-823C-D35730B548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681537"/>
          </a:xfrm>
          <a:solidFill>
            <a:srgbClr val="C5FEA8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Účast třetího subjektu:  dobré služby a zprostředkování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Specifikace obou podle </a:t>
            </a:r>
            <a:r>
              <a:rPr lang="cs-CZ" altLang="cs-CZ" sz="2000" b="1" dirty="0">
                <a:solidFill>
                  <a:srgbClr val="E70319"/>
                </a:solidFill>
              </a:rPr>
              <a:t>role třetího subjektu (účast v nalézání řešení)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obojí kodifikováno Haagskou úmluvou 1907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u="sng" dirty="0">
                <a:solidFill>
                  <a:srgbClr val="C00000"/>
                </a:solidFill>
              </a:rPr>
              <a:t>dobré služby: poskytnutí „neutrálního území" </a:t>
            </a:r>
            <a:r>
              <a:rPr lang="cs-CZ" altLang="cs-CZ" sz="2000" b="1" u="sng" dirty="0"/>
              <a:t>– nezasahování </a:t>
            </a:r>
            <a:r>
              <a:rPr lang="cs-CZ" altLang="cs-CZ" sz="2000" b="1" dirty="0"/>
              <a:t>do jednání stran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u="sng" dirty="0">
                <a:solidFill>
                  <a:srgbClr val="C00000"/>
                </a:solidFill>
              </a:rPr>
              <a:t>zprostředkování: zásah do náplně jednání </a:t>
            </a:r>
            <a:r>
              <a:rPr lang="cs-CZ" altLang="cs-CZ" sz="2000" b="1" u="sng" dirty="0"/>
              <a:t>- návrhy, kompromisy </a:t>
            </a:r>
            <a:r>
              <a:rPr lang="cs-CZ" altLang="cs-CZ" sz="2000" b="1" dirty="0"/>
              <a:t>- častější</a:t>
            </a:r>
          </a:p>
          <a:p>
            <a:pPr eaLnBrk="1" hangingPunct="1">
              <a:lnSpc>
                <a:spcPct val="80000"/>
              </a:lnSpc>
            </a:pPr>
            <a:endParaRPr lang="cs-CZ" altLang="cs-CZ" sz="2000" b="1" dirty="0"/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Zprostředkovatel: stát (vláda) nebo mezinárodní organizace nebo osoba (reprezentant MČK) nebo vysoký činitel mezinárodní organizace (GT OSN)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b="1" dirty="0"/>
              <a:t>Pomoc zprostředkovatele: nezávazná pro strany, většinou užitečná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1886</Words>
  <Application>Microsoft Office PowerPoint</Application>
  <PresentationFormat>Předvádění na obrazovce (4:3)</PresentationFormat>
  <Paragraphs>223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8" baseType="lpstr">
      <vt:lpstr>Arial</vt:lpstr>
      <vt:lpstr>Výchozí návrh</vt:lpstr>
      <vt:lpstr>Mírové (pokojné) řešení sporů mezi státy</vt:lpstr>
      <vt:lpstr>Pojem mezinárodního sporu</vt:lpstr>
      <vt:lpstr>Úvodní poznámky – obecné MP</vt:lpstr>
      <vt:lpstr>Obecné MP</vt:lpstr>
      <vt:lpstr>Obecné MP</vt:lpstr>
      <vt:lpstr>Obecné a partikulární právo</vt:lpstr>
      <vt:lpstr>Přehled jednotlivých prostředků</vt:lpstr>
      <vt:lpstr>1. Politické (diplomatické) prostředky: Vyjednávání (bez účasti třetího subjektu)</vt:lpstr>
      <vt:lpstr>Účast třetího subjektu:  dobré služby a zprostředkování</vt:lpstr>
      <vt:lpstr>Zprostředkování - příklady</vt:lpstr>
      <vt:lpstr>Vyšetřovací řízení (šetření)</vt:lpstr>
      <vt:lpstr>Mezinárodní smírčí řízení</vt:lpstr>
      <vt:lpstr>2. Právní (soudní) prostředky</vt:lpstr>
      <vt:lpstr>Mezinárodní arbitráž</vt:lpstr>
      <vt:lpstr>Mezinárodní soudy</vt:lpstr>
      <vt:lpstr>Mezinárodní soudy – dělení z hlediska univerzality a regionality:</vt:lpstr>
      <vt:lpstr>Mezinárodní soudní dvůr - 1</vt:lpstr>
      <vt:lpstr>Mezinárodní soudní dvůr - 2</vt:lpstr>
      <vt:lpstr>Mezinárodní soudní dvůr - 3</vt:lpstr>
      <vt:lpstr>Nedávné rozsudky ve věci samé</vt:lpstr>
      <vt:lpstr>Irán v. USA (2018)</vt:lpstr>
      <vt:lpstr>Mezinárodní soudní dvůr - 4</vt:lpstr>
      <vt:lpstr>Příklady posudků:</vt:lpstr>
      <vt:lpstr>Mezinárodní soudní dvůr - 5</vt:lpstr>
      <vt:lpstr>Nicaragua 1986</vt:lpstr>
      <vt:lpstr>Mezinárodní tribunál pro mořské právo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Mírové (pokojné) řešení sporů mezi státy</dc:title>
  <dc:creator>tyc</dc:creator>
  <cp:lastModifiedBy>Tyc Vladimir</cp:lastModifiedBy>
  <cp:revision>37</cp:revision>
  <dcterms:created xsi:type="dcterms:W3CDTF">2011-11-26T22:10:44Z</dcterms:created>
  <dcterms:modified xsi:type="dcterms:W3CDTF">2020-10-11T14:33:35Z</dcterms:modified>
</cp:coreProperties>
</file>