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56" r:id="rId3"/>
    <p:sldId id="259" r:id="rId4"/>
    <p:sldId id="261" r:id="rId5"/>
    <p:sldId id="260" r:id="rId6"/>
    <p:sldId id="258" r:id="rId7"/>
    <p:sldId id="262" r:id="rId8"/>
    <p:sldId id="267" r:id="rId9"/>
    <p:sldId id="269" r:id="rId10"/>
    <p:sldId id="265" r:id="rId11"/>
    <p:sldId id="270" r:id="rId12"/>
    <p:sldId id="266" r:id="rId13"/>
    <p:sldId id="263" r:id="rId14"/>
    <p:sldId id="268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77AA17-D1B1-4A39-986B-EAC1CB4158F0}" v="2" dt="2021-10-10T17:02:32.4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243" autoAdjust="0"/>
  </p:normalViewPr>
  <p:slideViewPr>
    <p:cSldViewPr snapToGrid="0">
      <p:cViewPr varScale="1">
        <p:scale>
          <a:sx n="97" d="100"/>
          <a:sy n="97" d="100"/>
        </p:scale>
        <p:origin x="20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Feldek" userId="8c89c99840a73633" providerId="LiveId" clId="{0E77AA17-D1B1-4A39-986B-EAC1CB4158F0}"/>
    <pc:docChg chg="modSld">
      <pc:chgData name="Michael Feldek" userId="8c89c99840a73633" providerId="LiveId" clId="{0E77AA17-D1B1-4A39-986B-EAC1CB4158F0}" dt="2021-10-26T21:02:31.131" v="8" actId="20577"/>
      <pc:docMkLst>
        <pc:docMk/>
      </pc:docMkLst>
      <pc:sldChg chg="modSp mod">
        <pc:chgData name="Michael Feldek" userId="8c89c99840a73633" providerId="LiveId" clId="{0E77AA17-D1B1-4A39-986B-EAC1CB4158F0}" dt="2021-10-26T21:02:31.131" v="8" actId="20577"/>
        <pc:sldMkLst>
          <pc:docMk/>
          <pc:sldMk cId="3673881966" sldId="261"/>
        </pc:sldMkLst>
        <pc:spChg chg="mod">
          <ac:chgData name="Michael Feldek" userId="8c89c99840a73633" providerId="LiveId" clId="{0E77AA17-D1B1-4A39-986B-EAC1CB4158F0}" dt="2021-10-26T21:02:31.131" v="8" actId="20577"/>
          <ac:spMkLst>
            <pc:docMk/>
            <pc:sldMk cId="3673881966" sldId="261"/>
            <ac:spMk id="3" creationId="{9B09F10D-6C61-49B2-93F4-5947810FE97A}"/>
          </ac:spMkLst>
        </pc:spChg>
      </pc:sldChg>
      <pc:sldChg chg="modSp mod">
        <pc:chgData name="Michael Feldek" userId="8c89c99840a73633" providerId="LiveId" clId="{0E77AA17-D1B1-4A39-986B-EAC1CB4158F0}" dt="2021-10-10T20:55:35.484" v="0" actId="6549"/>
        <pc:sldMkLst>
          <pc:docMk/>
          <pc:sldMk cId="0" sldId="271"/>
        </pc:sldMkLst>
        <pc:spChg chg="mod">
          <ac:chgData name="Michael Feldek" userId="8c89c99840a73633" providerId="LiveId" clId="{0E77AA17-D1B1-4A39-986B-EAC1CB4158F0}" dt="2021-10-10T20:55:35.484" v="0" actId="6549"/>
          <ac:spMkLst>
            <pc:docMk/>
            <pc:sldMk cId="0" sldId="27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13CEE-F37B-4F57-B54B-95DE90A4CC28}" type="datetimeFigureOut">
              <a:rPr lang="cs-CZ" smtClean="0"/>
              <a:pPr/>
              <a:t>26.10.2021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C96FC-E43B-4885-9BCA-F25269AB279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681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Calibri" panose="020F0502020204030204" pitchFamily="34" charset="0"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C96FC-E43B-4885-9BCA-F25269AB279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741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Calibri" panose="020F0502020204030204" pitchFamily="34" charset="0"/>
              <a:buNone/>
            </a:pP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C96FC-E43B-4885-9BCA-F25269AB279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552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Calibri" panose="020F0502020204030204" pitchFamily="34" charset="0"/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C96FC-E43B-4885-9BCA-F25269AB279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87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Calibri" panose="020F0502020204030204" pitchFamily="34" charset="0"/>
              <a:buNone/>
            </a:pP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C96FC-E43B-4885-9BCA-F25269AB2794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332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C96FC-E43B-4885-9BCA-F25269AB2794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295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Calibri" panose="020F0502020204030204" pitchFamily="34" charset="0"/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C96FC-E43B-4885-9BCA-F25269AB2794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168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>
            <a:extLst>
              <a:ext uri="{FF2B5EF4-FFF2-40B4-BE49-F238E27FC236}">
                <a16:creationId xmlns:a16="http://schemas.microsoft.com/office/drawing/2014/main" id="{72A5404D-1B0E-472D-9BF3-115F9A1644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705101" y="3860800"/>
            <a:ext cx="5969000" cy="2376488"/>
          </a:xfrm>
        </p:spPr>
        <p:txBody>
          <a:bodyPr bIns="1080000"/>
          <a:lstStyle>
            <a:lvl1pPr>
              <a:defRPr sz="345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>
            <a:extLst>
              <a:ext uri="{FF2B5EF4-FFF2-40B4-BE49-F238E27FC236}">
                <a16:creationId xmlns:a16="http://schemas.microsoft.com/office/drawing/2014/main" id="{2F9E536F-D7CB-4E36-991F-7EF0365846E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705101" y="3141663"/>
            <a:ext cx="5969000" cy="6477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můžete upravit styl předlohy.</a:t>
            </a:r>
          </a:p>
        </p:txBody>
      </p:sp>
      <p:sp>
        <p:nvSpPr>
          <p:cNvPr id="251910" name="Rectangle 6">
            <a:extLst>
              <a:ext uri="{FF2B5EF4-FFF2-40B4-BE49-F238E27FC236}">
                <a16:creationId xmlns:a16="http://schemas.microsoft.com/office/drawing/2014/main" id="{6DC8A7C8-2B3B-4229-AE83-20BFACEBFBF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51911" name="Rectangle 7">
            <a:extLst>
              <a:ext uri="{FF2B5EF4-FFF2-40B4-BE49-F238E27FC236}">
                <a16:creationId xmlns:a16="http://schemas.microsoft.com/office/drawing/2014/main" id="{1DB54092-41BB-44A0-9F96-8E8991D7666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51918" name="Rectangle 14">
            <a:extLst>
              <a:ext uri="{FF2B5EF4-FFF2-40B4-BE49-F238E27FC236}">
                <a16:creationId xmlns:a16="http://schemas.microsoft.com/office/drawing/2014/main" id="{A45CB071-F959-4D41-8BF6-82629387A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350"/>
          </a:p>
        </p:txBody>
      </p:sp>
      <p:pic>
        <p:nvPicPr>
          <p:cNvPr id="251925" name="Picture 21">
            <a:extLst>
              <a:ext uri="{FF2B5EF4-FFF2-40B4-BE49-F238E27FC236}">
                <a16:creationId xmlns:a16="http://schemas.microsoft.com/office/drawing/2014/main" id="{7A98AF01-00B4-4EDB-814A-F547E7548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6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>
            <a:extLst>
              <a:ext uri="{FF2B5EF4-FFF2-40B4-BE49-F238E27FC236}">
                <a16:creationId xmlns:a16="http://schemas.microsoft.com/office/drawing/2014/main" id="{42046D9D-C412-4B41-A19E-8A3DB0135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2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>
            <a:extLst>
              <a:ext uri="{FF2B5EF4-FFF2-40B4-BE49-F238E27FC236}">
                <a16:creationId xmlns:a16="http://schemas.microsoft.com/office/drawing/2014/main" id="{02CB45A6-8BB5-49E3-B2B9-0FB2D3D36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6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423884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EDC0F-EB1B-4727-B12E-2AA121C61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1B1F07-4741-4EF1-B120-CD89FE0A5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898B9B9-CCCA-4C3D-A2A8-5E2D47B4A7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A75BCA3-FB7D-4CC1-826A-E21A4A3F3A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329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CFBC574-86A0-4153-8291-E6FE12F15B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0526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5A3DDE2-D9A0-4BB1-9DE4-F8E0CBEB0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0B561F-F716-42F2-A560-D97CEC3901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0C5015-AC6E-4086-A071-089344DE12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554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BC340-47FC-4F79-876D-491CA3513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C637903-1D22-41D1-921E-9B961401C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D2C7CBB-5A40-42C5-B017-608D137ABC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94473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7B32C-7B5D-48A0-8B93-2E0EC98CD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FAA952-41C7-4703-AD76-0E036AC00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80547D-6BE4-47E8-863A-13D8EAEEE8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18929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2480C9-774A-46BB-970A-51A131D22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A166F9-FAB6-4B95-80E3-9A98AE541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48A5C46-71CF-46E8-89CF-554C44E941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37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7A8F81-E0A8-407B-89F1-C0BCEE790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7A17D-F216-4CD1-B372-98B2CD275D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A65897-5B1E-4586-BA69-5A4FB6DDF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08CFF2-85B3-4BBD-B9A2-F9D23C3FBD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19995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9AC2E-72BA-42D2-B521-866D17C64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DE0321-E7FC-499D-B2FB-2774AD2D2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BB80754-2803-4BDC-9A0E-7ED62A86A2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86053AB-A386-44DE-9604-B291CF5DB4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620D857-B5C1-4515-A344-97D68DF4C5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ED420E64-5244-450B-8285-BF1AA24984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64685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3564C-3F2C-4565-8FE0-ADC4B99E3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84DFE16-BB82-49B1-A18E-BC16D4FFD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99848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1F5EFD-5B8D-4241-9F42-81D4A2EEEB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83748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600980-2059-4FE4-8BFA-7A92E9BBE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5CFF88-5836-423F-992C-6F5FE6F89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5743BB-23F4-47BD-ADC6-2BBE94D982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A509B3-CB72-4DB3-93C1-71A9E25106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625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42A1E4-C9C6-4373-8D7D-6EA2107D8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C904D4-C5E6-4078-B7E0-4D9237E8F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082FAE1-4F6D-4F18-8771-F8CD339676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1ABD407-C3E9-49F5-B821-BF91CA7E43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394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E804C-8326-4B04-A6BD-5E7698035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692DEB1-CE87-4CBD-9B77-673098AD64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183834D-2F21-4ED3-8D86-36226FBA4E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E69D76-5A1F-4846-9702-384E659A03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514985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9926D0-BE68-42EB-ADC4-6835E166B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DC2D9B-24B9-4C58-B1D9-8561E0C63B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7EB239E-2825-4455-9B95-69259E6C4F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157547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E092D98-734C-4E5A-B957-3AECF7A6F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738" y="1825627"/>
            <a:ext cx="2011362" cy="462756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5AC7043-64E7-4296-8DD9-B0D5B2A9AF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1825627"/>
            <a:ext cx="5881688" cy="462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9F1A60-E5A3-4CA3-8387-5F5DF3B5D2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2800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0841D-DCE5-4FBC-9CD2-3537027AF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0444DD-3A8C-477F-BC92-685FF1469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C2C3C13-AB3A-43D2-B8C2-654A8823C3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65194AE-DC5B-41CE-9822-EBDA614F6A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87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3BE4C2-62C9-4336-A9B6-96DBD144F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B616AF-56AF-43AC-BE63-146D1EEA1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0113" y="1773240"/>
            <a:ext cx="3810000" cy="43576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367798-FC5E-43D3-85E0-2AB40B97E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62513" y="1773240"/>
            <a:ext cx="3810000" cy="43576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1FA4D2-46EE-47B8-827F-061F483076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7B0C03-D7D8-4718-8BCF-7D91F15123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407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6DB95-615B-4BF3-BBA7-22A86A16F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5ADC64D-E1F8-4983-9C4B-66C342F2E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032F186-851E-44C6-B069-71C4D018D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F790758-AE6F-47AF-BD3B-2D3C0A5F99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C0570C5-78D2-4BA0-AC95-FE1FABD91A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89B65F05-8D73-4639-8BF9-AA652FEAA5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77548121-5086-4636-A5F2-BAFD8CDC65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5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8B970-AD84-4ADB-A279-51D81CF7F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663EFB5-7FD0-4635-B57B-F743F86F05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AEF794-0251-4BDC-865D-90418487E2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708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4193B1-D9D3-45E7-AEC2-6D535CC698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D32B68-E1BE-4CBF-905A-875888F95D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402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91D49D-F524-45E9-96AB-1ECCE3D8E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E44F1D-6DF3-411B-B498-9CB0CF066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3AE06F6-82A1-4446-9322-141546421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5CCA1A-88EB-4D40-BC79-3561AE915E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350925-479E-4B47-919C-841E714B73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5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9CE2AA-6EDC-4EDA-88FC-98A2302F8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21F06A0-87CC-4371-808D-6AE22C04D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F150A6-C733-451A-A24B-E2CBDAF35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887377-4DD0-4EA7-9D5B-1FA5FB777B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A36452-3AE7-4CE4-B496-0EE236C720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6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>
            <a:extLst>
              <a:ext uri="{FF2B5EF4-FFF2-40B4-BE49-F238E27FC236}">
                <a16:creationId xmlns:a16="http://schemas.microsoft.com/office/drawing/2014/main" id="{D4FFE4B5-15D6-484F-AC6B-EFE268FEB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 sz="1350"/>
          </a:p>
        </p:txBody>
      </p:sp>
      <p:sp>
        <p:nvSpPr>
          <p:cNvPr id="226306" name="Rectangle 2">
            <a:extLst>
              <a:ext uri="{FF2B5EF4-FFF2-40B4-BE49-F238E27FC236}">
                <a16:creationId xmlns:a16="http://schemas.microsoft.com/office/drawing/2014/main" id="{A7FEDB5D-A2C3-49D4-A605-103CD2782D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40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D69D4F27-646A-46BF-9216-4A7C568F3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40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8774683F-B858-4D51-801D-4B37C20276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6" y="6442077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rgbClr val="777777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17CB1313-261E-4ACF-A7EF-CC7D27350E3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6" y="6442077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latin typeface="+mn-lt"/>
              </a:defRPr>
            </a:lvl1pPr>
          </a:lstStyle>
          <a:p>
            <a:fld id="{BF0EDFE3-B53E-4997-8FC2-FAD20EF1296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6314" name="Text Box 10">
            <a:extLst>
              <a:ext uri="{FF2B5EF4-FFF2-40B4-BE49-F238E27FC236}">
                <a16:creationId xmlns:a16="http://schemas.microsoft.com/office/drawing/2014/main" id="{E715BBCB-420F-47A0-BD2F-6B33ED0B9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6"/>
            <a:ext cx="2160588" cy="161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05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226322" name="Picture 18">
            <a:extLst>
              <a:ext uri="{FF2B5EF4-FFF2-40B4-BE49-F238E27FC236}">
                <a16:creationId xmlns:a16="http://schemas.microsoft.com/office/drawing/2014/main" id="{7AA8F6AE-3EDE-4216-BC2E-36ABDBCA9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1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>
            <a:extLst>
              <a:ext uri="{FF2B5EF4-FFF2-40B4-BE49-F238E27FC236}">
                <a16:creationId xmlns:a16="http://schemas.microsoft.com/office/drawing/2014/main" id="{9511AA29-88EB-4E76-AEAC-F575AF6AA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6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>
            <a:extLst>
              <a:ext uri="{FF2B5EF4-FFF2-40B4-BE49-F238E27FC236}">
                <a16:creationId xmlns:a16="http://schemas.microsoft.com/office/drawing/2014/main" id="{9A945B16-3AC9-4835-B878-19091A380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6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183973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anose="020B0603020202020204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anose="020B0603020202020204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anose="020B0603020202020204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anose="020B0603020202020204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16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id="{7A13218E-00B7-469F-B61B-4B97986D5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 sz="1200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0CE0996F-1CD9-45A9-BF5E-468E91637A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7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>
            <a:extLst>
              <a:ext uri="{FF2B5EF4-FFF2-40B4-BE49-F238E27FC236}">
                <a16:creationId xmlns:a16="http://schemas.microsoft.com/office/drawing/2014/main" id="{14DEB39A-1DC7-4785-87B0-8337643D56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05101" y="3141665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>
            <a:extLst>
              <a:ext uri="{FF2B5EF4-FFF2-40B4-BE49-F238E27FC236}">
                <a16:creationId xmlns:a16="http://schemas.microsoft.com/office/drawing/2014/main" id="{C4B3E6D9-93E7-4B05-822F-4453A3287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6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200"/>
          </a:p>
        </p:txBody>
      </p:sp>
      <p:pic>
        <p:nvPicPr>
          <p:cNvPr id="227351" name="Picture 23">
            <a:extLst>
              <a:ext uri="{FF2B5EF4-FFF2-40B4-BE49-F238E27FC236}">
                <a16:creationId xmlns:a16="http://schemas.microsoft.com/office/drawing/2014/main" id="{53BA1B8F-EA02-4EAE-AEA3-C50652B2D0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2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>
            <a:extLst>
              <a:ext uri="{FF2B5EF4-FFF2-40B4-BE49-F238E27FC236}">
                <a16:creationId xmlns:a16="http://schemas.microsoft.com/office/drawing/2014/main" id="{36756B6D-1881-4BA2-A003-2EE66722DC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6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449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>
          <a:solidFill>
            <a:schemeClr val="tx1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>
          <a:solidFill>
            <a:schemeClr val="tx1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>
          <a:solidFill>
            <a:schemeClr val="tx1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>
          <a:solidFill>
            <a:schemeClr val="tx1"/>
          </a:solidFill>
          <a:latin typeface="Trebuchet MS" panose="020B0603020202020204" pitchFamily="34" charset="0"/>
        </a:defRPr>
      </a:lvl5pPr>
      <a:lvl6pPr marL="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>
          <a:solidFill>
            <a:schemeClr val="tx1"/>
          </a:solidFill>
          <a:latin typeface="Trebuchet MS" panose="020B0603020202020204" pitchFamily="34" charset="0"/>
        </a:defRPr>
      </a:lvl6pPr>
      <a:lvl7pPr marL="685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>
          <a:solidFill>
            <a:schemeClr val="tx1"/>
          </a:solidFill>
          <a:latin typeface="Trebuchet MS" panose="020B0603020202020204" pitchFamily="34" charset="0"/>
        </a:defRPr>
      </a:lvl7pPr>
      <a:lvl8pPr marL="10287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>
          <a:solidFill>
            <a:schemeClr val="tx1"/>
          </a:solidFill>
          <a:latin typeface="Trebuchet MS" panose="020B0603020202020204" pitchFamily="34" charset="0"/>
        </a:defRPr>
      </a:lvl8pPr>
      <a:lvl9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9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2700" b="1" kern="1200">
          <a:solidFill>
            <a:srgbClr val="7D1E1E"/>
          </a:solidFill>
          <a:latin typeface="+mn-lt"/>
          <a:ea typeface="+mn-ea"/>
          <a:cs typeface="+mn-cs"/>
        </a:defRPr>
      </a:lvl1pPr>
      <a:lvl2pPr marL="620316" indent="-214313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195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26306" indent="-1714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1725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232297" indent="-1714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A64E7B-E520-4A17-896F-ADD832D063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Podvody na dani z přidané hodnoty </a:t>
            </a:r>
            <a:br>
              <a:rPr lang="cs-CZ" sz="4000" dirty="0"/>
            </a:br>
            <a:br>
              <a:rPr lang="cs-CZ" dirty="0"/>
            </a:br>
            <a:r>
              <a:rPr lang="cs-CZ" sz="2800" dirty="0"/>
              <a:t>Michael </a:t>
            </a:r>
            <a:r>
              <a:rPr lang="cs-CZ" sz="2800" dirty="0" err="1"/>
              <a:t>Feldek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563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– karuselový podvod</a:t>
            </a:r>
          </a:p>
        </p:txBody>
      </p:sp>
      <p:pic>
        <p:nvPicPr>
          <p:cNvPr id="4" name="Zástupný symbol pro obsah 3" descr="2016_karusel_map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1" y="1860698"/>
            <a:ext cx="7276170" cy="4227697"/>
          </a:xfrm>
        </p:spPr>
      </p:pic>
      <p:sp>
        <p:nvSpPr>
          <p:cNvPr id="5" name="Obdélník 4"/>
          <p:cNvSpPr/>
          <p:nvPr/>
        </p:nvSpPr>
        <p:spPr>
          <a:xfrm>
            <a:off x="4251220" y="1967024"/>
            <a:ext cx="10756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EU plátce</a:t>
            </a:r>
          </a:p>
        </p:txBody>
      </p:sp>
      <p:sp>
        <p:nvSpPr>
          <p:cNvPr id="6" name="Obdélník 5"/>
          <p:cNvSpPr/>
          <p:nvPr/>
        </p:nvSpPr>
        <p:spPr>
          <a:xfrm>
            <a:off x="5402823" y="4790811"/>
            <a:ext cx="1473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Missing trader</a:t>
            </a:r>
          </a:p>
        </p:txBody>
      </p:sp>
      <p:sp>
        <p:nvSpPr>
          <p:cNvPr id="7" name="Obdélník 6"/>
          <p:cNvSpPr/>
          <p:nvPr/>
        </p:nvSpPr>
        <p:spPr>
          <a:xfrm>
            <a:off x="2302115" y="4907769"/>
            <a:ext cx="7889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Broker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FCE893-ABDE-4EA5-AC34-B098BBA51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40"/>
            <a:ext cx="7772400" cy="533139"/>
          </a:xfrm>
        </p:spPr>
        <p:txBody>
          <a:bodyPr/>
          <a:lstStyle/>
          <a:p>
            <a:r>
              <a:rPr lang="cs-CZ" b="1" dirty="0"/>
              <a:t>Prokazování podvodů na DPH v daňovém řízení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6FB8B0-DB10-4BB4-8FAA-3629645C9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701209"/>
            <a:ext cx="7772400" cy="4997303"/>
          </a:xfrm>
        </p:spPr>
        <p:txBody>
          <a:bodyPr/>
          <a:lstStyle/>
          <a:p>
            <a:pPr algn="just"/>
            <a:r>
              <a:rPr lang="cs-CZ" sz="1600" dirty="0"/>
              <a:t>Několikastupňový test, jehož součástí je prokázání existence podvodu (1. krok) a vědomostní test (2. a 3. krok).</a:t>
            </a:r>
          </a:p>
          <a:p>
            <a:pPr algn="just"/>
            <a:r>
              <a:rPr lang="cs-CZ" sz="1600" dirty="0"/>
              <a:t>Někdy označováno jako </a:t>
            </a:r>
            <a:r>
              <a:rPr lang="cs-CZ" sz="1600" b="1" dirty="0"/>
              <a:t>Axel </a:t>
            </a:r>
            <a:r>
              <a:rPr lang="cs-CZ" sz="1600" b="1" dirty="0" err="1"/>
              <a:t>Kittel</a:t>
            </a:r>
            <a:r>
              <a:rPr lang="cs-CZ" sz="1600" b="1" dirty="0"/>
              <a:t> test </a:t>
            </a:r>
            <a:r>
              <a:rPr lang="cs-CZ" sz="1600" dirty="0"/>
              <a:t>- poprvé formulováno v rozsudku SDEU ze dne 6. 7. 2006, ve spojených věcech C‑439/04 a C-440/04, Axel </a:t>
            </a:r>
            <a:r>
              <a:rPr lang="cs-CZ" sz="1600" dirty="0" err="1"/>
              <a:t>Kittel</a:t>
            </a:r>
            <a:r>
              <a:rPr lang="cs-CZ" sz="1600" dirty="0"/>
              <a:t> a </a:t>
            </a:r>
            <a:r>
              <a:rPr lang="cs-CZ" sz="1600" dirty="0" err="1"/>
              <a:t>Recolta</a:t>
            </a:r>
            <a:r>
              <a:rPr lang="cs-CZ" sz="1600" dirty="0"/>
              <a:t> Recycling – spočívá v kladném zodpovězení čtyř otázek: </a:t>
            </a:r>
          </a:p>
          <a:p>
            <a:pPr lvl="1" algn="just"/>
            <a:r>
              <a:rPr lang="cs-CZ" sz="1600" dirty="0"/>
              <a:t>1) Existuje daňová ztráta? </a:t>
            </a:r>
          </a:p>
          <a:p>
            <a:pPr lvl="1" algn="just"/>
            <a:r>
              <a:rPr lang="cs-CZ" sz="1600" dirty="0"/>
              <a:t>2) Je daňová ztráta důsledkem daňového podvodu? </a:t>
            </a:r>
          </a:p>
          <a:p>
            <a:pPr lvl="1" algn="just"/>
            <a:r>
              <a:rPr lang="cs-CZ" sz="1600" dirty="0"/>
              <a:t>3) Byla transakce daňového subjektu spojena s tímto podvodem? </a:t>
            </a:r>
          </a:p>
          <a:p>
            <a:pPr lvl="1" algn="just"/>
            <a:r>
              <a:rPr lang="cs-CZ" sz="1600" dirty="0"/>
              <a:t>4) Věděl nebo měl vědět daňový subjekt o daňovém podvodu?</a:t>
            </a:r>
          </a:p>
          <a:p>
            <a:pPr algn="just"/>
            <a:r>
              <a:rPr lang="cs-CZ" sz="1600" dirty="0"/>
              <a:t>V současné praxi se  uplatňuje v modifikované podobě:</a:t>
            </a:r>
          </a:p>
          <a:p>
            <a:pPr lvl="1" algn="just"/>
            <a:r>
              <a:rPr lang="cs-CZ" sz="1450" dirty="0"/>
              <a:t>1. prokázání </a:t>
            </a:r>
            <a:r>
              <a:rPr lang="cs-CZ" sz="1450" b="1" dirty="0"/>
              <a:t>existence podvodu</a:t>
            </a:r>
            <a:r>
              <a:rPr lang="cs-CZ" sz="1450" dirty="0"/>
              <a:t>;</a:t>
            </a:r>
          </a:p>
          <a:p>
            <a:pPr lvl="1" algn="just"/>
            <a:r>
              <a:rPr lang="cs-CZ" sz="1450" dirty="0"/>
              <a:t>2. prokázání </a:t>
            </a:r>
            <a:r>
              <a:rPr lang="cs-CZ" sz="1450" b="1" dirty="0"/>
              <a:t>existence objektivních okolností</a:t>
            </a:r>
            <a:r>
              <a:rPr lang="cs-CZ" sz="1450" dirty="0"/>
              <a:t>, na základě kterých daňový subjekt o podvodu věděl, nebo alespoň mohl a měl vědět;</a:t>
            </a:r>
          </a:p>
          <a:p>
            <a:pPr lvl="1" algn="just"/>
            <a:r>
              <a:rPr lang="cs-CZ" sz="1450" dirty="0"/>
              <a:t>3. daňovým subjektem </a:t>
            </a:r>
            <a:r>
              <a:rPr lang="cs-CZ" sz="1450" b="1" dirty="0"/>
              <a:t>přijatá opatření</a:t>
            </a:r>
            <a:r>
              <a:rPr lang="cs-CZ" sz="1450" dirty="0"/>
              <a:t>, aby zamezil své účasti na podvodu.</a:t>
            </a:r>
          </a:p>
          <a:p>
            <a:pPr lvl="2" algn="just"/>
            <a:r>
              <a:rPr lang="cs-CZ" sz="1300" dirty="0"/>
              <a:t>Pro výstižné shrnutí lze odkázat na rozsudek SDEU ze dne 18. 5. 2017 ve věci C-624/15, „</a:t>
            </a:r>
            <a:r>
              <a:rPr lang="cs-CZ" sz="1300" dirty="0" err="1"/>
              <a:t>Litdana</a:t>
            </a:r>
            <a:r>
              <a:rPr lang="cs-CZ" sz="1300" dirty="0"/>
              <a:t>“ UAB proti Litvě, nebo v rozsudku NSS ze dne 24. 8. 2017, </a:t>
            </a:r>
            <a:br>
              <a:rPr lang="cs-CZ" sz="1300" dirty="0"/>
            </a:br>
            <a:r>
              <a:rPr lang="cs-CZ" sz="1300" dirty="0"/>
              <a:t>č. </a:t>
            </a:r>
            <a:r>
              <a:rPr lang="cs-CZ" sz="1300" dirty="0" err="1"/>
              <a:t>j</a:t>
            </a:r>
            <a:r>
              <a:rPr lang="cs-CZ" sz="1300" dirty="0"/>
              <a:t>. 1 </a:t>
            </a:r>
            <a:r>
              <a:rPr lang="cs-CZ" sz="1300" dirty="0" err="1"/>
              <a:t>Afs</a:t>
            </a:r>
            <a:r>
              <a:rPr lang="cs-CZ" sz="1300" dirty="0"/>
              <a:t> 16/2017-47.</a:t>
            </a:r>
          </a:p>
          <a:p>
            <a:pPr algn="just"/>
            <a:endParaRPr lang="cs-CZ" sz="1600" dirty="0"/>
          </a:p>
          <a:p>
            <a:pPr algn="just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64648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83CAE-8144-4087-8DED-AC8458607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40"/>
            <a:ext cx="7772400" cy="448079"/>
          </a:xfrm>
        </p:spPr>
        <p:txBody>
          <a:bodyPr/>
          <a:lstStyle/>
          <a:p>
            <a:r>
              <a:rPr lang="cs-CZ" dirty="0"/>
              <a:t>Existence podvodu (krok první)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48FB78-1FC2-4F89-A1D2-47CBFEDD7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622738"/>
            <a:ext cx="7772400" cy="5054509"/>
          </a:xfrm>
        </p:spPr>
        <p:txBody>
          <a:bodyPr/>
          <a:lstStyle/>
          <a:p>
            <a:pPr lvl="0" algn="just"/>
            <a:r>
              <a:rPr lang="cs-CZ" sz="1600" b="1" dirty="0"/>
              <a:t>Existenci podvodu musí prokázat správce daně.</a:t>
            </a:r>
          </a:p>
          <a:p>
            <a:pPr lvl="0" algn="just"/>
            <a:r>
              <a:rPr lang="cs-CZ" sz="1600" dirty="0"/>
              <a:t>Při posouzení existence podvodu na DPH vycházejí orgány finanční správy z judikatury NSS, která podvod na DPH chápe jako </a:t>
            </a:r>
            <a:r>
              <a:rPr lang="cs-CZ" sz="1600" b="1" dirty="0"/>
              <a:t>kombinaci chybějící daně u některého z článků řetězce (narušení neutrality) a podezřelých okolností</a:t>
            </a:r>
            <a:r>
              <a:rPr lang="cs-CZ" sz="1600" dirty="0"/>
              <a:t>, které ve svém souhrnu poskytují dostatek podkladů ke konstatování, že obchodní řetězec je zasažen podvodným jednáním (srov. rozsudky NSS ze dne 15. 2. 2017, č. </a:t>
            </a:r>
            <a:r>
              <a:rPr lang="cs-CZ" sz="1600" dirty="0" err="1"/>
              <a:t>j</a:t>
            </a:r>
            <a:r>
              <a:rPr lang="cs-CZ" sz="1600" dirty="0"/>
              <a:t>. 1 </a:t>
            </a:r>
            <a:r>
              <a:rPr lang="cs-CZ" sz="1600" dirty="0" err="1"/>
              <a:t>Afs</a:t>
            </a:r>
            <a:r>
              <a:rPr lang="cs-CZ" sz="1600" dirty="0"/>
              <a:t> 53/2016 – 58, a ze dne 24. 8. 2017, č. </a:t>
            </a:r>
            <a:r>
              <a:rPr lang="cs-CZ" sz="1600" dirty="0" err="1"/>
              <a:t>j</a:t>
            </a:r>
            <a:r>
              <a:rPr lang="cs-CZ" sz="1600" dirty="0"/>
              <a:t>. 1 </a:t>
            </a:r>
            <a:r>
              <a:rPr lang="cs-CZ" sz="1600" dirty="0" err="1"/>
              <a:t>Afs</a:t>
            </a:r>
            <a:r>
              <a:rPr lang="cs-CZ" sz="1600" dirty="0"/>
              <a:t> 16/2017 – 47). </a:t>
            </a:r>
          </a:p>
          <a:p>
            <a:pPr lvl="0" algn="just"/>
            <a:r>
              <a:rPr lang="cs-CZ" sz="1600" dirty="0"/>
              <a:t>Povinností správce daně však </a:t>
            </a:r>
            <a:r>
              <a:rPr lang="cs-CZ" sz="1600" b="1" dirty="0"/>
              <a:t>není prokázání, jakým způsobem a konkrétně kterým z dodavatelů v řetězci byl spáchán podvod</a:t>
            </a:r>
            <a:r>
              <a:rPr lang="cs-CZ" sz="1600" dirty="0"/>
              <a:t>. V daňovém řízení musí být nicméně postaveno najisto, v jakých skutkových okolnostech daňový podvod spočíval. Správce daně přitom může vycházet z mnoha indicií, které mu jsou k dispozici (srov. rozsudky NSS ze dne 25. 6. 2015, č. </a:t>
            </a:r>
            <a:r>
              <a:rPr lang="cs-CZ" sz="1600" dirty="0" err="1"/>
              <a:t>j</a:t>
            </a:r>
            <a:r>
              <a:rPr lang="cs-CZ" sz="1600" dirty="0"/>
              <a:t>. 6 </a:t>
            </a:r>
            <a:r>
              <a:rPr lang="cs-CZ" sz="1600" dirty="0" err="1"/>
              <a:t>Afs</a:t>
            </a:r>
            <a:r>
              <a:rPr lang="cs-CZ" sz="1600" dirty="0"/>
              <a:t> 130/2014 - 60, </a:t>
            </a:r>
            <a:br>
              <a:rPr lang="cs-CZ" sz="1600" dirty="0"/>
            </a:br>
            <a:r>
              <a:rPr lang="cs-CZ" sz="1600" dirty="0"/>
              <a:t>a ze dne 31. 8. 2016, č. </a:t>
            </a:r>
            <a:r>
              <a:rPr lang="cs-CZ" sz="1600" dirty="0" err="1"/>
              <a:t>j</a:t>
            </a:r>
            <a:r>
              <a:rPr lang="cs-CZ" sz="1600" dirty="0"/>
              <a:t>. 2 </a:t>
            </a:r>
            <a:r>
              <a:rPr lang="cs-CZ" sz="1600" dirty="0" err="1"/>
              <a:t>Afs</a:t>
            </a:r>
            <a:r>
              <a:rPr lang="cs-CZ" sz="1600" dirty="0"/>
              <a:t> 55/2016 - 38, publikované pod č. 3505/2017 Sb. NSS). </a:t>
            </a:r>
          </a:p>
          <a:p>
            <a:pPr lvl="0" algn="just"/>
            <a:r>
              <a:rPr lang="cs-CZ" sz="1600" dirty="0"/>
              <a:t>Správce daně posuzuje </a:t>
            </a:r>
            <a:r>
              <a:rPr lang="cs-CZ" sz="1600" b="1" dirty="0"/>
              <a:t>všechny podstatné okolnosti, které vyšly najevo, a to včetně takových, které mohly nastat až následně, či o kterých nevědí jednotlivé články řetězce.</a:t>
            </a:r>
          </a:p>
          <a:p>
            <a:pPr lvl="1" algn="just"/>
            <a:r>
              <a:rPr lang="cs-CZ" sz="1450" dirty="0"/>
              <a:t>Příklad podezřelých okolností: personální propojení článků v řetězci, realizace transakcí bez racionálního ekonomického opodstatnění, extrémní nárůst ceny plnění při pohybu v řetězci, atd.</a:t>
            </a:r>
          </a:p>
          <a:p>
            <a:pPr lvl="0" algn="just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20041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1B946-027B-4D50-AE85-58FFF2E86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40"/>
            <a:ext cx="7772400" cy="754775"/>
          </a:xfrm>
        </p:spPr>
        <p:txBody>
          <a:bodyPr/>
          <a:lstStyle/>
          <a:p>
            <a:r>
              <a:rPr lang="cs-CZ" dirty="0"/>
              <a:t>Existence objektivních okolností (krok druhý, 1. část vědomostního testu.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C658FD-10B1-4E8A-B99C-78472C41C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021983"/>
            <a:ext cx="7772400" cy="4623366"/>
          </a:xfrm>
        </p:spPr>
        <p:txBody>
          <a:bodyPr/>
          <a:lstStyle/>
          <a:p>
            <a:pPr algn="just"/>
            <a:r>
              <a:rPr lang="cs-CZ" sz="1200" b="1" u="sng" dirty="0"/>
              <a:t>Správce daně je dále povinen prokázat</a:t>
            </a:r>
            <a:r>
              <a:rPr lang="cs-CZ" sz="1200" dirty="0"/>
              <a:t> existenci objektivních okolností, které ve svém souhrnu svědčí o tom, že daňový subjekt věděl, nebo mohl a měl vědět, že se pořízením či přijetím daného plnění, účastní plnění, které je součástí úniku na DPH (viz rozsudek SDEU ze dne 6. 12. 2012 ve věci C‑285/11 </a:t>
            </a:r>
            <a:r>
              <a:rPr lang="cs-CZ" sz="1200" dirty="0" err="1"/>
              <a:t>Bonik</a:t>
            </a:r>
            <a:r>
              <a:rPr lang="cs-CZ" sz="1200" dirty="0"/>
              <a:t> EOOD, bod 43). </a:t>
            </a:r>
          </a:p>
          <a:p>
            <a:pPr algn="just"/>
            <a:r>
              <a:rPr lang="cs-CZ" sz="1200" dirty="0"/>
              <a:t>Objektivní okolnosti pak </a:t>
            </a:r>
            <a:r>
              <a:rPr lang="cs-CZ" sz="1200" b="1" dirty="0"/>
              <a:t>nepředstavují pouhou odchylku od běžného (standardního) způsobu obchodování</a:t>
            </a:r>
            <a:r>
              <a:rPr lang="cs-CZ" sz="1200" dirty="0"/>
              <a:t>, ale musí se jednat o </a:t>
            </a:r>
            <a:r>
              <a:rPr lang="cs-CZ" sz="1200" b="1" dirty="0"/>
              <a:t>indicie, které alespoň ve svém souhrnu objektivně vzbuzují podezření, že došlo k nesrovnalosti nebo k podvodu</a:t>
            </a:r>
            <a:r>
              <a:rPr lang="cs-CZ" sz="1200" dirty="0"/>
              <a:t> (viz rozsudek </a:t>
            </a:r>
            <a:r>
              <a:rPr lang="cs-CZ" sz="1200" dirty="0" err="1"/>
              <a:t>Mahagében</a:t>
            </a:r>
            <a:r>
              <a:rPr lang="cs-CZ" sz="1200" dirty="0"/>
              <a:t>, bod 60).</a:t>
            </a:r>
          </a:p>
          <a:p>
            <a:pPr lvl="0" algn="just"/>
            <a:r>
              <a:rPr lang="cs-CZ" sz="1200" dirty="0"/>
              <a:t>Není nutná vědomost daňového subjektu o podvodném jednání konkrétního článku řetězce, ale postačí existence objektivních okolností, na základě kterých daňový subjekt může nabýt podezření o podvodném charakteru transakce jako celku. </a:t>
            </a:r>
          </a:p>
          <a:p>
            <a:pPr lvl="0" algn="just"/>
            <a:r>
              <a:rPr lang="cs-CZ" sz="1200" dirty="0"/>
              <a:t>Daňovému subjektu nelze klást k tíži skutečnosti, které nebyl v dané době schopen zjistit (například nepodání daňového přiznání některého z článků řetězce), či které nastaly nebo se o nich mohl dozvědět až po ukončení obchodní spolupráce.</a:t>
            </a:r>
          </a:p>
          <a:p>
            <a:pPr algn="just"/>
            <a:r>
              <a:rPr lang="cs-CZ" sz="1200" dirty="0"/>
              <a:t>Při samotném posuzování objektivních okolností je třeba přihlédnout k prostředí, v jakém se daňový subjekt pohybuje, jeho obchodním zkušenostem, znalostem a kapitálu, charakteru a vlastnostem plnění, obchodním, platebním a záručním podmínkám (viz rozsudky NSS ze dne 30. 5. 2012, č. </a:t>
            </a:r>
            <a:r>
              <a:rPr lang="cs-CZ" sz="1200" dirty="0" err="1"/>
              <a:t>j</a:t>
            </a:r>
            <a:r>
              <a:rPr lang="cs-CZ" sz="1200" dirty="0"/>
              <a:t>. 1 </a:t>
            </a:r>
            <a:r>
              <a:rPr lang="cs-CZ" sz="1200" dirty="0" err="1"/>
              <a:t>Afs</a:t>
            </a:r>
            <a:r>
              <a:rPr lang="cs-CZ" sz="1200" dirty="0"/>
              <a:t> 26/2012-34, a ze dne </a:t>
            </a:r>
            <a:br>
              <a:rPr lang="cs-CZ" sz="1200" dirty="0"/>
            </a:br>
            <a:r>
              <a:rPr lang="cs-CZ" sz="1200" dirty="0"/>
              <a:t>11. 12. 2014, č. </a:t>
            </a:r>
            <a:r>
              <a:rPr lang="cs-CZ" sz="1200" dirty="0" err="1"/>
              <a:t>j</a:t>
            </a:r>
            <a:r>
              <a:rPr lang="cs-CZ" sz="1200" dirty="0"/>
              <a:t>. 6 </a:t>
            </a:r>
            <a:r>
              <a:rPr lang="cs-CZ" sz="1200" dirty="0" err="1"/>
              <a:t>Afs</a:t>
            </a:r>
            <a:r>
              <a:rPr lang="cs-CZ" sz="1200" dirty="0"/>
              <a:t> 156/2014-47). </a:t>
            </a:r>
          </a:p>
          <a:p>
            <a:pPr algn="just"/>
            <a:r>
              <a:rPr lang="cs-CZ" sz="1200" dirty="0"/>
              <a:t>Tyto objektivní okolnosti tvoří dílčí indicie, které ačkoliv každá sama o sobě nejsou nezákonné, </a:t>
            </a:r>
            <a:r>
              <a:rPr lang="cs-CZ" sz="1200" b="1" dirty="0"/>
              <a:t>ve svém souhrnu tvoří logický a ucelený soubor vzájemně se doplňujících a na sebe navazujících nepřímých důkazů</a:t>
            </a:r>
            <a:r>
              <a:rPr lang="cs-CZ" sz="1200" dirty="0"/>
              <a:t>, které spolehlivě a jednoznačně prokazují skutečnost, že daňový subjekt o podvodu na DPH věděl či minimálně vědět mohl (viz rozsudek NSS ze dne 31. 7. 2013, </a:t>
            </a:r>
            <a:r>
              <a:rPr lang="cs-CZ" sz="1200" dirty="0" err="1"/>
              <a:t>sp</a:t>
            </a:r>
            <a:r>
              <a:rPr lang="cs-CZ" sz="1200" dirty="0"/>
              <a:t>. zn. 1 </a:t>
            </a:r>
            <a:r>
              <a:rPr lang="cs-CZ" sz="1200" dirty="0" err="1"/>
              <a:t>Afs</a:t>
            </a:r>
            <a:r>
              <a:rPr lang="cs-CZ" sz="1200" dirty="0"/>
              <a:t> 58/2013). </a:t>
            </a:r>
          </a:p>
          <a:p>
            <a:pPr algn="just"/>
            <a:r>
              <a:rPr lang="cs-CZ" sz="1200" dirty="0"/>
              <a:t>Objektivní okolnosti nelze posuzovat izolovaně, ale v souhrnu, kdy teprve ucelený souhrn těchto okolností může mít dostatečnou vypovídající schopnost o povědomí daňového subjektu o podvodu na DPH (viz rozsudek NSS ze dne 15. 2. 2017, č. </a:t>
            </a:r>
            <a:r>
              <a:rPr lang="cs-CZ" sz="1200" dirty="0" err="1"/>
              <a:t>j</a:t>
            </a:r>
            <a:r>
              <a:rPr lang="cs-CZ" sz="1200" dirty="0"/>
              <a:t>. 1 </a:t>
            </a:r>
            <a:r>
              <a:rPr lang="cs-CZ" sz="1200" dirty="0" err="1"/>
              <a:t>Afs</a:t>
            </a:r>
            <a:r>
              <a:rPr lang="cs-CZ" sz="1200" dirty="0"/>
              <a:t> 53/2016–58). </a:t>
            </a:r>
          </a:p>
          <a:p>
            <a:pPr lvl="0" algn="just"/>
            <a:endParaRPr lang="cs-CZ" sz="1400" dirty="0"/>
          </a:p>
          <a:p>
            <a:pPr algn="just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929656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Přijatá opatření (krok třetí, 2. část vědomostního testu)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40"/>
            <a:ext cx="7772400" cy="4627560"/>
          </a:xfrm>
        </p:spPr>
        <p:txBody>
          <a:bodyPr/>
          <a:lstStyle/>
          <a:p>
            <a:pPr lvl="0" algn="just"/>
            <a:r>
              <a:rPr lang="cs-CZ" sz="1300" dirty="0"/>
              <a:t>Pokud správce daně prokáže, že zkoumaný obchodní řetězec byl zatížen podvodem na DPH a zároveň také prokáže, že daňový subjekt o této skutečnosti věděl nebo mohl a měl vědět, </a:t>
            </a:r>
            <a:r>
              <a:rPr lang="cs-CZ" sz="1300" b="1" dirty="0"/>
              <a:t>musí být daňový subjekt o této skutečnosti informován a musí mu být dán prostor, aby na tuto skutečnost reagoval</a:t>
            </a:r>
            <a:r>
              <a:rPr lang="cs-CZ" sz="1300" dirty="0"/>
              <a:t> a tvrdil a doložil přijetí dostatečných opatření, kterými by se vyhnul účasti na podvodném jednání (viz rozsudek NSS ze dne 24. 5. 2018, č. </a:t>
            </a:r>
            <a:r>
              <a:rPr lang="cs-CZ" sz="1300" dirty="0" err="1"/>
              <a:t>j</a:t>
            </a:r>
            <a:r>
              <a:rPr lang="cs-CZ" sz="1300" dirty="0"/>
              <a:t>. 9 </a:t>
            </a:r>
            <a:r>
              <a:rPr lang="cs-CZ" sz="1300" dirty="0" err="1"/>
              <a:t>Afs</a:t>
            </a:r>
            <a:r>
              <a:rPr lang="cs-CZ" sz="1300" dirty="0"/>
              <a:t> 194/2017 – 34). </a:t>
            </a:r>
          </a:p>
          <a:p>
            <a:pPr lvl="0" algn="just"/>
            <a:r>
              <a:rPr lang="cs-CZ" sz="1300" dirty="0"/>
              <a:t>Dle judikatury SDEU není v rozporu s unijním právem požadovat po daňových subjektech, které si nárokují odpočet daně, aby přijaly </a:t>
            </a:r>
            <a:r>
              <a:rPr lang="cs-CZ" sz="1300" b="1" u="sng" dirty="0"/>
              <a:t>veškerá opatření, která mohou být po nich s ohledem na konkrétní okolnosti daného případu rozumně požadována, aby tak zajistily svou neúčast na daňovém podvod</a:t>
            </a:r>
            <a:r>
              <a:rPr lang="cs-CZ" sz="1300" dirty="0"/>
              <a:t>u (viz zejména rozsudek </a:t>
            </a:r>
            <a:r>
              <a:rPr lang="cs-CZ" sz="1300" dirty="0" err="1"/>
              <a:t>Mahagében</a:t>
            </a:r>
            <a:r>
              <a:rPr lang="cs-CZ" sz="1300" dirty="0"/>
              <a:t>, bod 54). </a:t>
            </a:r>
          </a:p>
          <a:p>
            <a:pPr lvl="0" algn="just"/>
            <a:r>
              <a:rPr lang="cs-CZ" sz="1300" dirty="0"/>
              <a:t>Je požadována určitá obezřetnost a opatrnost v obchodních vztazích, na základě kterých je pak možné hodnotit, zda daňový subjekt jednal v dobré víře. </a:t>
            </a:r>
          </a:p>
          <a:p>
            <a:pPr lvl="0" algn="just"/>
            <a:r>
              <a:rPr lang="cs-CZ" sz="1300" b="1" dirty="0"/>
              <a:t>Tvrzení a prokázání přijatých opatření je plně v rukách daňového subjektu (</a:t>
            </a:r>
            <a:r>
              <a:rPr lang="cs-CZ" sz="1300" b="1" u="sng" dirty="0"/>
              <a:t>jedná se o právo daňového subjektu, nikoliv povinnost</a:t>
            </a:r>
            <a:r>
              <a:rPr lang="cs-CZ" sz="1300" b="1" dirty="0"/>
              <a:t>)</a:t>
            </a:r>
            <a:r>
              <a:rPr lang="cs-CZ" sz="1300" dirty="0"/>
              <a:t>, a proto může zůstat zcela nečinný a svého práva nevyužít. Povinností správce daně není vyhledávání určitých opatření namísto daňového subjektu (viz rozsudek NSS ze dne 24. 5. 2018, č. </a:t>
            </a:r>
            <a:r>
              <a:rPr lang="cs-CZ" sz="1300" dirty="0" err="1"/>
              <a:t>j</a:t>
            </a:r>
            <a:r>
              <a:rPr lang="cs-CZ" sz="1300" dirty="0"/>
              <a:t>. 9 </a:t>
            </a:r>
            <a:r>
              <a:rPr lang="cs-CZ" sz="1300" dirty="0" err="1"/>
              <a:t>Afs</a:t>
            </a:r>
            <a:r>
              <a:rPr lang="cs-CZ" sz="1300" dirty="0"/>
              <a:t> 194/2017 – 34).</a:t>
            </a:r>
          </a:p>
          <a:p>
            <a:pPr algn="just"/>
            <a:r>
              <a:rPr lang="cs-CZ" sz="1300" dirty="0"/>
              <a:t>Pokud daňový subjekt nepřijme vůbec žádná opatření, nebo přijme pouze taková opatření, která svou povahou nejsou schopna reálně předejít a zabránit účasti daňového subjektu na podvodu na DPH, popřípadě tato opatření nejsou ze strany daňového subjektu bezvýhradně a prokazatelně dodržována, musí být daňový subjekt v takové situaci považován za osobu účastnící se tohoto podvodu, a to bez ohledu na to, zda má z následného prodeje zboží prospěch, či nikoli. V daném případě totiž osoba povinná k dani pomáhá pachatelům podvodu a stává se jejich spolupachatelem (viz rozsudek </a:t>
            </a:r>
            <a:r>
              <a:rPr lang="cs-CZ" sz="1300" dirty="0" err="1"/>
              <a:t>Kittel</a:t>
            </a:r>
            <a:r>
              <a:rPr lang="cs-CZ" sz="1300" dirty="0"/>
              <a:t> a </a:t>
            </a:r>
            <a:r>
              <a:rPr lang="cs-CZ" sz="1300" dirty="0" err="1"/>
              <a:t>Recolta</a:t>
            </a:r>
            <a:r>
              <a:rPr lang="cs-CZ" sz="1300" dirty="0"/>
              <a:t>, body 55 až 59</a:t>
            </a:r>
            <a:r>
              <a:rPr lang="cs-CZ" sz="1300" b="1" dirty="0"/>
              <a:t>).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Podvody na DPH -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40"/>
            <a:ext cx="7772400" cy="4861476"/>
          </a:xfrm>
        </p:spPr>
        <p:txBody>
          <a:bodyPr/>
          <a:lstStyle/>
          <a:p>
            <a:pPr algn="just"/>
            <a:r>
              <a:rPr lang="cs-CZ" sz="1700" dirty="0"/>
              <a:t>Teprve poté, kdy je správcem daně prokázána existence daňového podvodu a existence objektivních okolností, na základě kterých daňový subjekt (plátce daně) o podvodu věděl, nebo mohl a měl vědět, přičemž daňový subjekt zároveň neprokáže, že učinil opatření, kterými by zabránil své účasti na daňovém podvodu, je možné odepřít mu uplatněný nárok na odpočet daně. </a:t>
            </a:r>
          </a:p>
          <a:p>
            <a:pPr algn="just"/>
            <a:r>
              <a:rPr lang="cs-CZ" sz="1700" dirty="0"/>
              <a:t>Smyslem odepření nároku na odpočet daně je </a:t>
            </a:r>
            <a:r>
              <a:rPr lang="cs-CZ" sz="1700" b="1" dirty="0"/>
              <a:t>ochrana systému DPH</a:t>
            </a:r>
            <a:r>
              <a:rPr lang="cs-CZ" sz="1700" dirty="0"/>
              <a:t>, neboť riziko odepření nároku na odpočet daně má daňovým subjektům zabránit v účasti na podvodu na DPH, přičemž se jedná také o ochranu těch daňových subjektů, které DPH řádně odvádějí a kteří by byli znevýhodňováni oproti spolupachatelům podvodu na DPH. </a:t>
            </a:r>
          </a:p>
          <a:p>
            <a:pPr algn="just"/>
            <a:r>
              <a:rPr lang="cs-CZ" sz="1700" dirty="0"/>
              <a:t>Nárok na odpočet daně v řetězci je možné nepřiznat několikrát, a to každému daňovému subjektu, který se podvodného řetězce účastnil a u něhož bude zároveň proveden vědomostní test s výsledkem, že o podvodu minimálně vědět měl a mohl, neboť dle obecné zásady práva Evropské unie nikdo nemůže zneužívat nebo podvodně využívat práv plynoucích z unijního právního systému (</a:t>
            </a:r>
            <a:r>
              <a:rPr lang="cs-CZ" sz="1700" b="1" dirty="0"/>
              <a:t>nejedná se tedy pouze o prostředek získání chybějící daně</a:t>
            </a:r>
            <a:r>
              <a:rPr lang="cs-CZ" sz="1700" dirty="0"/>
              <a:t>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40"/>
            <a:ext cx="7612912" cy="1181725"/>
          </a:xfrm>
        </p:spPr>
        <p:txBody>
          <a:bodyPr/>
          <a:lstStyle/>
          <a:p>
            <a:pPr algn="just"/>
            <a:r>
              <a:rPr lang="cs-CZ" b="1" dirty="0"/>
              <a:t>Další podoby daňových úniků na DPH (demonstrativní výčet) – nutné odlišovat od podvodů ve smyslu judikatury SDEU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541182"/>
            <a:ext cx="7772400" cy="3923414"/>
          </a:xfrm>
        </p:spPr>
        <p:txBody>
          <a:bodyPr/>
          <a:lstStyle/>
          <a:p>
            <a:pPr algn="just"/>
            <a:r>
              <a:rPr lang="cs-CZ" sz="2000" dirty="0"/>
              <a:t>Zneužití práva – transakce je realizována jen za účelem získání daňového zvýhodnění (k odlišení od podvodů viz rozsudek NSS ze dne 24. 8. 2017, č. </a:t>
            </a:r>
            <a:r>
              <a:rPr lang="cs-CZ" sz="2000" dirty="0" err="1"/>
              <a:t>j</a:t>
            </a:r>
            <a:r>
              <a:rPr lang="cs-CZ" sz="2000" dirty="0"/>
              <a:t>. 1 </a:t>
            </a:r>
            <a:r>
              <a:rPr lang="cs-CZ" sz="2000" dirty="0" err="1"/>
              <a:t>Afs</a:t>
            </a:r>
            <a:r>
              <a:rPr lang="cs-CZ" sz="2000" dirty="0"/>
              <a:t> 16/2017 – 47).</a:t>
            </a:r>
          </a:p>
          <a:p>
            <a:pPr algn="just"/>
            <a:r>
              <a:rPr lang="cs-CZ" sz="2000" dirty="0"/>
              <a:t>Nepřiznávání tržeb – tzv. plnění bez dokladu.</a:t>
            </a:r>
          </a:p>
          <a:p>
            <a:pPr algn="just"/>
            <a:r>
              <a:rPr lang="cs-CZ" sz="2000" dirty="0"/>
              <a:t>Předstírání přijetí zdanitelného plnění za účelem uplatnění nároku na odpočet (falešné faktury, umělé navyšování ceny plnění).</a:t>
            </a:r>
          </a:p>
          <a:p>
            <a:pPr algn="just"/>
            <a:r>
              <a:rPr lang="cs-CZ" sz="2000" dirty="0"/>
              <a:t>Předstírání podmínek pro osvobození od DPH, nebo pro uplatnění jiné sazby DPH.</a:t>
            </a:r>
          </a:p>
          <a:p>
            <a:pPr algn="just"/>
            <a:r>
              <a:rPr lang="cs-CZ" sz="2000" dirty="0"/>
              <a:t>Uplatňování odpočtu daně na vstupu z plnění, která nebyla použita pro ekonomickou činnost.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43B2AF-813D-45A3-AD4A-02996B3E3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Specifika systému daně z přidané hodnoty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389A6B-5795-43A8-96B1-05D25D15A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/>
              <a:t>Společný evropský systém daně z přidané hodnoty vychází z unijního práva - Směrnice Rady č. 2006/112/ES ze dne 28. 11. 2006, o společném systému daně z přidané hodnoty („Směrnice“); v ČR implementována zákonem č. 235/2004 Sb., o dani z přidané hodnoty („ZDPH“). </a:t>
            </a:r>
          </a:p>
          <a:p>
            <a:pPr algn="just"/>
            <a:r>
              <a:rPr lang="cs-CZ" sz="1600" dirty="0"/>
              <a:t>Systém je založen na</a:t>
            </a:r>
            <a:r>
              <a:rPr lang="cs-CZ" sz="1600" b="1" dirty="0"/>
              <a:t> </a:t>
            </a:r>
            <a:r>
              <a:rPr lang="cs-CZ" sz="1600" b="1" u="sng" dirty="0"/>
              <a:t>zásadě neutrality</a:t>
            </a:r>
            <a:r>
              <a:rPr lang="cs-CZ" sz="1600" dirty="0"/>
              <a:t> – pokud není stanovena výslovná výjimka, DPH se vztahuje na všechny podnikatelské aktivity a všechny podnikatelské subjekty, čímž se pro všechny podnikatelské subjekty z daňového hlediska vytvářejí rovné podmínky. </a:t>
            </a:r>
          </a:p>
          <a:p>
            <a:pPr algn="just"/>
            <a:r>
              <a:rPr lang="cs-CZ" sz="1600" dirty="0"/>
              <a:t>Systém je postaven na předpokladu, že </a:t>
            </a:r>
            <a:r>
              <a:rPr lang="cs-CZ" sz="1600" b="1" dirty="0"/>
              <a:t>DPH zatěžuje pouze konečného spotřebitele</a:t>
            </a:r>
            <a:r>
              <a:rPr lang="cs-CZ" sz="1600" dirty="0"/>
              <a:t>, avšak </a:t>
            </a:r>
            <a:r>
              <a:rPr lang="cs-CZ" sz="1600" b="1" dirty="0"/>
              <a:t>odvádí ji dodavatel - </a:t>
            </a:r>
            <a:r>
              <a:rPr lang="cs-CZ" sz="1600" dirty="0"/>
              <a:t>daň tak pouze „protéká“ mezi plátci, aniž by ovlivnila jejich náklady a výnosy. </a:t>
            </a:r>
          </a:p>
          <a:p>
            <a:pPr algn="just"/>
            <a:r>
              <a:rPr lang="cs-CZ" sz="1600" dirty="0"/>
              <a:t>DPH je vybírána po částech v jednotlivých fázích výroby a odbytu při prodeji a nákupu zboží a služeb. Jednotliví plátci </a:t>
            </a:r>
            <a:r>
              <a:rPr lang="cs-CZ" sz="1600" b="1" dirty="0"/>
              <a:t>zdaňují pouze tu část ceny za jimi poskytnutá plnění, o kterou navýšili prodejní cenu oproti ceně pořizovací</a:t>
            </a:r>
            <a:r>
              <a:rPr lang="cs-CZ" sz="1600" dirty="0"/>
              <a:t> (tzv. přidaná hodnota).</a:t>
            </a:r>
          </a:p>
          <a:p>
            <a:pPr algn="just"/>
            <a:r>
              <a:rPr lang="cs-CZ" sz="1600" dirty="0"/>
              <a:t>Zajištěno prostřednictvím nároku na odpočet daně na vstupu. </a:t>
            </a:r>
            <a:endParaRPr lang="cs-CZ" dirty="0"/>
          </a:p>
          <a:p>
            <a:pPr algn="just"/>
            <a:endParaRPr lang="cs-CZ" dirty="0"/>
          </a:p>
          <a:p>
            <a:pPr algn="just">
              <a:buNone/>
            </a:pPr>
            <a:endParaRPr lang="cs-CZ" dirty="0"/>
          </a:p>
          <a:p>
            <a:pPr algn="just"/>
            <a:endParaRPr lang="cs-CZ" dirty="0"/>
          </a:p>
          <a:p>
            <a:pPr algn="just">
              <a:buNone/>
            </a:pP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89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E6095-5C23-4F6C-AC86-154858540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Odpočet daně na vstupu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09F10D-6C61-49B2-93F4-5947810FE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773240"/>
            <a:ext cx="7772400" cy="4768237"/>
          </a:xfrm>
        </p:spPr>
        <p:txBody>
          <a:bodyPr/>
          <a:lstStyle/>
          <a:p>
            <a:pPr algn="just"/>
            <a:r>
              <a:rPr lang="cs-CZ" sz="1600" dirty="0"/>
              <a:t>Pokud jsou splněny zákonné podmínky, vzniká dodavateli zdanitelného plnění nárok na odpočet daně na vstupu.</a:t>
            </a:r>
          </a:p>
          <a:p>
            <a:pPr algn="just"/>
            <a:r>
              <a:rPr lang="cs-CZ" sz="1600" dirty="0"/>
              <a:t>Nárok spočívá v možnosti odečíst daň zaplacenou dodavateli v pořizovací ceně zdanitelného plnění (daň na vstupu) od daně, kterou subjekt je sám povinen odvést z jím poskytnutého zdanitelného plnění (daň na výstupu). Daň je tak </a:t>
            </a:r>
            <a:r>
              <a:rPr lang="cs-CZ" sz="1600" i="1" dirty="0"/>
              <a:t>de facto</a:t>
            </a:r>
            <a:r>
              <a:rPr lang="cs-CZ" sz="1600" dirty="0"/>
              <a:t> vrácena plátci.</a:t>
            </a:r>
          </a:p>
          <a:p>
            <a:pPr lvl="1" algn="just"/>
            <a:r>
              <a:rPr lang="cs-CZ" sz="1450" dirty="0"/>
              <a:t>Právě v důsledku mechanismu odpočtu daně na vstupu zatěžuje DPH až konečného spotřebitele, který zdanitelné plnění nepoužívá v rámci své ekonomické činnosti (resp. pro uskutečňování zdanitelného plnění). Každý plátce odvádí daň pouze z uskutečněného plnění – zdanění je založeno na předpokladu, že plátce prodává za víc, než za kolik nakoupil (přidává hodnotu). </a:t>
            </a:r>
          </a:p>
          <a:p>
            <a:pPr algn="just"/>
            <a:r>
              <a:rPr lang="cs-CZ" sz="1600" dirty="0"/>
              <a:t>Jestliže je daň na výstupu nižší než odpočet daně (hodnota přijatých zdanitelných plnění převyšuje hodnotu těch uskutečněných), vzniká nárok na </a:t>
            </a:r>
            <a:r>
              <a:rPr lang="cs-CZ" sz="1600" b="1" dirty="0"/>
              <a:t>nadměrný odpočet</a:t>
            </a:r>
            <a:r>
              <a:rPr lang="cs-CZ" sz="1600" dirty="0"/>
              <a:t> – specifický nárok vůči veřejnému rozpočtu. </a:t>
            </a:r>
          </a:p>
          <a:p>
            <a:pPr algn="just"/>
            <a:r>
              <a:rPr lang="cs-CZ" sz="1600" dirty="0"/>
              <a:t>Vznikne-li v důsledku vyměření nadměrného odpočtu vratitelný přeplatek, vrátí se plátci bez žádosti do 30 dnů od vyměření nadměrného odpočtu (§ 155b odst. 3 DŘ; do 30. 12. 2020 upraveno v § 105 ZDPH) – stát vyplatí peníze plátci daně. </a:t>
            </a:r>
          </a:p>
          <a:p>
            <a:pPr lvl="1" algn="just"/>
            <a:r>
              <a:rPr lang="cs-CZ" sz="1450" b="1" dirty="0"/>
              <a:t>Pokud však daň nebyla dodavatelem plátce odvedena, představuje uvedený postup ztrátu veřejných rozpočtů.</a:t>
            </a:r>
            <a:r>
              <a:rPr lang="cs-CZ" sz="1450" dirty="0"/>
              <a:t>  </a:t>
            </a:r>
          </a:p>
          <a:p>
            <a:pPr algn="just">
              <a:buNone/>
            </a:pPr>
            <a:endParaRPr lang="cs-CZ" dirty="0"/>
          </a:p>
          <a:p>
            <a:pPr algn="just"/>
            <a:endParaRPr lang="cs-CZ" dirty="0"/>
          </a:p>
          <a:p>
            <a:pPr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881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69E3C-8C9F-4960-AACC-2C651F59A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 vzniku nároku na odpočet daně na vstupu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D7E54C-7AB5-4044-830F-9222AFD4C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 b="1" dirty="0" err="1"/>
              <a:t>Hmotněprávní</a:t>
            </a:r>
            <a:r>
              <a:rPr lang="cs-CZ" sz="1700" b="1" dirty="0"/>
              <a:t> podmínky </a:t>
            </a:r>
          </a:p>
          <a:p>
            <a:pPr lvl="1" algn="just"/>
            <a:r>
              <a:rPr lang="cs-CZ" sz="1700" dirty="0"/>
              <a:t>plnění musí být poskytnuto ve vztahu osob povinných k dani (</a:t>
            </a:r>
            <a:r>
              <a:rPr lang="cs-CZ" sz="1700" b="1" u="sng" dirty="0"/>
              <a:t>fakticita plnění</a:t>
            </a:r>
            <a:r>
              <a:rPr lang="cs-CZ" sz="1700" dirty="0"/>
              <a:t> – zdanitelné plnění muselo být reálně uskutečněno mezi plátci daně) a použito pro uskutečňování ekonomické činnosti (</a:t>
            </a:r>
            <a:r>
              <a:rPr lang="cs-CZ" sz="1700" b="1" u="sng" dirty="0"/>
              <a:t>použití pro ekonomickou činnost</a:t>
            </a:r>
            <a:r>
              <a:rPr lang="cs-CZ" sz="1700" dirty="0"/>
              <a:t> -  nárok na odpočet nevzniká při nákupu pro vlastní potřebu, např. v případě nákupu automobilu na rodinné výlety plátce; k </a:t>
            </a:r>
            <a:r>
              <a:rPr lang="cs-CZ" sz="1700" dirty="0" err="1"/>
              <a:t>hmotněprávním</a:t>
            </a:r>
            <a:r>
              <a:rPr lang="cs-CZ" sz="1700" dirty="0"/>
              <a:t> podmínkám dále viz rozsudek SDEU ze dne 6. 9. 2012 ve věci C-324/11, </a:t>
            </a:r>
            <a:r>
              <a:rPr lang="cs-CZ" sz="1700" dirty="0" err="1"/>
              <a:t>Gábor</a:t>
            </a:r>
            <a:r>
              <a:rPr lang="cs-CZ" sz="1700" dirty="0"/>
              <a:t> </a:t>
            </a:r>
            <a:r>
              <a:rPr lang="cs-CZ" sz="1700" dirty="0" err="1"/>
              <a:t>Tóth</a:t>
            </a:r>
            <a:r>
              <a:rPr lang="cs-CZ" sz="1700" dirty="0"/>
              <a:t>, zejména bod 26);</a:t>
            </a:r>
          </a:p>
          <a:p>
            <a:pPr lvl="1" algn="just"/>
            <a:r>
              <a:rPr lang="cs-CZ" sz="1700" dirty="0"/>
              <a:t>V českém právním řádu reflektováno v § 72 odst. 1 ZDPH – plátce daně má nárok na odpočet daně za předpokladu, že přijatá zdanitelná plnění použije v rámci své ekonomické činnosti pro účely uskutečňování plnění vyjmenovaných v § 72 odst. 1 písm. a) až e) ZDPH. </a:t>
            </a:r>
          </a:p>
          <a:p>
            <a:pPr algn="just"/>
            <a:r>
              <a:rPr lang="cs-CZ" sz="1700" b="1" dirty="0"/>
              <a:t>Formální podmínky</a:t>
            </a:r>
          </a:p>
          <a:p>
            <a:pPr lvl="1" algn="just"/>
            <a:r>
              <a:rPr lang="cs-CZ" sz="1700" dirty="0"/>
              <a:t>Nárok na odpočet daně prokazuje plátce podle § 73 odst. 1 ZDPH </a:t>
            </a:r>
            <a:r>
              <a:rPr lang="cs-CZ" sz="1700" b="1" u="sng" dirty="0"/>
              <a:t>daňovým dokladem</a:t>
            </a:r>
            <a:r>
              <a:rPr lang="cs-CZ" sz="1700" dirty="0"/>
              <a:t> vystaveným plátcem, který musí splňovat všechny náležitosti stanovené § 26 až 35a ZDPH.</a:t>
            </a:r>
          </a:p>
          <a:p>
            <a:pPr lvl="1" algn="just"/>
            <a:endParaRPr lang="cs-CZ" sz="1600" dirty="0"/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639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016DA8-CE19-4041-B74A-F7FCCE78B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Omezení nároku na odpočet daně na vstupu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73559C-2FE9-4136-842B-452A487FF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Nárok na odpočet daně vychází z čl. 167 a </a:t>
            </a:r>
            <a:r>
              <a:rPr lang="cs-CZ" dirty="0" err="1"/>
              <a:t>násl</a:t>
            </a:r>
            <a:r>
              <a:rPr lang="cs-CZ" dirty="0"/>
              <a:t>. Směrnice; přestavuje nedílnou součást systému DPH, v principu nesmí být omezen.</a:t>
            </a:r>
          </a:p>
          <a:p>
            <a:pPr algn="just"/>
            <a:r>
              <a:rPr lang="cs-CZ" dirty="0"/>
              <a:t>Při splnění </a:t>
            </a:r>
            <a:r>
              <a:rPr lang="cs-CZ" dirty="0" err="1"/>
              <a:t>hmotněprávních</a:t>
            </a:r>
            <a:r>
              <a:rPr lang="cs-CZ" dirty="0"/>
              <a:t> a formálních podmínek nároku na odpočet daně </a:t>
            </a:r>
            <a:r>
              <a:rPr lang="cs-CZ" b="1" u="sng" dirty="0"/>
              <a:t>musí být</a:t>
            </a:r>
            <a:r>
              <a:rPr lang="cs-CZ" dirty="0"/>
              <a:t> plátci nárok na odpočet daně přiznán, </a:t>
            </a:r>
          </a:p>
          <a:p>
            <a:pPr algn="just"/>
            <a:r>
              <a:rPr lang="cs-CZ" b="1" u="sng" dirty="0"/>
              <a:t>Výjimku</a:t>
            </a:r>
            <a:r>
              <a:rPr lang="cs-CZ" dirty="0"/>
              <a:t> </a:t>
            </a:r>
            <a:r>
              <a:rPr lang="cs-CZ" b="1" dirty="0"/>
              <a:t>z tohoto principu představuje </a:t>
            </a:r>
            <a:r>
              <a:rPr lang="cs-CZ" b="1" u="sng" dirty="0"/>
              <a:t>pouze</a:t>
            </a:r>
            <a:r>
              <a:rPr lang="cs-CZ" b="1" dirty="0"/>
              <a:t> situace, kdy plátce uplatňuje nárok na odpočet daně podvodně nebo zneužívajícím způsobem</a:t>
            </a:r>
            <a:r>
              <a:rPr lang="cs-CZ" dirty="0"/>
              <a:t> (srov. rozsudek SDEU ze dne 21. 06. 2012, ve spojených věcech   C-80/11 a C-142/11 </a:t>
            </a:r>
            <a:r>
              <a:rPr lang="cs-CZ" dirty="0" err="1"/>
              <a:t>Mahagében</a:t>
            </a:r>
            <a:r>
              <a:rPr lang="cs-CZ" dirty="0"/>
              <a:t> a </a:t>
            </a:r>
            <a:r>
              <a:rPr lang="cs-CZ" dirty="0" err="1"/>
              <a:t>Péter</a:t>
            </a:r>
            <a:r>
              <a:rPr lang="cs-CZ" dirty="0"/>
              <a:t> </a:t>
            </a:r>
            <a:r>
              <a:rPr lang="cs-CZ" dirty="0" err="1"/>
              <a:t>Dávid</a:t>
            </a:r>
            <a:r>
              <a:rPr lang="cs-CZ" dirty="0"/>
              <a:t>, dále jen „</a:t>
            </a:r>
            <a:r>
              <a:rPr lang="cs-CZ" dirty="0" err="1"/>
              <a:t>Mahagében</a:t>
            </a:r>
            <a:r>
              <a:rPr lang="cs-CZ" dirty="0"/>
              <a:t>“, bod 41). </a:t>
            </a:r>
          </a:p>
          <a:p>
            <a:pPr algn="just"/>
            <a:r>
              <a:rPr lang="cs-CZ" dirty="0"/>
              <a:t>Boj proti podvodu, vyhýbání se daňové povinnosti a případným zneužitím je cílem, který je unijním právem uznán a podporován (viz rozsudek SDEU ze dne 29. 4. 2004, ve spojených věcech  C-487/01 a C-7/02 </a:t>
            </a:r>
            <a:r>
              <a:rPr lang="cs-CZ" dirty="0" err="1"/>
              <a:t>Gemeente</a:t>
            </a:r>
            <a:r>
              <a:rPr lang="cs-CZ" dirty="0"/>
              <a:t> </a:t>
            </a:r>
            <a:r>
              <a:rPr lang="cs-CZ" dirty="0" err="1"/>
              <a:t>Leusden</a:t>
            </a:r>
            <a:r>
              <a:rPr lang="cs-CZ" dirty="0"/>
              <a:t> a Holin </a:t>
            </a:r>
            <a:r>
              <a:rPr lang="cs-CZ" dirty="0" err="1"/>
              <a:t>Groep</a:t>
            </a:r>
            <a:r>
              <a:rPr lang="cs-CZ" dirty="0"/>
              <a:t>, bod 76). </a:t>
            </a:r>
          </a:p>
          <a:p>
            <a:pPr algn="just"/>
            <a:endParaRPr lang="cs-CZ" sz="1600" b="1" dirty="0"/>
          </a:p>
          <a:p>
            <a:pPr algn="just"/>
            <a:endParaRPr lang="cs-CZ" sz="1550" dirty="0"/>
          </a:p>
          <a:p>
            <a:pPr lvl="1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247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7F620B-AF7A-4D42-A2F0-0B9DEAAB0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Podvody na DPH – vymezení pojmu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6C536-AE89-4903-B5A7-9AC2B78C5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605517"/>
            <a:ext cx="7772400" cy="4688958"/>
          </a:xfrm>
        </p:spPr>
        <p:txBody>
          <a:bodyPr/>
          <a:lstStyle/>
          <a:p>
            <a:pPr marL="0" lvl="0" indent="0" algn="just">
              <a:buNone/>
            </a:pPr>
            <a:r>
              <a:rPr lang="cs-CZ" b="1" dirty="0"/>
              <a:t>Podvod na DPH je v obecné rovině definován jako situace, v níž jeden z účastníků neodvede státní pokladně vybranou daň a další daňový subjekt si čerpá odpočet daně za nestandardních okolností</a:t>
            </a:r>
            <a:r>
              <a:rPr lang="cs-CZ" dirty="0"/>
              <a:t> (viz např. rozsudky NSS č. </a:t>
            </a:r>
            <a:r>
              <a:rPr lang="cs-CZ" dirty="0" err="1"/>
              <a:t>j</a:t>
            </a:r>
            <a:r>
              <a:rPr lang="cs-CZ" dirty="0"/>
              <a:t>. 9 </a:t>
            </a:r>
            <a:r>
              <a:rPr lang="cs-CZ" dirty="0" err="1"/>
              <a:t>Afs</a:t>
            </a:r>
            <a:r>
              <a:rPr lang="cs-CZ" dirty="0"/>
              <a:t> 94/2009 – 156 ze dne 21. 4. 2010, nebo č. </a:t>
            </a:r>
            <a:r>
              <a:rPr lang="cs-CZ" dirty="0" err="1"/>
              <a:t>j</a:t>
            </a:r>
            <a:r>
              <a:rPr lang="cs-CZ" dirty="0"/>
              <a:t>. 4 </a:t>
            </a:r>
            <a:r>
              <a:rPr lang="cs-CZ" dirty="0" err="1"/>
              <a:t>Afs</a:t>
            </a:r>
            <a:r>
              <a:rPr lang="cs-CZ" dirty="0"/>
              <a:t> 295/2015 – 45 ze dne 21. 4. 2016). </a:t>
            </a:r>
          </a:p>
          <a:p>
            <a:pPr lvl="0" algn="just"/>
            <a:r>
              <a:rPr lang="cs-CZ" sz="1600" dirty="0"/>
              <a:t>Jedná se o </a:t>
            </a:r>
            <a:r>
              <a:rPr lang="cs-CZ" sz="1600" b="1" u="sng" dirty="0"/>
              <a:t>autonomní pojem</a:t>
            </a:r>
            <a:r>
              <a:rPr lang="cs-CZ" sz="1600" dirty="0"/>
              <a:t> vytvořený judikaturou SDEU, není definován vnitrostátními předpisy; není totéž, co podvod ve smyslu trestního práva – důsledkem spolupachatelství na daňovém podvodu ve smyslu daňového práva je pouze ztráta nároku na odpočet daně, bez dalšího nezakládá trestní odpovědnost plátce daně (rozsudek NSS ze dne 15. 2. 2017 , č. </a:t>
            </a:r>
            <a:r>
              <a:rPr lang="cs-CZ" sz="1600" dirty="0" err="1"/>
              <a:t>j</a:t>
            </a:r>
            <a:r>
              <a:rPr lang="cs-CZ" sz="1600" dirty="0"/>
              <a:t>. 1 </a:t>
            </a:r>
            <a:r>
              <a:rPr lang="cs-CZ" sz="1600" dirty="0" err="1"/>
              <a:t>Afs</a:t>
            </a:r>
            <a:r>
              <a:rPr lang="cs-CZ" sz="1600" dirty="0"/>
              <a:t> 53/2016 – 58).</a:t>
            </a:r>
          </a:p>
          <a:p>
            <a:pPr algn="just"/>
            <a:r>
              <a:rPr lang="cs-CZ" sz="1600" dirty="0"/>
              <a:t>na základě judikatury SDEU jsou orgány finanční správy i soudy </a:t>
            </a:r>
            <a:r>
              <a:rPr lang="cs-CZ" sz="1600" b="1" u="sng" dirty="0"/>
              <a:t>povinny odepřít nárok na odpočet</a:t>
            </a:r>
            <a:r>
              <a:rPr lang="cs-CZ" sz="1600" dirty="0"/>
              <a:t>, pokud jsou naplněny podmínky účasti plátce daně na podvodu na DPH, a to i v případě neexistence vnitrostátních právních předpisů, které by takové odmítnutí stanovily (viz 2. výrok rozsudku SDEU ze dne 18. 12. 2014, ve spojených věcech C-131/13, C-163/13 a C-164/13 </a:t>
            </a:r>
            <a:r>
              <a:rPr lang="cs-CZ" sz="1600" dirty="0" err="1"/>
              <a:t>Italmoda</a:t>
            </a:r>
            <a:r>
              <a:rPr lang="cs-CZ" sz="1600" dirty="0"/>
              <a:t> a další).</a:t>
            </a:r>
          </a:p>
          <a:p>
            <a:pPr algn="just"/>
            <a:r>
              <a:rPr lang="cs-CZ" sz="1600" dirty="0"/>
              <a:t>Reálný problém – jen v ČR se odhaduje neodvedení DPH v důsledku daňových podvodů na cca 80 miliard Kč ročně.</a:t>
            </a:r>
          </a:p>
          <a:p>
            <a:pPr lvl="0" algn="just"/>
            <a:endParaRPr lang="cs-CZ" dirty="0"/>
          </a:p>
          <a:p>
            <a:pPr lvl="0" algn="just">
              <a:buNone/>
            </a:pPr>
            <a:r>
              <a:rPr lang="cs-CZ" dirty="0"/>
              <a:t> </a:t>
            </a:r>
          </a:p>
          <a:p>
            <a:pPr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277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5C0D8C-285F-4F9C-9980-83894A38D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40"/>
            <a:ext cx="7772400" cy="703260"/>
          </a:xfrm>
        </p:spPr>
        <p:txBody>
          <a:bodyPr/>
          <a:lstStyle/>
          <a:p>
            <a:r>
              <a:rPr lang="cs-CZ" b="1" dirty="0"/>
              <a:t>Pojmové znaky podvodu na DPH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7DDD6D-6FC6-416E-A270-B3F7CDA4C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594884"/>
            <a:ext cx="7772400" cy="4818795"/>
          </a:xfrm>
        </p:spPr>
        <p:txBody>
          <a:bodyPr/>
          <a:lstStyle/>
          <a:p>
            <a:pPr lvl="0" algn="just"/>
            <a:r>
              <a:rPr lang="cs-CZ" sz="2000" b="1" dirty="0"/>
              <a:t>Podvody na DPH mohou nabývat různé podoby; </a:t>
            </a:r>
            <a:r>
              <a:rPr lang="cs-CZ" sz="2000" b="1" i="1" dirty="0"/>
              <a:t>„…</a:t>
            </a:r>
            <a:r>
              <a:rPr lang="cs-CZ" sz="2000" i="1" dirty="0"/>
              <a:t>ve skutečnosti existují varianty tak neobvyklé a spletité, jako je představivost těch, kteří je připravují.</a:t>
            </a:r>
            <a:r>
              <a:rPr lang="cs-CZ" sz="2000" dirty="0"/>
              <a:t>“ (viz stanovisko generálního advokáta </a:t>
            </a:r>
            <a:r>
              <a:rPr lang="cs-CZ" sz="2000" dirty="0" err="1"/>
              <a:t>Ruiz</a:t>
            </a:r>
            <a:r>
              <a:rPr lang="cs-CZ" sz="2000" dirty="0"/>
              <a:t>-</a:t>
            </a:r>
            <a:r>
              <a:rPr lang="cs-CZ" sz="2000" dirty="0" err="1"/>
              <a:t>Jarabo</a:t>
            </a:r>
            <a:r>
              <a:rPr lang="cs-CZ" sz="2000" dirty="0"/>
              <a:t> </a:t>
            </a:r>
            <a:r>
              <a:rPr lang="cs-CZ" sz="2000" dirty="0" err="1"/>
              <a:t>Colomera</a:t>
            </a:r>
            <a:r>
              <a:rPr lang="cs-CZ" sz="2000" dirty="0"/>
              <a:t> ke spojeným věcem C‑439/04 a C-440/04, Axel </a:t>
            </a:r>
            <a:r>
              <a:rPr lang="cs-CZ" sz="2000" dirty="0" err="1"/>
              <a:t>Kittel</a:t>
            </a:r>
            <a:r>
              <a:rPr lang="cs-CZ" sz="2000" dirty="0"/>
              <a:t> a </a:t>
            </a:r>
            <a:r>
              <a:rPr lang="cs-CZ" sz="2000" dirty="0" err="1"/>
              <a:t>Recolta</a:t>
            </a:r>
            <a:r>
              <a:rPr lang="cs-CZ" sz="2000" dirty="0"/>
              <a:t> Recycling SPRL). </a:t>
            </a:r>
            <a:endParaRPr lang="cs-CZ" sz="2000" b="1" dirty="0"/>
          </a:p>
          <a:p>
            <a:pPr lvl="0" algn="just"/>
            <a:r>
              <a:rPr lang="cs-CZ" sz="2000" b="1" dirty="0"/>
              <a:t>Přes značnou variabilitu však existují společné znaky podvodů na DPH, které jej definují (pojmové znaky podvodu):</a:t>
            </a:r>
            <a:r>
              <a:rPr lang="cs-CZ" sz="2000" dirty="0"/>
              <a:t> </a:t>
            </a:r>
          </a:p>
          <a:p>
            <a:pPr lvl="1" algn="just"/>
            <a:r>
              <a:rPr lang="cs-CZ" sz="2000" b="1" dirty="0"/>
              <a:t>Chybějící daň </a:t>
            </a:r>
            <a:r>
              <a:rPr lang="cs-CZ" sz="2000" dirty="0"/>
              <a:t>– DPH, která nebyla odvedena do veřejného rozpočtu;</a:t>
            </a:r>
          </a:p>
          <a:p>
            <a:pPr lvl="1" algn="just"/>
            <a:r>
              <a:rPr lang="cs-CZ" sz="2000" b="1" dirty="0"/>
              <a:t>Nestandardní okolnosti</a:t>
            </a:r>
            <a:r>
              <a:rPr lang="cs-CZ" sz="2000" dirty="0"/>
              <a:t> – k neodvedení DPH nedošlo pouze na základě ojedinělého podnikatelského selhání či platební neschopnosti plátce daně, ale právě v důsledku podvodného jednání, na které ukazují určité nestandardní okolnosti daného případu. </a:t>
            </a:r>
          </a:p>
          <a:p>
            <a:pPr lvl="0" algn="just">
              <a:buNone/>
            </a:pPr>
            <a:r>
              <a:rPr lang="cs-CZ" dirty="0"/>
              <a:t>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0743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0C99B-1C66-42BA-9F1A-9CC96003B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41"/>
            <a:ext cx="7772400" cy="618200"/>
          </a:xfrm>
        </p:spPr>
        <p:txBody>
          <a:bodyPr/>
          <a:lstStyle/>
          <a:p>
            <a:r>
              <a:rPr lang="cs-CZ" b="1" dirty="0"/>
              <a:t>Účastníci daňových podvodů (terminologie)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C22CA0-F199-4040-BD12-A8E019E09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669312"/>
            <a:ext cx="7772400" cy="4791777"/>
          </a:xfrm>
        </p:spPr>
        <p:txBody>
          <a:bodyPr/>
          <a:lstStyle/>
          <a:p>
            <a:pPr algn="just"/>
            <a:r>
              <a:rPr lang="cs-CZ" sz="1600" b="1" dirty="0"/>
              <a:t>Missing trader</a:t>
            </a:r>
            <a:r>
              <a:rPr lang="cs-CZ" sz="1600" dirty="0"/>
              <a:t> (chybějící obchodník, někdy též bílý kůň) – subjekt, který v rozporu se svými povinnostmi neodvede daň, načež se pro správce daně zpravidla stane nekontaktním; nelze u něj ověřit rozhodné skutečnosti a daň je u něj zpravidla nedobytná. </a:t>
            </a:r>
          </a:p>
          <a:p>
            <a:pPr algn="just"/>
            <a:r>
              <a:rPr lang="cs-CZ" sz="1600" b="1" dirty="0" err="1"/>
              <a:t>Buffer</a:t>
            </a:r>
            <a:r>
              <a:rPr lang="cs-CZ" sz="1600" dirty="0"/>
              <a:t> (nárazník) – zpravidla figuruje v řetězci čistě formálně, neboť zakoupené zboží bez větší časové prodlevy prodá dalšímu článku řetězce, a to často s minimální marží, v důsledku čehož přizná minimální daň, kterou posléze obvykle také uhradí; role </a:t>
            </a:r>
            <a:r>
              <a:rPr lang="cs-CZ" sz="1600" i="1" dirty="0" err="1"/>
              <a:t>buffera</a:t>
            </a:r>
            <a:r>
              <a:rPr lang="cs-CZ" sz="1600" dirty="0"/>
              <a:t> je vytvoření zdání legality plnění zasaženého daňovým podvodem, tedy zastřít vazby mezi jednotlivými články řetězce. </a:t>
            </a:r>
          </a:p>
          <a:p>
            <a:pPr algn="just"/>
            <a:r>
              <a:rPr lang="cs-CZ" sz="1600" b="1" dirty="0"/>
              <a:t>Broker, profit </a:t>
            </a:r>
            <a:r>
              <a:rPr lang="cs-CZ" sz="1600" b="1" dirty="0" err="1"/>
              <a:t>taker</a:t>
            </a:r>
            <a:r>
              <a:rPr lang="cs-CZ" sz="1600" dirty="0"/>
              <a:t> - subjekt, který po státu nárokuje v řetězci nadměrný odpočet, případně odpočet daně z plnění zasaženého podvodem využívá ke snížení vlastní daně, a čerpá tak výhody plynoucí z transakcí zasažených podvodem.</a:t>
            </a:r>
          </a:p>
          <a:p>
            <a:pPr algn="just"/>
            <a:r>
              <a:rPr lang="cs-CZ" sz="1600" b="1" dirty="0"/>
              <a:t>Plátce EU </a:t>
            </a:r>
            <a:r>
              <a:rPr lang="cs-CZ" sz="1600" dirty="0"/>
              <a:t>(někdy též </a:t>
            </a:r>
            <a:r>
              <a:rPr lang="cs-CZ" sz="1600" dirty="0" err="1"/>
              <a:t>conduit</a:t>
            </a:r>
            <a:r>
              <a:rPr lang="cs-CZ" sz="1600" dirty="0"/>
              <a:t> </a:t>
            </a:r>
            <a:r>
              <a:rPr lang="cs-CZ" sz="1600" dirty="0" err="1"/>
              <a:t>company</a:t>
            </a:r>
            <a:r>
              <a:rPr lang="cs-CZ" sz="1600" dirty="0"/>
              <a:t>) – jedná se o plátce daně se sídlem v jiném členském státu Evropské unie, takže dodání zboží z je osvobozeno od DPH; nejčastěji se vyskytuje u karuselových podvodů.</a:t>
            </a:r>
          </a:p>
          <a:p>
            <a:pPr algn="just"/>
            <a:r>
              <a:rPr lang="cs-CZ" sz="1600" b="1" dirty="0"/>
              <a:t>Pozor – jedná se pouze o typizování rolí subjektu v rámci podvodu! Jejich role nemusí vypovídat nic o tom, kdo podvod organizuje! </a:t>
            </a:r>
          </a:p>
          <a:p>
            <a:pPr algn="just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209987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ECDD43-6063-4EAD-AE47-39891E3B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41"/>
            <a:ext cx="7772400" cy="830850"/>
          </a:xfrm>
        </p:spPr>
        <p:txBody>
          <a:bodyPr/>
          <a:lstStyle/>
          <a:p>
            <a:r>
              <a:rPr lang="cs-CZ" b="1" dirty="0"/>
              <a:t>Mechanismus podvodu (řetězové a karuselové podvody)</a:t>
            </a:r>
            <a:br>
              <a:rPr lang="cs-CZ" b="1" dirty="0"/>
            </a:b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6B85B5-CAB2-4679-8311-442BD402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871330"/>
            <a:ext cx="7772400" cy="4784651"/>
          </a:xfrm>
        </p:spPr>
        <p:txBody>
          <a:bodyPr/>
          <a:lstStyle/>
          <a:p>
            <a:pPr algn="just"/>
            <a:r>
              <a:rPr lang="cs-CZ" sz="1600" dirty="0"/>
              <a:t>Pro tento typ podvodu je typické, že několik subjektů si v řadě za sebou dodává určité zboží, kdy jednotlivé za sebou jdoucí dodávky tvoří pomyslný </a:t>
            </a:r>
            <a:r>
              <a:rPr lang="cs-CZ" sz="1600" b="1" u="sng" dirty="0"/>
              <a:t>řetězec</a:t>
            </a:r>
            <a:r>
              <a:rPr lang="cs-CZ" sz="1600" dirty="0"/>
              <a:t>, jehož jednotlivé články představují takto obchodující subjekty. Jeden z těchto subjektů prodá dalšímu článku v řetězci zboží za cenu, v níž je zahrnuta i DPH, kterou však v rozporu se svými zákonnými povinnostmi neodvede do státního rozpočtu. Další článek v řetězci následně totéž zboží dále prodá, přičemž v souvislosti s tímto prodejem si uplatní nárok na odpočet DPH. Takových článků v řetězci může být i s koncovým zákazníkem v součtu </a:t>
            </a:r>
            <a:r>
              <a:rPr lang="cs-CZ" sz="1600" b="1" u="sng" dirty="0"/>
              <a:t>několik desítek až stovek</a:t>
            </a:r>
            <a:r>
              <a:rPr lang="cs-CZ" sz="1600" dirty="0"/>
              <a:t>, ale mohou být rovněž toliko </a:t>
            </a:r>
            <a:r>
              <a:rPr lang="cs-CZ" sz="1600" b="1" u="sng" dirty="0"/>
              <a:t>dva</a:t>
            </a:r>
            <a:r>
              <a:rPr lang="cs-CZ" sz="1600" dirty="0"/>
              <a:t> (viz rozsudek NSS ze dne 10. 11. 2015, č. </a:t>
            </a:r>
            <a:r>
              <a:rPr lang="cs-CZ" sz="1600" dirty="0" err="1"/>
              <a:t>j</a:t>
            </a:r>
            <a:r>
              <a:rPr lang="cs-CZ" sz="1600" dirty="0"/>
              <a:t>. 1 </a:t>
            </a:r>
            <a:r>
              <a:rPr lang="cs-CZ" sz="1600" dirty="0" err="1"/>
              <a:t>Afs</a:t>
            </a:r>
            <a:r>
              <a:rPr lang="cs-CZ" sz="1600" dirty="0"/>
              <a:t> 61/2015 – 46). </a:t>
            </a:r>
          </a:p>
          <a:p>
            <a:pPr algn="just"/>
            <a:r>
              <a:rPr lang="cs-CZ" sz="1600" dirty="0"/>
              <a:t>V případě, že je zboží </a:t>
            </a:r>
            <a:r>
              <a:rPr lang="cs-CZ" sz="1600" dirty="0" err="1"/>
              <a:t>přeprodáváno</a:t>
            </a:r>
            <a:r>
              <a:rPr lang="cs-CZ" sz="1600" dirty="0"/>
              <a:t> v uzavřeném kruhu, hovoří se o kolotočových či </a:t>
            </a:r>
            <a:r>
              <a:rPr lang="cs-CZ" sz="1600" b="1" u="sng" dirty="0"/>
              <a:t>karuselových podvodech</a:t>
            </a:r>
            <a:r>
              <a:rPr lang="cs-CZ" sz="1600" dirty="0"/>
              <a:t>. V takovém případě zboží zpravidla opakovaně cestuje mezi týmiž články řetězce, tedy jako na kolotoči. Pro karuselové podvody je zpravidla typické zapojení plátce EU (</a:t>
            </a:r>
            <a:r>
              <a:rPr lang="cs-CZ" sz="1600" dirty="0" err="1"/>
              <a:t>conduit</a:t>
            </a:r>
            <a:r>
              <a:rPr lang="cs-CZ" sz="1600" dirty="0"/>
              <a:t> </a:t>
            </a:r>
            <a:r>
              <a:rPr lang="cs-CZ" sz="1600" dirty="0" err="1"/>
              <a:t>company</a:t>
            </a:r>
            <a:r>
              <a:rPr lang="cs-CZ" sz="1600" dirty="0"/>
              <a:t>), který stojí na počátku řetězce (dodá zboží do tuzemska v režimu osvobození od DPH) a často i na jeho konci, v důsledku čehož se maximalizuje zisk z podvodu (zboží neslouží k reálné ekonomické činnosti, ale obíhá mezi články za účelem vylákání nadměrného odpočtu, přičemž poslední článek uplatňující odpočet daně dodá zboží opět do jiného členského státu v režimu osvobození od daně).</a:t>
            </a:r>
          </a:p>
          <a:p>
            <a:pPr algn="just"/>
            <a:endParaRPr lang="cs-CZ" sz="1350" dirty="0"/>
          </a:p>
          <a:p>
            <a:pPr algn="just"/>
            <a:endParaRPr lang="cs-CZ" sz="1350" dirty="0"/>
          </a:p>
          <a:p>
            <a:pPr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850628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3558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3558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5629584</Template>
  <TotalTime>4114</TotalTime>
  <Words>3146</Words>
  <Application>Microsoft Office PowerPoint</Application>
  <PresentationFormat>Předvádění na obrazovce (4:3)</PresentationFormat>
  <Paragraphs>108</Paragraphs>
  <Slides>16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3558</vt:lpstr>
      <vt:lpstr>BÉŽOVÁ TITL</vt:lpstr>
      <vt:lpstr>Podvody na dani z přidané hodnoty   Michael Feldek  </vt:lpstr>
      <vt:lpstr>Specifika systému daně z přidané hodnoty</vt:lpstr>
      <vt:lpstr>Odpočet daně na vstupu</vt:lpstr>
      <vt:lpstr>Podmínky vzniku nároku na odpočet daně na vstupu</vt:lpstr>
      <vt:lpstr>Omezení nároku na odpočet daně na vstupu</vt:lpstr>
      <vt:lpstr>Podvody na DPH – vymezení pojmu</vt:lpstr>
      <vt:lpstr>Pojmové znaky podvodu na DPH</vt:lpstr>
      <vt:lpstr>Účastníci daňových podvodů (terminologie)</vt:lpstr>
      <vt:lpstr>Mechanismus podvodu (řetězové a karuselové podvody)  </vt:lpstr>
      <vt:lpstr>Schéma – karuselový podvod</vt:lpstr>
      <vt:lpstr>Prokazování podvodů na DPH v daňovém řízení </vt:lpstr>
      <vt:lpstr>Existence podvodu (krok první)</vt:lpstr>
      <vt:lpstr>Existence objektivních okolností (krok druhý, 1. část vědomostního testu. </vt:lpstr>
      <vt:lpstr>Přijatá opatření (krok třetí, 2. část vědomostního testu)</vt:lpstr>
      <vt:lpstr>Podvody na DPH - shrnutí</vt:lpstr>
      <vt:lpstr>Další podoby daňových úniků na DPH (demonstrativní výčet) – nutné odlišovat od podvodů ve smyslu judikatury SDEU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Zajišťovací příkazy</dc:title>
  <dc:creator>Michael Feldek</dc:creator>
  <cp:lastModifiedBy>Michael Feldek</cp:lastModifiedBy>
  <cp:revision>385</cp:revision>
  <dcterms:created xsi:type="dcterms:W3CDTF">2020-03-20T16:42:24Z</dcterms:created>
  <dcterms:modified xsi:type="dcterms:W3CDTF">2021-10-26T21:02:57Z</dcterms:modified>
</cp:coreProperties>
</file>