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9"/>
  </p:notesMasterIdLst>
  <p:sldIdLst>
    <p:sldId id="256" r:id="rId2"/>
    <p:sldId id="257" r:id="rId3"/>
    <p:sldId id="258" r:id="rId4"/>
    <p:sldId id="259" r:id="rId5"/>
    <p:sldId id="260" r:id="rId6"/>
    <p:sldId id="276" r:id="rId7"/>
    <p:sldId id="277" r:id="rId8"/>
    <p:sldId id="278" r:id="rId9"/>
    <p:sldId id="289" r:id="rId10"/>
    <p:sldId id="304" r:id="rId11"/>
    <p:sldId id="305" r:id="rId12"/>
    <p:sldId id="306" r:id="rId13"/>
    <p:sldId id="307" r:id="rId14"/>
    <p:sldId id="308" r:id="rId15"/>
    <p:sldId id="309" r:id="rId16"/>
    <p:sldId id="310" r:id="rId17"/>
    <p:sldId id="311" r:id="rId18"/>
    <p:sldId id="312" r:id="rId19"/>
    <p:sldId id="313" r:id="rId20"/>
    <p:sldId id="314" r:id="rId21"/>
    <p:sldId id="315" r:id="rId22"/>
    <p:sldId id="316" r:id="rId23"/>
    <p:sldId id="317" r:id="rId24"/>
    <p:sldId id="318" r:id="rId25"/>
    <p:sldId id="319" r:id="rId26"/>
    <p:sldId id="323" r:id="rId27"/>
    <p:sldId id="324" r:id="rId28"/>
    <p:sldId id="325" r:id="rId29"/>
    <p:sldId id="326" r:id="rId30"/>
    <p:sldId id="320" r:id="rId31"/>
    <p:sldId id="321" r:id="rId32"/>
    <p:sldId id="322" r:id="rId33"/>
    <p:sldId id="274" r:id="rId34"/>
    <p:sldId id="331" r:id="rId35"/>
    <p:sldId id="332" r:id="rId36"/>
    <p:sldId id="261" r:id="rId37"/>
    <p:sldId id="275" r:id="rId38"/>
    <p:sldId id="262" r:id="rId39"/>
    <p:sldId id="333" r:id="rId40"/>
    <p:sldId id="270" r:id="rId41"/>
    <p:sldId id="328" r:id="rId42"/>
    <p:sldId id="263" r:id="rId43"/>
    <p:sldId id="264" r:id="rId44"/>
    <p:sldId id="265" r:id="rId45"/>
    <p:sldId id="327" r:id="rId46"/>
    <p:sldId id="266" r:id="rId47"/>
    <p:sldId id="329" r:id="rId48"/>
    <p:sldId id="268" r:id="rId49"/>
    <p:sldId id="271" r:id="rId50"/>
    <p:sldId id="272" r:id="rId51"/>
    <p:sldId id="273" r:id="rId52"/>
    <p:sldId id="336" r:id="rId53"/>
    <p:sldId id="337" r:id="rId54"/>
    <p:sldId id="338" r:id="rId55"/>
    <p:sldId id="339" r:id="rId56"/>
    <p:sldId id="340" r:id="rId57"/>
    <p:sldId id="341" r:id="rId5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B55DD5-4F9A-4241-ADD9-D6C4C53D38B8}" type="datetimeFigureOut">
              <a:rPr lang="cs-CZ" smtClean="0"/>
              <a:t>29.09.2021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80BED-7A3E-436E-B97E-869B8E55C9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6007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</p:txBody>
      </p:sp>
      <p:sp>
        <p:nvSpPr>
          <p:cNvPr id="655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06BF874-2EBB-4932-B78E-4CA16D1A79FD}" type="slidenum">
              <a:rPr lang="cs-CZ"/>
              <a:pPr eaLnBrk="1" hangingPunct="1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6779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DF9C7D-5508-4CD4-9B0B-52F2F2177E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01F0B25-98B0-463C-B9D8-0CBFF0CE09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00C89A-6691-4128-B1A2-35F1D7250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04AF7-EF5C-47C9-A82D-FE9C53B62CF0}" type="datetimeFigureOut">
              <a:rPr lang="cs-CZ" smtClean="0"/>
              <a:t>29.09.2021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B5AB4BB-73BE-495B-921C-C2FA54F92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F78AEC3-3230-4944-864C-E9835F60E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EA9F3-CE2B-4771-A7A9-81AA6FD736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789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667E0B-37A5-4CE7-9908-13B7F4B0E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9F89254-3EB9-42C4-B46E-E1C3EB48FE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C417B4-C682-4813-8205-64BF0DC01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04AF7-EF5C-47C9-A82D-FE9C53B62CF0}" type="datetimeFigureOut">
              <a:rPr lang="cs-CZ" smtClean="0"/>
              <a:t>29.09.2021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F6D39E1-752C-48B5-8A07-5509DED83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C3DD0B-6629-4981-AAE6-0962004FD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EA9F3-CE2B-4771-A7A9-81AA6FD736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2349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5AEED69-E4CC-41AA-B36F-056B3787A7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AA062E7-D900-4AFF-B47E-F781563EF0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B43EBA1-923E-4731-A99B-D3C1A1319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04AF7-EF5C-47C9-A82D-FE9C53B62CF0}" type="datetimeFigureOut">
              <a:rPr lang="cs-CZ" smtClean="0"/>
              <a:t>29.09.2021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F293A7-B7D5-4A29-B627-D96534490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5EBF33-54B6-43F2-8D6A-0E9E71B7F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EA9F3-CE2B-4771-A7A9-81AA6FD736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4009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828801"/>
            <a:ext cx="5384800" cy="43021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197600" y="1828801"/>
            <a:ext cx="5384800" cy="43021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23C71-4F9D-4890-890A-3749E13AEB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8817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85BCC0-7839-4A86-BE4B-D9D941E0A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B23500-FFE0-4C53-B09A-FE30E16136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31F842-02C9-4287-AF42-628DDD2C3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04AF7-EF5C-47C9-A82D-FE9C53B62CF0}" type="datetimeFigureOut">
              <a:rPr lang="cs-CZ" smtClean="0"/>
              <a:t>29.09.2021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EF04FC-1BEA-4606-8EBB-83D76E43A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97DD329-5FBF-4E74-983C-0A2AE7C8E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EA9F3-CE2B-4771-A7A9-81AA6FD736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042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D123BB-2A29-4480-B670-C5F3C2FBE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03E12AC-9EAA-4C0C-947B-1267487CF0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36C489-D9B6-494C-8EBC-73BD4DC86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04AF7-EF5C-47C9-A82D-FE9C53B62CF0}" type="datetimeFigureOut">
              <a:rPr lang="cs-CZ" smtClean="0"/>
              <a:t>29.09.2021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942DCE9-9467-4552-905D-AAC3B893C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11A4CB-98DE-43FB-B8DA-2DF0D38BA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EA9F3-CE2B-4771-A7A9-81AA6FD736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0332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17A65E-2427-436C-80D8-9B8937F49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5CF7E06-24BF-4F09-898C-915577A3D4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359E91F-EDE7-49D8-A28A-4506F1D7BD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87CACA9-9A7E-4CB7-B929-C186C3999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04AF7-EF5C-47C9-A82D-FE9C53B62CF0}" type="datetimeFigureOut">
              <a:rPr lang="cs-CZ" smtClean="0"/>
              <a:t>29.09.2021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8B42CE5-49D1-47A2-92C0-0A4E21EA0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71DD510-1E0B-4FCA-9C9D-D33562055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EA9F3-CE2B-4771-A7A9-81AA6FD736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3178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1F22B1-6F74-42F1-98B1-2F74F08A4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08F0C60-9DA6-4673-8285-31A65CB335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FFFF39C-F803-4120-B117-EDE4AEC14E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56A81D02-3217-4A77-B9AE-600A4CC627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2839190-D4A0-4294-AD10-4AA08598D7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01F85FE-78A3-4765-A4E6-A159BB6CB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04AF7-EF5C-47C9-A82D-FE9C53B62CF0}" type="datetimeFigureOut">
              <a:rPr lang="cs-CZ" smtClean="0"/>
              <a:t>29.09.2021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7A200C8-D7F4-47F9-BF8E-1F4948C75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9FA0BCB-09F7-483E-87D5-098D89BF6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EA9F3-CE2B-4771-A7A9-81AA6FD736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2387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6FE920-188B-4968-9649-91108BD0D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AE519E1-49EE-4D5E-9988-6682D37E4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04AF7-EF5C-47C9-A82D-FE9C53B62CF0}" type="datetimeFigureOut">
              <a:rPr lang="cs-CZ" smtClean="0"/>
              <a:t>29.09.2021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E268CA6-6EDC-483A-9675-C84C9F22D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79152C-4B6A-49AD-AD59-167D0E644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EA9F3-CE2B-4771-A7A9-81AA6FD736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5059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B8E6380-2DFA-4A9C-9D5C-F4AC7242A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04AF7-EF5C-47C9-A82D-FE9C53B62CF0}" type="datetimeFigureOut">
              <a:rPr lang="cs-CZ" smtClean="0"/>
              <a:t>29.09.2021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51D6542-B4DF-4EBA-838B-8A3ACE37A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FA28BD0-999E-452D-9102-9552DBFA9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EA9F3-CE2B-4771-A7A9-81AA6FD736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0402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842486-7C51-489D-BD05-C63EA5057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4AEE2-3BE7-44B4-A26B-EBC21A8C6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DB922D6-D264-4856-BAA7-246B4FD480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BF7CB4E-8405-45CE-BB7C-497F602C9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04AF7-EF5C-47C9-A82D-FE9C53B62CF0}" type="datetimeFigureOut">
              <a:rPr lang="cs-CZ" smtClean="0"/>
              <a:t>29.09.2021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8EA3652-B88B-4732-A6F6-1F97D5785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1587FD3-D925-4C26-8DF4-839147C5B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EA9F3-CE2B-4771-A7A9-81AA6FD736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437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472A2E-1438-4709-913C-C472CC963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55228CE-5C4C-4647-8EC8-5EAC66E607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BB8727C-869C-4962-B05D-E532B9FDC9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267E22C-1DDA-489C-ADF5-32D8622D3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04AF7-EF5C-47C9-A82D-FE9C53B62CF0}" type="datetimeFigureOut">
              <a:rPr lang="cs-CZ" smtClean="0"/>
              <a:t>29.09.2021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0795BD6-CE5C-4E80-A444-9A07D754A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AB73254-F955-42B8-8945-4B1151A94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EA9F3-CE2B-4771-A7A9-81AA6FD736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9274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7F65169-93F2-4151-A22F-0321F1198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6CF8ACE-44C5-4066-B793-3640B4FCBA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06A5E8-5332-413D-8128-50B0A00B69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04AF7-EF5C-47C9-A82D-FE9C53B62CF0}" type="datetimeFigureOut">
              <a:rPr lang="cs-CZ" smtClean="0"/>
              <a:t>29.09.2021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490E06-4DA5-47D5-A0E7-34305030AB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C7396D-1EC8-4D38-99DF-9B8AEF70DF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EA9F3-CE2B-4771-A7A9-81AA6FD736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0621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4329AF-A52C-4C14-A020-030542261D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Charakteristika nefiskální části finančního práva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700823C-84E2-4B1D-8E71-D9C47DE7F6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76723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cs-CZ"/>
              <a:t>PENĚŽNÍ OBĚH</a:t>
            </a:r>
          </a:p>
        </p:txBody>
      </p:sp>
      <p:sp>
        <p:nvSpPr>
          <p:cNvPr id="4096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3065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Platidla - kategorie</a:t>
            </a:r>
          </a:p>
        </p:txBody>
      </p:sp>
      <p:sp>
        <p:nvSpPr>
          <p:cNvPr id="419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/>
              <a:t>Tuzemská bankovka</a:t>
            </a:r>
          </a:p>
          <a:p>
            <a:pPr eaLnBrk="1" hangingPunct="1"/>
            <a:r>
              <a:rPr lang="cs-CZ"/>
              <a:t>Tuzemská mince</a:t>
            </a:r>
          </a:p>
          <a:p>
            <a:pPr eaLnBrk="1" hangingPunct="1"/>
            <a:r>
              <a:rPr lang="cs-CZ"/>
              <a:t>Pamětní mince</a:t>
            </a:r>
          </a:p>
        </p:txBody>
      </p:sp>
    </p:spTree>
    <p:extLst>
      <p:ext uri="{BB962C8B-B14F-4D97-AF65-F5344CB8AC3E}">
        <p14:creationId xmlns:p14="http://schemas.microsoft.com/office/powerpoint/2010/main" val="1085143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/>
              <a:t>Tuzemská bankovka</a:t>
            </a:r>
          </a:p>
        </p:txBody>
      </p:sp>
      <p:sp>
        <p:nvSpPr>
          <p:cNvPr id="430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dirty="0"/>
              <a:t>Tuzemská bankovka: </a:t>
            </a:r>
            <a:r>
              <a:rPr lang="cs-CZ" dirty="0"/>
              <a:t>bankovka znějící na koruny české, vydaná Českou národní bankou, která </a:t>
            </a:r>
            <a:r>
              <a:rPr lang="pl-PL" dirty="0"/>
              <a:t>je </a:t>
            </a:r>
            <a:r>
              <a:rPr lang="pl-PL" dirty="0" err="1"/>
              <a:t>platná</a:t>
            </a:r>
            <a:r>
              <a:rPr lang="pl-PL" dirty="0"/>
              <a:t> </a:t>
            </a:r>
            <a:r>
              <a:rPr lang="pl-PL" dirty="0" err="1"/>
              <a:t>nebo</a:t>
            </a:r>
            <a:r>
              <a:rPr lang="pl-PL" dirty="0"/>
              <a:t> </a:t>
            </a:r>
            <a:r>
              <a:rPr lang="pl-PL" dirty="0" err="1"/>
              <a:t>kterou</a:t>
            </a:r>
            <a:r>
              <a:rPr lang="pl-PL" dirty="0"/>
              <a:t> </a:t>
            </a:r>
            <a:r>
              <a:rPr lang="pl-PL" dirty="0" err="1"/>
              <a:t>lze</a:t>
            </a:r>
            <a:r>
              <a:rPr lang="pl-PL" dirty="0"/>
              <a:t> za </a:t>
            </a:r>
            <a:r>
              <a:rPr lang="pl-PL" dirty="0" err="1"/>
              <a:t>platnou</a:t>
            </a:r>
            <a:r>
              <a:rPr lang="pl-PL" dirty="0"/>
              <a:t> </a:t>
            </a:r>
            <a:r>
              <a:rPr lang="pl-PL" dirty="0" err="1"/>
              <a:t>vyměnit</a:t>
            </a:r>
            <a:r>
              <a:rPr lang="pl-PL" dirty="0"/>
              <a:t>.</a:t>
            </a:r>
          </a:p>
          <a:p>
            <a:pPr eaLnBrk="1" hangingPunct="1"/>
            <a:r>
              <a:rPr lang="pl-PL" dirty="0" err="1"/>
              <a:t>Nominály</a:t>
            </a:r>
            <a:r>
              <a:rPr lang="pl-PL" dirty="0"/>
              <a:t>: 100, 200, 500, 1000, 2000, 5000</a:t>
            </a:r>
          </a:p>
          <a:p>
            <a:pPr eaLnBrk="1" hangingPunct="1"/>
            <a:r>
              <a:rPr lang="pl-PL" dirty="0" err="1"/>
              <a:t>Neplatné</a:t>
            </a:r>
            <a:r>
              <a:rPr lang="pl-PL" dirty="0"/>
              <a:t>: 20, 50 a </a:t>
            </a:r>
            <a:r>
              <a:rPr lang="pl-PL" dirty="0" err="1"/>
              <a:t>všechny</a:t>
            </a:r>
            <a:r>
              <a:rPr lang="pl-PL" dirty="0"/>
              <a:t> </a:t>
            </a:r>
            <a:r>
              <a:rPr lang="pl-PL" dirty="0" err="1"/>
              <a:t>nominály</a:t>
            </a:r>
            <a:r>
              <a:rPr lang="pl-PL" dirty="0"/>
              <a:t> </a:t>
            </a:r>
            <a:r>
              <a:rPr lang="pl-PL" dirty="0" err="1"/>
              <a:t>vzoru</a:t>
            </a:r>
            <a:r>
              <a:rPr lang="pl-PL" dirty="0"/>
              <a:t> 1993</a:t>
            </a:r>
          </a:p>
          <a:p>
            <a:pPr eaLnBrk="1" hangingPunct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830563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/>
              <a:t>Tuzemské mince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/>
              <a:t>Tuzemská mimce </a:t>
            </a:r>
            <a:r>
              <a:rPr lang="cs-CZ"/>
              <a:t>je mince znějící na koruny české, vydaná Českou národní bankou, která je platná nebo kterou lze za platnou vyměnit</a:t>
            </a:r>
          </a:p>
          <a:p>
            <a:pPr eaLnBrk="1" hangingPunct="1"/>
            <a:r>
              <a:rPr lang="cs-CZ"/>
              <a:t>Nominály – Kč: 1, 2, 5, 10, 20, 50</a:t>
            </a:r>
          </a:p>
          <a:p>
            <a:pPr eaLnBrk="1" hangingPunct="1"/>
            <a:r>
              <a:rPr lang="cs-CZ"/>
              <a:t>Neplatné nominály – všechny mince znějící na haléře – tj: 10, 20, 50</a:t>
            </a:r>
          </a:p>
        </p:txBody>
      </p:sp>
    </p:spTree>
    <p:extLst>
      <p:ext uri="{BB962C8B-B14F-4D97-AF65-F5344CB8AC3E}">
        <p14:creationId xmlns:p14="http://schemas.microsoft.com/office/powerpoint/2010/main" val="34399362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/>
              <a:t>Pamětní mince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cs-CZ" b="1"/>
              <a:t>Pamětní mince </a:t>
            </a:r>
            <a:r>
              <a:rPr lang="cs-CZ"/>
              <a:t>je tuzemská mince vyrobená z obecných nebo drahých kovů určená ke sběratelským účelům.</a:t>
            </a:r>
          </a:p>
          <a:p>
            <a:pPr eaLnBrk="1" hangingPunct="1"/>
            <a:r>
              <a:rPr lang="cs-CZ"/>
              <a:t>113 emisí stříbrných a zlatých mincí</a:t>
            </a:r>
          </a:p>
        </p:txBody>
      </p:sp>
      <p:sp>
        <p:nvSpPr>
          <p:cNvPr id="45060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endParaRPr lang="cs-CZ"/>
          </a:p>
          <a:p>
            <a:pPr eaLnBrk="1" hangingPunct="1"/>
            <a:endParaRPr lang="cs-CZ"/>
          </a:p>
        </p:txBody>
      </p:sp>
      <p:pic>
        <p:nvPicPr>
          <p:cNvPr id="45061" name="Picture 1" descr="Lí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425" y="4221163"/>
            <a:ext cx="14097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2" name="Picture 2" descr="Ru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425" y="2492375"/>
            <a:ext cx="14097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7537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Kvalitativní kategorie platidel</a:t>
            </a:r>
          </a:p>
        </p:txBody>
      </p:sp>
      <p:sp>
        <p:nvSpPr>
          <p:cNvPr id="46083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/>
              <a:t>Bankovka	 		celistvá</a:t>
            </a:r>
          </a:p>
          <a:p>
            <a:pPr marL="0" indent="0">
              <a:buNone/>
            </a:pPr>
            <a:r>
              <a:rPr lang="cs-CZ"/>
              <a:t>				celá</a:t>
            </a:r>
          </a:p>
          <a:p>
            <a:pPr marL="0" indent="0">
              <a:buNone/>
            </a:pPr>
            <a:r>
              <a:rPr lang="cs-CZ"/>
              <a:t>				opotřebená oběhem</a:t>
            </a:r>
          </a:p>
          <a:p>
            <a:pPr marL="0" indent="0">
              <a:buNone/>
            </a:pPr>
            <a:r>
              <a:rPr lang="cs-CZ"/>
              <a:t>				nestandardně poškozená</a:t>
            </a:r>
          </a:p>
          <a:p>
            <a:pPr marL="0" indent="0">
              <a:buNone/>
            </a:pPr>
            <a:r>
              <a:rPr lang="cs-CZ"/>
              <a:t>				běžně poškozená</a:t>
            </a:r>
          </a:p>
          <a:p>
            <a:pPr marL="0" indent="0">
              <a:buNone/>
            </a:pPr>
            <a:r>
              <a:rPr lang="cs-CZ"/>
              <a:t>Mince</a:t>
            </a:r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3719513" y="2205038"/>
            <a:ext cx="187166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3719513" y="2205039"/>
            <a:ext cx="1871662" cy="5032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3503613" y="2133600"/>
            <a:ext cx="2087562" cy="11509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3719513" y="2205038"/>
            <a:ext cx="1871662" cy="16557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3719513" y="2205039"/>
            <a:ext cx="1871662" cy="22320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V="1">
            <a:off x="3216275" y="2708275"/>
            <a:ext cx="2374900" cy="23764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V="1">
            <a:off x="3216275" y="3284539"/>
            <a:ext cx="2374900" cy="18002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 flipV="1">
            <a:off x="3216275" y="3860801"/>
            <a:ext cx="2374900" cy="12239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 flipV="1">
            <a:off x="3216275" y="4437063"/>
            <a:ext cx="2374900" cy="647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25709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Celá a celistvá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b="1" dirty="0"/>
              <a:t>celá</a:t>
            </a:r>
            <a:r>
              <a:rPr lang="cs-CZ" dirty="0"/>
              <a:t> je tuzemská bankovka, které:</a:t>
            </a:r>
          </a:p>
          <a:p>
            <a:pPr marL="514350" indent="-514350">
              <a:buFont typeface="Wingdings" pitchFamily="2" charset="2"/>
              <a:buAutoNum type="alphaLcParenR"/>
              <a:defRPr/>
            </a:pPr>
            <a:r>
              <a:rPr lang="cs-CZ" dirty="0"/>
              <a:t>nechybí žádná její část, nebo </a:t>
            </a:r>
          </a:p>
          <a:p>
            <a:pPr marL="514350" indent="-514350">
              <a:buFont typeface="Wingdings" pitchFamily="2" charset="2"/>
              <a:buAutoNum type="alphaLcParenR"/>
              <a:defRPr/>
            </a:pPr>
            <a:r>
              <a:rPr lang="cs-CZ" dirty="0"/>
              <a:t>které chybí pouze část nebo části okraje na obvodu bankovky</a:t>
            </a:r>
          </a:p>
          <a:p>
            <a:pPr eaLnBrk="1" hangingPunct="1">
              <a:defRPr/>
            </a:pPr>
            <a:r>
              <a:rPr lang="cs-CZ" b="1" dirty="0"/>
              <a:t>celá </a:t>
            </a:r>
            <a:r>
              <a:rPr lang="cs-CZ" dirty="0"/>
              <a:t>je tuzemská mince, jejíž plocha nebyla zmenšena, nebo mince vyrobená z více částí, které nechybí žádná její část</a:t>
            </a:r>
          </a:p>
          <a:p>
            <a:pPr eaLnBrk="1" hangingPunct="1">
              <a:defRPr/>
            </a:pPr>
            <a:r>
              <a:rPr lang="cs-CZ" b="1" dirty="0"/>
              <a:t>celistvá</a:t>
            </a:r>
            <a:r>
              <a:rPr lang="cs-CZ" dirty="0"/>
              <a:t> je tuzemská bankovka, která tvoří souvislý celek</a:t>
            </a:r>
          </a:p>
        </p:txBody>
      </p:sp>
    </p:spTree>
    <p:extLst>
      <p:ext uri="{BB962C8B-B14F-4D97-AF65-F5344CB8AC3E}">
        <p14:creationId xmlns:p14="http://schemas.microsoft.com/office/powerpoint/2010/main" val="9876532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Opotřebená oběhem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/>
              <a:t>opotřebovaná oběhem </a:t>
            </a:r>
            <a:r>
              <a:rPr lang="cs-CZ" dirty="0"/>
              <a:t>je </a:t>
            </a:r>
            <a:r>
              <a:rPr lang="cs-CZ" b="1" dirty="0">
                <a:solidFill>
                  <a:srgbClr val="FF0000"/>
                </a:solidFill>
              </a:rPr>
              <a:t>celá</a:t>
            </a:r>
            <a:r>
              <a:rPr lang="cs-CZ" dirty="0"/>
              <a:t> a </a:t>
            </a:r>
            <a:r>
              <a:rPr lang="cs-CZ" b="1" dirty="0">
                <a:solidFill>
                  <a:srgbClr val="FF0000"/>
                </a:solidFill>
              </a:rPr>
              <a:t>celistvá</a:t>
            </a:r>
            <a:r>
              <a:rPr lang="cs-CZ" dirty="0"/>
              <a:t> tuzemská bankovka, která je:</a:t>
            </a:r>
          </a:p>
          <a:p>
            <a:pPr marL="0" indent="0">
              <a:buNone/>
              <a:defRPr/>
            </a:pPr>
            <a:r>
              <a:rPr lang="cs-CZ" dirty="0"/>
              <a:t>   </a:t>
            </a:r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r>
              <a:rPr lang="cs-CZ" dirty="0"/>
              <a:t>     </a:t>
            </a:r>
            <a:r>
              <a:rPr lang="cs-CZ" b="1" dirty="0">
                <a:solidFill>
                  <a:srgbClr val="FF0000"/>
                </a:solidFill>
              </a:rPr>
              <a:t>odřená</a:t>
            </a:r>
            <a:r>
              <a:rPr lang="cs-CZ" b="1" dirty="0"/>
              <a:t>, </a:t>
            </a:r>
            <a:r>
              <a:rPr lang="cs-CZ" b="1" dirty="0">
                <a:solidFill>
                  <a:srgbClr val="FF0000"/>
                </a:solidFill>
              </a:rPr>
              <a:t>zašpiněná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nebo </a:t>
            </a:r>
            <a:r>
              <a:rPr lang="cs-CZ" dirty="0">
                <a:solidFill>
                  <a:srgbClr val="FF0000"/>
                </a:solidFill>
              </a:rPr>
              <a:t>pomačkaná</a:t>
            </a:r>
            <a:r>
              <a:rPr lang="cs-CZ" dirty="0"/>
              <a:t>,</a:t>
            </a:r>
          </a:p>
          <a:p>
            <a:pPr eaLnBrk="1" hangingPunct="1">
              <a:defRPr/>
            </a:pPr>
            <a:endParaRPr lang="cs-CZ" dirty="0"/>
          </a:p>
          <a:p>
            <a:pPr eaLnBrk="1" hangingPunct="1">
              <a:defRPr/>
            </a:pPr>
            <a:r>
              <a:rPr lang="cs-CZ" b="1" dirty="0"/>
              <a:t>Mince opotřebovaná oběhem </a:t>
            </a:r>
            <a:r>
              <a:rPr lang="cs-CZ" dirty="0"/>
              <a:t>je </a:t>
            </a:r>
            <a:r>
              <a:rPr lang="cs-CZ" b="1" dirty="0">
                <a:solidFill>
                  <a:srgbClr val="FF0000"/>
                </a:solidFill>
              </a:rPr>
              <a:t>celá</a:t>
            </a:r>
            <a:endParaRPr lang="cs-CZ" b="1" dirty="0"/>
          </a:p>
          <a:p>
            <a:pPr eaLnBrk="1" hangingPunct="1">
              <a:defRPr/>
            </a:pPr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 flipH="1">
            <a:off x="3359150" y="2708275"/>
            <a:ext cx="3600450" cy="1441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 flipH="1">
            <a:off x="4872039" y="2708275"/>
            <a:ext cx="1944687" cy="1441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6816726" y="2708275"/>
            <a:ext cx="574675" cy="1441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H="1" flipV="1">
            <a:off x="3359151" y="4581526"/>
            <a:ext cx="4968875" cy="7921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H="1" flipV="1">
            <a:off x="5232401" y="4581526"/>
            <a:ext cx="3095625" cy="7921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33227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/>
              <a:t>Nestandardně poškozená bankovka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/>
              <a:t>jejíž obrazec je nečitelný, deformovaný nebo proděravělý, </a:t>
            </a:r>
          </a:p>
          <a:p>
            <a:pPr eaLnBrk="1" hangingPunct="1"/>
            <a:r>
              <a:rPr lang="cs-CZ" sz="2400"/>
              <a:t>ohořelá nebo zetlelá,</a:t>
            </a:r>
          </a:p>
          <a:p>
            <a:pPr eaLnBrk="1" hangingPunct="1"/>
            <a:r>
              <a:rPr lang="cs-CZ" sz="2400"/>
              <a:t>popsaná, pomalovaná, přetištěná, potištěná, obarvená, odbarvená, poškozená biologickým nebo jiným materiálem, </a:t>
            </a:r>
            <a:r>
              <a:rPr lang="pt-BR" sz="2400"/>
              <a:t>nejde-li o nepatrná poškození nebránící dalšímu</a:t>
            </a:r>
            <a:r>
              <a:rPr lang="cs-CZ" sz="2400"/>
              <a:t> oběhu, a</a:t>
            </a:r>
          </a:p>
          <a:p>
            <a:pPr eaLnBrk="1" hangingPunct="1"/>
            <a:r>
              <a:rPr lang="cs-CZ" sz="2400"/>
              <a:t>poškozená nástražným zařízením na ochranu proti krádeži a tuzemská bankovka skládající se z více než 2 částí,</a:t>
            </a:r>
          </a:p>
          <a:p>
            <a:pPr eaLnBrk="1" hangingPunct="1"/>
            <a:r>
              <a:rPr lang="cs-CZ" sz="2400" b="1"/>
              <a:t>X běžně poškozená </a:t>
            </a:r>
          </a:p>
        </p:txBody>
      </p:sp>
    </p:spTree>
    <p:extLst>
      <p:ext uri="{BB962C8B-B14F-4D97-AF65-F5344CB8AC3E}">
        <p14:creationId xmlns:p14="http://schemas.microsoft.com/office/powerpoint/2010/main" val="40504242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/>
              <a:t>Nestandardně poškozená mince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400" dirty="0"/>
              <a:t>obrazec nebo reliéf je nečitelný, její tvar je deformovaný,</a:t>
            </a:r>
          </a:p>
          <a:p>
            <a:pPr eaLnBrk="1" hangingPunct="1">
              <a:defRPr/>
            </a:pPr>
            <a:r>
              <a:rPr lang="cs-CZ" sz="2400" dirty="0"/>
              <a:t>mince nastřižená nebo proděravělá,</a:t>
            </a:r>
          </a:p>
          <a:p>
            <a:pPr eaLnBrk="1" hangingPunct="1">
              <a:defRPr/>
            </a:pPr>
            <a:r>
              <a:rPr lang="cs-CZ" sz="2400" dirty="0"/>
              <a:t>vyrobená z více částí, jejíž jednotlivé části jsou odděleny,</a:t>
            </a:r>
          </a:p>
          <a:p>
            <a:pPr eaLnBrk="1" hangingPunct="1">
              <a:defRPr/>
            </a:pPr>
            <a:r>
              <a:rPr lang="cs-CZ" sz="2400" dirty="0"/>
              <a:t>která je podélně rozštěpená v hraně na část s lícní a část s rubovou stranou, </a:t>
            </a:r>
          </a:p>
          <a:p>
            <a:pPr eaLnBrk="1" hangingPunct="1">
              <a:defRPr/>
            </a:pPr>
            <a:r>
              <a:rPr lang="cs-CZ" sz="2400" dirty="0"/>
              <a:t>poškozená nástražným zařízením na ochranu proti krádeži</a:t>
            </a:r>
          </a:p>
          <a:p>
            <a:pPr marL="0" indent="0">
              <a:buNone/>
              <a:defRPr/>
            </a:pPr>
            <a:r>
              <a:rPr lang="cs-CZ" sz="2400" b="1" dirty="0"/>
              <a:t>X běžně poškozená</a:t>
            </a:r>
          </a:p>
        </p:txBody>
      </p:sp>
    </p:spTree>
    <p:extLst>
      <p:ext uri="{BB962C8B-B14F-4D97-AF65-F5344CB8AC3E}">
        <p14:creationId xmlns:p14="http://schemas.microsoft.com/office/powerpoint/2010/main" val="3206811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4497D3-D1CC-4AA5-BCE5-97727D13D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 finančního 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BF93B46-DFA8-4720-AE38-1A2E46169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Vnitřní systémová charakteristika</a:t>
            </a:r>
          </a:p>
          <a:p>
            <a:r>
              <a:rPr lang="cs-CZ" dirty="0"/>
              <a:t>Finanční právo – </a:t>
            </a:r>
            <a:r>
              <a:rPr lang="cs-CZ" b="1" dirty="0"/>
              <a:t>inkorporované </a:t>
            </a:r>
            <a:r>
              <a:rPr lang="cs-CZ" dirty="0"/>
              <a:t>právní odvětví</a:t>
            </a:r>
          </a:p>
          <a:p>
            <a:r>
              <a:rPr lang="cs-CZ" dirty="0"/>
              <a:t>Vyšší míra soudržnosti právních norem tvořících finanční právo: předmět a účel regulace – veřejná finanční činnost</a:t>
            </a:r>
          </a:p>
          <a:p>
            <a:r>
              <a:rPr lang="cs-CZ" dirty="0"/>
              <a:t>Kritéria systematizace</a:t>
            </a:r>
          </a:p>
          <a:p>
            <a:r>
              <a:rPr lang="cs-CZ" dirty="0"/>
              <a:t>Předmětové kritérium:</a:t>
            </a:r>
          </a:p>
          <a:p>
            <a:pPr marL="514350" indent="-514350">
              <a:buAutoNum type="arabicPeriod"/>
            </a:pPr>
            <a:r>
              <a:rPr lang="cs-CZ" dirty="0"/>
              <a:t>Fiskální část finančního práva</a:t>
            </a:r>
          </a:p>
          <a:p>
            <a:pPr marL="514350" indent="-514350">
              <a:buAutoNum type="arabicPeriod"/>
            </a:pPr>
            <a:r>
              <a:rPr lang="cs-CZ" dirty="0"/>
              <a:t>Nefiskální část finančního práva</a:t>
            </a:r>
          </a:p>
        </p:txBody>
      </p:sp>
    </p:spTree>
    <p:extLst>
      <p:ext uri="{BB962C8B-B14F-4D97-AF65-F5344CB8AC3E}">
        <p14:creationId xmlns:p14="http://schemas.microsoft.com/office/powerpoint/2010/main" val="41440668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/>
              <a:t>Subjekty nuceného oběhu</a:t>
            </a:r>
          </a:p>
        </p:txBody>
      </p:sp>
      <p:sp>
        <p:nvSpPr>
          <p:cNvPr id="512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b="1"/>
              <a:t>ČNB: </a:t>
            </a:r>
            <a:r>
              <a:rPr lang="cs-CZ" sz="2400"/>
              <a:t>emisní banka, Národní středisko pro padělky, Národní středisko pro analýzu padělků bankovek a Národní středisko pro analýzu padělků mincí </a:t>
            </a:r>
            <a:endParaRPr lang="cs-CZ" sz="2400" b="1"/>
          </a:p>
          <a:p>
            <a:pPr eaLnBrk="1" hangingPunct="1"/>
            <a:r>
              <a:rPr lang="cs-CZ" sz="2400" b="1"/>
              <a:t>Úvěrová instituce</a:t>
            </a:r>
            <a:r>
              <a:rPr lang="cs-CZ" sz="2400"/>
              <a:t>: banka, zahraniční banka v rozsahu, v němž vykonává činnost v České republice prostřednictvím pobočky, a spořitelní a úvěrní družstvo</a:t>
            </a:r>
          </a:p>
          <a:p>
            <a:pPr eaLnBrk="1" hangingPunct="1"/>
            <a:r>
              <a:rPr lang="pt-BR" sz="2400"/>
              <a:t>úvěrová instituce provádějící </a:t>
            </a:r>
            <a:r>
              <a:rPr lang="pt-BR" sz="2400">
                <a:solidFill>
                  <a:srgbClr val="FF0000"/>
                </a:solidFill>
              </a:rPr>
              <a:t>pokladní operace</a:t>
            </a:r>
            <a:endParaRPr lang="cs-CZ" sz="2400">
              <a:solidFill>
                <a:srgbClr val="FF0000"/>
              </a:solidFill>
            </a:endParaRPr>
          </a:p>
          <a:p>
            <a:pPr eaLnBrk="1" hangingPunct="1"/>
            <a:r>
              <a:rPr lang="cs-CZ" sz="2400" b="1"/>
              <a:t>Směnárník</a:t>
            </a:r>
            <a:r>
              <a:rPr lang="cs-CZ" sz="2400"/>
              <a:t>: ten, kdo je oprávněn provozovat směnárenskou činnost na základě registrace ke směnárenské činnosti podle devizového zákona</a:t>
            </a:r>
          </a:p>
          <a:p>
            <a:pPr eaLnBrk="1" hangingPunct="1"/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37734095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Pokladní operace</a:t>
            </a:r>
          </a:p>
        </p:txBody>
      </p:sp>
      <p:sp>
        <p:nvSpPr>
          <p:cNvPr id="522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>
                <a:solidFill>
                  <a:srgbClr val="FF0000"/>
                </a:solidFill>
              </a:rPr>
              <a:t>přijetí vkladu</a:t>
            </a:r>
            <a:r>
              <a:rPr lang="cs-CZ"/>
              <a:t> tuzemských bankovek nebo tuzemských mincí </a:t>
            </a:r>
            <a:r>
              <a:rPr lang="cs-CZ">
                <a:solidFill>
                  <a:srgbClr val="FF0000"/>
                </a:solidFill>
              </a:rPr>
              <a:t>na účet</a:t>
            </a:r>
            <a:r>
              <a:rPr lang="cs-CZ"/>
              <a:t> vedený úvěrovou institucí nebo </a:t>
            </a:r>
            <a:r>
              <a:rPr lang="cs-CZ">
                <a:solidFill>
                  <a:srgbClr val="FF0000"/>
                </a:solidFill>
              </a:rPr>
              <a:t>výplata</a:t>
            </a:r>
            <a:r>
              <a:rPr lang="cs-CZ"/>
              <a:t> tuzemských bankovek nebo tuzemských mincí </a:t>
            </a:r>
            <a:r>
              <a:rPr lang="cs-CZ">
                <a:solidFill>
                  <a:srgbClr val="FF0000"/>
                </a:solidFill>
              </a:rPr>
              <a:t>z tohoto účtu</a:t>
            </a:r>
            <a:r>
              <a:rPr lang="cs-CZ"/>
              <a:t>, prováděné v místě k tomu určeném zaměstnanci úvěrové instituce nebo osobami jednajícími jménem nebo na účet úvěrové instituce.</a:t>
            </a:r>
          </a:p>
        </p:txBody>
      </p:sp>
    </p:spTree>
    <p:extLst>
      <p:ext uri="{BB962C8B-B14F-4D97-AF65-F5344CB8AC3E}">
        <p14:creationId xmlns:p14="http://schemas.microsoft.com/office/powerpoint/2010/main" val="35864718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b="1" dirty="0"/>
              <a:t>Oběh bankovek a mincí 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/>
              <a:t>Relativně nucený oběh</a:t>
            </a:r>
          </a:p>
          <a:p>
            <a:pPr eaLnBrk="1" hangingPunct="1">
              <a:lnSpc>
                <a:spcPct val="90000"/>
              </a:lnSpc>
            </a:pPr>
            <a:r>
              <a:rPr lang="cs-CZ"/>
              <a:t>Každý je povinen přijmout tuzemské bankovky a mince bez omezení, ledaže je oprávněn jejich příjem odmítnout</a:t>
            </a:r>
          </a:p>
        </p:txBody>
      </p:sp>
      <p:sp>
        <p:nvSpPr>
          <p:cNvPr id="53252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cs-CZ" sz="2400"/>
              <a:t>Neplatné – stažené z oběhu /ÚI-PPO/</a:t>
            </a:r>
          </a:p>
          <a:p>
            <a:pPr eaLnBrk="1" hangingPunct="1"/>
            <a:r>
              <a:rPr lang="cs-CZ" sz="2400"/>
              <a:t>Pamětní mince, neplatná platidla /</a:t>
            </a:r>
            <a:r>
              <a:rPr lang="cs-CZ" sz="2400" i="1"/>
              <a:t>x</a:t>
            </a:r>
            <a:r>
              <a:rPr lang="cs-CZ" sz="2400"/>
              <a:t> ČNB, ÚI-PPO/</a:t>
            </a:r>
          </a:p>
          <a:p>
            <a:pPr eaLnBrk="1" hangingPunct="1"/>
            <a:r>
              <a:rPr lang="cs-CZ" sz="2400"/>
              <a:t>50 tuzemských mincí v jedné platbě /</a:t>
            </a:r>
            <a:r>
              <a:rPr lang="cs-CZ" sz="2400" i="1"/>
              <a:t>x</a:t>
            </a:r>
            <a:r>
              <a:rPr lang="cs-CZ" sz="2400"/>
              <a:t> ČNB, ÚI-PPO/</a:t>
            </a:r>
          </a:p>
          <a:p>
            <a:pPr eaLnBrk="1" hangingPunct="1"/>
            <a:r>
              <a:rPr lang="cs-CZ" sz="2400"/>
              <a:t>Poškozené /FO/</a:t>
            </a:r>
          </a:p>
          <a:p>
            <a:pPr eaLnBrk="1" hangingPunct="1"/>
            <a:r>
              <a:rPr lang="cs-CZ" sz="2400"/>
              <a:t>Poškozená – necelá /PO/</a:t>
            </a:r>
          </a:p>
        </p:txBody>
      </p:sp>
    </p:spTree>
    <p:extLst>
      <p:ext uri="{BB962C8B-B14F-4D97-AF65-F5344CB8AC3E}">
        <p14:creationId xmlns:p14="http://schemas.microsoft.com/office/powerpoint/2010/main" val="20168110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Výměna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dirty="0"/>
              <a:t>§ 6 (ZOBM)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dirty="0"/>
              <a:t>Provádí: ČNB + UI PPO</a:t>
            </a:r>
          </a:p>
          <a:p>
            <a:pPr>
              <a:lnSpc>
                <a:spcPct val="80000"/>
              </a:lnSpc>
              <a:buNone/>
            </a:pPr>
            <a:r>
              <a:rPr lang="cs-CZ" sz="2000" dirty="0"/>
              <a:t>a) tuzemské bankovky a mince za tuzemské bankovky a mince jiných nominálních hodnot, </a:t>
            </a:r>
            <a:r>
              <a:rPr lang="cs-CZ" sz="2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Pozn.: bezplatně do 100 ks </a:t>
            </a:r>
            <a:r>
              <a:rPr lang="cs-CZ" sz="20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nom</a:t>
            </a:r>
            <a:r>
              <a:rPr lang="cs-CZ" sz="2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. hodnoty, vytříděné podle nominálů</a:t>
            </a:r>
            <a:endParaRPr lang="cs-CZ" sz="2000" dirty="0"/>
          </a:p>
          <a:p>
            <a:pPr>
              <a:lnSpc>
                <a:spcPct val="80000"/>
              </a:lnSpc>
              <a:buNone/>
            </a:pPr>
            <a:r>
              <a:rPr lang="cs-CZ" sz="2000" dirty="0"/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cs-CZ" sz="2000" dirty="0"/>
              <a:t>b) tuzemské bankovky a mince </a:t>
            </a:r>
            <a:r>
              <a:rPr lang="cs-CZ" sz="2000" dirty="0">
                <a:solidFill>
                  <a:srgbClr val="FF0000"/>
                </a:solidFill>
              </a:rPr>
              <a:t>opotřebované oběhem </a:t>
            </a:r>
            <a:r>
              <a:rPr lang="cs-CZ" sz="2000" dirty="0"/>
              <a:t>a tuzemské bankovky a mince </a:t>
            </a:r>
            <a:r>
              <a:rPr lang="cs-CZ" sz="2000" dirty="0">
                <a:solidFill>
                  <a:srgbClr val="FF0000"/>
                </a:solidFill>
              </a:rPr>
              <a:t>běžně poškozené </a:t>
            </a:r>
            <a:r>
              <a:rPr lang="cs-CZ" sz="2000" u="sng" dirty="0"/>
              <a:t>za </a:t>
            </a:r>
            <a:r>
              <a:rPr lang="cs-CZ" sz="2000" dirty="0"/>
              <a:t>tuzemské bankovky a mince </a:t>
            </a:r>
            <a:r>
              <a:rPr lang="cs-CZ" sz="2000" u="sng" dirty="0"/>
              <a:t>vhodné pro další oběh,  </a:t>
            </a:r>
            <a:r>
              <a:rPr lang="cs-CZ" sz="2000" dirty="0">
                <a:solidFill>
                  <a:srgbClr val="92D050"/>
                </a:solidFill>
              </a:rPr>
              <a:t>Pozn.1: možné i na účet; </a:t>
            </a:r>
            <a:r>
              <a:rPr lang="cs-CZ" sz="2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Pozn.2: bezplatně do 100 ks </a:t>
            </a:r>
            <a:r>
              <a:rPr lang="cs-CZ" sz="20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nom</a:t>
            </a:r>
            <a:r>
              <a:rPr lang="cs-CZ" sz="2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. hodnoty, vytříděné podle nominálů</a:t>
            </a:r>
            <a:endParaRPr lang="cs-CZ" sz="2000" dirty="0"/>
          </a:p>
          <a:p>
            <a:pPr>
              <a:lnSpc>
                <a:spcPct val="80000"/>
              </a:lnSpc>
              <a:buNone/>
            </a:pPr>
            <a:r>
              <a:rPr lang="cs-CZ" sz="2000" dirty="0"/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cs-CZ" sz="2000" dirty="0"/>
              <a:t>c) tuzemské bankovky a mince </a:t>
            </a:r>
            <a:r>
              <a:rPr lang="cs-CZ" sz="2000" dirty="0">
                <a:solidFill>
                  <a:srgbClr val="FF0000"/>
                </a:solidFill>
              </a:rPr>
              <a:t>prohlášené</a:t>
            </a:r>
            <a:r>
              <a:rPr lang="cs-CZ" sz="2000" dirty="0"/>
              <a:t> Českou národní bankou </a:t>
            </a:r>
            <a:r>
              <a:rPr lang="cs-CZ" sz="2000" dirty="0">
                <a:solidFill>
                  <a:srgbClr val="FF0000"/>
                </a:solidFill>
              </a:rPr>
              <a:t>za neplatné</a:t>
            </a:r>
            <a:r>
              <a:rPr lang="cs-CZ" sz="2000" dirty="0"/>
              <a:t> za platné tuzemské bankovky a mince po dobu stanovenou na základě § 19 ZČNB; </a:t>
            </a:r>
            <a:r>
              <a:rPr lang="cs-CZ" sz="2000" dirty="0">
                <a:solidFill>
                  <a:srgbClr val="92D050"/>
                </a:solidFill>
              </a:rPr>
              <a:t>Pozn.1: možné i na účet;</a:t>
            </a:r>
            <a:r>
              <a:rPr lang="cs-CZ" sz="2000" dirty="0"/>
              <a:t> </a:t>
            </a:r>
            <a:r>
              <a:rPr lang="cs-CZ" sz="2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Pozn.2: bezplatně vytříděné podle nominálů</a:t>
            </a:r>
            <a:endParaRPr lang="cs-CZ" sz="2000" dirty="0"/>
          </a:p>
          <a:p>
            <a:pPr>
              <a:lnSpc>
                <a:spcPct val="80000"/>
              </a:lnSpc>
              <a:buNone/>
            </a:pPr>
            <a:endParaRPr lang="cs-CZ" sz="2000" dirty="0"/>
          </a:p>
          <a:p>
            <a:pPr>
              <a:lnSpc>
                <a:spcPct val="80000"/>
              </a:lnSpc>
              <a:buNone/>
            </a:pPr>
            <a:r>
              <a:rPr lang="cs-CZ" sz="2000" dirty="0"/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cs-CZ" sz="2000" dirty="0"/>
              <a:t>d) </a:t>
            </a:r>
            <a:r>
              <a:rPr lang="cs-CZ" sz="2000" dirty="0">
                <a:solidFill>
                  <a:srgbClr val="FF0000"/>
                </a:solidFill>
              </a:rPr>
              <a:t>pamětní mince </a:t>
            </a:r>
            <a:r>
              <a:rPr lang="cs-CZ" sz="2000" dirty="0"/>
              <a:t>za tuzemské bankovky nebo tuzemské mince, které nejsou pamětními mincemi. </a:t>
            </a:r>
            <a:r>
              <a:rPr lang="cs-CZ" sz="2000" dirty="0">
                <a:solidFill>
                  <a:srgbClr val="92D050"/>
                </a:solidFill>
              </a:rPr>
              <a:t>Pozn.1: možné i na účet; </a:t>
            </a:r>
            <a:r>
              <a:rPr lang="cs-CZ" sz="2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Pozn.2: bezplatně vytříděné podle nominálů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712561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Výměna ex oficio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Bankovky a mince opotřebované oběhem Česká národní banka stahuje z oběhu, ničí je a nahrazuje bankovkami a mincemi novými.</a:t>
            </a:r>
          </a:p>
          <a:p>
            <a:endParaRPr lang="cs-CZ" dirty="0"/>
          </a:p>
          <a:p>
            <a:r>
              <a:rPr lang="cs-CZ" dirty="0"/>
              <a:t>Česká národní banka spravuje zásoby bankovek a mincí a organizuje dodávky bankovek a mincí od výrobců v souladu s požadavky peněžního oběhu.</a:t>
            </a:r>
          </a:p>
        </p:txBody>
      </p:sp>
    </p:spTree>
    <p:extLst>
      <p:ext uri="{BB962C8B-B14F-4D97-AF65-F5344CB8AC3E}">
        <p14:creationId xmlns:p14="http://schemas.microsoft.com/office/powerpoint/2010/main" val="41665996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/>
              <a:t>Standardy zpracování 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i="1" dirty="0"/>
              <a:t>Terminus </a:t>
            </a:r>
            <a:r>
              <a:rPr lang="cs-CZ" sz="2000" i="1" dirty="0" err="1"/>
              <a:t>technicus</a:t>
            </a:r>
            <a:r>
              <a:rPr lang="cs-CZ" sz="2000" i="1" dirty="0"/>
              <a:t> = standardy zpracování tuzemských bankovek a mincí</a:t>
            </a:r>
          </a:p>
          <a:p>
            <a:pPr eaLnBrk="1" hangingPunct="1"/>
            <a:r>
              <a:rPr lang="cs-CZ" dirty="0"/>
              <a:t>Vyhláška č. 274/2011 Sb.</a:t>
            </a:r>
          </a:p>
          <a:p>
            <a:pPr eaLnBrk="1" hangingPunct="1"/>
            <a:r>
              <a:rPr lang="cs-CZ" dirty="0"/>
              <a:t>Ověření počtu, pravosti a platnosti</a:t>
            </a:r>
          </a:p>
          <a:p>
            <a:pPr eaLnBrk="1" hangingPunct="1"/>
            <a:r>
              <a:rPr lang="cs-CZ" dirty="0"/>
              <a:t>Roztřídění </a:t>
            </a:r>
          </a:p>
          <a:p>
            <a:pPr eaLnBrk="1" hangingPunct="1"/>
            <a:r>
              <a:rPr lang="cs-CZ" dirty="0"/>
              <a:t>Posouzení vhodnosti pro další oběh </a:t>
            </a:r>
          </a:p>
          <a:p>
            <a:pPr eaLnBrk="1" hangingPunct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21930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267763"/>
            <a:ext cx="8229600" cy="1143000"/>
          </a:xfrm>
        </p:spPr>
        <p:txBody>
          <a:bodyPr/>
          <a:lstStyle/>
          <a:p>
            <a:r>
              <a:rPr lang="cs-CZ" dirty="0"/>
              <a:t>Nevhodné pro oběh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>
          <a:xfrm>
            <a:off x="1981200" y="1340769"/>
            <a:ext cx="4040188" cy="360041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Ruční zpracování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>
          <a:xfrm>
            <a:off x="1981200" y="1772816"/>
            <a:ext cx="4040188" cy="489654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dirty="0"/>
              <a:t>a) je zašpiněná,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b) je popsaná, pomalovaná, přetištěná, potištěná, obarvená, odbarvená, poškozená hygienicky závadným materiálem,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c) je ohořelá nebo zetlelá,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d) je proděravělá alespoň jedním viditelným otvorem,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e) je poškozená nástražným zařízením na ochranu proti krádeži,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f) je složená ze 2 nebo více částí,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g) není celá,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h) je natržená,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i) pozbyla tuhost typickou pro bankovkový papír, nebo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j) je zmačkaná a i po ručním zpracování není její povrch rovný.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3"/>
          </p:nvPr>
        </p:nvSpPr>
        <p:spPr>
          <a:xfrm>
            <a:off x="6169026" y="1196753"/>
            <a:ext cx="4041775" cy="504056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Strojové zpracování</a:t>
            </a:r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4"/>
          </p:nvPr>
        </p:nvSpPr>
        <p:spPr>
          <a:xfrm>
            <a:off x="6169026" y="1772816"/>
            <a:ext cx="4041775" cy="47525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100" dirty="0"/>
              <a:t>a) je zašpiněná tak, že zašpinění znemožňuje identifikaci měny, nominální hodnoty, její pravosti nebo platnosti,</a:t>
            </a:r>
          </a:p>
          <a:p>
            <a:pPr marL="0" indent="0">
              <a:buNone/>
            </a:pPr>
            <a:r>
              <a:rPr lang="cs-CZ" sz="1100" dirty="0"/>
              <a:t> b) je popsaná, pomalovaná, přetištěná, potištěná, obarvená nebo odbarvená, anebo poškozená hygienicky závadným materiálem a poškození na bankovce pokrývá alespoň 10 mm x 10 mm nepotištěné plochy nebo alespoň 15 mm x 15 mm její potištěné plochy,</a:t>
            </a:r>
          </a:p>
          <a:p>
            <a:pPr marL="0" indent="0">
              <a:buNone/>
            </a:pPr>
            <a:r>
              <a:rPr lang="cs-CZ" sz="1100" dirty="0"/>
              <a:t> c) je ohořelá nebo zetlelá,</a:t>
            </a:r>
          </a:p>
          <a:p>
            <a:pPr marL="0" indent="0">
              <a:buNone/>
            </a:pPr>
            <a:r>
              <a:rPr lang="cs-CZ" sz="1100" dirty="0"/>
              <a:t> d) je proděravělá na ploše větší než 10 mm2,</a:t>
            </a:r>
          </a:p>
          <a:p>
            <a:pPr marL="0" indent="0">
              <a:buNone/>
            </a:pPr>
            <a:r>
              <a:rPr lang="cs-CZ" sz="1100" dirty="0"/>
              <a:t> e) je poškozená nástražným zařízením na ochranu proti krádeži,</a:t>
            </a:r>
          </a:p>
          <a:p>
            <a:pPr marL="0" indent="0">
              <a:buNone/>
            </a:pPr>
            <a:r>
              <a:rPr lang="cs-CZ" sz="1100" dirty="0"/>
              <a:t> f) je složená ze 2 nebo více částí,</a:t>
            </a:r>
          </a:p>
          <a:p>
            <a:pPr marL="0" indent="0">
              <a:buNone/>
            </a:pPr>
            <a:r>
              <a:rPr lang="cs-CZ" sz="1100" dirty="0"/>
              <a:t> g) není celá a chybějící část činí nejméně 6 mm v délce nebo 5 mm v šířce,</a:t>
            </a:r>
          </a:p>
          <a:p>
            <a:pPr marL="0" indent="0">
              <a:buNone/>
            </a:pPr>
            <a:r>
              <a:rPr lang="cs-CZ" sz="1100" dirty="0"/>
              <a:t> h) je natržená a trhlina je větší než 4 mm v šířce a 8 mm v délce ve svislém směru nebo 4 mm v šířce a 15 mm v délce ve vodorovném směru nebo 4 mm v šířce a 18 mm v délce v úhlopříčném směru, měřeno po úsečce vedoucí od vrcholu trhliny k okraji tuzemské bankovky, ze kterého trhlina vychází, a svírající s trhlinou pravý úhel,</a:t>
            </a:r>
          </a:p>
          <a:p>
            <a:pPr marL="0" indent="0">
              <a:buNone/>
            </a:pPr>
            <a:r>
              <a:rPr lang="cs-CZ" sz="1100" dirty="0"/>
              <a:t> i) pozbyla tuhost typickou pro bankovkový papír,</a:t>
            </a:r>
          </a:p>
          <a:p>
            <a:pPr marL="0" indent="0">
              <a:buNone/>
            </a:pPr>
            <a:r>
              <a:rPr lang="cs-CZ" sz="1100" dirty="0"/>
              <a:t> j) je zmačkaná nebo přehnutá a následkem přehnutí je bankovka zkrácena nejméně o 6 mm na délku nebo nejméně o 5 mm na šířku, nebo</a:t>
            </a:r>
          </a:p>
          <a:p>
            <a:pPr marL="0" indent="0">
              <a:buNone/>
            </a:pPr>
            <a:r>
              <a:rPr lang="cs-CZ" sz="1100" dirty="0"/>
              <a:t> k) má ohnutý roh o velikosti větší než 130 mm2 a délka kratšího okraje je větší než 10 mm.</a:t>
            </a:r>
          </a:p>
        </p:txBody>
      </p:sp>
    </p:spTree>
    <p:extLst>
      <p:ext uri="{BB962C8B-B14F-4D97-AF65-F5344CB8AC3E}">
        <p14:creationId xmlns:p14="http://schemas.microsoft.com/office/powerpoint/2010/main" val="16164631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Míra poškození mincí pro určení nevhodnosti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Za tuzemskou minci nevhodnou pro další oběh se při ručním zpracování považuje mince, která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a) je zašpiněná tak, </a:t>
            </a:r>
            <a:r>
              <a:rPr lang="cs-CZ" b="1" dirty="0"/>
              <a:t>že zašpinění znemožňuje identifikaci měny, nominální hodnoty, pravosti nebo platnosti,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b) není celá,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c) má nečitelný obrazec nebo reliéf, má deformovaný tvar, je nastřižená nebo proděravělá nebo je vyrobená z více částí a tyto části jsou odděleny,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d) je poškozená nástražným zařízením na ochranu proti krádeži, nebo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e) je odřená, zkorodovaná, zašpiněná nebo jinak opotřebovaná nebo poškozená způsobem znemožňujícím její bezproblémové používání v peněžním oběhu, zejména stanovení pravosti a platnosti.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Ttaké</a:t>
            </a:r>
            <a:r>
              <a:rPr lang="cs-CZ" dirty="0"/>
              <a:t> tuzemská mince, která kromě charakteristik uvedených vykazuje jiné závažné odchylky, pro které nemůže projít zařízením nebo být detekována na pravost, platnost nebo vhodnost pro další oběh.</a:t>
            </a:r>
          </a:p>
        </p:txBody>
      </p:sp>
    </p:spTree>
    <p:extLst>
      <p:ext uri="{BB962C8B-B14F-4D97-AF65-F5344CB8AC3E}">
        <p14:creationId xmlns:p14="http://schemas.microsoft.com/office/powerpoint/2010/main" val="19001780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Předání ČNB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Režim pro PO a směnárníky</a:t>
            </a:r>
          </a:p>
          <a:p>
            <a:r>
              <a:rPr lang="cs-CZ" dirty="0"/>
              <a:t>Režim pro zpracovatele tuzemských bankovek a mincí</a:t>
            </a:r>
          </a:p>
          <a:p>
            <a:r>
              <a:rPr lang="cs-CZ" dirty="0"/>
              <a:t>Režim pro úvěrové instituce provádějící pokladní operace</a:t>
            </a:r>
          </a:p>
        </p:txBody>
      </p:sp>
    </p:spTree>
    <p:extLst>
      <p:ext uri="{BB962C8B-B14F-4D97-AF65-F5344CB8AC3E}">
        <p14:creationId xmlns:p14="http://schemas.microsoft.com/office/powerpoint/2010/main" val="36882151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Režim pro PO a směnárníky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 Předávají ČNB tuzemské bankovky a mince </a:t>
            </a:r>
            <a:r>
              <a:rPr lang="cs-CZ" b="1" dirty="0"/>
              <a:t>opotřebované</a:t>
            </a:r>
            <a:r>
              <a:rPr lang="cs-CZ" dirty="0"/>
              <a:t> </a:t>
            </a:r>
            <a:r>
              <a:rPr lang="cs-CZ" b="1" dirty="0"/>
              <a:t>oběhem a běžně poškozené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a) </a:t>
            </a:r>
            <a:r>
              <a:rPr lang="cs-CZ" b="1" dirty="0"/>
              <a:t>prostřednictvím úvěrové instituce </a:t>
            </a:r>
            <a:r>
              <a:rPr lang="cs-CZ" dirty="0"/>
              <a:t>provádějící pokladní operace </a:t>
            </a:r>
            <a:r>
              <a:rPr lang="cs-CZ" dirty="0">
                <a:solidFill>
                  <a:srgbClr val="FF0000"/>
                </a:solidFill>
              </a:rPr>
              <a:t>vložením na účet </a:t>
            </a:r>
            <a:r>
              <a:rPr lang="cs-CZ" dirty="0"/>
              <a:t>vedený v úvěrové instituci provádějící pokladní operace nebo </a:t>
            </a:r>
            <a:r>
              <a:rPr lang="cs-CZ" dirty="0">
                <a:solidFill>
                  <a:srgbClr val="FF0000"/>
                </a:solidFill>
              </a:rPr>
              <a:t>výměnou na pokladně </a:t>
            </a:r>
            <a:r>
              <a:rPr lang="cs-CZ" dirty="0"/>
              <a:t>úvěrové instituce provádějící pokladní operace za tuzemské bankovky a mince vhodné pro další oběh,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b) </a:t>
            </a:r>
            <a:r>
              <a:rPr lang="cs-CZ" b="1" dirty="0"/>
              <a:t>výměnou na pokladně České národní banky </a:t>
            </a:r>
            <a:r>
              <a:rPr lang="cs-CZ" dirty="0"/>
              <a:t>za tuzemské bankovky a mince vhodné pro další oběh, nebo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c) </a:t>
            </a:r>
            <a:r>
              <a:rPr lang="cs-CZ" b="1" dirty="0"/>
              <a:t>prostřednictvím zpracovatele tuzemských bankovek a mincí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44372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1894FF-DA36-44D6-A164-3EEB0F497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Nefiskální část finančního 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C046A2-3C6E-44C4-A6B0-6963E5A003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Část finančního práva regulující chování ve společenských vztazích realizovaných v rámci těch segmentů veřejné finanční činnosti, kde se jedná o monetární a devizovou činnost státu a dohled nad finančním trhem.</a:t>
            </a:r>
          </a:p>
          <a:p>
            <a:r>
              <a:rPr lang="cs-CZ" dirty="0"/>
              <a:t>Nejedná se o fondovní činnost ve smyslu tvorby a užití veřejných peněžních fondů, resp. veřejných rozpočtů.</a:t>
            </a:r>
          </a:p>
          <a:p>
            <a:r>
              <a:rPr lang="cs-CZ" dirty="0"/>
              <a:t>Otázka začlenění regulace asekuračních fondů.</a:t>
            </a:r>
          </a:p>
          <a:p>
            <a:r>
              <a:rPr lang="cs-CZ" dirty="0"/>
              <a:t>Dominance státu.</a:t>
            </a:r>
          </a:p>
          <a:p>
            <a:r>
              <a:rPr lang="cs-CZ" dirty="0"/>
              <a:t>Role centrální banky</a:t>
            </a:r>
          </a:p>
        </p:txBody>
      </p:sp>
    </p:spTree>
    <p:extLst>
      <p:ext uri="{BB962C8B-B14F-4D97-AF65-F5344CB8AC3E}">
        <p14:creationId xmlns:p14="http://schemas.microsoft.com/office/powerpoint/2010/main" val="30416816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dirty="0"/>
              <a:t>Příjem poškozených platidel </a:t>
            </a:r>
          </a:p>
        </p:txBody>
      </p:sp>
      <p:sp>
        <p:nvSpPr>
          <p:cNvPr id="573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Běžně poškozené tuzemské bankovky a mince</a:t>
            </a:r>
          </a:p>
          <a:p>
            <a:pPr eaLnBrk="1" hangingPunct="1"/>
            <a:r>
              <a:rPr lang="cs-CZ" dirty="0"/>
              <a:t>Nestandardně poškozené tuzemské bankovky</a:t>
            </a:r>
          </a:p>
        </p:txBody>
      </p:sp>
    </p:spTree>
    <p:extLst>
      <p:ext uri="{BB962C8B-B14F-4D97-AF65-F5344CB8AC3E}">
        <p14:creationId xmlns:p14="http://schemas.microsoft.com/office/powerpoint/2010/main" val="11307733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Náhrady 100%</a:t>
            </a:r>
          </a:p>
        </p:txBody>
      </p:sp>
      <p:sp>
        <p:nvSpPr>
          <p:cNvPr id="5837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b="1" dirty="0"/>
              <a:t>Za celé</a:t>
            </a:r>
          </a:p>
          <a:p>
            <a:pPr eaLnBrk="1" hangingPunct="1"/>
            <a:r>
              <a:rPr lang="cs-CZ" b="1" dirty="0"/>
              <a:t>Celistvé: </a:t>
            </a:r>
            <a:r>
              <a:rPr lang="cs-CZ" dirty="0"/>
              <a:t>se jedná o bankovky, jejichž celková plocha je větší než 50 %, které jsou celistvé nebo které se skládají nejvýše ze 2 částí, jež nepochybně patří k sobě (v případě pochybností o tom, zda jednotlivé části bankovky patří k sobě, se posuzuje každá část samostatně)</a:t>
            </a:r>
          </a:p>
          <a:p>
            <a:pPr eaLnBrk="1" hangingPunct="1"/>
            <a:r>
              <a:rPr lang="cs-CZ" dirty="0"/>
              <a:t>Nestandardně poškozené tuzemské bankovky a mince se nevyměňují. X pohromy ….</a:t>
            </a:r>
          </a:p>
        </p:txBody>
      </p:sp>
    </p:spTree>
    <p:extLst>
      <p:ext uri="{BB962C8B-B14F-4D97-AF65-F5344CB8AC3E}">
        <p14:creationId xmlns:p14="http://schemas.microsoft.com/office/powerpoint/2010/main" val="7616396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/>
              <a:t>Poskytování náhrady za necelá platidla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Prováděcí vyhláška ČNB 274/2011 Sb. § 12</a:t>
            </a:r>
          </a:p>
          <a:p>
            <a:pPr eaLnBrk="1" hangingPunct="1">
              <a:defRPr/>
            </a:pPr>
            <a:r>
              <a:rPr lang="cs-CZ" sz="2400" dirty="0"/>
              <a:t>Celková plocha necelé tuzemské bankovky se určuje přiložením na mřížku, která rozděluje plochu bankovky stejným počtem svislých i vodorovných linek na 100 stejně velkých políček. Náhrada za necelou tuzemskou bankovku se poskytne, je-li</a:t>
            </a:r>
          </a:p>
          <a:p>
            <a:pPr eaLnBrk="1" hangingPunct="1">
              <a:defRPr/>
            </a:pPr>
            <a:r>
              <a:rPr lang="cs-CZ" sz="2400" dirty="0"/>
              <a:t>a) nejméně 51 políček mřížky zakryto více než z poloviny a zároveň je celková plocha necelé bankovky větší než 50 %, nebo</a:t>
            </a:r>
          </a:p>
          <a:p>
            <a:pPr eaLnBrk="1" hangingPunct="1">
              <a:defRPr/>
            </a:pPr>
            <a:r>
              <a:rPr lang="cs-CZ" sz="2400" dirty="0"/>
              <a:t>b) 50 políček mřížky zakryto ze 100 % a navíc je zakryto alespoň částečně i další políčko.</a:t>
            </a:r>
          </a:p>
          <a:p>
            <a:pPr marL="0" indent="0"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90448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měny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Součást péče o cenovou stabilitu</a:t>
            </a:r>
          </a:p>
          <a:p>
            <a:r>
              <a:rPr lang="cs-CZ" dirty="0"/>
              <a:t>Realizace </a:t>
            </a:r>
            <a:r>
              <a:rPr lang="cs-CZ" i="1" dirty="0"/>
              <a:t>lex </a:t>
            </a:r>
            <a:r>
              <a:rPr lang="cs-CZ" i="1" dirty="0" err="1"/>
              <a:t>monetae</a:t>
            </a:r>
            <a:r>
              <a:rPr lang="cs-CZ" i="1" dirty="0"/>
              <a:t> </a:t>
            </a:r>
            <a:r>
              <a:rPr lang="cs-CZ" dirty="0"/>
              <a:t>– měnová suverenita</a:t>
            </a:r>
          </a:p>
          <a:p>
            <a:r>
              <a:rPr lang="cs-CZ" dirty="0"/>
              <a:t>Devizové právo</a:t>
            </a:r>
          </a:p>
          <a:p>
            <a:r>
              <a:rPr lang="cs-CZ" dirty="0"/>
              <a:t>Ochrana platidel – součást ochrany měny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017359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 platidel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Ochrana tuzemských platidel</a:t>
            </a:r>
          </a:p>
          <a:p>
            <a:r>
              <a:rPr lang="cs-CZ" dirty="0"/>
              <a:t>Ochrana cizích platidel:</a:t>
            </a:r>
          </a:p>
          <a:p>
            <a:pPr marL="514350" indent="-514350">
              <a:buAutoNum type="alphaLcParenR"/>
            </a:pPr>
            <a:r>
              <a:rPr lang="cs-CZ" dirty="0"/>
              <a:t>Ochrana vlastním měnovým právem</a:t>
            </a:r>
          </a:p>
          <a:p>
            <a:pPr marL="514350" indent="-514350">
              <a:buAutoNum type="alphaLcParenR"/>
            </a:pPr>
            <a:r>
              <a:rPr lang="cs-CZ" dirty="0"/>
              <a:t>Ochrana měnovým právem ČR – zásada stejného zacházení</a:t>
            </a:r>
          </a:p>
          <a:p>
            <a:pPr marL="514350" indent="-514350">
              <a:buAutoNum type="alphaLcParenR"/>
            </a:pPr>
            <a:r>
              <a:rPr lang="cs-CZ" dirty="0"/>
              <a:t>Mezinárodně právní ochrana</a:t>
            </a:r>
          </a:p>
        </p:txBody>
      </p:sp>
    </p:spTree>
    <p:extLst>
      <p:ext uri="{BB962C8B-B14F-4D97-AF65-F5344CB8AC3E}">
        <p14:creationId xmlns:p14="http://schemas.microsoft.com/office/powerpoint/2010/main" val="9433529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Technická – ochranné prvky</a:t>
            </a:r>
          </a:p>
          <a:p>
            <a:pPr marL="514350" indent="-514350">
              <a:buAutoNum type="alphaLcParenR"/>
            </a:pPr>
            <a:r>
              <a:rPr lang="cs-CZ" dirty="0"/>
              <a:t>v popisu</a:t>
            </a:r>
          </a:p>
          <a:p>
            <a:pPr marL="514350" indent="-514350">
              <a:buAutoNum type="alphaLcParenR"/>
            </a:pPr>
            <a:r>
              <a:rPr lang="cs-CZ" dirty="0"/>
              <a:t>skryté</a:t>
            </a:r>
          </a:p>
          <a:p>
            <a:r>
              <a:rPr lang="cs-CZ" dirty="0"/>
              <a:t>Emisní – neveřejná emisní pravidla</a:t>
            </a:r>
          </a:p>
          <a:p>
            <a:r>
              <a:rPr lang="cs-CZ" dirty="0"/>
              <a:t>Právní x padělání, pozměňování</a:t>
            </a:r>
          </a:p>
          <a:p>
            <a:pPr marL="514350" indent="-514350">
              <a:buAutoNum type="alphaLcParenR"/>
            </a:pPr>
            <a:r>
              <a:rPr lang="cs-CZ" dirty="0"/>
              <a:t>Měnovým právem</a:t>
            </a:r>
          </a:p>
          <a:p>
            <a:pPr marL="514350" indent="-514350">
              <a:buAutoNum type="alphaLcParenR"/>
            </a:pPr>
            <a:r>
              <a:rPr lang="cs-CZ" dirty="0"/>
              <a:t>Trestním právem</a:t>
            </a:r>
          </a:p>
        </p:txBody>
      </p:sp>
    </p:spTree>
    <p:extLst>
      <p:ext uri="{BB962C8B-B14F-4D97-AF65-F5344CB8AC3E}">
        <p14:creationId xmlns:p14="http://schemas.microsoft.com/office/powerpoint/2010/main" val="234060521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/>
              <a:t>15/1932 Sb. z. n.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cs-CZ"/>
              <a:t>Mezinárodní úmluva o potírání penězokazectví z 20.4.1929</a:t>
            </a:r>
          </a:p>
          <a:p>
            <a:pPr eaLnBrk="1" hangingPunct="1"/>
            <a:r>
              <a:rPr lang="cs-CZ"/>
              <a:t>prof. </a:t>
            </a:r>
            <a:r>
              <a:rPr lang="cs-CZ" b="1">
                <a:solidFill>
                  <a:schemeClr val="folHlink"/>
                </a:solidFill>
              </a:rPr>
              <a:t>Jaroslav Kalláb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/>
              <a:t>     mezinárodní a trestní právo</a:t>
            </a:r>
          </a:p>
          <a:p>
            <a:pPr eaLnBrk="1" hangingPunct="1">
              <a:buFont typeface="Wingdings" pitchFamily="2" charset="2"/>
              <a:buNone/>
            </a:pPr>
            <a:endParaRPr lang="cs-CZ"/>
          </a:p>
          <a:p>
            <a:pPr eaLnBrk="1" hangingPunct="1"/>
            <a:endParaRPr lang="cs-CZ"/>
          </a:p>
        </p:txBody>
      </p:sp>
      <p:pic>
        <p:nvPicPr>
          <p:cNvPr id="63492" name="Picture 7" descr="img098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11451" y="2205038"/>
            <a:ext cx="2752725" cy="4119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95602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Závazek signatáře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Čl.3. 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	Pro obecný trestný čin bude potrestán:</a:t>
            </a:r>
          </a:p>
          <a:p>
            <a:r>
              <a:rPr lang="cs-CZ" dirty="0"/>
              <a:t>1. kdo podvodně falešné peníze jakkoli zhotovuje nebo kdo porušuje peníze, nechť k tomu použije jakéhokoli prostředku;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2. kdo podvodně falešné peníze uvádí do oběhu;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3. kdo cokoli podniká k tomu konci, aby falešné peníze uvedl do oběhu, dovezl do státu, přijal nebo si opatřil, věda, že jsou falešné;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4. kdo se o tyto trestné činy pokusí a kdo se jich úmyslně zúčastní;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5. kdo podvodně zhotovuje, přijímá nebo si opatří nástroje neb jiné předměty, které jsou podle své povahy určeny k výrobě falešných peněz neb k porušení peněz.</a:t>
            </a:r>
          </a:p>
        </p:txBody>
      </p:sp>
    </p:spTree>
    <p:extLst>
      <p:ext uri="{BB962C8B-B14F-4D97-AF65-F5344CB8AC3E}">
        <p14:creationId xmlns:p14="http://schemas.microsoft.com/office/powerpoint/2010/main" val="173012985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cs-CZ" sz="4000" b="1"/>
              <a:t>Trestné činy proti měně a platebním prostředkům (40/2009 Sb.)</a:t>
            </a:r>
            <a:endParaRPr lang="cs-CZ" sz="4000"/>
          </a:p>
        </p:txBody>
      </p:sp>
      <p:sp>
        <p:nvSpPr>
          <p:cNvPr id="6246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/>
              <a:t>§ 233 – Padělání a pozměnění peněz</a:t>
            </a:r>
          </a:p>
          <a:p>
            <a:pPr eaLnBrk="1" hangingPunct="1">
              <a:lnSpc>
                <a:spcPct val="90000"/>
              </a:lnSpc>
            </a:pPr>
            <a:r>
              <a:rPr lang="cs-CZ"/>
              <a:t>§ 234 - Neoprávněné opatření, padělání a pozměnění platebního prostředku </a:t>
            </a:r>
          </a:p>
          <a:p>
            <a:pPr eaLnBrk="1" hangingPunct="1">
              <a:lnSpc>
                <a:spcPct val="90000"/>
              </a:lnSpc>
            </a:pPr>
            <a:r>
              <a:rPr lang="cs-CZ"/>
              <a:t>§ 235 – Udávání padělaných a pozměněných peněz</a:t>
            </a:r>
          </a:p>
          <a:p>
            <a:pPr eaLnBrk="1" hangingPunct="1">
              <a:lnSpc>
                <a:spcPct val="90000"/>
              </a:lnSpc>
            </a:pPr>
            <a:r>
              <a:rPr lang="cs-CZ"/>
              <a:t>§ 236 – Výroba a držení padělatelského náčiní</a:t>
            </a:r>
          </a:p>
          <a:p>
            <a:pPr eaLnBrk="1" hangingPunct="1">
              <a:lnSpc>
                <a:spcPct val="90000"/>
              </a:lnSpc>
            </a:pPr>
            <a:r>
              <a:rPr lang="cs-CZ"/>
              <a:t>§ 237 – Neoprávněná výroba peněz</a:t>
            </a:r>
          </a:p>
          <a:p>
            <a:pPr eaLnBrk="1" hangingPunct="1">
              <a:lnSpc>
                <a:spcPct val="90000"/>
              </a:lnSpc>
            </a:pPr>
            <a:r>
              <a:rPr lang="cs-CZ"/>
              <a:t>§ 239 – Ohrožování oběhu tuzemských peněz</a:t>
            </a:r>
          </a:p>
        </p:txBody>
      </p:sp>
    </p:spTree>
    <p:extLst>
      <p:ext uri="{BB962C8B-B14F-4D97-AF65-F5344CB8AC3E}">
        <p14:creationId xmlns:p14="http://schemas.microsoft.com/office/powerpoint/2010/main" val="312021373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Pozměněná platidla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Bankovka nebo mince (tuzemská, cizozemská), která byla nedovoleně </a:t>
            </a:r>
            <a:r>
              <a:rPr lang="cs-CZ" dirty="0">
                <a:solidFill>
                  <a:srgbClr val="FF0000"/>
                </a:solidFill>
              </a:rPr>
              <a:t>upravena</a:t>
            </a:r>
            <a:r>
              <a:rPr lang="cs-CZ" dirty="0"/>
              <a:t> takovým způsobem, že je způsobilá vyvolat klamnou představu o své </a:t>
            </a:r>
            <a:r>
              <a:rPr lang="cs-CZ" dirty="0">
                <a:solidFill>
                  <a:srgbClr val="FF0000"/>
                </a:solidFill>
              </a:rPr>
              <a:t>platnosti</a:t>
            </a:r>
            <a:r>
              <a:rPr lang="cs-CZ" dirty="0"/>
              <a:t> nebo o své nominální </a:t>
            </a:r>
            <a:r>
              <a:rPr lang="cs-CZ" dirty="0">
                <a:solidFill>
                  <a:srgbClr val="FF0000"/>
                </a:solidFill>
              </a:rPr>
              <a:t>hodnotě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53232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C9AF88-A09B-4813-B970-D64F5D1F8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 vztahů nefiskální části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FD8D3C-26CC-40B0-B593-2AD109979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Vrchnostenské vztahy (vertikální vztahy) – ČNB</a:t>
            </a:r>
          </a:p>
          <a:p>
            <a:r>
              <a:rPr lang="cs-CZ" dirty="0"/>
              <a:t>ČNB – kompetence správního úřadu</a:t>
            </a:r>
          </a:p>
          <a:p>
            <a:r>
              <a:rPr lang="cs-CZ" dirty="0"/>
              <a:t>Diagonální vztahy – „</a:t>
            </a:r>
            <a:r>
              <a:rPr lang="cs-CZ" dirty="0" err="1"/>
              <a:t>potentior</a:t>
            </a:r>
            <a:r>
              <a:rPr lang="cs-CZ" dirty="0"/>
              <a:t> persona“ (AML) – navazující vztah k finanční zpravodajské jednotce – FAÚ (vertikální)</a:t>
            </a:r>
          </a:p>
          <a:p>
            <a:r>
              <a:rPr lang="cs-CZ" dirty="0"/>
              <a:t>Horizontální vztahy (vztah k soukromému právu) – obchody ČNB …</a:t>
            </a:r>
          </a:p>
          <a:p>
            <a:endParaRPr lang="cs-CZ" dirty="0"/>
          </a:p>
          <a:p>
            <a:r>
              <a:rPr lang="cs-CZ" dirty="0"/>
              <a:t>Složitost metody regulace – přizpůsobení prostředí realizace daných segmentů veřejné finanční činnosti</a:t>
            </a:r>
          </a:p>
        </p:txBody>
      </p:sp>
    </p:spTree>
    <p:extLst>
      <p:ext uri="{BB962C8B-B14F-4D97-AF65-F5344CB8AC3E}">
        <p14:creationId xmlns:p14="http://schemas.microsoft.com/office/powerpoint/2010/main" val="336148597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Padělání v evropském právu</a:t>
            </a:r>
            <a:br>
              <a:rPr lang="cs-CZ" dirty="0"/>
            </a:br>
            <a:r>
              <a:rPr lang="cs-CZ" sz="2200" dirty="0"/>
              <a:t>Nařízení Rady (ES) č. 1338/2001/ES, kterým se stanoví opatření nutní k ochraně eura proti padělání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a) jakékoli podvodné zhotovování nebo pozměňování eurobankovek nebo euromincí pomocí jakýchkoli prostředků; </a:t>
            </a:r>
          </a:p>
          <a:p>
            <a:r>
              <a:rPr lang="cs-CZ" dirty="0"/>
              <a:t>b) podvodné uvádění padělaných eurobankovek nebo padělaných euromincí do oběhu;</a:t>
            </a:r>
          </a:p>
          <a:p>
            <a:r>
              <a:rPr lang="cs-CZ" dirty="0"/>
              <a:t>c) dovoz, vývoz, převoz, přijímání nebo získávání padělaných eurobankovek nebo padělaných euromincí s cílem uvést je do oběhu a s vědomím toho, že jde o padělky;</a:t>
            </a:r>
          </a:p>
          <a:p>
            <a:r>
              <a:rPr lang="cs-CZ" dirty="0"/>
              <a:t>d) podvodná výroba, přijímání, získávání nebo držení</a:t>
            </a:r>
          </a:p>
          <a:p>
            <a:r>
              <a:rPr lang="cs-CZ" dirty="0"/>
              <a:t>- nástrojů, předmětů, počítačových programů a veškerých jiných prostředků zvlášť upravených pro podvodné zhotovování nebo pozměňování eurobankovek nebo mincí,</a:t>
            </a:r>
          </a:p>
          <a:p>
            <a:r>
              <a:rPr lang="cs-CZ" dirty="0"/>
              <a:t>nebo </a:t>
            </a:r>
          </a:p>
          <a:p>
            <a:r>
              <a:rPr lang="cs-CZ" dirty="0"/>
              <a:t>- hologramů nebo jiných prvků, které mají chránit eurobankovky a mince proti podvodnému zhotovování nebo pozměňování.</a:t>
            </a:r>
          </a:p>
        </p:txBody>
      </p:sp>
    </p:spTree>
    <p:extLst>
      <p:ext uri="{BB962C8B-B14F-4D97-AF65-F5344CB8AC3E}">
        <p14:creationId xmlns:p14="http://schemas.microsoft.com/office/powerpoint/2010/main" val="261405681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ČNB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Národního střediska pro padělky </a:t>
            </a:r>
          </a:p>
          <a:p>
            <a:r>
              <a:rPr lang="cs-CZ" dirty="0"/>
              <a:t>Národního střediska pro analýzu padělků bankovek</a:t>
            </a:r>
          </a:p>
          <a:p>
            <a:r>
              <a:rPr lang="cs-CZ" dirty="0"/>
              <a:t>Národního střediska pro analýzu padělků mincí</a:t>
            </a:r>
          </a:p>
          <a:p>
            <a:pPr marL="0" indent="0">
              <a:buNone/>
            </a:pPr>
            <a:r>
              <a:rPr lang="cs-CZ" i="1" dirty="0"/>
              <a:t>Nařízení Rady (ES) č. 1338/2001/ES, kterým se stanoví opatření nutní k ochraně eura proti padělání</a:t>
            </a:r>
          </a:p>
        </p:txBody>
      </p:sp>
    </p:spTree>
    <p:extLst>
      <p:ext uri="{BB962C8B-B14F-4D97-AF65-F5344CB8AC3E}">
        <p14:creationId xmlns:p14="http://schemas.microsoft.com/office/powerpoint/2010/main" val="2586057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Padělky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Není platidlem</a:t>
            </a:r>
          </a:p>
          <a:p>
            <a:r>
              <a:rPr lang="cs-CZ" dirty="0"/>
              <a:t>Nezákonně vyrobené  </a:t>
            </a:r>
          </a:p>
          <a:p>
            <a:r>
              <a:rPr lang="cs-CZ" dirty="0"/>
              <a:t>Zákonně vyrobené – nezákonně dané do oběhu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065019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Podezřelá platidla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Důvodné podezření, že jsou padělaná nebo pozměněná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Každý může odmítnout přijetí s výjimkou</a:t>
            </a:r>
          </a:p>
          <a:p>
            <a:pPr marL="514350" indent="-514350">
              <a:buAutoNum type="alphaLcParenR"/>
            </a:pPr>
            <a:r>
              <a:rPr lang="cs-CZ" dirty="0"/>
              <a:t>Právnické osoby</a:t>
            </a:r>
          </a:p>
          <a:p>
            <a:pPr marL="514350" indent="-514350">
              <a:buAutoNum type="alphaLcParenR"/>
            </a:pPr>
            <a:r>
              <a:rPr lang="cs-CZ" dirty="0"/>
              <a:t>Směnárníka</a:t>
            </a:r>
          </a:p>
          <a:p>
            <a:pPr marL="514350" indent="-514350">
              <a:buAutoNum type="alphaLcParenR"/>
            </a:pPr>
            <a:r>
              <a:rPr lang="cs-CZ" dirty="0"/>
              <a:t>Provozovatele </a:t>
            </a:r>
            <a:r>
              <a:rPr lang="cs-CZ" dirty="0" err="1"/>
              <a:t>kasína</a:t>
            </a:r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6023992" y="306896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335698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Nakládaní s podezřelými platidly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zadrží </a:t>
            </a:r>
            <a:r>
              <a:rPr lang="cs-CZ" dirty="0"/>
              <a:t>bez náhrady,</a:t>
            </a:r>
          </a:p>
          <a:p>
            <a:r>
              <a:rPr lang="cs-CZ" b="1" dirty="0"/>
              <a:t>vyzve</a:t>
            </a:r>
            <a:r>
              <a:rPr lang="cs-CZ" dirty="0"/>
              <a:t> k prokázání totožnosti (</a:t>
            </a:r>
            <a:r>
              <a:rPr lang="cs-CZ" dirty="0">
                <a:solidFill>
                  <a:srgbClr val="FF0000"/>
                </a:solidFill>
              </a:rPr>
              <a:t>ten, kdo podezřelé bankovky nebo mince předložil, je povinen výzvě k prokázání totožnosti vyhovět</a:t>
            </a:r>
            <a:r>
              <a:rPr lang="cs-CZ" dirty="0"/>
              <a:t>)</a:t>
            </a:r>
          </a:p>
          <a:p>
            <a:r>
              <a:rPr lang="cs-CZ" b="1" dirty="0"/>
              <a:t>zaznamená</a:t>
            </a:r>
            <a:r>
              <a:rPr lang="cs-CZ" dirty="0"/>
              <a:t> osobní údaje </a:t>
            </a:r>
          </a:p>
          <a:p>
            <a:r>
              <a:rPr lang="cs-CZ" b="1" u="sng" dirty="0"/>
              <a:t>vystaví </a:t>
            </a:r>
            <a:r>
              <a:rPr lang="cs-CZ" u="sng" dirty="0">
                <a:solidFill>
                  <a:srgbClr val="FF0000"/>
                </a:solidFill>
              </a:rPr>
              <a:t>potvrzení o zadržení podezřelých platidel</a:t>
            </a:r>
          </a:p>
          <a:p>
            <a:r>
              <a:rPr lang="cs-CZ" b="1" dirty="0"/>
              <a:t>předá  </a:t>
            </a:r>
            <a:r>
              <a:rPr lang="cs-CZ" dirty="0"/>
              <a:t>neprodleně </a:t>
            </a:r>
            <a:r>
              <a:rPr lang="cs-CZ" u="sng" dirty="0"/>
              <a:t>České národní bance</a:t>
            </a:r>
            <a:r>
              <a:rPr lang="cs-CZ" dirty="0"/>
              <a:t>: podezřelá platidla, stejnopis potvrzení o zadržení </a:t>
            </a:r>
          </a:p>
        </p:txBody>
      </p:sp>
    </p:spTree>
    <p:extLst>
      <p:ext uri="{BB962C8B-B14F-4D97-AF65-F5344CB8AC3E}">
        <p14:creationId xmlns:p14="http://schemas.microsoft.com/office/powerpoint/2010/main" val="63380858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Náležitosti potvrzení o zadržení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196752"/>
            <a:ext cx="8229600" cy="51845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dirty="0"/>
              <a:t>a) </a:t>
            </a:r>
            <a:r>
              <a:rPr lang="cs-CZ" sz="1600" b="1" dirty="0"/>
              <a:t>identifikační údaje předložitele:</a:t>
            </a:r>
            <a:r>
              <a:rPr lang="cs-CZ" sz="1600" dirty="0"/>
              <a:t> jméno nebo jména, příjmení, datum narození a státní příslušnost, jde-li o osobu fyzickou, a obchodní firmu nebo název předložitele, jde-li o osobu právnickou,</a:t>
            </a:r>
          </a:p>
          <a:p>
            <a:pPr marL="0" indent="0">
              <a:buNone/>
            </a:pPr>
            <a:r>
              <a:rPr lang="cs-CZ" sz="1600" dirty="0"/>
              <a:t> b) </a:t>
            </a:r>
            <a:r>
              <a:rPr lang="cs-CZ" sz="1600" b="1" dirty="0"/>
              <a:t>adresa</a:t>
            </a:r>
            <a:r>
              <a:rPr lang="cs-CZ" sz="1600" dirty="0"/>
              <a:t> trvalého pobytu předložitele, popřípadě adresu jeho dlouhodobého nebo trvalého pobytu na území České republiky, jde-li o osobu fyzickou, a sídlo předložitele, jde-li o osobu právnickou; pokud předložitel nemá na území České republiky adresu dlouhodobého ani trvalého pobytu, popřípadě sídlo, anebo pokud lze důvodně předpokládat, že jeho pobyt na území České republiky bude ukončen do 3 týdnů od zadržení podezřelých bankovek nebo mincí, uvede se i adresa stálého bydliště, popřípadě sídla předložitele v zahraničí,</a:t>
            </a:r>
          </a:p>
          <a:p>
            <a:pPr marL="0" indent="0">
              <a:buNone/>
            </a:pPr>
            <a:r>
              <a:rPr lang="cs-CZ" sz="1600" dirty="0"/>
              <a:t> c) druh a číslo </a:t>
            </a:r>
            <a:r>
              <a:rPr lang="cs-CZ" sz="1600" b="1" dirty="0"/>
              <a:t>dokladu</a:t>
            </a:r>
            <a:r>
              <a:rPr lang="cs-CZ" sz="1600" dirty="0"/>
              <a:t>, podle kterého byla zjištěna totožnost předložitele,</a:t>
            </a:r>
          </a:p>
          <a:p>
            <a:pPr marL="0" indent="0">
              <a:buNone/>
            </a:pPr>
            <a:r>
              <a:rPr lang="cs-CZ" sz="1600" dirty="0"/>
              <a:t> d) </a:t>
            </a:r>
            <a:r>
              <a:rPr lang="cs-CZ" sz="1600" b="1" dirty="0"/>
              <a:t>měna a nominální hodnota </a:t>
            </a:r>
            <a:r>
              <a:rPr lang="cs-CZ" sz="1600" dirty="0"/>
              <a:t>zadržené podezřelé bankovky a její </a:t>
            </a:r>
            <a:r>
              <a:rPr lang="cs-CZ" sz="1600" b="1" dirty="0"/>
              <a:t>série a číslo </a:t>
            </a:r>
            <a:r>
              <a:rPr lang="cs-CZ" sz="1600" dirty="0"/>
              <a:t>nebo měna a nominální hodnota zadržené mince a </a:t>
            </a:r>
            <a:r>
              <a:rPr lang="cs-CZ" sz="1600" b="1" dirty="0"/>
              <a:t>ročník její ražby,</a:t>
            </a:r>
            <a:r>
              <a:rPr lang="cs-CZ" sz="1600" dirty="0"/>
              <a:t> </a:t>
            </a:r>
            <a:r>
              <a:rPr lang="cs-CZ" sz="1600" b="1" dirty="0"/>
              <a:t>počet kusů </a:t>
            </a:r>
            <a:r>
              <a:rPr lang="cs-CZ" sz="1600" dirty="0"/>
              <a:t>jednotlivých druhů a nominálních hodnot zadržených podezřelých bankovek nebo mincí a </a:t>
            </a:r>
            <a:r>
              <a:rPr lang="cs-CZ" sz="1600" b="1" dirty="0"/>
              <a:t>úhrnná částka</a:t>
            </a:r>
            <a:r>
              <a:rPr lang="cs-CZ" sz="1600" dirty="0"/>
              <a:t>,</a:t>
            </a:r>
          </a:p>
          <a:p>
            <a:pPr marL="0" indent="0">
              <a:buNone/>
            </a:pPr>
            <a:r>
              <a:rPr lang="cs-CZ" sz="1600" dirty="0"/>
              <a:t> e</a:t>
            </a:r>
            <a:r>
              <a:rPr lang="cs-CZ" sz="1600" b="1" dirty="0"/>
              <a:t>) místo a datum zadržení </a:t>
            </a:r>
            <a:r>
              <a:rPr lang="cs-CZ" sz="1600" dirty="0"/>
              <a:t>podezřelých bankovek nebo mincí,</a:t>
            </a:r>
          </a:p>
          <a:p>
            <a:pPr marL="0" indent="0">
              <a:buNone/>
            </a:pPr>
            <a:r>
              <a:rPr lang="cs-CZ" sz="1600" dirty="0"/>
              <a:t> f) </a:t>
            </a:r>
            <a:r>
              <a:rPr lang="cs-CZ" sz="1600" b="1" dirty="0"/>
              <a:t>identifikační údaje </a:t>
            </a:r>
            <a:r>
              <a:rPr lang="cs-CZ" sz="1600" b="1" dirty="0" err="1"/>
              <a:t>zadržitele</a:t>
            </a:r>
            <a:r>
              <a:rPr lang="cs-CZ" sz="1600" dirty="0"/>
              <a:t>, a to jméno nebo jména, příjmení a adresu trvalého pobytu, jde-li o osobu fyzickou, a obchodní firmu nebo název a sídlo </a:t>
            </a:r>
            <a:r>
              <a:rPr lang="cs-CZ" sz="1600" dirty="0" err="1"/>
              <a:t>zadržitele</a:t>
            </a:r>
            <a:r>
              <a:rPr lang="cs-CZ" sz="1600" dirty="0"/>
              <a:t>, jde-li o osobu právnickou,</a:t>
            </a:r>
          </a:p>
          <a:p>
            <a:pPr marL="0" indent="0">
              <a:buNone/>
            </a:pPr>
            <a:r>
              <a:rPr lang="cs-CZ" sz="1600" dirty="0"/>
              <a:t> g) </a:t>
            </a:r>
            <a:r>
              <a:rPr lang="cs-CZ" sz="1600" b="1" dirty="0"/>
              <a:t>okolnosti,</a:t>
            </a:r>
            <a:r>
              <a:rPr lang="cs-CZ" sz="1600" dirty="0"/>
              <a:t> za kterých byly podezřelé bankovky nebo mince zadrženy, a</a:t>
            </a:r>
          </a:p>
          <a:p>
            <a:pPr marL="0" indent="0">
              <a:buNone/>
            </a:pPr>
            <a:r>
              <a:rPr lang="cs-CZ" sz="1600" dirty="0"/>
              <a:t> h) </a:t>
            </a:r>
            <a:r>
              <a:rPr lang="cs-CZ" sz="1600" b="1" dirty="0"/>
              <a:t>podpis předložitele</a:t>
            </a:r>
            <a:r>
              <a:rPr lang="cs-CZ" sz="1600" dirty="0"/>
              <a:t>, je-li přítomen vystavení potvrzení.</a:t>
            </a:r>
          </a:p>
        </p:txBody>
      </p:sp>
    </p:spTree>
    <p:extLst>
      <p:ext uri="{BB962C8B-B14F-4D97-AF65-F5344CB8AC3E}">
        <p14:creationId xmlns:p14="http://schemas.microsoft.com/office/powerpoint/2010/main" val="162882857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Evidence osob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Maximálně 15 let</a:t>
            </a:r>
          </a:p>
          <a:p>
            <a:r>
              <a:rPr lang="cs-CZ" dirty="0"/>
              <a:t>Údaje o osobách</a:t>
            </a:r>
          </a:p>
          <a:p>
            <a:r>
              <a:rPr lang="cs-CZ" dirty="0"/>
              <a:t>Osobní údaje z evidence lze dále zpracovávat </a:t>
            </a:r>
            <a:r>
              <a:rPr lang="cs-CZ" b="1" dirty="0"/>
              <a:t>pouze pro účely vyšetřování a odhalování trestné činnosti</a:t>
            </a:r>
            <a:r>
              <a:rPr lang="cs-CZ" dirty="0"/>
              <a:t>. </a:t>
            </a:r>
          </a:p>
          <a:p>
            <a:r>
              <a:rPr lang="cs-CZ" dirty="0"/>
              <a:t>Skartace údajů – prokázání pravosti, uplynutí doby</a:t>
            </a:r>
          </a:p>
        </p:txBody>
      </p:sp>
    </p:spTree>
    <p:extLst>
      <p:ext uri="{BB962C8B-B14F-4D97-AF65-F5344CB8AC3E}">
        <p14:creationId xmlns:p14="http://schemas.microsoft.com/office/powerpoint/2010/main" val="383719239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Výsledek odborného posouzení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ČNB informuje </a:t>
            </a:r>
            <a:r>
              <a:rPr lang="cs-CZ" dirty="0" err="1"/>
              <a:t>zadržitele</a:t>
            </a:r>
            <a:endParaRPr lang="cs-CZ" dirty="0"/>
          </a:p>
          <a:p>
            <a:r>
              <a:rPr lang="cs-CZ" dirty="0" err="1"/>
              <a:t>Zadržitel</a:t>
            </a:r>
            <a:r>
              <a:rPr lang="cs-CZ" dirty="0"/>
              <a:t> informuje předložitele na žádost</a:t>
            </a:r>
          </a:p>
          <a:p>
            <a:r>
              <a:rPr lang="cs-CZ" dirty="0"/>
              <a:t>Negativní výsledek: ČNB – </a:t>
            </a:r>
            <a:r>
              <a:rPr lang="cs-CZ" dirty="0" err="1"/>
              <a:t>zadržitel</a:t>
            </a:r>
            <a:r>
              <a:rPr lang="cs-CZ" dirty="0"/>
              <a:t> – předložitel, bez žádosti</a:t>
            </a:r>
          </a:p>
        </p:txBody>
      </p:sp>
    </p:spTree>
    <p:extLst>
      <p:ext uri="{BB962C8B-B14F-4D97-AF65-F5344CB8AC3E}">
        <p14:creationId xmlns:p14="http://schemas.microsoft.com/office/powerpoint/2010/main" val="330113908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Reprodukce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X padělání</a:t>
            </a:r>
          </a:p>
          <a:p>
            <a:r>
              <a:rPr lang="cs-CZ" dirty="0"/>
              <a:t>Hmotné reprodukce</a:t>
            </a:r>
          </a:p>
          <a:p>
            <a:r>
              <a:rPr lang="cs-CZ" dirty="0"/>
              <a:t>Nehmotné reprodukce </a:t>
            </a:r>
          </a:p>
          <a:p>
            <a:r>
              <a:rPr lang="cs-CZ" dirty="0"/>
              <a:t>Napodobeniny</a:t>
            </a:r>
          </a:p>
          <a:p>
            <a:r>
              <a:rPr lang="cs-CZ" b="1" dirty="0"/>
              <a:t>Legalizace</a:t>
            </a:r>
            <a:r>
              <a:rPr lang="cs-CZ" dirty="0"/>
              <a:t> - splnění technických kritérií stanovených: </a:t>
            </a:r>
          </a:p>
          <a:p>
            <a:pPr marL="514350" indent="-514350">
              <a:buAutoNum type="alphaLcParenR"/>
            </a:pPr>
            <a:r>
              <a:rPr lang="cs-CZ" dirty="0" err="1"/>
              <a:t>Vyhl</a:t>
            </a:r>
            <a:r>
              <a:rPr lang="cs-CZ" dirty="0"/>
              <a:t>. ČNB 274/2011 Sb., nebo </a:t>
            </a:r>
          </a:p>
          <a:p>
            <a:pPr marL="514350" indent="-514350">
              <a:buAutoNum type="alphaLcParenR"/>
            </a:pPr>
            <a:r>
              <a:rPr lang="cs-CZ" dirty="0"/>
              <a:t>Nařízením Rady (ES) č. 2182/2004 ze dne 6. prosince 2004 o medailích a žetonech podobných euromincím</a:t>
            </a:r>
          </a:p>
          <a:p>
            <a:r>
              <a:rPr lang="cs-CZ" dirty="0"/>
              <a:t>Totéž platí pro případ jejich </a:t>
            </a:r>
            <a:r>
              <a:rPr lang="cs-CZ" b="1" dirty="0"/>
              <a:t>dovezení, přechovávání nebo rozšiřování </a:t>
            </a:r>
            <a:r>
              <a:rPr lang="cs-CZ" dirty="0"/>
              <a:t>za účelem prodeje nebo pro jiné obchodní účely.</a:t>
            </a:r>
          </a:p>
        </p:txBody>
      </p:sp>
    </p:spTree>
    <p:extLst>
      <p:ext uri="{BB962C8B-B14F-4D97-AF65-F5344CB8AC3E}">
        <p14:creationId xmlns:p14="http://schemas.microsoft.com/office/powerpoint/2010/main" val="383683990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Legální napodobeniny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sz="3700" b="1" dirty="0"/>
              <a:t>Rozměry</a:t>
            </a:r>
          </a:p>
          <a:p>
            <a:pPr marL="0" indent="0">
              <a:buNone/>
            </a:pPr>
            <a:r>
              <a:rPr lang="cs-CZ" sz="3700" b="1" dirty="0"/>
              <a:t>Úhel</a:t>
            </a:r>
          </a:p>
          <a:p>
            <a:pPr marL="0" indent="0">
              <a:buNone/>
            </a:pPr>
            <a:r>
              <a:rPr lang="cs-CZ" sz="3700" b="1" dirty="0"/>
              <a:t>Nezaměnitelný materiál</a:t>
            </a:r>
          </a:p>
          <a:p>
            <a:pPr marL="0" indent="0">
              <a:buNone/>
            </a:pPr>
            <a:r>
              <a:rPr lang="cs-CZ" sz="3700" b="1" dirty="0"/>
              <a:t>Jednotlivý prvek </a:t>
            </a:r>
          </a:p>
          <a:p>
            <a:pPr marL="0" indent="0">
              <a:buNone/>
            </a:pPr>
            <a:r>
              <a:rPr lang="cs-CZ" sz="3700" b="1" dirty="0"/>
              <a:t>SPECIMEN </a:t>
            </a:r>
          </a:p>
          <a:p>
            <a:pPr marL="0" indent="0">
              <a:buNone/>
            </a:pPr>
            <a:endParaRPr lang="cs-CZ" sz="3700" b="1" dirty="0"/>
          </a:p>
        </p:txBody>
      </p:sp>
    </p:spTree>
    <p:extLst>
      <p:ext uri="{BB962C8B-B14F-4D97-AF65-F5344CB8AC3E}">
        <p14:creationId xmlns:p14="http://schemas.microsoft.com/office/powerpoint/2010/main" val="2140810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A35A45-2FDC-4446-AA11-26AA67EA5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Subodvětví</a:t>
            </a:r>
            <a:r>
              <a:rPr lang="cs-CZ" dirty="0"/>
              <a:t> nefiskální části finančního 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68CD2D6-99C8-4AE5-8119-4ADC48157A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Měnové právo</a:t>
            </a:r>
          </a:p>
          <a:p>
            <a:r>
              <a:rPr lang="cs-CZ" dirty="0"/>
              <a:t>Devizové právo</a:t>
            </a:r>
          </a:p>
          <a:p>
            <a:r>
              <a:rPr lang="cs-CZ" dirty="0"/>
              <a:t>Právo finančního trhu:</a:t>
            </a:r>
          </a:p>
          <a:p>
            <a:pPr marL="514350" indent="-514350">
              <a:buAutoNum type="alphaLcParenR"/>
            </a:pPr>
            <a:r>
              <a:rPr lang="cs-CZ" dirty="0"/>
              <a:t>Veřejné bankovní právo</a:t>
            </a:r>
          </a:p>
          <a:p>
            <a:pPr marL="514350" indent="-514350">
              <a:buAutoNum type="alphaLcParenR"/>
            </a:pPr>
            <a:r>
              <a:rPr lang="cs-CZ" dirty="0"/>
              <a:t>Pojišťovnické právo</a:t>
            </a:r>
          </a:p>
          <a:p>
            <a:pPr marL="514350" indent="-514350">
              <a:buAutoNum type="alphaLcParenR"/>
            </a:pPr>
            <a:r>
              <a:rPr lang="cs-CZ" dirty="0"/>
              <a:t>Právo kapitálového trhu</a:t>
            </a:r>
          </a:p>
          <a:p>
            <a:pPr marL="0" indent="0">
              <a:buNone/>
            </a:pPr>
            <a:r>
              <a:rPr lang="cs-CZ" dirty="0"/>
              <a:t>…</a:t>
            </a:r>
          </a:p>
          <a:p>
            <a:pPr marL="0" indent="0">
              <a:buNone/>
            </a:pPr>
            <a:r>
              <a:rPr lang="cs-CZ" dirty="0"/>
              <a:t>d)  Puncovní právo  …</a:t>
            </a:r>
          </a:p>
        </p:txBody>
      </p:sp>
    </p:spTree>
    <p:extLst>
      <p:ext uri="{BB962C8B-B14F-4D97-AF65-F5344CB8AC3E}">
        <p14:creationId xmlns:p14="http://schemas.microsoft.com/office/powerpoint/2010/main" val="262861096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BALENÍ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76467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Pravidla balení bankovek a mincí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Smlouva</a:t>
            </a:r>
          </a:p>
          <a:p>
            <a:r>
              <a:rPr lang="cs-CZ" dirty="0"/>
              <a:t>Pravidla určená prováděcí vyhláškou 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Táž nominální hodnota nad 100 ks – balíčky po 100 ks</a:t>
            </a:r>
          </a:p>
          <a:p>
            <a:pPr marL="0" indent="0">
              <a:buNone/>
            </a:pPr>
            <a:r>
              <a:rPr lang="cs-CZ" dirty="0"/>
              <a:t>Přes 1000 ks - po 10 balíčcích do svazků o 1 000 ks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Mince do 5 Kč nad 1000 ks – po 1000 ks/ nominálu</a:t>
            </a:r>
          </a:p>
          <a:p>
            <a:pPr marL="0" indent="0">
              <a:buNone/>
            </a:pPr>
            <a:r>
              <a:rPr lang="cs-CZ" dirty="0"/>
              <a:t>Od 10 Kč na 500 ks – po 500 ks /nominálu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Jsou-li předávány tuzemské bankovky a mince více nominálních hodnot najednou, uvede plátce počet kusů jednotlivých nominálních hodnot a úhrnnou částku.</a:t>
            </a:r>
          </a:p>
        </p:txBody>
      </p:sp>
    </p:spTree>
    <p:extLst>
      <p:ext uri="{BB962C8B-B14F-4D97-AF65-F5344CB8AC3E}">
        <p14:creationId xmlns:p14="http://schemas.microsoft.com/office/powerpoint/2010/main" val="181657023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37235" y="836713"/>
            <a:ext cx="7514035" cy="1152128"/>
          </a:xfrm>
        </p:spPr>
        <p:txBody>
          <a:bodyPr>
            <a:normAutofit/>
          </a:bodyPr>
          <a:lstStyle/>
          <a:p>
            <a:r>
              <a:rPr lang="cs-CZ" b="1" dirty="0"/>
              <a:t>Omezení plateb v hotovosti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37234" y="2092481"/>
            <a:ext cx="7514035" cy="3374136"/>
          </a:xfrm>
        </p:spPr>
        <p:txBody>
          <a:bodyPr anchor="t">
            <a:noAutofit/>
          </a:bodyPr>
          <a:lstStyle/>
          <a:p>
            <a:r>
              <a:rPr lang="cs-CZ" sz="2400" dirty="0"/>
              <a:t>Zák. č. 254/2004 Sb., o omezení plateb v hotovosti</a:t>
            </a:r>
          </a:p>
          <a:p>
            <a:endParaRPr lang="cs-CZ" sz="2400" dirty="0"/>
          </a:p>
          <a:p>
            <a:r>
              <a:rPr lang="cs-CZ" sz="2400" dirty="0"/>
              <a:t>Reguluje, kdy je povinnost provést platbu bezhotovostně</a:t>
            </a:r>
          </a:p>
          <a:p>
            <a:r>
              <a:rPr lang="cs-CZ" sz="2400" dirty="0"/>
              <a:t>Stanovuje sankce</a:t>
            </a:r>
          </a:p>
          <a:p>
            <a:endParaRPr lang="cs-CZ" sz="2400" dirty="0"/>
          </a:p>
          <a:p>
            <a:r>
              <a:rPr lang="cs-CZ" sz="2400" dirty="0"/>
              <a:t>Obecně: limit 270 tis. Kč v průběhu jednoho kalendářního dne (jiné měny, komodity …)/příjemce</a:t>
            </a:r>
          </a:p>
          <a:p>
            <a:endParaRPr lang="cs-CZ" sz="2100" dirty="0"/>
          </a:p>
          <a:p>
            <a:endParaRPr lang="cs-CZ" sz="2100" dirty="0"/>
          </a:p>
          <a:p>
            <a:pPr lvl="1"/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352974985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37235" y="1193294"/>
            <a:ext cx="7514035" cy="507515"/>
          </a:xfrm>
        </p:spPr>
        <p:txBody>
          <a:bodyPr>
            <a:normAutofit fontScale="90000"/>
          </a:bodyPr>
          <a:lstStyle/>
          <a:p>
            <a:pPr algn="l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37234" y="2092481"/>
            <a:ext cx="7514035" cy="3374136"/>
          </a:xfrm>
        </p:spPr>
        <p:txBody>
          <a:bodyPr anchor="t">
            <a:noAutofit/>
          </a:bodyPr>
          <a:lstStyle/>
          <a:p>
            <a:r>
              <a:rPr lang="cs-CZ" sz="2400" dirty="0"/>
              <a:t>Zák. č. 254/2004 Sb., o omezení plateb v hotovosti</a:t>
            </a:r>
          </a:p>
          <a:p>
            <a:r>
              <a:rPr lang="cs-CZ" sz="2400" dirty="0"/>
              <a:t>Nevztahuje se zejm. na:</a:t>
            </a:r>
          </a:p>
          <a:p>
            <a:pPr lvl="1"/>
            <a:r>
              <a:rPr lang="cs-CZ" sz="2100" dirty="0"/>
              <a:t>Platby daní, cla (viz případná omezení v daňových zákonech)</a:t>
            </a:r>
          </a:p>
          <a:p>
            <a:pPr lvl="1"/>
            <a:r>
              <a:rPr lang="cs-CZ" sz="2100" dirty="0"/>
              <a:t>Platby pojistného, důchodů</a:t>
            </a:r>
          </a:p>
          <a:p>
            <a:pPr lvl="1"/>
            <a:r>
              <a:rPr lang="cs-CZ" sz="2100" dirty="0"/>
              <a:t>Platba exekutorovi, atd.</a:t>
            </a:r>
            <a:endParaRPr lang="cs-CZ" dirty="0"/>
          </a:p>
          <a:p>
            <a:r>
              <a:rPr lang="cs-CZ" sz="2400" dirty="0"/>
              <a:t>Sankce</a:t>
            </a:r>
          </a:p>
          <a:p>
            <a:r>
              <a:rPr lang="cs-CZ" sz="2400" dirty="0"/>
              <a:t>500 tis. Kč, resp. 5 mil. Kč</a:t>
            </a:r>
          </a:p>
          <a:p>
            <a:endParaRPr lang="cs-CZ" sz="2100" dirty="0"/>
          </a:p>
          <a:p>
            <a:endParaRPr lang="cs-CZ" sz="2100" dirty="0"/>
          </a:p>
          <a:p>
            <a:pPr lvl="1"/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29534487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37235" y="1215737"/>
            <a:ext cx="7514035" cy="999398"/>
          </a:xfrm>
        </p:spPr>
        <p:txBody>
          <a:bodyPr/>
          <a:lstStyle/>
          <a:p>
            <a:pPr algn="l"/>
            <a:r>
              <a:rPr lang="cs-CZ" b="1" dirty="0"/>
              <a:t>Platby bezhotovostní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37235" y="2215136"/>
            <a:ext cx="7514035" cy="3428999"/>
          </a:xfrm>
        </p:spPr>
        <p:txBody>
          <a:bodyPr anchor="t">
            <a:normAutofit/>
          </a:bodyPr>
          <a:lstStyle/>
          <a:p>
            <a:r>
              <a:rPr lang="cs-CZ" sz="2100" dirty="0"/>
              <a:t>Klasicky formou účetních záznamů v určité evidenci</a:t>
            </a:r>
          </a:p>
          <a:p>
            <a:pPr marL="0" indent="0">
              <a:buNone/>
            </a:pPr>
            <a:endParaRPr lang="cs-CZ" sz="2100" dirty="0"/>
          </a:p>
          <a:p>
            <a:r>
              <a:rPr lang="cs-CZ" sz="2100" dirty="0"/>
              <a:t>Povaha bezhotovostních peněz – účetní závazek (pasivum)</a:t>
            </a:r>
          </a:p>
          <a:p>
            <a:endParaRPr lang="cs-CZ" sz="2100" dirty="0"/>
          </a:p>
          <a:p>
            <a:r>
              <a:rPr lang="cs-CZ" sz="2100" dirty="0"/>
              <a:t>Zůstatky na bankovních účtech – „depozitní“ peníze</a:t>
            </a:r>
          </a:p>
          <a:p>
            <a:r>
              <a:rPr lang="cs-CZ" sz="2100" dirty="0"/>
              <a:t>Zůstatky na rezervních účtech u ČBN – „rezervy“</a:t>
            </a:r>
          </a:p>
          <a:p>
            <a:r>
              <a:rPr lang="cs-CZ" dirty="0"/>
              <a:t>(třeba odlišovat tzv. elektronické peníze)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36281324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37235" y="1215737"/>
            <a:ext cx="7514035" cy="999398"/>
          </a:xfrm>
        </p:spPr>
        <p:txBody>
          <a:bodyPr/>
          <a:lstStyle/>
          <a:p>
            <a:pPr algn="l"/>
            <a:r>
              <a:rPr lang="cs-CZ" b="1" dirty="0"/>
              <a:t>Platby bezhotovostní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37235" y="2215136"/>
            <a:ext cx="7514035" cy="3428999"/>
          </a:xfrm>
        </p:spPr>
        <p:txBody>
          <a:bodyPr anchor="t">
            <a:normAutofit/>
          </a:bodyPr>
          <a:lstStyle/>
          <a:p>
            <a:r>
              <a:rPr lang="cs-CZ" sz="2100" dirty="0"/>
              <a:t>Právní úprava zejm.:</a:t>
            </a:r>
          </a:p>
          <a:p>
            <a:r>
              <a:rPr lang="cs-CZ" sz="2100" dirty="0"/>
              <a:t>zákon č. 370/2017 Sb., o platebním styku</a:t>
            </a:r>
          </a:p>
          <a:p>
            <a:endParaRPr lang="cs-CZ" sz="2100" dirty="0"/>
          </a:p>
          <a:p>
            <a:r>
              <a:rPr lang="cs-CZ" sz="2100" dirty="0"/>
              <a:t>zákon č. 21/1992 Sb., o bankách</a:t>
            </a:r>
          </a:p>
          <a:p>
            <a:r>
              <a:rPr lang="cs-CZ" sz="2100" dirty="0"/>
              <a:t>zákon č. 87/1995 Sb., o spořitelních a úvěrních družstvech</a:t>
            </a:r>
          </a:p>
          <a:p>
            <a:endParaRPr lang="cs-CZ" sz="2100" dirty="0"/>
          </a:p>
          <a:p>
            <a:r>
              <a:rPr lang="cs-CZ" sz="2100" dirty="0"/>
              <a:t>zákon č. 6/1993 Sb., o ČNB</a:t>
            </a:r>
          </a:p>
          <a:p>
            <a:endParaRPr lang="cs-CZ" sz="21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14580824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37235" y="1215737"/>
            <a:ext cx="7514035" cy="999398"/>
          </a:xfrm>
        </p:spPr>
        <p:txBody>
          <a:bodyPr/>
          <a:lstStyle/>
          <a:p>
            <a:pPr algn="l"/>
            <a:r>
              <a:rPr lang="cs-CZ" b="1" dirty="0"/>
              <a:t>Mezibankovní platební styk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37235" y="2215136"/>
            <a:ext cx="7514035" cy="3428999"/>
          </a:xfrm>
        </p:spPr>
        <p:txBody>
          <a:bodyPr anchor="t">
            <a:normAutofit/>
          </a:bodyPr>
          <a:lstStyle/>
          <a:p>
            <a:r>
              <a:rPr lang="cs-CZ" sz="2100" dirty="0"/>
              <a:t>Úprava zejm. v zák. o platebním styku</a:t>
            </a:r>
          </a:p>
          <a:p>
            <a:r>
              <a:rPr lang="cs-CZ" sz="2100" dirty="0"/>
              <a:t>Rozlišujeme dle subjektu vedoucího platební systém (vlastní systém vs. nadřízený systém)</a:t>
            </a:r>
          </a:p>
          <a:p>
            <a:endParaRPr lang="cs-CZ" sz="2100" dirty="0"/>
          </a:p>
          <a:p>
            <a:r>
              <a:rPr lang="cs-CZ" sz="2100" dirty="0"/>
              <a:t>Mezibankovním platebním stykem se rozumí bezhotovostní převody peněžních prostředků z banky plátce do banky příjemce</a:t>
            </a:r>
          </a:p>
          <a:p>
            <a:r>
              <a:rPr lang="cs-CZ" sz="2100" dirty="0"/>
              <a:t>Banky a další poskytovatelé platebních služeb provádějí platby na základě příkazů svých klientů předávaných různými technickými prostředky</a:t>
            </a:r>
            <a:r>
              <a:rPr lang="cs-CZ" dirty="0"/>
              <a:t> </a:t>
            </a:r>
            <a:endParaRPr lang="cs-CZ" sz="2100" dirty="0"/>
          </a:p>
          <a:p>
            <a:endParaRPr lang="cs-CZ" sz="2100" dirty="0"/>
          </a:p>
          <a:p>
            <a:endParaRPr lang="cs-CZ" sz="2100" dirty="0"/>
          </a:p>
          <a:p>
            <a:endParaRPr lang="cs-CZ" sz="2100" dirty="0"/>
          </a:p>
          <a:p>
            <a:endParaRPr lang="cs-CZ" sz="2100" dirty="0"/>
          </a:p>
          <a:p>
            <a:endParaRPr lang="cs-CZ" sz="2100" dirty="0"/>
          </a:p>
          <a:p>
            <a:endParaRPr lang="cs-CZ" sz="2100" u="sng" dirty="0"/>
          </a:p>
        </p:txBody>
      </p:sp>
    </p:spTree>
    <p:extLst>
      <p:ext uri="{BB962C8B-B14F-4D97-AF65-F5344CB8AC3E}">
        <p14:creationId xmlns:p14="http://schemas.microsoft.com/office/powerpoint/2010/main" val="16150676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37235" y="1215737"/>
            <a:ext cx="7514035" cy="999398"/>
          </a:xfrm>
        </p:spPr>
        <p:txBody>
          <a:bodyPr/>
          <a:lstStyle/>
          <a:p>
            <a:pPr algn="l"/>
            <a:r>
              <a:rPr lang="cs-CZ" b="1" dirty="0"/>
              <a:t>CERTIS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37235" y="2215136"/>
            <a:ext cx="7514035" cy="3653027"/>
          </a:xfrm>
        </p:spPr>
        <p:txBody>
          <a:bodyPr anchor="t">
            <a:normAutofit/>
          </a:bodyPr>
          <a:lstStyle/>
          <a:p>
            <a:r>
              <a:rPr lang="en-US" sz="2100" b="1" dirty="0"/>
              <a:t>C</a:t>
            </a:r>
            <a:r>
              <a:rPr lang="en-US" sz="2100" dirty="0"/>
              <a:t>zech </a:t>
            </a:r>
            <a:r>
              <a:rPr lang="en-US" sz="2100" b="1" dirty="0"/>
              <a:t>E</a:t>
            </a:r>
            <a:r>
              <a:rPr lang="en-US" sz="2100" dirty="0"/>
              <a:t>xpress </a:t>
            </a:r>
            <a:r>
              <a:rPr lang="en-US" sz="2100" b="1" dirty="0"/>
              <a:t>R</a:t>
            </a:r>
            <a:r>
              <a:rPr lang="en-US" sz="2100" dirty="0"/>
              <a:t>eal </a:t>
            </a:r>
            <a:r>
              <a:rPr lang="en-US" sz="2100" b="1" dirty="0"/>
              <a:t>T</a:t>
            </a:r>
            <a:r>
              <a:rPr lang="en-US" sz="2100" dirty="0"/>
              <a:t>ime </a:t>
            </a:r>
            <a:r>
              <a:rPr lang="en-US" sz="2100" b="1" dirty="0"/>
              <a:t>I</a:t>
            </a:r>
            <a:r>
              <a:rPr lang="en-US" sz="2100" dirty="0"/>
              <a:t>nterbank Gross </a:t>
            </a:r>
            <a:r>
              <a:rPr lang="en-US" sz="2100" b="1" dirty="0"/>
              <a:t>S</a:t>
            </a:r>
            <a:r>
              <a:rPr lang="en-US" sz="2100" dirty="0"/>
              <a:t>ettlement system</a:t>
            </a:r>
            <a:endParaRPr lang="cs-CZ" sz="2100" dirty="0"/>
          </a:p>
          <a:p>
            <a:r>
              <a:rPr lang="cs-CZ" sz="2100" dirty="0"/>
              <a:t>Jediný systém mezibankovního platebního styku v ČR, který zpracovává mezibankovní platby v českých korunách</a:t>
            </a:r>
          </a:p>
          <a:p>
            <a:r>
              <a:rPr lang="cs-CZ" sz="2100" dirty="0"/>
              <a:t>Provozuje ČNB</a:t>
            </a:r>
          </a:p>
          <a:p>
            <a:r>
              <a:rPr lang="cs-CZ" sz="2100" dirty="0"/>
              <a:t>Mezi zákl. principy patří:</a:t>
            </a:r>
          </a:p>
          <a:p>
            <a:pPr lvl="1"/>
            <a:r>
              <a:rPr lang="cs-CZ" sz="2100" dirty="0"/>
              <a:t>Zúčtování mezibankovních plateb bez ohledu na výši částky</a:t>
            </a:r>
          </a:p>
          <a:p>
            <a:pPr lvl="1"/>
            <a:r>
              <a:rPr lang="cs-CZ" sz="2100" dirty="0"/>
              <a:t>Zúčtování v penězích ČNB (rezervách)</a:t>
            </a:r>
          </a:p>
          <a:p>
            <a:pPr lvl="1"/>
            <a:r>
              <a:rPr lang="cs-CZ" sz="2100" dirty="0"/>
              <a:t>„brutto“ zúčtování (nikoli zápočty)</a:t>
            </a:r>
          </a:p>
          <a:p>
            <a:pPr lvl="1"/>
            <a:r>
              <a:rPr lang="cs-CZ" sz="2100" dirty="0"/>
              <a:t>poskytování bezúročného plně </a:t>
            </a:r>
            <a:r>
              <a:rPr lang="cs-CZ" sz="2100" dirty="0" err="1"/>
              <a:t>kolaterizováného</a:t>
            </a:r>
            <a:r>
              <a:rPr lang="cs-CZ" sz="2100" dirty="0"/>
              <a:t> vnitrodenního úvěru</a:t>
            </a:r>
          </a:p>
          <a:p>
            <a:endParaRPr lang="cs-CZ" sz="2100" dirty="0"/>
          </a:p>
          <a:p>
            <a:endParaRPr lang="cs-CZ" sz="2100" dirty="0"/>
          </a:p>
          <a:p>
            <a:endParaRPr lang="cs-CZ" sz="2100" dirty="0"/>
          </a:p>
          <a:p>
            <a:endParaRPr lang="cs-CZ" sz="2100" dirty="0"/>
          </a:p>
          <a:p>
            <a:endParaRPr lang="cs-CZ" sz="2100" dirty="0"/>
          </a:p>
          <a:p>
            <a:endParaRPr lang="cs-CZ" sz="2100" dirty="0"/>
          </a:p>
          <a:p>
            <a:endParaRPr lang="cs-CZ" sz="2100" dirty="0"/>
          </a:p>
          <a:p>
            <a:endParaRPr lang="cs-CZ" sz="2100" u="sng" dirty="0"/>
          </a:p>
        </p:txBody>
      </p:sp>
    </p:spTree>
    <p:extLst>
      <p:ext uri="{BB962C8B-B14F-4D97-AF65-F5344CB8AC3E}">
        <p14:creationId xmlns:p14="http://schemas.microsoft.com/office/powerpoint/2010/main" val="23296425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980728"/>
            <a:ext cx="7772400" cy="2905472"/>
          </a:xfrm>
        </p:spPr>
        <p:txBody>
          <a:bodyPr>
            <a:noAutofit/>
          </a:bodyPr>
          <a:lstStyle/>
          <a:p>
            <a:r>
              <a:rPr lang="pl-PL" sz="5400" b="1" dirty="0"/>
              <a:t>MĚNOVÉ </a:t>
            </a:r>
            <a:r>
              <a:rPr lang="pl-PL" sz="5400" b="1"/>
              <a:t>PRÁVO 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857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b="1" dirty="0"/>
              <a:t>Právo peněžního systému </a:t>
            </a:r>
            <a:r>
              <a:rPr lang="cs-CZ" sz="4000" dirty="0">
                <a:solidFill>
                  <a:schemeClr val="folHlink"/>
                </a:solidFill>
              </a:rPr>
              <a:t>=</a:t>
            </a:r>
            <a:endParaRPr lang="cs-CZ" sz="4000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b="1" dirty="0"/>
              <a:t>Měnové právo</a:t>
            </a:r>
            <a:r>
              <a:rPr lang="cs-CZ" dirty="0"/>
              <a:t>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/>
              <a:t>					</a:t>
            </a:r>
            <a:r>
              <a:rPr lang="cs-CZ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právo peněžního zřízení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/>
              <a:t>				        </a:t>
            </a:r>
            <a:r>
              <a:rPr lang="cs-CZ" dirty="0">
                <a:solidFill>
                  <a:srgbClr val="6F45B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právo peněžního oběhu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>
                <a:solidFill>
                  <a:srgbClr val="6F45B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			a platebního styku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>
                <a:solidFill>
                  <a:srgbClr val="F8082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nucený oběh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>
                <a:solidFill>
                  <a:srgbClr val="F8082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elektronické peníze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>
                <a:solidFill>
                  <a:srgbClr val="F8082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bezhotovostní platební styk</a:t>
            </a: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>
            <a:off x="3642198" y="2154441"/>
            <a:ext cx="820619" cy="45228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3642199" y="2204244"/>
            <a:ext cx="647700" cy="1081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 flipH="1">
            <a:off x="4295775" y="3716339"/>
            <a:ext cx="1512888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 flipH="1">
            <a:off x="4008439" y="3716338"/>
            <a:ext cx="18002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dirty="0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 flipH="1">
            <a:off x="5303839" y="3716339"/>
            <a:ext cx="504825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7630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Měnová suverenita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Zásada </a:t>
            </a:r>
            <a:r>
              <a:rPr lang="cs-CZ" b="1" i="1" dirty="0"/>
              <a:t>lex </a:t>
            </a:r>
            <a:r>
              <a:rPr lang="cs-CZ" b="1" i="1" dirty="0" err="1"/>
              <a:t>monetae</a:t>
            </a:r>
            <a:r>
              <a:rPr lang="cs-CZ" b="1" i="1" dirty="0"/>
              <a:t> </a:t>
            </a:r>
            <a:r>
              <a:rPr lang="cs-CZ" b="1" dirty="0"/>
              <a:t>= každý stát má výlučné právo vytvořit si a disponovat s vlastní měnou </a:t>
            </a:r>
          </a:p>
          <a:p>
            <a:r>
              <a:rPr lang="cs-CZ" b="1" dirty="0"/>
              <a:t>Výkon práv nad měnou, právo vytvářet vlastní měnovou politiku a uplatňovat ji na vlastním území</a:t>
            </a:r>
          </a:p>
          <a:p>
            <a:r>
              <a:rPr lang="cs-CZ" b="1" dirty="0"/>
              <a:t>Zákaz měnové diskriminace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2889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/>
              <a:t>Peněžní zřízení ČR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ZČNB (6/1993 Sb.)</a:t>
            </a:r>
          </a:p>
          <a:p>
            <a:pPr eaLnBrk="1" hangingPunct="1"/>
            <a:r>
              <a:rPr lang="cs-CZ" dirty="0"/>
              <a:t>Peněžní jednotka: koruna česká „Kč“</a:t>
            </a:r>
          </a:p>
          <a:p>
            <a:pPr eaLnBrk="1" hangingPunct="1"/>
            <a:r>
              <a:rPr lang="cs-CZ" dirty="0"/>
              <a:t>Dílčí jednotka: haléř (1:100)</a:t>
            </a:r>
          </a:p>
          <a:p>
            <a:pPr eaLnBrk="1" hangingPunct="1"/>
            <a:r>
              <a:rPr lang="cs-CZ" dirty="0"/>
              <a:t>ISO 4212: CZK (ISO 3166+měna)</a:t>
            </a:r>
          </a:p>
          <a:p>
            <a:pPr eaLnBrk="1" hangingPunct="1"/>
            <a:r>
              <a:rPr lang="cs-CZ" dirty="0"/>
              <a:t>Emisní instituce: ČNB</a:t>
            </a:r>
          </a:p>
          <a:p>
            <a:pPr eaLnBrk="1" hangingPunct="1"/>
            <a:r>
              <a:rPr lang="cs-CZ" dirty="0"/>
              <a:t>Parita: </a:t>
            </a:r>
            <a:r>
              <a:rPr lang="en-US" dirty="0">
                <a:latin typeface="Arial" charset="0"/>
              </a:rPr>
              <a:t>Ø</a:t>
            </a:r>
            <a:endParaRPr lang="cs-CZ" dirty="0"/>
          </a:p>
          <a:p>
            <a:pPr eaLnBrk="1" hangingPunct="1"/>
            <a:r>
              <a:rPr lang="cs-CZ" dirty="0"/>
              <a:t>Znaky peněz: mince, bankovky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89746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3282</Words>
  <Application>Microsoft Office PowerPoint</Application>
  <PresentationFormat>Širokoúhlá obrazovka</PresentationFormat>
  <Paragraphs>396</Paragraphs>
  <Slides>57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57</vt:i4>
      </vt:variant>
    </vt:vector>
  </HeadingPairs>
  <TitlesOfParts>
    <vt:vector size="63" baseType="lpstr">
      <vt:lpstr>Arial</vt:lpstr>
      <vt:lpstr>Calibri</vt:lpstr>
      <vt:lpstr>Calibri Light</vt:lpstr>
      <vt:lpstr>Times New Roman</vt:lpstr>
      <vt:lpstr>Wingdings</vt:lpstr>
      <vt:lpstr>Motiv Office</vt:lpstr>
      <vt:lpstr>Charakteristika nefiskální části finančního práva</vt:lpstr>
      <vt:lpstr>Systém finančního práva</vt:lpstr>
      <vt:lpstr>Nefiskální část finančního práva</vt:lpstr>
      <vt:lpstr>Charakter vztahů nefiskální části </vt:lpstr>
      <vt:lpstr>Subodvětví nefiskální části finančního práva</vt:lpstr>
      <vt:lpstr>MĚNOVÉ PRÁVO </vt:lpstr>
      <vt:lpstr>Právo peněžního systému =</vt:lpstr>
      <vt:lpstr>Měnová suverenita</vt:lpstr>
      <vt:lpstr>Peněžní zřízení ČR</vt:lpstr>
      <vt:lpstr>PENĚŽNÍ OBĚH</vt:lpstr>
      <vt:lpstr>Platidla - kategorie</vt:lpstr>
      <vt:lpstr>Tuzemská bankovka</vt:lpstr>
      <vt:lpstr>Tuzemské mince</vt:lpstr>
      <vt:lpstr>Pamětní mince</vt:lpstr>
      <vt:lpstr>Kvalitativní kategorie platidel</vt:lpstr>
      <vt:lpstr>Celá a celistvá</vt:lpstr>
      <vt:lpstr>Opotřebená oběhem</vt:lpstr>
      <vt:lpstr>Nestandardně poškozená bankovka</vt:lpstr>
      <vt:lpstr>Nestandardně poškozená mince</vt:lpstr>
      <vt:lpstr>Subjekty nuceného oběhu</vt:lpstr>
      <vt:lpstr>Pokladní operace</vt:lpstr>
      <vt:lpstr>Oběh bankovek a mincí </vt:lpstr>
      <vt:lpstr>Výměna</vt:lpstr>
      <vt:lpstr>Výměna ex oficio</vt:lpstr>
      <vt:lpstr>Standardy zpracování </vt:lpstr>
      <vt:lpstr>Nevhodné pro oběh</vt:lpstr>
      <vt:lpstr>Míra poškození mincí pro určení nevhodnosti</vt:lpstr>
      <vt:lpstr>Předání ČNB</vt:lpstr>
      <vt:lpstr>Režim pro PO a směnárníky</vt:lpstr>
      <vt:lpstr>Příjem poškozených platidel </vt:lpstr>
      <vt:lpstr>Náhrady 100%</vt:lpstr>
      <vt:lpstr>Poskytování náhrady za necelá platidla </vt:lpstr>
      <vt:lpstr>Ochrana měny</vt:lpstr>
      <vt:lpstr>Ochrana platidel</vt:lpstr>
      <vt:lpstr>Ochrana</vt:lpstr>
      <vt:lpstr>15/1932 Sb. z. n.</vt:lpstr>
      <vt:lpstr>Závazek signatáře</vt:lpstr>
      <vt:lpstr>Trestné činy proti měně a platebním prostředkům (40/2009 Sb.)</vt:lpstr>
      <vt:lpstr>Pozměněná platidla</vt:lpstr>
      <vt:lpstr>Padělání v evropském právu Nařízení Rady (ES) č. 1338/2001/ES, kterým se stanoví opatření nutní k ochraně eura proti padělání</vt:lpstr>
      <vt:lpstr>ČNB</vt:lpstr>
      <vt:lpstr>Padělky</vt:lpstr>
      <vt:lpstr>Podezřelá platidla</vt:lpstr>
      <vt:lpstr>Nakládaní s podezřelými platidly</vt:lpstr>
      <vt:lpstr>Náležitosti potvrzení o zadržení </vt:lpstr>
      <vt:lpstr>Evidence osob</vt:lpstr>
      <vt:lpstr>Výsledek odborného posouzení </vt:lpstr>
      <vt:lpstr>Reprodukce</vt:lpstr>
      <vt:lpstr> Legální napodobeniny </vt:lpstr>
      <vt:lpstr>BALENÍ</vt:lpstr>
      <vt:lpstr>Pravidla balení bankovek a mincí</vt:lpstr>
      <vt:lpstr>Omezení plateb v hotovosti</vt:lpstr>
      <vt:lpstr>Prezentace aplikace PowerPoint</vt:lpstr>
      <vt:lpstr>Platby bezhotovostní</vt:lpstr>
      <vt:lpstr>Platby bezhotovostní</vt:lpstr>
      <vt:lpstr>Mezibankovní platební styk I</vt:lpstr>
      <vt:lpstr>CERTIS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Charakteristika nefiskální části finančního práva</dc:title>
  <dc:creator>Petr Mrkývka</dc:creator>
  <cp:lastModifiedBy>Petr Mrkývka</cp:lastModifiedBy>
  <cp:revision>4</cp:revision>
  <dcterms:created xsi:type="dcterms:W3CDTF">2020-11-03T19:52:54Z</dcterms:created>
  <dcterms:modified xsi:type="dcterms:W3CDTF">2021-09-29T09:38:34Z</dcterms:modified>
</cp:coreProperties>
</file>