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71" r:id="rId7"/>
    <p:sldId id="270" r:id="rId8"/>
    <p:sldId id="265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43B02F-4374-46F5-98E7-48167A7F4763}" type="doc">
      <dgm:prSet loTypeId="urn:microsoft.com/office/officeart/2005/8/layout/venn1" loCatId="relationship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2D9730A1-6B86-4953-8216-7FDB51B9A540}">
      <dgm:prSet phldrT="[Text]" custT="1"/>
      <dgm:spPr>
        <a:xfrm>
          <a:off x="1629283" y="36665"/>
          <a:ext cx="1458849" cy="1458849"/>
        </a:xfrm>
      </dgm:spPr>
      <dgm:t>
        <a:bodyPr/>
        <a:lstStyle/>
        <a:p>
          <a:r>
            <a:rPr lang="cs-CZ" sz="2400" b="1" smtClean="0">
              <a:latin typeface="+mn-lt"/>
              <a:ea typeface="+mn-ea"/>
              <a:cs typeface="Times New Roman" panose="02020603050405020304" pitchFamily="18" charset="0"/>
            </a:rPr>
            <a:t>RÁDCI</a:t>
          </a:r>
          <a:endParaRPr lang="cs-CZ" sz="2400" b="1" dirty="0">
            <a:latin typeface="+mn-lt"/>
            <a:ea typeface="+mn-ea"/>
            <a:cs typeface="Times New Roman" panose="02020603050405020304" pitchFamily="18" charset="0"/>
          </a:endParaRPr>
        </a:p>
      </dgm:t>
    </dgm:pt>
    <dgm:pt modelId="{596DB488-1BA5-4074-8E61-94D8A39064B9}" type="parTrans" cxnId="{FDF58CDB-1462-4834-B0BE-8CA9881EC11E}">
      <dgm:prSet/>
      <dgm:spPr/>
      <dgm:t>
        <a:bodyPr/>
        <a:lstStyle/>
        <a:p>
          <a:endParaRPr lang="cs-CZ"/>
        </a:p>
      </dgm:t>
    </dgm:pt>
    <dgm:pt modelId="{5468E5AB-54D1-4A4F-A244-69B38981E30A}" type="sibTrans" cxnId="{FDF58CDB-1462-4834-B0BE-8CA9881EC11E}">
      <dgm:prSet/>
      <dgm:spPr/>
      <dgm:t>
        <a:bodyPr/>
        <a:lstStyle/>
        <a:p>
          <a:endParaRPr lang="cs-CZ"/>
        </a:p>
      </dgm:t>
    </dgm:pt>
    <dgm:pt modelId="{5D5D8E96-C34C-4C84-8B49-16AFD1FBD5B4}">
      <dgm:prSet phldrT="[Text]" custT="1"/>
      <dgm:spPr>
        <a:xfrm>
          <a:off x="2155684" y="942173"/>
          <a:ext cx="1458849" cy="1458849"/>
        </a:xfrm>
      </dgm:spPr>
      <dgm:t>
        <a:bodyPr/>
        <a:lstStyle/>
        <a:p>
          <a:r>
            <a:rPr lang="cs-CZ" sz="2400" b="1" smtClean="0">
              <a:latin typeface="+mj-lt"/>
              <a:ea typeface="+mn-ea"/>
              <a:cs typeface="Times New Roman" panose="02020603050405020304" pitchFamily="18" charset="0"/>
            </a:rPr>
            <a:t>SLUŽEB-NÍCI</a:t>
          </a:r>
          <a:endParaRPr lang="cs-CZ" sz="2400" b="1" dirty="0">
            <a:latin typeface="+mj-lt"/>
            <a:ea typeface="+mn-ea"/>
            <a:cs typeface="Times New Roman" panose="02020603050405020304" pitchFamily="18" charset="0"/>
          </a:endParaRPr>
        </a:p>
      </dgm:t>
    </dgm:pt>
    <dgm:pt modelId="{29FA595A-5AEB-4E2E-9315-28813DCF817E}" type="parTrans" cxnId="{28A6ABA1-2994-445A-AC89-39DCD2746A11}">
      <dgm:prSet/>
      <dgm:spPr/>
      <dgm:t>
        <a:bodyPr/>
        <a:lstStyle/>
        <a:p>
          <a:endParaRPr lang="cs-CZ"/>
        </a:p>
      </dgm:t>
    </dgm:pt>
    <dgm:pt modelId="{A1BBE83C-6E46-47F3-9F4F-37A0A0FEB6BA}" type="sibTrans" cxnId="{28A6ABA1-2994-445A-AC89-39DCD2746A11}">
      <dgm:prSet/>
      <dgm:spPr/>
      <dgm:t>
        <a:bodyPr/>
        <a:lstStyle/>
        <a:p>
          <a:endParaRPr lang="cs-CZ"/>
        </a:p>
      </dgm:t>
    </dgm:pt>
    <dgm:pt modelId="{FC3ED678-F2C6-46AE-B875-131217538785}">
      <dgm:prSet phldrT="[Text]" custT="1"/>
      <dgm:spPr>
        <a:xfrm>
          <a:off x="1102881" y="942173"/>
          <a:ext cx="1458849" cy="1458849"/>
        </a:xfrm>
      </dgm:spPr>
      <dgm:t>
        <a:bodyPr/>
        <a:lstStyle/>
        <a:p>
          <a:r>
            <a:rPr lang="cs-CZ" sz="2400" b="1" smtClean="0">
              <a:latin typeface="+mn-lt"/>
              <a:ea typeface="+mn-ea"/>
              <a:cs typeface="Times New Roman" panose="02020603050405020304" pitchFamily="18" charset="0"/>
            </a:rPr>
            <a:t>ÚŘEDNÍCI</a:t>
          </a:r>
          <a:endParaRPr lang="cs-CZ" sz="2400" b="1" dirty="0">
            <a:latin typeface="+mn-lt"/>
            <a:ea typeface="+mn-ea"/>
            <a:cs typeface="Times New Roman" panose="02020603050405020304" pitchFamily="18" charset="0"/>
          </a:endParaRPr>
        </a:p>
      </dgm:t>
    </dgm:pt>
    <dgm:pt modelId="{C40FBE2C-96BA-4071-9BF3-D3D1FB2AED1F}" type="parTrans" cxnId="{CF937FE1-1D73-4115-B927-5B4E041CF154}">
      <dgm:prSet/>
      <dgm:spPr/>
      <dgm:t>
        <a:bodyPr/>
        <a:lstStyle/>
        <a:p>
          <a:endParaRPr lang="cs-CZ"/>
        </a:p>
      </dgm:t>
    </dgm:pt>
    <dgm:pt modelId="{969E8A54-5016-48AC-9CD7-95FC50537C9F}" type="sibTrans" cxnId="{CF937FE1-1D73-4115-B927-5B4E041CF154}">
      <dgm:prSet/>
      <dgm:spPr/>
      <dgm:t>
        <a:bodyPr/>
        <a:lstStyle/>
        <a:p>
          <a:endParaRPr lang="cs-CZ"/>
        </a:p>
      </dgm:t>
    </dgm:pt>
    <dgm:pt modelId="{277F0B7F-0471-4114-8BB1-88D07379AAAF}" type="pres">
      <dgm:prSet presAssocID="{9C43B02F-4374-46F5-98E7-48167A7F476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602EA3-7C4D-4133-800B-F193FFCCED55}" type="pres">
      <dgm:prSet presAssocID="{2D9730A1-6B86-4953-8216-7FDB51B9A540}" presName="circ1" presStyleLbl="vennNode1" presStyleIdx="0" presStyleCnt="3" custLinFactNeighborY="430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5AB7F47A-FB36-4B24-A4E9-FDCA7D35EC4F}" type="pres">
      <dgm:prSet presAssocID="{2D9730A1-6B86-4953-8216-7FDB51B9A54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88C4C3-0139-4F69-B1E5-75C7EAD08646}" type="pres">
      <dgm:prSet presAssocID="{5D5D8E96-C34C-4C84-8B49-16AFD1FBD5B4}" presName="circ2" presStyleLbl="vennNode1" presStyleIdx="1" presStyleCnt="3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416D661A-9179-4E3A-9BC3-03E7FE0610ED}" type="pres">
      <dgm:prSet presAssocID="{5D5D8E96-C34C-4C84-8B49-16AFD1FBD5B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CA6869-A713-4F92-9695-C76FFAA15555}" type="pres">
      <dgm:prSet presAssocID="{FC3ED678-F2C6-46AE-B875-131217538785}" presName="circ3" presStyleLbl="vennNode1" presStyleIdx="2" presStyleCnt="3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4B549B8D-6B71-466E-893E-635AAAF43F37}" type="pres">
      <dgm:prSet presAssocID="{FC3ED678-F2C6-46AE-B875-13121753878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DF58CDB-1462-4834-B0BE-8CA9881EC11E}" srcId="{9C43B02F-4374-46F5-98E7-48167A7F4763}" destId="{2D9730A1-6B86-4953-8216-7FDB51B9A540}" srcOrd="0" destOrd="0" parTransId="{596DB488-1BA5-4074-8E61-94D8A39064B9}" sibTransId="{5468E5AB-54D1-4A4F-A244-69B38981E30A}"/>
    <dgm:cxn modelId="{3C93FDF2-390F-4F39-8015-539F2DE7A59D}" type="presOf" srcId="{FC3ED678-F2C6-46AE-B875-131217538785}" destId="{4B549B8D-6B71-466E-893E-635AAAF43F37}" srcOrd="1" destOrd="0" presId="urn:microsoft.com/office/officeart/2005/8/layout/venn1"/>
    <dgm:cxn modelId="{CF937FE1-1D73-4115-B927-5B4E041CF154}" srcId="{9C43B02F-4374-46F5-98E7-48167A7F4763}" destId="{FC3ED678-F2C6-46AE-B875-131217538785}" srcOrd="2" destOrd="0" parTransId="{C40FBE2C-96BA-4071-9BF3-D3D1FB2AED1F}" sibTransId="{969E8A54-5016-48AC-9CD7-95FC50537C9F}"/>
    <dgm:cxn modelId="{83C263EA-8B37-44D5-98A1-D59B94677484}" type="presOf" srcId="{2D9730A1-6B86-4953-8216-7FDB51B9A540}" destId="{42602EA3-7C4D-4133-800B-F193FFCCED55}" srcOrd="0" destOrd="0" presId="urn:microsoft.com/office/officeart/2005/8/layout/venn1"/>
    <dgm:cxn modelId="{F6AA30D0-F719-4C9D-871D-76FBACF48956}" type="presOf" srcId="{2D9730A1-6B86-4953-8216-7FDB51B9A540}" destId="{5AB7F47A-FB36-4B24-A4E9-FDCA7D35EC4F}" srcOrd="1" destOrd="0" presId="urn:microsoft.com/office/officeart/2005/8/layout/venn1"/>
    <dgm:cxn modelId="{72D162DC-C54A-4C5A-83D9-F945BE802D5A}" type="presOf" srcId="{9C43B02F-4374-46F5-98E7-48167A7F4763}" destId="{277F0B7F-0471-4114-8BB1-88D07379AAAF}" srcOrd="0" destOrd="0" presId="urn:microsoft.com/office/officeart/2005/8/layout/venn1"/>
    <dgm:cxn modelId="{2FC3F0C4-E373-4AB8-A732-89632EDCA8B2}" type="presOf" srcId="{5D5D8E96-C34C-4C84-8B49-16AFD1FBD5B4}" destId="{A988C4C3-0139-4F69-B1E5-75C7EAD08646}" srcOrd="0" destOrd="0" presId="urn:microsoft.com/office/officeart/2005/8/layout/venn1"/>
    <dgm:cxn modelId="{28A6ABA1-2994-445A-AC89-39DCD2746A11}" srcId="{9C43B02F-4374-46F5-98E7-48167A7F4763}" destId="{5D5D8E96-C34C-4C84-8B49-16AFD1FBD5B4}" srcOrd="1" destOrd="0" parTransId="{29FA595A-5AEB-4E2E-9315-28813DCF817E}" sibTransId="{A1BBE83C-6E46-47F3-9F4F-37A0A0FEB6BA}"/>
    <dgm:cxn modelId="{C0235664-6753-4540-B114-EF332DA51407}" type="presOf" srcId="{5D5D8E96-C34C-4C84-8B49-16AFD1FBD5B4}" destId="{416D661A-9179-4E3A-9BC3-03E7FE0610ED}" srcOrd="1" destOrd="0" presId="urn:microsoft.com/office/officeart/2005/8/layout/venn1"/>
    <dgm:cxn modelId="{EA11213C-F21E-488D-9919-86A5C447A07E}" type="presOf" srcId="{FC3ED678-F2C6-46AE-B875-131217538785}" destId="{2FCA6869-A713-4F92-9695-C76FFAA15555}" srcOrd="0" destOrd="0" presId="urn:microsoft.com/office/officeart/2005/8/layout/venn1"/>
    <dgm:cxn modelId="{BD4F5C75-1735-40A7-9FC8-931D1769FF59}" type="presParOf" srcId="{277F0B7F-0471-4114-8BB1-88D07379AAAF}" destId="{42602EA3-7C4D-4133-800B-F193FFCCED55}" srcOrd="0" destOrd="0" presId="urn:microsoft.com/office/officeart/2005/8/layout/venn1"/>
    <dgm:cxn modelId="{9E49ABAE-0AE5-4B88-9E0E-D63F4B741685}" type="presParOf" srcId="{277F0B7F-0471-4114-8BB1-88D07379AAAF}" destId="{5AB7F47A-FB36-4B24-A4E9-FDCA7D35EC4F}" srcOrd="1" destOrd="0" presId="urn:microsoft.com/office/officeart/2005/8/layout/venn1"/>
    <dgm:cxn modelId="{03BE51FC-20E3-4E17-9B1D-A1EE4517631D}" type="presParOf" srcId="{277F0B7F-0471-4114-8BB1-88D07379AAAF}" destId="{A988C4C3-0139-4F69-B1E5-75C7EAD08646}" srcOrd="2" destOrd="0" presId="urn:microsoft.com/office/officeart/2005/8/layout/venn1"/>
    <dgm:cxn modelId="{029A6398-5926-48B6-B331-953D922D4F27}" type="presParOf" srcId="{277F0B7F-0471-4114-8BB1-88D07379AAAF}" destId="{416D661A-9179-4E3A-9BC3-03E7FE0610ED}" srcOrd="3" destOrd="0" presId="urn:microsoft.com/office/officeart/2005/8/layout/venn1"/>
    <dgm:cxn modelId="{62A63625-505F-4098-A1E8-065401A027C3}" type="presParOf" srcId="{277F0B7F-0471-4114-8BB1-88D07379AAAF}" destId="{2FCA6869-A713-4F92-9695-C76FFAA15555}" srcOrd="4" destOrd="0" presId="urn:microsoft.com/office/officeart/2005/8/layout/venn1"/>
    <dgm:cxn modelId="{24805098-0475-43DE-8239-29D63B1BE056}" type="presParOf" srcId="{277F0B7F-0471-4114-8BB1-88D07379AAAF}" destId="{4B549B8D-6B71-466E-893E-635AAAF43F37}" srcOrd="5" destOrd="0" presId="urn:microsoft.com/office/officeart/2005/8/layout/venn1"/>
  </dgm:cxnLst>
  <dgm:bg/>
  <dgm:whole>
    <a:ln w="254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02EA3-7C4D-4133-800B-F193FFCCED55}">
      <dsp:nvSpPr>
        <dsp:cNvPr id="0" name=""/>
        <dsp:cNvSpPr/>
      </dsp:nvSpPr>
      <dsp:spPr>
        <a:xfrm>
          <a:off x="1860074" y="71243"/>
          <a:ext cx="2834639" cy="283463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smtClean="0">
              <a:latin typeface="+mn-lt"/>
              <a:ea typeface="+mn-ea"/>
              <a:cs typeface="Times New Roman" panose="02020603050405020304" pitchFamily="18" charset="0"/>
            </a:rPr>
            <a:t>RÁDCI</a:t>
          </a:r>
          <a:endParaRPr lang="cs-CZ" sz="2400" b="1" kern="1200" dirty="0">
            <a:latin typeface="+mn-lt"/>
            <a:ea typeface="+mn-ea"/>
            <a:cs typeface="Times New Roman" panose="02020603050405020304" pitchFamily="18" charset="0"/>
          </a:endParaRPr>
        </a:p>
      </dsp:txBody>
      <dsp:txXfrm>
        <a:off x="2238026" y="567305"/>
        <a:ext cx="2078735" cy="1275587"/>
      </dsp:txXfrm>
    </dsp:sp>
    <dsp:sp modelId="{A988C4C3-0139-4F69-B1E5-75C7EAD08646}">
      <dsp:nvSpPr>
        <dsp:cNvPr id="0" name=""/>
        <dsp:cNvSpPr/>
      </dsp:nvSpPr>
      <dsp:spPr>
        <a:xfrm>
          <a:off x="2882906" y="1830704"/>
          <a:ext cx="2834639" cy="283463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smtClean="0">
              <a:latin typeface="+mj-lt"/>
              <a:ea typeface="+mn-ea"/>
              <a:cs typeface="Times New Roman" panose="02020603050405020304" pitchFamily="18" charset="0"/>
            </a:rPr>
            <a:t>SLUŽEB-NÍCI</a:t>
          </a:r>
          <a:endParaRPr lang="cs-CZ" sz="2400" b="1" kern="1200" dirty="0">
            <a:latin typeface="+mj-lt"/>
            <a:ea typeface="+mn-ea"/>
            <a:cs typeface="Times New Roman" panose="02020603050405020304" pitchFamily="18" charset="0"/>
          </a:endParaRPr>
        </a:p>
      </dsp:txBody>
      <dsp:txXfrm>
        <a:off x="3749833" y="2562986"/>
        <a:ext cx="1700783" cy="1559051"/>
      </dsp:txXfrm>
    </dsp:sp>
    <dsp:sp modelId="{2FCA6869-A713-4F92-9695-C76FFAA15555}">
      <dsp:nvSpPr>
        <dsp:cNvPr id="0" name=""/>
        <dsp:cNvSpPr/>
      </dsp:nvSpPr>
      <dsp:spPr>
        <a:xfrm>
          <a:off x="837241" y="1830704"/>
          <a:ext cx="2834639" cy="283463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smtClean="0">
              <a:latin typeface="+mn-lt"/>
              <a:ea typeface="+mn-ea"/>
              <a:cs typeface="Times New Roman" panose="02020603050405020304" pitchFamily="18" charset="0"/>
            </a:rPr>
            <a:t>ÚŘEDNÍCI</a:t>
          </a:r>
          <a:endParaRPr lang="cs-CZ" sz="2400" b="1" kern="1200" dirty="0">
            <a:latin typeface="+mn-lt"/>
            <a:ea typeface="+mn-ea"/>
            <a:cs typeface="Times New Roman" panose="02020603050405020304" pitchFamily="18" charset="0"/>
          </a:endParaRPr>
        </a:p>
      </dsp:txBody>
      <dsp:txXfrm>
        <a:off x="1104170" y="2562986"/>
        <a:ext cx="1700783" cy="1559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173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820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342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7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Hlaváček</a:t>
            </a:r>
          </a:p>
          <a:p>
            <a:r>
              <a:rPr lang="cs-CZ" dirty="0" smtClean="0"/>
              <a:t>Centrum</a:t>
            </a:r>
            <a:r>
              <a:rPr lang="cs-CZ" baseline="0" dirty="0" smtClean="0"/>
              <a:t> Dvory a rezidence HÚ AV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369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746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Hlaváček</a:t>
            </a:r>
          </a:p>
          <a:p>
            <a:r>
              <a:rPr lang="cs-CZ" dirty="0" smtClean="0"/>
              <a:t>Centrum</a:t>
            </a:r>
            <a:r>
              <a:rPr lang="cs-CZ" baseline="0" dirty="0" smtClean="0"/>
              <a:t> Dvory a rezidence HÚ AV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783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051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P.:</a:t>
            </a:r>
          </a:p>
          <a:p>
            <a:r>
              <a:rPr lang="cs-CZ" dirty="0" smtClean="0"/>
              <a:t>nastolení Břetislava 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4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PANOVNICKÝ DVŮR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</a:t>
            </a:r>
            <a:r>
              <a:rPr lang="cs-CZ" dirty="0"/>
              <a:t>R</a:t>
            </a:r>
            <a:r>
              <a:rPr lang="cs-CZ" dirty="0" smtClean="0"/>
              <a:t>azim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5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62484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DVORSKÉ ÚŘADY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4721" y="2133601"/>
            <a:ext cx="3515359" cy="37592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čtveřice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b="1" dirty="0" smtClean="0">
                <a:solidFill>
                  <a:srgbClr val="002060"/>
                </a:solidFill>
              </a:rPr>
              <a:t>hlavních úřadů </a:t>
            </a:r>
            <a:r>
              <a:rPr lang="cs-CZ" sz="2200" dirty="0" smtClean="0"/>
              <a:t>(od 12. stol., </a:t>
            </a:r>
            <a:r>
              <a:rPr lang="cs-CZ" sz="2200" dirty="0" err="1" smtClean="0"/>
              <a:t>Rösener</a:t>
            </a:r>
            <a:r>
              <a:rPr lang="cs-CZ" sz="2200" dirty="0" smtClean="0"/>
              <a:t>)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komorník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maršálek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stolník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číšník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971550" lvl="1" indent="-285750"/>
            <a:endParaRPr lang="cs-CZ" dirty="0" smtClean="0"/>
          </a:p>
          <a:p>
            <a:pPr marL="971550" lvl="1" indent="-285750"/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988560" y="1330960"/>
            <a:ext cx="3383280" cy="6028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dvorské úřady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cs-CZ" sz="2200" dirty="0" smtClean="0"/>
              <a:t>(čestné služby a chod dvora)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maršálek 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lovčí 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mistr kuchyně 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mečník 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stolník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číšník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d</a:t>
            </a:r>
            <a:r>
              <a:rPr lang="cs-CZ" sz="2200" b="1" dirty="0" smtClean="0">
                <a:solidFill>
                  <a:srgbClr val="002060"/>
                </a:solidFill>
              </a:rPr>
              <a:t>alší služebnictvo</a:t>
            </a:r>
          </a:p>
          <a:p>
            <a:pPr marL="0" indent="0">
              <a:buNone/>
            </a:pPr>
            <a:endParaRPr lang="cs-CZ" dirty="0" smtClean="0"/>
          </a:p>
          <a:p>
            <a:pPr marL="971550" lvl="1" indent="-285750"/>
            <a:endParaRPr lang="cs-CZ" dirty="0" smtClean="0"/>
          </a:p>
          <a:p>
            <a:pPr marL="971550" lvl="1" indent="-285750"/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564880" y="1330960"/>
            <a:ext cx="3383280" cy="6028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zemské úřady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cs-CZ" sz="2200" dirty="0" smtClean="0"/>
              <a:t>(veřejná správa s </a:t>
            </a:r>
            <a:r>
              <a:rPr lang="cs-CZ" sz="2200" dirty="0" err="1" smtClean="0"/>
              <a:t>celozem</a:t>
            </a:r>
            <a:r>
              <a:rPr lang="cs-CZ" sz="2200" dirty="0" smtClean="0"/>
              <a:t>. působností)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n</a:t>
            </a:r>
            <a:r>
              <a:rPr lang="cs-CZ" sz="2200" b="1" dirty="0" smtClean="0">
                <a:solidFill>
                  <a:srgbClr val="002060"/>
                </a:solidFill>
              </a:rPr>
              <a:t>ejvyšší komorník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mincmistr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dvorský sudí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kancléř a kancelářský personál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971550" lvl="1" indent="-285750"/>
            <a:endParaRPr lang="cs-CZ" dirty="0" smtClean="0"/>
          </a:p>
          <a:p>
            <a:pPr marL="971550" lvl="1" indent="-285750"/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3881120" y="3388361"/>
            <a:ext cx="1107440" cy="1249680"/>
          </a:xfrm>
          <a:prstGeom prst="rightArrow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93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62484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PANOVNÍK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330" y="1005840"/>
            <a:ext cx="11654789" cy="5720080"/>
          </a:xfrm>
        </p:spPr>
        <p:txBody>
          <a:bodyPr>
            <a:normAutofit lnSpcReduction="10000"/>
          </a:bodyPr>
          <a:lstStyle/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titulatura:</a:t>
            </a:r>
            <a:r>
              <a:rPr lang="cs-CZ" sz="2200" i="0" dirty="0" smtClean="0"/>
              <a:t> („pražský“) </a:t>
            </a:r>
            <a:r>
              <a:rPr lang="cs-CZ" sz="2200" b="1" i="0" dirty="0" smtClean="0">
                <a:solidFill>
                  <a:srgbClr val="002060"/>
                </a:solidFill>
              </a:rPr>
              <a:t>kníže</a:t>
            </a:r>
            <a:r>
              <a:rPr lang="cs-CZ" sz="2200" i="0" dirty="0" smtClean="0"/>
              <a:t> </a:t>
            </a:r>
            <a:r>
              <a:rPr lang="cs-CZ" sz="2200" i="0" dirty="0" smtClean="0">
                <a:sym typeface="Wingdings" panose="05000000000000000000" pitchFamily="2" charset="2"/>
              </a:rPr>
              <a:t></a:t>
            </a:r>
            <a:r>
              <a:rPr lang="cs-CZ" sz="2200" i="0" dirty="0" smtClean="0"/>
              <a:t> </a:t>
            </a:r>
            <a:r>
              <a:rPr lang="cs-CZ" sz="2200" b="1" i="0" dirty="0" smtClean="0">
                <a:solidFill>
                  <a:srgbClr val="002060"/>
                </a:solidFill>
              </a:rPr>
              <a:t>král</a:t>
            </a:r>
            <a:r>
              <a:rPr lang="cs-CZ" sz="2200" i="0" dirty="0" smtClean="0"/>
              <a:t> (osob., dědičný)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pax, </a:t>
            </a:r>
            <a:r>
              <a:rPr lang="cs-CZ" sz="2200" b="1" i="0" dirty="0" smtClean="0">
                <a:solidFill>
                  <a:srgbClr val="002060"/>
                </a:solidFill>
              </a:rPr>
              <a:t>Sv. Václav = věčný panovník </a:t>
            </a:r>
            <a:r>
              <a:rPr lang="cs-CZ" sz="2200" i="0" dirty="0" smtClean="0">
                <a:sym typeface="Wingdings" panose="05000000000000000000" pitchFamily="2" charset="2"/>
              </a:rPr>
              <a:t> </a:t>
            </a:r>
            <a:r>
              <a:rPr lang="cs-CZ" sz="2200" b="1" i="0" dirty="0" smtClean="0">
                <a:solidFill>
                  <a:srgbClr val="002060"/>
                </a:solidFill>
              </a:rPr>
              <a:t>transpersonální monarchie 12. stol. </a:t>
            </a:r>
            <a:r>
              <a:rPr lang="cs-CZ" sz="2200" i="0" dirty="0" smtClean="0"/>
              <a:t>(Třeštík, Nový</a:t>
            </a:r>
            <a:r>
              <a:rPr lang="cs-CZ" sz="2200" i="0" dirty="0"/>
              <a:t>)</a:t>
            </a:r>
            <a:endParaRPr lang="cs-CZ" sz="2200" b="1" i="0" dirty="0" smtClean="0">
              <a:solidFill>
                <a:srgbClr val="002060"/>
              </a:solidFill>
            </a:endParaRP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pravomoc: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vojenská</a:t>
            </a:r>
            <a:r>
              <a:rPr lang="cs-CZ" sz="2200" i="0" dirty="0" smtClean="0"/>
              <a:t> </a:t>
            </a:r>
            <a:r>
              <a:rPr lang="cs-CZ" sz="2200" dirty="0" smtClean="0">
                <a:sym typeface="Wingdings" panose="05000000000000000000" pitchFamily="2" charset="2"/>
              </a:rPr>
              <a:t> vojevůdce event. zástupce, </a:t>
            </a:r>
            <a:r>
              <a:rPr lang="cs-CZ" sz="2200" dirty="0" err="1" smtClean="0">
                <a:sym typeface="Wingdings" panose="05000000000000000000" pitchFamily="2" charset="2"/>
              </a:rPr>
              <a:t>terit</a:t>
            </a:r>
            <a:r>
              <a:rPr lang="cs-CZ" sz="2200" dirty="0" smtClean="0">
                <a:sym typeface="Wingdings" panose="05000000000000000000" pitchFamily="2" charset="2"/>
              </a:rPr>
              <a:t>. omezení (výpravy, služba), sněm. svolení (zda? x po 1526 kolik?)</a:t>
            </a:r>
            <a:endParaRPr lang="cs-CZ" sz="2200" i="0" dirty="0" smtClean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soudní</a:t>
            </a:r>
            <a:r>
              <a:rPr lang="cs-CZ" sz="2200" dirty="0" smtClean="0"/>
              <a:t> </a:t>
            </a:r>
            <a:r>
              <a:rPr lang="cs-CZ" sz="2200" dirty="0" smtClean="0">
                <a:sym typeface="Wingdings" panose="05000000000000000000" pitchFamily="2" charset="2"/>
              </a:rPr>
              <a:t> zdroj a garant </a:t>
            </a:r>
            <a:r>
              <a:rPr lang="cs-CZ" sz="2200" dirty="0" err="1" smtClean="0">
                <a:sym typeface="Wingdings" panose="05000000000000000000" pitchFamily="2" charset="2"/>
              </a:rPr>
              <a:t>spravedl</a:t>
            </a:r>
            <a:r>
              <a:rPr lang="cs-CZ" sz="2200" dirty="0" smtClean="0">
                <a:sym typeface="Wingdings" panose="05000000000000000000" pitchFamily="2" charset="2"/>
              </a:rPr>
              <a:t>., předseda soudů, odvolání od soudu komor. (obec. </a:t>
            </a:r>
            <a:r>
              <a:rPr lang="cs-CZ" sz="2200" dirty="0" err="1" smtClean="0">
                <a:sym typeface="Wingdings" panose="05000000000000000000" pitchFamily="2" charset="2"/>
              </a:rPr>
              <a:t>nekonkurence</a:t>
            </a:r>
            <a:r>
              <a:rPr lang="cs-CZ" sz="2200" dirty="0" smtClean="0">
                <a:sym typeface="Wingdings" panose="05000000000000000000" pitchFamily="2" charset="2"/>
              </a:rPr>
              <a:t> zem. soudu) a </a:t>
            </a:r>
            <a:r>
              <a:rPr lang="cs-CZ" sz="2200" dirty="0" err="1" smtClean="0">
                <a:sym typeface="Wingdings" panose="05000000000000000000" pitchFamily="2" charset="2"/>
              </a:rPr>
              <a:t>dvor</a:t>
            </a:r>
            <a:r>
              <a:rPr lang="cs-CZ" sz="2200" dirty="0" smtClean="0">
                <a:sym typeface="Wingdings" panose="05000000000000000000" pitchFamily="2" charset="2"/>
              </a:rPr>
              <a:t>. (léna, odúmrti), apelační soud 1548, prokurátor</a:t>
            </a:r>
            <a:endParaRPr lang="cs-CZ" sz="2200" dirty="0" smtClean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zákonodárná</a:t>
            </a:r>
            <a:r>
              <a:rPr lang="cs-CZ" sz="2200" i="0" dirty="0" smtClean="0"/>
              <a:t> </a:t>
            </a:r>
            <a:r>
              <a:rPr lang="cs-CZ" sz="2200" dirty="0" smtClean="0">
                <a:sym typeface="Wingdings" panose="05000000000000000000" pitchFamily="2" charset="2"/>
              </a:rPr>
              <a:t> obyčej x psané právo (sněm. usnesení, majestáty s pečetí, obec. nálezy, ZZ), konkurence zem. sněmu a soudu</a:t>
            </a:r>
            <a:endParaRPr lang="cs-CZ" sz="2200" i="0" dirty="0" smtClean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finanční</a:t>
            </a:r>
            <a:r>
              <a:rPr lang="cs-CZ" sz="2200" dirty="0"/>
              <a:t> </a:t>
            </a:r>
            <a:r>
              <a:rPr lang="cs-CZ" sz="2200" dirty="0">
                <a:sym typeface="Wingdings" panose="05000000000000000000" pitchFamily="2" charset="2"/>
              </a:rPr>
              <a:t> </a:t>
            </a:r>
            <a:r>
              <a:rPr lang="cs-CZ" sz="2200" dirty="0" smtClean="0">
                <a:sym typeface="Wingdings" panose="05000000000000000000" pitchFamily="2" charset="2"/>
              </a:rPr>
              <a:t>po 1526 komorní </a:t>
            </a:r>
            <a:r>
              <a:rPr lang="cs-CZ" sz="2200" dirty="0">
                <a:sym typeface="Wingdings" panose="05000000000000000000" pitchFamily="2" charset="2"/>
              </a:rPr>
              <a:t>x korunní </a:t>
            </a:r>
            <a:r>
              <a:rPr lang="cs-CZ" sz="2200" dirty="0" smtClean="0">
                <a:sym typeface="Wingdings" panose="05000000000000000000" pitchFamily="2" charset="2"/>
              </a:rPr>
              <a:t>majetek (1499, dispozice s vůlí stavů)</a:t>
            </a:r>
            <a:endParaRPr lang="cs-CZ" sz="2200" dirty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správní</a:t>
            </a:r>
            <a:r>
              <a:rPr lang="cs-CZ" sz="2200" dirty="0" smtClean="0"/>
              <a:t> (vč. </a:t>
            </a:r>
            <a:r>
              <a:rPr lang="cs-CZ" sz="2200" i="0" dirty="0" smtClean="0"/>
              <a:t>lenní, </a:t>
            </a:r>
            <a:r>
              <a:rPr lang="cs-CZ" sz="2200" dirty="0" smtClean="0"/>
              <a:t>nad církví) </a:t>
            </a:r>
            <a:r>
              <a:rPr lang="cs-CZ" sz="2200" dirty="0" smtClean="0">
                <a:sym typeface="Wingdings" panose="05000000000000000000" pitchFamily="2" charset="2"/>
              </a:rPr>
              <a:t> zem. hejtmani, místodržící, jmenování a odvolání zem., kraj. a </a:t>
            </a:r>
            <a:r>
              <a:rPr lang="cs-CZ" sz="2200" dirty="0" err="1" smtClean="0">
                <a:sym typeface="Wingdings" panose="05000000000000000000" pitchFamily="2" charset="2"/>
              </a:rPr>
              <a:t>dvor</a:t>
            </a:r>
            <a:r>
              <a:rPr lang="cs-CZ" sz="2200" dirty="0" smtClean="0">
                <a:sym typeface="Wingdings" panose="05000000000000000000" pitchFamily="2" charset="2"/>
              </a:rPr>
              <a:t>. úředníků, jmenování soudců, </a:t>
            </a:r>
            <a:r>
              <a:rPr lang="cs-CZ" sz="2200" dirty="0" smtClean="0"/>
              <a:t>od 2. pol. 13. stol.: </a:t>
            </a:r>
            <a:r>
              <a:rPr lang="cs-CZ" sz="2200" b="1" i="1" dirty="0" smtClean="0">
                <a:solidFill>
                  <a:srgbClr val="002060"/>
                </a:solidFill>
              </a:rPr>
              <a:t>dominium </a:t>
            </a:r>
            <a:r>
              <a:rPr lang="cs-CZ" sz="2200" b="1" i="1" dirty="0" err="1" smtClean="0">
                <a:solidFill>
                  <a:srgbClr val="002060"/>
                </a:solidFill>
              </a:rPr>
              <a:t>speciale</a:t>
            </a:r>
            <a:r>
              <a:rPr lang="cs-CZ" sz="2200" b="1" i="1" dirty="0" smtClean="0">
                <a:solidFill>
                  <a:srgbClr val="002060"/>
                </a:solidFill>
              </a:rPr>
              <a:t> </a:t>
            </a:r>
            <a:r>
              <a:rPr lang="cs-CZ" sz="2200" dirty="0" smtClean="0"/>
              <a:t>(města, duch. instituce, regály) </a:t>
            </a:r>
            <a:r>
              <a:rPr lang="cs-CZ" sz="2200" b="1" i="1" dirty="0" smtClean="0">
                <a:solidFill>
                  <a:srgbClr val="002060"/>
                </a:solidFill>
              </a:rPr>
              <a:t>x </a:t>
            </a:r>
            <a:r>
              <a:rPr lang="cs-CZ" sz="2200" b="1" i="1" dirty="0" err="1" smtClean="0">
                <a:solidFill>
                  <a:srgbClr val="002060"/>
                </a:solidFill>
              </a:rPr>
              <a:t>generale</a:t>
            </a:r>
            <a:r>
              <a:rPr lang="cs-CZ" sz="2200" dirty="0" smtClean="0"/>
              <a:t> (spor PHA vs. BNO)</a:t>
            </a:r>
            <a:endParaRPr lang="cs-CZ" sz="2200" dirty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VÝV:</a:t>
            </a:r>
            <a:r>
              <a:rPr lang="cs-CZ" sz="2200" i="0" dirty="0" smtClean="0"/>
              <a:t> pravomoci trvají, mění se míra a způsob jejich uplatňování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nástupnictví: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dědičnost (seniorát) + přijímání/volba </a:t>
            </a:r>
            <a:r>
              <a:rPr lang="cs-CZ" sz="2200" i="0" dirty="0" smtClean="0"/>
              <a:t>+ </a:t>
            </a:r>
            <a:r>
              <a:rPr lang="cs-CZ" sz="2200" i="0" dirty="0" err="1" smtClean="0"/>
              <a:t>říš</a:t>
            </a:r>
            <a:r>
              <a:rPr lang="cs-CZ" sz="2200" i="0" dirty="0" smtClean="0"/>
              <a:t>. aprobace + designace + </a:t>
            </a:r>
            <a:r>
              <a:rPr lang="cs-CZ" sz="2200" dirty="0" err="1" smtClean="0"/>
              <a:t>nastolovací</a:t>
            </a:r>
            <a:r>
              <a:rPr lang="cs-CZ" sz="2200" dirty="0" smtClean="0"/>
              <a:t> rituál</a:t>
            </a:r>
            <a:endParaRPr lang="cs-CZ" sz="2200" i="0" dirty="0" smtClean="0"/>
          </a:p>
          <a:p>
            <a:pPr marL="971550" lvl="1" indent="-28575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73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9520" y="381000"/>
            <a:ext cx="8742680" cy="695960"/>
          </a:xfrm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CO JE „STÁT“?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2240" y="1308100"/>
            <a:ext cx="6475179" cy="535939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200" b="1" dirty="0" smtClean="0">
                <a:solidFill>
                  <a:srgbClr val="002060"/>
                </a:solidFill>
              </a:rPr>
              <a:t>lidské </a:t>
            </a:r>
            <a:r>
              <a:rPr lang="cs-CZ" sz="2200" b="1" dirty="0">
                <a:solidFill>
                  <a:srgbClr val="002060"/>
                </a:solidFill>
              </a:rPr>
              <a:t>společenství</a:t>
            </a:r>
            <a:r>
              <a:rPr lang="cs-CZ" sz="2200" dirty="0"/>
              <a:t>, které si na </a:t>
            </a:r>
            <a:r>
              <a:rPr lang="cs-CZ" sz="2200" dirty="0" smtClean="0"/>
              <a:t>(víceméně) pevně určeném </a:t>
            </a:r>
            <a:r>
              <a:rPr lang="cs-CZ" sz="2200" dirty="0"/>
              <a:t>území </a:t>
            </a:r>
            <a:r>
              <a:rPr lang="cs-CZ" sz="2200" dirty="0" smtClean="0"/>
              <a:t>(víceméně) úspěšně nárokuje </a:t>
            </a:r>
            <a:r>
              <a:rPr lang="cs-CZ" sz="2200" dirty="0"/>
              <a:t>pro sebe </a:t>
            </a:r>
            <a:r>
              <a:rPr lang="cs-CZ" sz="2200" dirty="0" smtClean="0"/>
              <a:t>monopol (kontrolu) na legitimní použití fyzické moci </a:t>
            </a:r>
          </a:p>
          <a:p>
            <a:pPr>
              <a:lnSpc>
                <a:spcPct val="120000"/>
              </a:lnSpc>
            </a:pPr>
            <a:r>
              <a:rPr lang="cs-CZ" sz="2200" b="1" dirty="0" smtClean="0">
                <a:solidFill>
                  <a:srgbClr val="002060"/>
                </a:solidFill>
              </a:rPr>
              <a:t>poměr panství  </a:t>
            </a:r>
            <a:r>
              <a:rPr lang="cs-CZ" sz="2200" b="1" dirty="0">
                <a:solidFill>
                  <a:srgbClr val="002060"/>
                </a:solidFill>
              </a:rPr>
              <a:t>člověka </a:t>
            </a:r>
            <a:r>
              <a:rPr lang="cs-CZ" sz="2200" b="1" dirty="0" smtClean="0">
                <a:solidFill>
                  <a:srgbClr val="002060"/>
                </a:solidFill>
              </a:rPr>
              <a:t>nad  </a:t>
            </a:r>
            <a:r>
              <a:rPr lang="cs-CZ" sz="2200" b="1" dirty="0">
                <a:solidFill>
                  <a:srgbClr val="002060"/>
                </a:solidFill>
              </a:rPr>
              <a:t>člověkem</a:t>
            </a:r>
            <a:r>
              <a:rPr lang="cs-CZ" sz="2200" dirty="0"/>
              <a:t>,  </a:t>
            </a:r>
            <a:r>
              <a:rPr lang="cs-CZ" sz="2200" dirty="0" smtClean="0"/>
              <a:t>opírající  </a:t>
            </a:r>
            <a:r>
              <a:rPr lang="cs-CZ" sz="2200" dirty="0"/>
              <a:t>se  o  prostředky  moci,  jež  je  </a:t>
            </a:r>
            <a:r>
              <a:rPr lang="cs-CZ" sz="2200" dirty="0" smtClean="0"/>
              <a:t>dobrovolně uznávána  </a:t>
            </a:r>
            <a:r>
              <a:rPr lang="cs-CZ" sz="2200" dirty="0"/>
              <a:t>za  </a:t>
            </a:r>
            <a:r>
              <a:rPr lang="cs-CZ" sz="2200" dirty="0" smtClean="0"/>
              <a:t>legitimní</a:t>
            </a:r>
          </a:p>
          <a:p>
            <a:pPr marL="0" indent="0">
              <a:buNone/>
            </a:pPr>
            <a:endParaRPr lang="cs-CZ" sz="22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  <p:pic>
        <p:nvPicPr>
          <p:cNvPr id="4" name="Picture 4" descr="http://media0.faz.net/ppmedia/aktuell/feuilleton/1574921625/1.2747388/default/das-kleinstaedtisch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38" y="1638323"/>
            <a:ext cx="2989644" cy="4401774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20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„PANSTVÍ“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8240" y="1825625"/>
            <a:ext cx="10090605" cy="435133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šance </a:t>
            </a:r>
            <a:r>
              <a:rPr lang="cs-CZ" sz="2400" b="1" dirty="0">
                <a:solidFill>
                  <a:srgbClr val="002060"/>
                </a:solidFill>
              </a:rPr>
              <a:t>nacházet poslušnost u určitého okruhu lidí pro každý příkaz, který </a:t>
            </a:r>
            <a:r>
              <a:rPr lang="cs-CZ" sz="2400" b="1" dirty="0" smtClean="0">
                <a:solidFill>
                  <a:srgbClr val="002060"/>
                </a:solidFill>
              </a:rPr>
              <a:t>je vydán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x moc: legitimita, dobrovolnost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cs-CZ" sz="2400" dirty="0" smtClean="0"/>
              <a:t>základ </a:t>
            </a:r>
            <a:r>
              <a:rPr lang="cs-CZ" sz="2400" dirty="0" err="1" smtClean="0"/>
              <a:t>stv</a:t>
            </a:r>
            <a:r>
              <a:rPr lang="cs-CZ" sz="2400" dirty="0" smtClean="0"/>
              <a:t>. panství </a:t>
            </a:r>
            <a:r>
              <a:rPr lang="cs-CZ" sz="2400" dirty="0" smtClean="0">
                <a:sym typeface="Wingdings" panose="05000000000000000000" pitchFamily="2" charset="2"/>
              </a:rPr>
              <a:t> </a:t>
            </a:r>
            <a:r>
              <a:rPr lang="cs-CZ" sz="2400" dirty="0" smtClean="0"/>
              <a:t>legitimizační nástroje:</a:t>
            </a:r>
          </a:p>
          <a:p>
            <a:pPr marL="662940" lvl="1" indent="-342900">
              <a:buFont typeface="Wingdings" panose="05000000000000000000" pitchFamily="2" charset="2"/>
              <a:buChar char="§"/>
            </a:pPr>
            <a:r>
              <a:rPr lang="cs-CZ" sz="2400" i="0" dirty="0" smtClean="0"/>
              <a:t>konsensus (</a:t>
            </a:r>
            <a:r>
              <a:rPr lang="cs-CZ" sz="2400" i="0" dirty="0" err="1" smtClean="0"/>
              <a:t>Schneidmüller</a:t>
            </a:r>
            <a:r>
              <a:rPr lang="cs-CZ" sz="2400" i="0" dirty="0" smtClean="0"/>
              <a:t>)</a:t>
            </a:r>
          </a:p>
          <a:p>
            <a:pPr marL="662940" lvl="1" indent="-342900">
              <a:buFont typeface="Wingdings" panose="05000000000000000000" pitchFamily="2" charset="2"/>
              <a:buChar char="§"/>
            </a:pPr>
            <a:r>
              <a:rPr lang="cs-CZ" sz="2400" i="0" dirty="0" smtClean="0"/>
              <a:t>rituální inscenace (</a:t>
            </a:r>
            <a:r>
              <a:rPr lang="cs-CZ" sz="2400" i="0" dirty="0" err="1" smtClean="0"/>
              <a:t>Althoff</a:t>
            </a:r>
            <a:r>
              <a:rPr lang="cs-CZ" sz="2400" i="0" dirty="0" smtClean="0"/>
              <a:t>)</a:t>
            </a:r>
          </a:p>
          <a:p>
            <a:r>
              <a:rPr lang="cs-CZ" sz="2400" dirty="0" smtClean="0"/>
              <a:t>předmětové členění (</a:t>
            </a:r>
            <a:r>
              <a:rPr lang="cs-CZ" sz="2400" dirty="0" err="1" smtClean="0"/>
              <a:t>Moraw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481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635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„SPRÁVA“ (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Willoweit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4720" y="1488440"/>
            <a:ext cx="4663440" cy="4688523"/>
          </a:xfrm>
        </p:spPr>
        <p:txBody>
          <a:bodyPr/>
          <a:lstStyle/>
          <a:p>
            <a:pPr marL="342900" indent="-342900"/>
            <a:r>
              <a:rPr lang="cs-CZ" sz="2400" dirty="0" smtClean="0"/>
              <a:t>prostředky a způsoby výkonu panství</a:t>
            </a:r>
          </a:p>
          <a:p>
            <a:pPr marL="342900" indent="-342900"/>
            <a:r>
              <a:rPr lang="cs-CZ" sz="2400" dirty="0" smtClean="0"/>
              <a:t>stabilizace v prostoru</a:t>
            </a:r>
          </a:p>
          <a:p>
            <a:pPr marL="342900" indent="-342900"/>
            <a:r>
              <a:rPr lang="cs-CZ" sz="2400" dirty="0" smtClean="0"/>
              <a:t>projevy: </a:t>
            </a:r>
          </a:p>
          <a:p>
            <a:pPr marL="662940" lvl="1" indent="-342900"/>
            <a:r>
              <a:rPr lang="cs-CZ" sz="2400" dirty="0" err="1" smtClean="0"/>
              <a:t>zpísemnění</a:t>
            </a:r>
            <a:r>
              <a:rPr lang="cs-CZ" sz="2400" dirty="0" smtClean="0"/>
              <a:t> </a:t>
            </a:r>
            <a:r>
              <a:rPr lang="cs-CZ" sz="2400" dirty="0"/>
              <a:t>vladařských </a:t>
            </a:r>
            <a:r>
              <a:rPr lang="cs-CZ" sz="2400" dirty="0" smtClean="0"/>
              <a:t>aktů</a:t>
            </a:r>
          </a:p>
          <a:p>
            <a:pPr marL="662940" lvl="1" indent="-342900"/>
            <a:r>
              <a:rPr lang="cs-CZ" sz="2400" dirty="0" smtClean="0"/>
              <a:t>zajištěním opakovatelnosti činností na </a:t>
            </a:r>
            <a:r>
              <a:rPr lang="cs-CZ" sz="2400" dirty="0"/>
              <a:t>podkladě archivní </a:t>
            </a:r>
            <a:r>
              <a:rPr lang="cs-CZ" sz="2400" dirty="0" smtClean="0"/>
              <a:t>dokumentace</a:t>
            </a:r>
          </a:p>
          <a:p>
            <a:pPr marL="662940" lvl="1" indent="-342900"/>
            <a:r>
              <a:rPr lang="cs-CZ" sz="2400" dirty="0" smtClean="0"/>
              <a:t>profesionalita </a:t>
            </a:r>
            <a:r>
              <a:rPr lang="cs-CZ" sz="2400" dirty="0"/>
              <a:t>aparátu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5434012" y="853440"/>
          <a:ext cx="6554788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506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828040"/>
          </a:xfrm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„ÚŘAD“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5360" y="1825625"/>
            <a:ext cx="10881359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„genetické pojetí“ </a:t>
            </a:r>
            <a:r>
              <a:rPr lang="cs-CZ" sz="2200" dirty="0" smtClean="0"/>
              <a:t>(</a:t>
            </a:r>
            <a:r>
              <a:rPr lang="cs-CZ" sz="2200" dirty="0" err="1" smtClean="0"/>
              <a:t>Moraw</a:t>
            </a:r>
            <a:r>
              <a:rPr lang="cs-CZ" sz="2200" dirty="0" smtClean="0"/>
              <a:t>): množina </a:t>
            </a:r>
            <a:r>
              <a:rPr lang="cs-CZ" sz="2200" dirty="0"/>
              <a:t>dobově a místně podmíněných správních činností, vykonávaných v zastoupení za panovníka, jenž nemohl plnit své povinnosti naráz ve všech koutech své rozlehlé </a:t>
            </a:r>
            <a:r>
              <a:rPr lang="cs-CZ" sz="2200" dirty="0" smtClean="0"/>
              <a:t>říše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úřad je služba na principu delegace a zastoupení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/>
              <a:t>okruhy činnosti: 1. výkon svěřených úředních pravomocí, 2. správa majetku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/>
              <a:t>smluvní základ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PO:</a:t>
            </a:r>
            <a:r>
              <a:rPr lang="cs-CZ" sz="2200" dirty="0" smtClean="0"/>
              <a:t> proaktivní ochrana vladařských práv a správa majetku + </a:t>
            </a:r>
            <a:r>
              <a:rPr lang="cs-CZ" sz="2200" dirty="0" err="1" smtClean="0"/>
              <a:t>fidelita</a:t>
            </a:r>
            <a:r>
              <a:rPr lang="cs-CZ" sz="2200" dirty="0" smtClean="0"/>
              <a:t> jako korektiv řádného výkonu úřadu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PR:</a:t>
            </a:r>
            <a:r>
              <a:rPr lang="cs-CZ" sz="2200" dirty="0" smtClean="0"/>
              <a:t> odměna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3648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62484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„TŘI TVÁŘE DVORA“ (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Butz-Dannenberg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1" y="1257300"/>
            <a:ext cx="5262880" cy="5468620"/>
          </a:xfrm>
        </p:spPr>
        <p:txBody>
          <a:bodyPr>
            <a:normAutofit/>
          </a:bodyPr>
          <a:lstStyle/>
          <a:p>
            <a:pPr marL="155448" indent="0">
              <a:buNone/>
            </a:pPr>
            <a:r>
              <a:rPr lang="cs-CZ" sz="2200" b="1" dirty="0" smtClean="0">
                <a:solidFill>
                  <a:srgbClr val="002060"/>
                </a:solidFill>
              </a:rPr>
              <a:t>1. právní dějiny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b="1" dirty="0" err="1" smtClean="0">
                <a:solidFill>
                  <a:srgbClr val="002060"/>
                </a:solidFill>
              </a:rPr>
              <a:t>Verfassungsmitte</a:t>
            </a:r>
            <a:r>
              <a:rPr lang="cs-CZ" sz="2200" i="0" dirty="0" smtClean="0"/>
              <a:t> </a:t>
            </a:r>
            <a:r>
              <a:rPr lang="cs-CZ" sz="2200" i="0" dirty="0" smtClean="0">
                <a:sym typeface="Wingdings" panose="05000000000000000000" pitchFamily="2" charset="2"/>
              </a:rPr>
              <a:t> blízko/daleko</a:t>
            </a:r>
            <a:endParaRPr lang="cs-CZ" sz="2200" i="0" dirty="0" smtClean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dirty="0" smtClean="0"/>
              <a:t>prostorově-</a:t>
            </a:r>
            <a:r>
              <a:rPr lang="cs-CZ" sz="2200" dirty="0" err="1" smtClean="0"/>
              <a:t>geogr</a:t>
            </a:r>
            <a:r>
              <a:rPr lang="cs-CZ" sz="2200" dirty="0" smtClean="0"/>
              <a:t>. </a:t>
            </a:r>
            <a:r>
              <a:rPr lang="cs-CZ" sz="2200" dirty="0" smtClean="0">
                <a:sym typeface="Wingdings" panose="05000000000000000000" pitchFamily="2" charset="2"/>
              </a:rPr>
              <a:t> </a:t>
            </a:r>
            <a:r>
              <a:rPr lang="cs-CZ" sz="2200" dirty="0">
                <a:sym typeface="Wingdings" panose="05000000000000000000" pitchFamily="2" charset="2"/>
              </a:rPr>
              <a:t>s</a:t>
            </a:r>
            <a:r>
              <a:rPr lang="cs-CZ" sz="2200" dirty="0" smtClean="0">
                <a:sym typeface="Wingdings" panose="05000000000000000000" pitchFamily="2" charset="2"/>
              </a:rPr>
              <a:t>tabilita/mobilita</a:t>
            </a:r>
            <a:endParaRPr lang="cs-CZ" sz="2200" dirty="0" smtClean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i="0" dirty="0" smtClean="0"/>
              <a:t>personálně-struktur. </a:t>
            </a:r>
            <a:r>
              <a:rPr lang="cs-CZ" sz="2200" dirty="0" smtClean="0">
                <a:sym typeface="Wingdings" panose="05000000000000000000" pitchFamily="2" charset="2"/>
              </a:rPr>
              <a:t> </a:t>
            </a:r>
            <a:r>
              <a:rPr lang="cs-CZ" sz="2200" i="1" dirty="0" err="1" smtClean="0">
                <a:sym typeface="Wingdings" panose="05000000000000000000" pitchFamily="2" charset="2"/>
              </a:rPr>
              <a:t>Personenverband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  <a:r>
              <a:rPr lang="cs-CZ" sz="2200" dirty="0" smtClean="0">
                <a:sym typeface="Wingdings" panose="05000000000000000000" pitchFamily="2" charset="2"/>
              </a:rPr>
              <a:t> užší/širší dvůr</a:t>
            </a:r>
            <a:endParaRPr lang="cs-CZ" sz="2200" i="0" dirty="0" smtClean="0"/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moc. centrum 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i="0" dirty="0" smtClean="0">
                <a:sym typeface="Wingdings" panose="05000000000000000000" pitchFamily="2" charset="2"/>
              </a:rPr>
              <a:t>cíl 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i="0" dirty="0"/>
              <a:t>legitimizace </a:t>
            </a:r>
            <a:r>
              <a:rPr lang="cs-CZ" sz="2200" i="0" dirty="0" smtClean="0"/>
              <a:t>vlády + </a:t>
            </a:r>
            <a:r>
              <a:rPr lang="cs-CZ" sz="2200" i="0" dirty="0"/>
              <a:t>integrace polit. </a:t>
            </a:r>
            <a:r>
              <a:rPr lang="cs-CZ" sz="2200" i="0" dirty="0" smtClean="0"/>
              <a:t>elity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dirty="0" smtClean="0"/>
              <a:t>rituály moci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i="0" dirty="0" smtClean="0"/>
              <a:t>konsens</a:t>
            </a:r>
          </a:p>
          <a:p>
            <a:pPr marL="971550" lvl="1" indent="-285750"/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8400" y="1257300"/>
            <a:ext cx="5659119" cy="5468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5448" indent="0">
              <a:buNone/>
            </a:pPr>
            <a:r>
              <a:rPr lang="cs-CZ" sz="2200" b="1" dirty="0" smtClean="0">
                <a:solidFill>
                  <a:srgbClr val="002060"/>
                </a:solidFill>
              </a:rPr>
              <a:t>2. sociální dějiny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i="0" dirty="0" smtClean="0"/>
              <a:t>komunikace navenek </a:t>
            </a:r>
            <a:r>
              <a:rPr lang="cs-CZ" sz="2200" i="0" dirty="0" smtClean="0">
                <a:sym typeface="Wingdings" panose="05000000000000000000" pitchFamily="2" charset="2"/>
              </a:rPr>
              <a:t> </a:t>
            </a:r>
            <a:r>
              <a:rPr lang="cs-CZ" sz="2200" i="0" dirty="0" smtClean="0"/>
              <a:t>reprezentace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i="0" dirty="0">
                <a:sym typeface="Wingdings" panose="05000000000000000000" pitchFamily="2" charset="2"/>
              </a:rPr>
              <a:t>„přitažlivost“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i="0" dirty="0" smtClean="0"/>
              <a:t>služba je </a:t>
            </a:r>
            <a:r>
              <a:rPr lang="cs-CZ" sz="2200" i="1" dirty="0" smtClean="0"/>
              <a:t>honor</a:t>
            </a:r>
            <a:r>
              <a:rPr lang="cs-CZ" sz="2200" i="0" dirty="0" smtClean="0"/>
              <a:t> 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i="1" dirty="0" err="1" smtClean="0">
                <a:sym typeface="Wingdings" panose="05000000000000000000" pitchFamily="2" charset="2"/>
              </a:rPr>
              <a:t>gratia</a:t>
            </a:r>
            <a:r>
              <a:rPr lang="cs-CZ" sz="2200" i="1" dirty="0" smtClean="0">
                <a:sym typeface="Wingdings" panose="05000000000000000000" pitchFamily="2" charset="2"/>
              </a:rPr>
              <a:t> </a:t>
            </a:r>
            <a:r>
              <a:rPr lang="cs-CZ" sz="2200" i="1" dirty="0" err="1" smtClean="0">
                <a:sym typeface="Wingdings" panose="05000000000000000000" pitchFamily="2" charset="2"/>
              </a:rPr>
              <a:t>ducis</a:t>
            </a:r>
            <a:r>
              <a:rPr lang="cs-CZ" sz="2200" i="1" dirty="0" smtClean="0">
                <a:sym typeface="Wingdings" panose="05000000000000000000" pitchFamily="2" charset="2"/>
              </a:rPr>
              <a:t>/</a:t>
            </a:r>
            <a:r>
              <a:rPr lang="cs-CZ" sz="2200" i="1" dirty="0" err="1" smtClean="0">
                <a:sym typeface="Wingdings" panose="05000000000000000000" pitchFamily="2" charset="2"/>
              </a:rPr>
              <a:t>regis</a:t>
            </a:r>
            <a:endParaRPr lang="cs-CZ" sz="2200" i="1" dirty="0" smtClean="0">
              <a:sym typeface="Wingdings" panose="05000000000000000000" pitchFamily="2" charset="2"/>
            </a:endParaRP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i="0" dirty="0" smtClean="0">
                <a:sym typeface="Wingdings" panose="05000000000000000000" pitchFamily="2" charset="2"/>
              </a:rPr>
              <a:t>rostoucí komplexnost vlád. praxe  počet a specializace </a:t>
            </a:r>
            <a:r>
              <a:rPr lang="cs-CZ" sz="2200" i="0" dirty="0" err="1" smtClean="0">
                <a:sym typeface="Wingdings" panose="05000000000000000000" pitchFamily="2" charset="2"/>
              </a:rPr>
              <a:t>fcí</a:t>
            </a:r>
            <a:r>
              <a:rPr lang="cs-CZ" sz="2200" i="0" dirty="0" smtClean="0">
                <a:sym typeface="Wingdings" panose="05000000000000000000" pitchFamily="2" charset="2"/>
              </a:rPr>
              <a:t> </a:t>
            </a:r>
            <a:endParaRPr lang="cs-CZ" sz="2200" i="0" dirty="0"/>
          </a:p>
          <a:p>
            <a:pPr marL="155448" indent="0">
              <a:buNone/>
            </a:pPr>
            <a:r>
              <a:rPr lang="cs-CZ" sz="2200" b="1" smtClean="0">
                <a:solidFill>
                  <a:srgbClr val="002060"/>
                </a:solidFill>
              </a:rPr>
              <a:t>3. kulturní </a:t>
            </a:r>
            <a:r>
              <a:rPr lang="cs-CZ" sz="2200" b="1" dirty="0" smtClean="0">
                <a:solidFill>
                  <a:srgbClr val="002060"/>
                </a:solidFill>
              </a:rPr>
              <a:t>dějiny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dirty="0" err="1" smtClean="0"/>
              <a:t>curialitas</a:t>
            </a:r>
            <a:endParaRPr lang="cs-CZ" sz="2200" dirty="0" smtClean="0"/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dirty="0" err="1" smtClean="0"/>
              <a:t>repraesentatio</a:t>
            </a:r>
            <a:r>
              <a:rPr lang="cs-CZ" sz="2200" i="0" dirty="0" smtClean="0"/>
              <a:t>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dirty="0">
                <a:sym typeface="Wingdings" panose="05000000000000000000" pitchFamily="2" charset="2"/>
              </a:rPr>
              <a:t> </a:t>
            </a:r>
            <a:r>
              <a:rPr lang="cs-CZ" sz="2200" i="0" dirty="0"/>
              <a:t>legitimizace </a:t>
            </a:r>
            <a:r>
              <a:rPr lang="cs-CZ" sz="2200" i="0" dirty="0" smtClean="0"/>
              <a:t>vlády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dirty="0" smtClean="0"/>
              <a:t>dovnitř: </a:t>
            </a:r>
            <a:r>
              <a:rPr lang="cs-CZ" sz="2200" i="0" dirty="0" smtClean="0"/>
              <a:t>identita 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cs-CZ" sz="2200" dirty="0" smtClean="0"/>
              <a:t>navenek: jinakost</a:t>
            </a:r>
            <a:endParaRPr lang="cs-CZ" sz="2200" i="0" dirty="0" smtClean="0"/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cs-CZ" sz="2200" i="0" dirty="0" smtClean="0"/>
              <a:t>rituály, </a:t>
            </a:r>
            <a:r>
              <a:rPr lang="cs-CZ" sz="2200" i="0" dirty="0" err="1" smtClean="0"/>
              <a:t>festivity</a:t>
            </a:r>
            <a:endParaRPr lang="cs-CZ" sz="2200" i="0" dirty="0"/>
          </a:p>
          <a:p>
            <a:pPr marL="1028700" lvl="1" indent="-342900">
              <a:buFont typeface="Wingdings" panose="05000000000000000000" pitchFamily="2" charset="2"/>
              <a:buChar char="§"/>
            </a:pPr>
            <a:endParaRPr lang="cs-CZ" sz="2200" i="0" dirty="0" smtClean="0"/>
          </a:p>
          <a:p>
            <a:pPr marL="971550" lvl="1" indent="-285750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8505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520" y="153296"/>
            <a:ext cx="5466080" cy="6484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116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BENEFICIÁRNÍ SYSTÉM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66800" y="1249680"/>
            <a:ext cx="10962640" cy="5344160"/>
          </a:xfrm>
        </p:spPr>
        <p:txBody>
          <a:bodyPr>
            <a:normAutofit lnSpcReduction="10000"/>
          </a:bodyPr>
          <a:lstStyle/>
          <a:p>
            <a:r>
              <a:rPr lang="cs-CZ" sz="2200" b="1" i="1" dirty="0" smtClean="0">
                <a:solidFill>
                  <a:srgbClr val="002060"/>
                </a:solidFill>
              </a:rPr>
              <a:t>družina</a:t>
            </a:r>
            <a:r>
              <a:rPr lang="cs-CZ" sz="22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tx2"/>
                </a:solidFill>
              </a:rPr>
              <a:t>(</a:t>
            </a:r>
            <a:r>
              <a:rPr lang="cs-CZ" sz="2200" dirty="0" err="1" smtClean="0">
                <a:solidFill>
                  <a:schemeClr val="tx2"/>
                </a:solidFill>
              </a:rPr>
              <a:t>Graus</a:t>
            </a:r>
            <a:r>
              <a:rPr lang="cs-CZ" sz="2200" dirty="0" smtClean="0">
                <a:solidFill>
                  <a:schemeClr val="tx2"/>
                </a:solidFill>
              </a:rPr>
              <a:t>) </a:t>
            </a:r>
            <a:r>
              <a:rPr lang="cs-CZ" sz="22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 </a:t>
            </a:r>
            <a:r>
              <a:rPr lang="cs-CZ" sz="2200" b="1" i="1" dirty="0" smtClean="0">
                <a:solidFill>
                  <a:srgbClr val="002060"/>
                </a:solidFill>
              </a:rPr>
              <a:t>úřední beneficia </a:t>
            </a:r>
            <a:r>
              <a:rPr lang="cs-CZ" sz="2200" dirty="0" smtClean="0"/>
              <a:t>(Žemlička)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t</a:t>
            </a:r>
            <a:r>
              <a:rPr lang="cs-CZ" sz="2200" dirty="0" smtClean="0"/>
              <a:t>ermín: </a:t>
            </a:r>
            <a:r>
              <a:rPr lang="cs-CZ" sz="2200" dirty="0" err="1" smtClean="0"/>
              <a:t>Russocki</a:t>
            </a:r>
            <a:endParaRPr lang="cs-CZ" sz="2200" dirty="0" smtClean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dirty="0" err="1" smtClean="0"/>
              <a:t>pův</a:t>
            </a:r>
            <a:r>
              <a:rPr lang="cs-CZ" sz="2200" dirty="0" smtClean="0"/>
              <a:t>.: VM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 err="1" smtClean="0">
                <a:solidFill>
                  <a:srgbClr val="002060"/>
                </a:solidFill>
              </a:rPr>
              <a:t>def</a:t>
            </a:r>
            <a:r>
              <a:rPr lang="cs-CZ" sz="2200" b="1" dirty="0" smtClean="0">
                <a:solidFill>
                  <a:srgbClr val="002060"/>
                </a:solidFill>
              </a:rPr>
              <a:t>. znaky: </a:t>
            </a:r>
          </a:p>
          <a:p>
            <a:pPr marL="605790" lvl="1" indent="-285750">
              <a:lnSpc>
                <a:spcPct val="100000"/>
              </a:lnSpc>
            </a:pPr>
            <a:r>
              <a:rPr lang="cs-CZ" sz="2200" dirty="0" smtClean="0"/>
              <a:t>neexistence většího soukromého vlastnictví </a:t>
            </a:r>
          </a:p>
          <a:p>
            <a:pPr marL="605790" lvl="1" indent="-285750">
              <a:lnSpc>
                <a:spcPct val="100000"/>
              </a:lnSpc>
            </a:pPr>
            <a:r>
              <a:rPr lang="cs-CZ" sz="2200" dirty="0" smtClean="0"/>
              <a:t>politická elita žije z podílu na důchodech státu, které jsou ji odměnou za službu panovníkovi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002060"/>
                </a:solidFill>
              </a:rPr>
              <a:t>o</a:t>
            </a:r>
            <a:r>
              <a:rPr lang="cs-CZ" sz="2200" b="1" dirty="0" smtClean="0">
                <a:solidFill>
                  <a:srgbClr val="002060"/>
                </a:solidFill>
              </a:rPr>
              <a:t>rganizační pilíře: </a:t>
            </a:r>
            <a:r>
              <a:rPr lang="cs-CZ" sz="2200" dirty="0" smtClean="0"/>
              <a:t>1. hradské zřízení, 2. služebná organizace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002060"/>
                </a:solidFill>
              </a:rPr>
              <a:t>m</a:t>
            </a:r>
            <a:r>
              <a:rPr lang="cs-CZ" sz="2200" b="1" dirty="0" smtClean="0">
                <a:solidFill>
                  <a:srgbClr val="002060"/>
                </a:solidFill>
              </a:rPr>
              <a:t>ateriální pilíře: </a:t>
            </a:r>
            <a:r>
              <a:rPr lang="cs-CZ" sz="2200" dirty="0" smtClean="0"/>
              <a:t>1. veřejná břemena obyvatelstva, 2. výnosy knížecího hospodaření, 3. regály</a:t>
            </a:r>
            <a:r>
              <a:rPr lang="cs-CZ" sz="2200" dirty="0"/>
              <a:t> </a:t>
            </a:r>
            <a:r>
              <a:rPr lang="cs-CZ" sz="2200" dirty="0" smtClean="0"/>
              <a:t>a monopoly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dirty="0" smtClean="0"/>
              <a:t>KRITIKA: </a:t>
            </a:r>
          </a:p>
          <a:p>
            <a:pPr marL="81610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„</a:t>
            </a:r>
            <a:r>
              <a:rPr lang="cs-CZ" sz="2200" b="1" dirty="0">
                <a:solidFill>
                  <a:srgbClr val="002060"/>
                </a:solidFill>
              </a:rPr>
              <a:t>soukromé“ režijní </a:t>
            </a:r>
            <a:r>
              <a:rPr lang="cs-CZ" sz="2200" b="1" dirty="0" smtClean="0">
                <a:solidFill>
                  <a:srgbClr val="002060"/>
                </a:solidFill>
              </a:rPr>
              <a:t>velkostatky x „velká knížecí vesnice“ (Třeštík)</a:t>
            </a:r>
          </a:p>
          <a:p>
            <a:pPr marL="81610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centralizované „patrimoniální panství“ (</a:t>
            </a:r>
            <a:r>
              <a:rPr lang="cs-CZ" sz="2200" b="1" dirty="0" err="1" smtClean="0">
                <a:solidFill>
                  <a:srgbClr val="002060"/>
                </a:solidFill>
              </a:rPr>
              <a:t>Russocki</a:t>
            </a:r>
            <a:r>
              <a:rPr lang="cs-CZ" sz="2200" b="1" dirty="0" smtClean="0">
                <a:solidFill>
                  <a:srgbClr val="002060"/>
                </a:solidFill>
              </a:rPr>
              <a:t>) x „konsensuální panství“</a:t>
            </a:r>
          </a:p>
        </p:txBody>
      </p:sp>
    </p:spTree>
    <p:extLst>
      <p:ext uri="{BB962C8B-B14F-4D97-AF65-F5344CB8AC3E}">
        <p14:creationId xmlns:p14="http://schemas.microsoft.com/office/powerpoint/2010/main" val="225417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62484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DVŮR (</a:t>
            </a:r>
            <a:r>
              <a:rPr lang="cs-CZ" i="1" dirty="0" smtClean="0">
                <a:solidFill>
                  <a:schemeClr val="accent4">
                    <a:lumMod val="50000"/>
                  </a:schemeClr>
                </a:solidFill>
              </a:rPr>
              <a:t>curia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): CENTRUM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257300"/>
            <a:ext cx="11094719" cy="5468620"/>
          </a:xfrm>
        </p:spPr>
        <p:txBody>
          <a:bodyPr>
            <a:normAutofit lnSpcReduction="10000"/>
          </a:bodyPr>
          <a:lstStyle/>
          <a:p>
            <a:pPr marL="285750" indent="-28575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CO: organizované společenství </a:t>
            </a:r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 1. </a:t>
            </a:r>
            <a:r>
              <a:rPr lang="cs-CZ" sz="2200" b="1" dirty="0" smtClean="0">
                <a:solidFill>
                  <a:srgbClr val="002060"/>
                </a:solidFill>
              </a:rPr>
              <a:t>nadřízených a podřízených osob, 2. kolem vůdčího jednotlivce, který je jeho tvůrcem, 3. má správní, politické a soudní </a:t>
            </a:r>
            <a:r>
              <a:rPr lang="cs-CZ" sz="2200" b="1" dirty="0" err="1" smtClean="0">
                <a:solidFill>
                  <a:srgbClr val="002060"/>
                </a:solidFill>
              </a:rPr>
              <a:t>fce</a:t>
            </a:r>
            <a:r>
              <a:rPr lang="cs-CZ" sz="2200" b="1" dirty="0" smtClean="0">
                <a:solidFill>
                  <a:srgbClr val="002060"/>
                </a:solidFill>
              </a:rPr>
              <a:t> </a:t>
            </a:r>
            <a:r>
              <a:rPr lang="cs-CZ" sz="2200" dirty="0" smtClean="0">
                <a:solidFill>
                  <a:schemeClr val="tx1"/>
                </a:solidFill>
              </a:rPr>
              <a:t>+ 4. z </a:t>
            </a:r>
            <a:r>
              <a:rPr lang="cs-CZ" sz="2200" dirty="0" err="1" smtClean="0">
                <a:solidFill>
                  <a:schemeClr val="tx1"/>
                </a:solidFill>
              </a:rPr>
              <a:t>hosp</a:t>
            </a:r>
            <a:r>
              <a:rPr lang="cs-CZ" sz="2200" dirty="0" smtClean="0">
                <a:solidFill>
                  <a:schemeClr val="tx1"/>
                </a:solidFill>
              </a:rPr>
              <a:t>. </a:t>
            </a:r>
            <a:r>
              <a:rPr lang="cs-CZ" sz="2200" dirty="0" err="1" smtClean="0">
                <a:solidFill>
                  <a:schemeClr val="tx1"/>
                </a:solidFill>
              </a:rPr>
              <a:t>dův</a:t>
            </a:r>
            <a:r>
              <a:rPr lang="cs-CZ" sz="2200" dirty="0" smtClean="0">
                <a:solidFill>
                  <a:schemeClr val="tx1"/>
                </a:solidFill>
              </a:rPr>
              <a:t> teritoriálně zakotvené, 5. má </a:t>
            </a:r>
            <a:r>
              <a:rPr lang="cs-CZ" sz="2200" dirty="0" err="1" smtClean="0">
                <a:solidFill>
                  <a:schemeClr val="tx1"/>
                </a:solidFill>
              </a:rPr>
              <a:t>fce</a:t>
            </a:r>
            <a:r>
              <a:rPr lang="cs-CZ" sz="2200" dirty="0" smtClean="0">
                <a:solidFill>
                  <a:schemeClr val="tx1"/>
                </a:solidFill>
              </a:rPr>
              <a:t> reprezentační a kult., 6. je centrem </a:t>
            </a:r>
            <a:r>
              <a:rPr lang="cs-CZ" sz="2200" dirty="0" err="1" smtClean="0">
                <a:solidFill>
                  <a:schemeClr val="tx1"/>
                </a:solidFill>
              </a:rPr>
              <a:t>mzn</a:t>
            </a:r>
            <a:r>
              <a:rPr lang="cs-CZ" sz="2200" dirty="0" smtClean="0">
                <a:solidFill>
                  <a:schemeClr val="tx1"/>
                </a:solidFill>
              </a:rPr>
              <a:t>. aktivit (Hlaváček)</a:t>
            </a:r>
          </a:p>
          <a:p>
            <a:pPr marL="285750" indent="-28575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KDO:</a:t>
            </a:r>
            <a:endParaRPr lang="cs-CZ" sz="2200" dirty="0" smtClean="0"/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curia </a:t>
            </a:r>
            <a:r>
              <a:rPr lang="cs-CZ" sz="2200" b="1" dirty="0" smtClean="0">
                <a:solidFill>
                  <a:srgbClr val="002060"/>
                </a:solidFill>
              </a:rPr>
              <a:t>minor </a:t>
            </a:r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 </a:t>
            </a:r>
            <a:r>
              <a:rPr lang="cs-CZ" sz="2200" b="1" dirty="0" smtClean="0">
                <a:solidFill>
                  <a:srgbClr val="002060"/>
                </a:solidFill>
              </a:rPr>
              <a:t>„všední“:  </a:t>
            </a:r>
            <a:r>
              <a:rPr lang="cs-CZ" sz="2200" i="0" dirty="0" smtClean="0"/>
              <a:t>členové vládnoucího rodu s „domácností“  (úředníci + </a:t>
            </a:r>
            <a:r>
              <a:rPr lang="cs-CZ" sz="2200" i="0" dirty="0"/>
              <a:t>služebníci + </a:t>
            </a:r>
            <a:r>
              <a:rPr lang="cs-CZ" sz="2200" i="0" dirty="0" smtClean="0"/>
              <a:t>rádci)</a:t>
            </a: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curia </a:t>
            </a:r>
            <a:r>
              <a:rPr lang="cs-CZ" sz="2200" b="1" dirty="0" smtClean="0">
                <a:solidFill>
                  <a:srgbClr val="002060"/>
                </a:solidFill>
              </a:rPr>
              <a:t>maior </a:t>
            </a:r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 </a:t>
            </a:r>
            <a:r>
              <a:rPr lang="cs-CZ" sz="2200" b="1" dirty="0" smtClean="0">
                <a:solidFill>
                  <a:srgbClr val="002060"/>
                </a:solidFill>
              </a:rPr>
              <a:t>„slavnostní“: </a:t>
            </a:r>
            <a:r>
              <a:rPr lang="cs-CZ" sz="2200" i="0" dirty="0" smtClean="0"/>
              <a:t> </a:t>
            </a:r>
            <a:r>
              <a:rPr lang="cs-CZ" sz="2200" i="0" dirty="0"/>
              <a:t>obec. shromáždění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KOLIK:  </a:t>
            </a:r>
            <a:r>
              <a:rPr lang="cs-CZ" sz="2200" dirty="0" smtClean="0">
                <a:solidFill>
                  <a:schemeClr val="tx1"/>
                </a:solidFill>
              </a:rPr>
              <a:t>cca desítky (12.-13. stol.)  </a:t>
            </a:r>
            <a:endParaRPr lang="cs-CZ" sz="2200" b="1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teorie: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„</a:t>
            </a:r>
            <a:r>
              <a:rPr lang="cs-CZ" sz="2200" b="1" dirty="0" err="1" smtClean="0">
                <a:solidFill>
                  <a:srgbClr val="002060"/>
                </a:solidFill>
              </a:rPr>
              <a:t>Hausherrschaft</a:t>
            </a:r>
            <a:r>
              <a:rPr lang="cs-CZ" sz="2200" b="1" dirty="0">
                <a:solidFill>
                  <a:srgbClr val="002060"/>
                </a:solidFill>
              </a:rPr>
              <a:t>“ </a:t>
            </a:r>
            <a:r>
              <a:rPr lang="cs-CZ" sz="2200" i="0" dirty="0"/>
              <a:t>(Brunner</a:t>
            </a:r>
            <a:r>
              <a:rPr lang="cs-CZ" sz="2200" i="0" dirty="0" smtClean="0"/>
              <a:t>): původ dvora v rodině</a:t>
            </a:r>
            <a:endParaRPr lang="cs-CZ" sz="2200" b="1" i="0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„</a:t>
            </a:r>
            <a:r>
              <a:rPr lang="cs-CZ" sz="2200" b="1" dirty="0" err="1">
                <a:solidFill>
                  <a:srgbClr val="002060"/>
                </a:solidFill>
              </a:rPr>
              <a:t>Zivilisationsprozess</a:t>
            </a:r>
            <a:r>
              <a:rPr lang="cs-CZ" sz="2200" b="1" dirty="0">
                <a:solidFill>
                  <a:srgbClr val="002060"/>
                </a:solidFill>
              </a:rPr>
              <a:t>“</a:t>
            </a:r>
            <a:r>
              <a:rPr lang="cs-CZ" sz="2200" b="1" i="0" dirty="0">
                <a:solidFill>
                  <a:srgbClr val="002060"/>
                </a:solidFill>
              </a:rPr>
              <a:t> </a:t>
            </a:r>
            <a:r>
              <a:rPr lang="cs-CZ" sz="2200" i="0" dirty="0"/>
              <a:t>(Elias): evoluce domácího služebníka ve dvorského hodnostáře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„</a:t>
            </a:r>
            <a:r>
              <a:rPr lang="cs-CZ" sz="2200" b="1" dirty="0" err="1">
                <a:solidFill>
                  <a:srgbClr val="002060"/>
                </a:solidFill>
              </a:rPr>
              <a:t>Hof</a:t>
            </a:r>
            <a:r>
              <a:rPr lang="cs-CZ" sz="2200" b="1" dirty="0">
                <a:solidFill>
                  <a:srgbClr val="002060"/>
                </a:solidFill>
              </a:rPr>
              <a:t> </a:t>
            </a:r>
            <a:r>
              <a:rPr lang="cs-CZ" sz="2200" b="1" dirty="0" err="1">
                <a:solidFill>
                  <a:srgbClr val="002060"/>
                </a:solidFill>
              </a:rPr>
              <a:t>als</a:t>
            </a:r>
            <a:r>
              <a:rPr lang="cs-CZ" sz="2200" b="1" dirty="0">
                <a:solidFill>
                  <a:srgbClr val="002060"/>
                </a:solidFill>
              </a:rPr>
              <a:t> </a:t>
            </a:r>
            <a:r>
              <a:rPr lang="cs-CZ" sz="2200" b="1" dirty="0" err="1">
                <a:solidFill>
                  <a:srgbClr val="002060"/>
                </a:solidFill>
              </a:rPr>
              <a:t>soziales</a:t>
            </a:r>
            <a:r>
              <a:rPr lang="cs-CZ" sz="2200" b="1" dirty="0">
                <a:solidFill>
                  <a:srgbClr val="002060"/>
                </a:solidFill>
              </a:rPr>
              <a:t> </a:t>
            </a:r>
            <a:r>
              <a:rPr lang="cs-CZ" sz="2200" b="1" dirty="0" err="1">
                <a:solidFill>
                  <a:srgbClr val="002060"/>
                </a:solidFill>
              </a:rPr>
              <a:t>System</a:t>
            </a:r>
            <a:r>
              <a:rPr lang="cs-CZ" sz="2200" b="1" dirty="0">
                <a:solidFill>
                  <a:srgbClr val="002060"/>
                </a:solidFill>
              </a:rPr>
              <a:t>“</a:t>
            </a:r>
            <a:r>
              <a:rPr lang="cs-CZ" sz="2200" b="1" i="0" dirty="0">
                <a:solidFill>
                  <a:srgbClr val="002060"/>
                </a:solidFill>
              </a:rPr>
              <a:t> </a:t>
            </a:r>
            <a:r>
              <a:rPr lang="cs-CZ" sz="2200" i="0" dirty="0"/>
              <a:t>(</a:t>
            </a:r>
            <a:r>
              <a:rPr lang="cs-CZ" sz="2200" i="0" dirty="0" err="1"/>
              <a:t>Hirschbiegel</a:t>
            </a:r>
            <a:r>
              <a:rPr lang="cs-CZ" sz="2200" i="0" dirty="0" smtClean="0"/>
              <a:t>): kultura, vliv, čest, koloběh darů, „</a:t>
            </a:r>
            <a:r>
              <a:rPr lang="cs-CZ" sz="2200" i="0" dirty="0"/>
              <a:t>klientelismus“ 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971550" lvl="1" indent="-285750"/>
            <a:endParaRPr lang="cs-CZ" dirty="0" smtClean="0"/>
          </a:p>
          <a:p>
            <a:pPr marL="971550" lvl="1" indent="-28575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55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2362</TotalTime>
  <Words>865</Words>
  <Application>Microsoft Office PowerPoint</Application>
  <PresentationFormat>Širokoúhlá obrazovka</PresentationFormat>
  <Paragraphs>124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Times New Roman</vt:lpstr>
      <vt:lpstr>Wingdings</vt:lpstr>
      <vt:lpstr>Crop</vt:lpstr>
      <vt:lpstr>PANOVNICKÝ DVŮR</vt:lpstr>
      <vt:lpstr>CO JE „STÁT“?</vt:lpstr>
      <vt:lpstr>„PANSTVÍ“</vt:lpstr>
      <vt:lpstr>„SPRÁVA“ (Willoweit)</vt:lpstr>
      <vt:lpstr>„ÚŘAD“</vt:lpstr>
      <vt:lpstr>„TŘI TVÁŘE DVORA“ (Butz-Dannenberg)</vt:lpstr>
      <vt:lpstr>Prezentace aplikace PowerPoint</vt:lpstr>
      <vt:lpstr>BENEFICIÁRNÍ SYSTÉM</vt:lpstr>
      <vt:lpstr>DVŮR (curia): CENTRUM</vt:lpstr>
      <vt:lpstr>DVORSKÉ ÚŘADY</vt:lpstr>
      <vt:lpstr>PANOVNÍK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</cp:lastModifiedBy>
  <cp:revision>79</cp:revision>
  <dcterms:created xsi:type="dcterms:W3CDTF">2017-09-25T08:27:37Z</dcterms:created>
  <dcterms:modified xsi:type="dcterms:W3CDTF">2021-06-25T19:40:10Z</dcterms:modified>
</cp:coreProperties>
</file>