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21"/>
  </p:notesMasterIdLst>
  <p:sldIdLst>
    <p:sldId id="256" r:id="rId2"/>
    <p:sldId id="257" r:id="rId3"/>
    <p:sldId id="258" r:id="rId4"/>
    <p:sldId id="260" r:id="rId5"/>
    <p:sldId id="275" r:id="rId6"/>
    <p:sldId id="273" r:id="rId7"/>
    <p:sldId id="271" r:id="rId8"/>
    <p:sldId id="261" r:id="rId9"/>
    <p:sldId id="262" r:id="rId10"/>
    <p:sldId id="272" r:id="rId11"/>
    <p:sldId id="274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9" autoAdjust="0"/>
    <p:restoredTop sz="94660"/>
  </p:normalViewPr>
  <p:slideViewPr>
    <p:cSldViewPr snapToGrid="0">
      <p:cViewPr varScale="1">
        <p:scale>
          <a:sx n="81" d="100"/>
          <a:sy n="81" d="100"/>
        </p:scale>
        <p:origin x="72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072B18-68D6-4605-8FDE-2F1B522F5CF8}" type="datetimeFigureOut">
              <a:rPr lang="cs-CZ" smtClean="0"/>
              <a:t>23.11.2020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36B020-020B-4E2F-BE8A-BDDB029DD9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3698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36B020-020B-4E2F-BE8A-BDDB029DD94D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71780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11/23/2020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11/23/2020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11/23/2020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6600" dirty="0"/>
              <a:t>VENKOV A Poddanské právo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Jakub Razim</a:t>
            </a:r>
          </a:p>
        </p:txBody>
      </p:sp>
    </p:spTree>
    <p:extLst>
      <p:ext uri="{BB962C8B-B14F-4D97-AF65-F5344CB8AC3E}">
        <p14:creationId xmlns:p14="http://schemas.microsoft.com/office/powerpoint/2010/main" val="42485380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6532880" y="5811520"/>
            <a:ext cx="46787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i="1" dirty="0"/>
              <a:t>Kouřim v 10. stol. (rekonstrukce Miloš Šolle) </a:t>
            </a:r>
          </a:p>
        </p:txBody>
      </p:sp>
      <p:pic>
        <p:nvPicPr>
          <p:cNvPr id="2050" name="Picture 2" descr="VÃ½sledek obrÃ¡zku pro starÃ¡ kouÅim rekonstrukce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63" b="18520"/>
          <a:stretch/>
        </p:blipFill>
        <p:spPr bwMode="auto">
          <a:xfrm>
            <a:off x="1730375" y="504706"/>
            <a:ext cx="8846185" cy="482274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47144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95400" y="381000"/>
            <a:ext cx="9601200" cy="584200"/>
          </a:xfrm>
        </p:spPr>
        <p:txBody>
          <a:bodyPr>
            <a:normAutofit fontScale="90000"/>
          </a:bodyPr>
          <a:lstStyle/>
          <a:p>
            <a:r>
              <a:rPr lang="cs-CZ" dirty="0"/>
              <a:t>Venkovská společnost (Petráček)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95400" y="1117600"/>
            <a:ext cx="10673079" cy="5059363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200" b="1" dirty="0">
                <a:solidFill>
                  <a:srgbClr val="002060"/>
                </a:solidFill>
              </a:rPr>
              <a:t>stratifikace:</a:t>
            </a:r>
          </a:p>
          <a:p>
            <a:pPr marL="1028700" lvl="1" indent="-3429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200" b="1" i="0" dirty="0">
                <a:solidFill>
                  <a:srgbClr val="002060"/>
                </a:solidFill>
              </a:rPr>
              <a:t>„věrní knížete“</a:t>
            </a:r>
          </a:p>
          <a:p>
            <a:pPr marL="1485900" lvl="2" indent="-3429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200" i="0" dirty="0"/>
              <a:t>úředníci</a:t>
            </a:r>
          </a:p>
          <a:p>
            <a:pPr marL="1485900" lvl="2" indent="-3429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200" dirty="0"/>
              <a:t>velmoži</a:t>
            </a:r>
          </a:p>
          <a:p>
            <a:pPr marL="1485900" lvl="2" indent="-3429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200" i="0" dirty="0"/>
              <a:t>bojovníci</a:t>
            </a:r>
          </a:p>
          <a:p>
            <a:pPr marL="1028700" lvl="1" indent="-3429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200" b="1" i="0" dirty="0">
                <a:solidFill>
                  <a:srgbClr val="002060"/>
                </a:solidFill>
              </a:rPr>
              <a:t>„poddaní“</a:t>
            </a:r>
          </a:p>
          <a:p>
            <a:pPr marL="1485900" lvl="2" indent="-3429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200" dirty="0"/>
              <a:t>os. svobodní knížecí rolníci</a:t>
            </a:r>
          </a:p>
          <a:p>
            <a:pPr marL="1485900" lvl="2" indent="-3429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200" dirty="0"/>
              <a:t>nevolníci </a:t>
            </a:r>
          </a:p>
          <a:p>
            <a:pPr marL="498348" indent="-3429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200" b="1" i="0" dirty="0">
                <a:solidFill>
                  <a:srgbClr val="002060"/>
                </a:solidFill>
              </a:rPr>
              <a:t>správ. organizace: </a:t>
            </a:r>
            <a:r>
              <a:rPr lang="cs-CZ" sz="2200" dirty="0"/>
              <a:t>hrady,</a:t>
            </a:r>
            <a:r>
              <a:rPr lang="cs-CZ" sz="2200" i="0" dirty="0"/>
              <a:t> dvorce</a:t>
            </a:r>
          </a:p>
          <a:p>
            <a:pPr marL="498348" indent="-3429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200" b="1" dirty="0" err="1">
                <a:solidFill>
                  <a:srgbClr val="002060"/>
                </a:solidFill>
              </a:rPr>
              <a:t>hosp</a:t>
            </a:r>
            <a:r>
              <a:rPr lang="cs-CZ" sz="2200" b="1" dirty="0">
                <a:solidFill>
                  <a:srgbClr val="002060"/>
                </a:solidFill>
              </a:rPr>
              <a:t>. organizace: </a:t>
            </a:r>
            <a:r>
              <a:rPr lang="cs-CZ" sz="2200" dirty="0"/>
              <a:t>velkostatek</a:t>
            </a:r>
            <a:endParaRPr lang="cs-CZ" sz="2200" i="0" dirty="0"/>
          </a:p>
          <a:p>
            <a:pPr marL="498348" indent="-3429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200" b="1" dirty="0">
                <a:solidFill>
                  <a:srgbClr val="002060"/>
                </a:solidFill>
              </a:rPr>
              <a:t>VÝV </a:t>
            </a:r>
            <a:r>
              <a:rPr lang="cs-CZ" sz="2200" b="1" dirty="0">
                <a:solidFill>
                  <a:srgbClr val="002060"/>
                </a:solidFill>
                <a:sym typeface="Wingdings" panose="05000000000000000000" pitchFamily="2" charset="2"/>
              </a:rPr>
              <a:t> sbližování svob. a nesvobod. v procesu unifikace a „privatizace“</a:t>
            </a:r>
            <a:endParaRPr lang="cs-CZ" sz="2200" b="1" i="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60725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1295400" y="381000"/>
            <a:ext cx="9601200" cy="726440"/>
          </a:xfrm>
        </p:spPr>
        <p:txBody>
          <a:bodyPr/>
          <a:lstStyle/>
          <a:p>
            <a:r>
              <a:rPr lang="cs-CZ" dirty="0"/>
              <a:t>Kolonizace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1066800" y="1341120"/>
            <a:ext cx="10962640" cy="4835843"/>
          </a:xfrm>
        </p:spPr>
        <p:txBody>
          <a:bodyPr>
            <a:normAutofit/>
          </a:bodyPr>
          <a:lstStyle/>
          <a:p>
            <a:r>
              <a:rPr lang="cs-CZ" sz="2200" b="1" dirty="0">
                <a:solidFill>
                  <a:srgbClr val="002060"/>
                </a:solidFill>
              </a:rPr>
              <a:t>„velká“ 13. stol.</a:t>
            </a:r>
          </a:p>
          <a:p>
            <a:r>
              <a:rPr lang="cs-CZ" sz="2200" b="1" dirty="0">
                <a:solidFill>
                  <a:srgbClr val="002060"/>
                </a:solidFill>
              </a:rPr>
              <a:t>x </a:t>
            </a:r>
            <a:r>
              <a:rPr lang="cs-CZ" sz="2200" b="1" dirty="0" err="1">
                <a:solidFill>
                  <a:srgbClr val="002060"/>
                </a:solidFill>
              </a:rPr>
              <a:t>Bretholzova</a:t>
            </a:r>
            <a:r>
              <a:rPr lang="cs-CZ" sz="2200" b="1" dirty="0">
                <a:solidFill>
                  <a:srgbClr val="002060"/>
                </a:solidFill>
              </a:rPr>
              <a:t> „</a:t>
            </a:r>
            <a:r>
              <a:rPr lang="cs-CZ" sz="2200" b="1" dirty="0" err="1">
                <a:solidFill>
                  <a:srgbClr val="002060"/>
                </a:solidFill>
              </a:rPr>
              <a:t>antikolonizační</a:t>
            </a:r>
            <a:r>
              <a:rPr lang="cs-CZ" sz="2200" b="1" dirty="0">
                <a:solidFill>
                  <a:srgbClr val="002060"/>
                </a:solidFill>
              </a:rPr>
              <a:t> teorie“</a:t>
            </a:r>
          </a:p>
          <a:p>
            <a:r>
              <a:rPr lang="cs-CZ" sz="2200" b="1" dirty="0">
                <a:solidFill>
                  <a:srgbClr val="002060"/>
                </a:solidFill>
              </a:rPr>
              <a:t>inovace v návaznosti na autochtonní vývoj: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200" b="1" i="0" dirty="0">
                <a:solidFill>
                  <a:schemeClr val="tx1"/>
                </a:solidFill>
              </a:rPr>
              <a:t>města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200" b="1" i="0" dirty="0"/>
              <a:t>proměny sídel. struktury - pravidelnější tvary sídlišť a </a:t>
            </a:r>
            <a:r>
              <a:rPr lang="cs-CZ" sz="2200" b="1" i="0" dirty="0" err="1"/>
              <a:t>plužin</a:t>
            </a:r>
            <a:r>
              <a:rPr lang="cs-CZ" sz="2200" b="1" i="0" dirty="0"/>
              <a:t> (</a:t>
            </a:r>
            <a:r>
              <a:rPr lang="cs-CZ" sz="2200" b="1" i="0" dirty="0" err="1"/>
              <a:t>zeměděl</a:t>
            </a:r>
            <a:r>
              <a:rPr lang="cs-CZ" sz="2200" b="1" i="0" dirty="0"/>
              <a:t>. pozemky)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200" b="1" i="0" dirty="0" err="1"/>
              <a:t>reluice</a:t>
            </a:r>
            <a:r>
              <a:rPr lang="cs-CZ" sz="2200" b="1" i="0" dirty="0"/>
              <a:t>: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cs-CZ" sz="2200" b="1" dirty="0"/>
              <a:t>dávky přímé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cs-CZ" sz="2200" b="1" i="0" dirty="0"/>
              <a:t>dávky nepřímé (</a:t>
            </a:r>
            <a:r>
              <a:rPr lang="cs-CZ" sz="2200" b="1" i="0" dirty="0" err="1"/>
              <a:t>přímusy</a:t>
            </a:r>
            <a:r>
              <a:rPr lang="cs-CZ" sz="2200" b="1" i="0" dirty="0"/>
              <a:t>, regály)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200" b="1" i="0" dirty="0"/>
              <a:t>trh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200" b="1" i="0" dirty="0">
                <a:solidFill>
                  <a:srgbClr val="002060"/>
                </a:solidFill>
              </a:rPr>
              <a:t>„individualizace“ vlast. práv </a:t>
            </a:r>
            <a:r>
              <a:rPr lang="cs-CZ" sz="2200" b="1" i="0" dirty="0">
                <a:solidFill>
                  <a:srgbClr val="002060"/>
                </a:solidFill>
                <a:sym typeface="Wingdings" panose="05000000000000000000" pitchFamily="2" charset="2"/>
              </a:rPr>
              <a:t> od participace k dominanci</a:t>
            </a:r>
            <a:endParaRPr lang="cs-CZ" sz="2200" b="1" i="0" dirty="0">
              <a:solidFill>
                <a:srgbClr val="002060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200" b="1" i="0" dirty="0" err="1"/>
              <a:t>pozem</a:t>
            </a:r>
            <a:r>
              <a:rPr lang="cs-CZ" sz="2200" b="1" i="0" dirty="0"/>
              <a:t>. šlechta</a:t>
            </a:r>
          </a:p>
        </p:txBody>
      </p:sp>
    </p:spTree>
    <p:extLst>
      <p:ext uri="{BB962C8B-B14F-4D97-AF65-F5344CB8AC3E}">
        <p14:creationId xmlns:p14="http://schemas.microsoft.com/office/powerpoint/2010/main" val="30124459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1295400" y="381000"/>
            <a:ext cx="9601200" cy="726440"/>
          </a:xfrm>
        </p:spPr>
        <p:txBody>
          <a:bodyPr/>
          <a:lstStyle/>
          <a:p>
            <a:r>
              <a:rPr lang="cs-CZ" dirty="0"/>
              <a:t>Imunity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1066800" y="1341120"/>
            <a:ext cx="10962640" cy="5252720"/>
          </a:xfrm>
        </p:spPr>
        <p:txBody>
          <a:bodyPr>
            <a:normAutofit/>
          </a:bodyPr>
          <a:lstStyle/>
          <a:p>
            <a:r>
              <a:rPr lang="cs-CZ" sz="2200" b="1" i="1" dirty="0" err="1">
                <a:solidFill>
                  <a:srgbClr val="002060"/>
                </a:solidFill>
              </a:rPr>
              <a:t>immunis</a:t>
            </a:r>
            <a:r>
              <a:rPr lang="cs-CZ" sz="2200" b="1" dirty="0">
                <a:solidFill>
                  <a:srgbClr val="002060"/>
                </a:solidFill>
              </a:rPr>
              <a:t> </a:t>
            </a:r>
            <a:r>
              <a:rPr lang="cs-CZ" sz="2200" b="1" dirty="0">
                <a:solidFill>
                  <a:srgbClr val="002060"/>
                </a:solidFill>
                <a:sym typeface="Wingdings" panose="05000000000000000000" pitchFamily="2" charset="2"/>
              </a:rPr>
              <a:t> pozdní ant.: </a:t>
            </a:r>
            <a:r>
              <a:rPr lang="cs-CZ" sz="2200" b="1" dirty="0">
                <a:solidFill>
                  <a:schemeClr val="tx1"/>
                </a:solidFill>
                <a:sym typeface="Wingdings" panose="05000000000000000000" pitchFamily="2" charset="2"/>
              </a:rPr>
              <a:t>osvobození od veřej. břemen</a:t>
            </a:r>
          </a:p>
          <a:p>
            <a:r>
              <a:rPr lang="cs-CZ" sz="2200" b="1" dirty="0">
                <a:solidFill>
                  <a:schemeClr val="tx1"/>
                </a:solidFill>
              </a:rPr>
              <a:t>vynětí lidí a důchodů z kompetence hrad. správy</a:t>
            </a:r>
          </a:p>
          <a:p>
            <a:r>
              <a:rPr lang="cs-CZ" sz="2200" b="1" dirty="0">
                <a:solidFill>
                  <a:schemeClr val="tx1"/>
                </a:solidFill>
              </a:rPr>
              <a:t>od </a:t>
            </a:r>
            <a:r>
              <a:rPr lang="cs-CZ" sz="2200" b="1" dirty="0" err="1">
                <a:solidFill>
                  <a:schemeClr val="tx1"/>
                </a:solidFill>
              </a:rPr>
              <a:t>kon</a:t>
            </a:r>
            <a:r>
              <a:rPr lang="cs-CZ" sz="2200" b="1" dirty="0">
                <a:solidFill>
                  <a:schemeClr val="tx1"/>
                </a:solidFill>
              </a:rPr>
              <a:t>. 12. stol.</a:t>
            </a:r>
          </a:p>
          <a:p>
            <a:r>
              <a:rPr lang="cs-CZ" sz="2200" b="1" dirty="0" err="1">
                <a:solidFill>
                  <a:schemeClr val="tx1"/>
                </a:solidFill>
              </a:rPr>
              <a:t>přem</a:t>
            </a:r>
            <a:r>
              <a:rPr lang="cs-CZ" sz="2200" b="1" dirty="0">
                <a:solidFill>
                  <a:schemeClr val="tx1"/>
                </a:solidFill>
              </a:rPr>
              <a:t>. fundace (bis., kl., kap.)</a:t>
            </a:r>
          </a:p>
          <a:p>
            <a:r>
              <a:rPr lang="cs-CZ" sz="2200" b="1" dirty="0">
                <a:solidFill>
                  <a:schemeClr val="accent6">
                    <a:lumMod val="50000"/>
                  </a:schemeClr>
                </a:solidFill>
              </a:rPr>
              <a:t>CÍR. VRCHNOST</a:t>
            </a:r>
            <a:r>
              <a:rPr lang="cs-CZ" sz="2200" b="1" dirty="0">
                <a:solidFill>
                  <a:schemeClr val="tx1"/>
                </a:solidFill>
              </a:rPr>
              <a:t> </a:t>
            </a:r>
            <a:r>
              <a:rPr lang="cs-CZ" sz="2200" b="1" dirty="0">
                <a:sym typeface="Wingdings" panose="05000000000000000000" pitchFamily="2" charset="2"/>
              </a:rPr>
              <a:t> </a:t>
            </a:r>
            <a:r>
              <a:rPr lang="cs-CZ" sz="2200" b="1" dirty="0">
                <a:solidFill>
                  <a:schemeClr val="tx1"/>
                </a:solidFill>
              </a:rPr>
              <a:t>stupňovité úlevy až po </a:t>
            </a:r>
            <a:r>
              <a:rPr lang="cs-CZ" sz="2200" b="1" dirty="0">
                <a:solidFill>
                  <a:srgbClr val="002060"/>
                </a:solidFill>
              </a:rPr>
              <a:t>kolektivní privilegium 1222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200" b="1" i="0" dirty="0">
                <a:solidFill>
                  <a:schemeClr val="tx1"/>
                </a:solidFill>
              </a:rPr>
              <a:t>vynětí ze </a:t>
            </a:r>
            <a:r>
              <a:rPr lang="cs-CZ" sz="2200" b="1" i="0" dirty="0" err="1">
                <a:solidFill>
                  <a:schemeClr val="tx1"/>
                </a:solidFill>
              </a:rPr>
              <a:t>zeměpan</a:t>
            </a:r>
            <a:r>
              <a:rPr lang="cs-CZ" sz="2200" b="1" i="0" dirty="0">
                <a:solidFill>
                  <a:schemeClr val="tx1"/>
                </a:solidFill>
              </a:rPr>
              <a:t>. majetku </a:t>
            </a:r>
            <a:r>
              <a:rPr lang="cs-CZ" sz="2200" b="1" i="0" dirty="0">
                <a:sym typeface="Wingdings" panose="05000000000000000000" pitchFamily="2" charset="2"/>
              </a:rPr>
              <a:t> od vlast. k zakladatel. církvi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200" b="1" i="0" dirty="0">
                <a:solidFill>
                  <a:schemeClr val="tx1"/>
                </a:solidFill>
                <a:sym typeface="Wingdings" panose="05000000000000000000" pitchFamily="2" charset="2"/>
              </a:rPr>
              <a:t>vynětí z veřej. břemen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200" b="1" i="0" dirty="0">
                <a:solidFill>
                  <a:schemeClr val="tx1"/>
                </a:solidFill>
                <a:sym typeface="Wingdings" panose="05000000000000000000" pitchFamily="2" charset="2"/>
              </a:rPr>
              <a:t>autonomie soudnictví</a:t>
            </a:r>
          </a:p>
          <a:p>
            <a:r>
              <a:rPr lang="cs-CZ" sz="2200" b="1" dirty="0">
                <a:solidFill>
                  <a:schemeClr val="accent6">
                    <a:lumMod val="50000"/>
                  </a:schemeClr>
                </a:solidFill>
                <a:sym typeface="Wingdings" panose="05000000000000000000" pitchFamily="2" charset="2"/>
              </a:rPr>
              <a:t>SVĚT. VRCHNOST</a:t>
            </a:r>
            <a:r>
              <a:rPr lang="cs-CZ" sz="2200" b="1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cs-CZ" sz="2200" b="1" dirty="0">
                <a:sym typeface="Wingdings" panose="05000000000000000000" pitchFamily="2" charset="2"/>
              </a:rPr>
              <a:t> </a:t>
            </a:r>
            <a:r>
              <a:rPr lang="cs-CZ" sz="2200" b="1" dirty="0">
                <a:solidFill>
                  <a:srgbClr val="002060"/>
                </a:solidFill>
                <a:sym typeface="Wingdings" panose="05000000000000000000" pitchFamily="2" charset="2"/>
              </a:rPr>
              <a:t>Statuta Konrádova 1189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200" b="1" i="0" dirty="0">
                <a:solidFill>
                  <a:srgbClr val="002060"/>
                </a:solidFill>
                <a:sym typeface="Wingdings" panose="05000000000000000000" pitchFamily="2" charset="2"/>
              </a:rPr>
              <a:t>tendence: </a:t>
            </a:r>
            <a:r>
              <a:rPr lang="cs-CZ" sz="2200" b="1" i="0" dirty="0">
                <a:solidFill>
                  <a:schemeClr val="tx1"/>
                </a:solidFill>
                <a:sym typeface="Wingdings" panose="05000000000000000000" pitchFamily="2" charset="2"/>
              </a:rPr>
              <a:t>omezit moc a libovůli </a:t>
            </a:r>
            <a:r>
              <a:rPr lang="cs-CZ" sz="2200" b="1" i="0" dirty="0" err="1">
                <a:solidFill>
                  <a:schemeClr val="tx1"/>
                </a:solidFill>
                <a:sym typeface="Wingdings" panose="05000000000000000000" pitchFamily="2" charset="2"/>
              </a:rPr>
              <a:t>úřed</a:t>
            </a:r>
            <a:r>
              <a:rPr lang="cs-CZ" sz="2200" b="1" i="0" dirty="0">
                <a:solidFill>
                  <a:schemeClr val="tx1"/>
                </a:solidFill>
                <a:sym typeface="Wingdings" panose="05000000000000000000" pitchFamily="2" charset="2"/>
              </a:rPr>
              <a:t>. aparátu, zabezpečit práva (vyšší) šlechty, prosazení </a:t>
            </a:r>
            <a:r>
              <a:rPr lang="cs-CZ" sz="2200" b="1" i="0" dirty="0" err="1">
                <a:solidFill>
                  <a:schemeClr val="tx1"/>
                </a:solidFill>
                <a:sym typeface="Wingdings" panose="05000000000000000000" pitchFamily="2" charset="2"/>
              </a:rPr>
              <a:t>cír</a:t>
            </a:r>
            <a:r>
              <a:rPr lang="cs-CZ" sz="2200" b="1" i="0" dirty="0">
                <a:solidFill>
                  <a:schemeClr val="tx1"/>
                </a:solidFill>
                <a:sym typeface="Wingdings" panose="05000000000000000000" pitchFamily="2" charset="2"/>
              </a:rPr>
              <a:t>. morálky, redukce svépomoci </a:t>
            </a:r>
            <a:endParaRPr lang="cs-CZ" sz="2200" b="1" i="0" dirty="0">
              <a:solidFill>
                <a:srgbClr val="002060"/>
              </a:solidFill>
            </a:endParaRPr>
          </a:p>
          <a:p>
            <a:r>
              <a:rPr lang="cs-CZ" sz="2200" b="1" i="0" dirty="0">
                <a:solidFill>
                  <a:srgbClr val="002060"/>
                </a:solidFill>
              </a:rPr>
              <a:t>král. ochrana</a:t>
            </a:r>
            <a:r>
              <a:rPr lang="cs-CZ" sz="2200" b="1" i="0" dirty="0">
                <a:solidFill>
                  <a:schemeClr val="tx1"/>
                </a:solidFill>
              </a:rPr>
              <a:t> </a:t>
            </a:r>
            <a:r>
              <a:rPr lang="cs-CZ" sz="2200" b="1" dirty="0">
                <a:sym typeface="Wingdings" panose="05000000000000000000" pitchFamily="2" charset="2"/>
              </a:rPr>
              <a:t> vzor v papež. ochraně x </a:t>
            </a:r>
            <a:r>
              <a:rPr lang="cs-CZ" sz="2200" b="1" dirty="0" err="1">
                <a:sym typeface="Wingdings" panose="05000000000000000000" pitchFamily="2" charset="2"/>
              </a:rPr>
              <a:t>benef</a:t>
            </a:r>
            <a:r>
              <a:rPr lang="cs-CZ" sz="2200" b="1" dirty="0">
                <a:sym typeface="Wingdings" panose="05000000000000000000" pitchFamily="2" charset="2"/>
              </a:rPr>
              <a:t>. úřednictvo </a:t>
            </a:r>
            <a:endParaRPr lang="cs-CZ" sz="2200" b="1" i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6875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1295400" y="381000"/>
            <a:ext cx="9601200" cy="726440"/>
          </a:xfrm>
        </p:spPr>
        <p:txBody>
          <a:bodyPr/>
          <a:lstStyle/>
          <a:p>
            <a:r>
              <a:rPr lang="cs-CZ" dirty="0"/>
              <a:t>Emfyteuse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853440" y="1107440"/>
            <a:ext cx="11176000" cy="5659120"/>
          </a:xfrm>
        </p:spPr>
        <p:txBody>
          <a:bodyPr>
            <a:normAutofit/>
          </a:bodyPr>
          <a:lstStyle/>
          <a:p>
            <a:r>
              <a:rPr lang="cs-CZ" sz="2200" b="1" i="0" dirty="0" err="1">
                <a:solidFill>
                  <a:schemeClr val="tx1"/>
                </a:solidFill>
              </a:rPr>
              <a:t>celoevrop</a:t>
            </a:r>
            <a:r>
              <a:rPr lang="cs-CZ" sz="2200" b="1" i="0" dirty="0">
                <a:solidFill>
                  <a:schemeClr val="tx1"/>
                </a:solidFill>
              </a:rPr>
              <a:t>. zjev </a:t>
            </a:r>
            <a:r>
              <a:rPr lang="cs-CZ" sz="2200" b="1" i="0" dirty="0">
                <a:solidFill>
                  <a:schemeClr val="tx1"/>
                </a:solidFill>
                <a:sym typeface="Wingdings" panose="05000000000000000000" pitchFamily="2" charset="2"/>
              </a:rPr>
              <a:t> </a:t>
            </a:r>
            <a:r>
              <a:rPr lang="cs-CZ" sz="2200" b="1" dirty="0">
                <a:solidFill>
                  <a:srgbClr val="002060"/>
                </a:solidFill>
              </a:rPr>
              <a:t>právo přímého uživatele k </a:t>
            </a:r>
            <a:r>
              <a:rPr lang="cs-CZ" sz="2200" b="1" dirty="0" err="1">
                <a:solidFill>
                  <a:srgbClr val="002060"/>
                </a:solidFill>
              </a:rPr>
              <a:t>zeměděl</a:t>
            </a:r>
            <a:r>
              <a:rPr lang="cs-CZ" sz="2200" b="1" dirty="0">
                <a:solidFill>
                  <a:srgbClr val="002060"/>
                </a:solidFill>
              </a:rPr>
              <a:t>. půdě a jejím výnosům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200" b="1" i="0" dirty="0">
                <a:solidFill>
                  <a:srgbClr val="C00000"/>
                </a:solidFill>
              </a:rPr>
              <a:t>emfyteutické právo (</a:t>
            </a:r>
            <a:r>
              <a:rPr lang="cs-CZ" sz="2200" b="1" i="1" dirty="0">
                <a:solidFill>
                  <a:srgbClr val="C00000"/>
                </a:solidFill>
              </a:rPr>
              <a:t>ius </a:t>
            </a:r>
            <a:r>
              <a:rPr lang="cs-CZ" sz="2200" b="1" i="1" dirty="0" err="1">
                <a:solidFill>
                  <a:srgbClr val="C00000"/>
                </a:solidFill>
              </a:rPr>
              <a:t>theutonicum</a:t>
            </a:r>
            <a:r>
              <a:rPr lang="cs-CZ" sz="2200" b="1" i="0" dirty="0">
                <a:solidFill>
                  <a:srgbClr val="C00000"/>
                </a:solidFill>
              </a:rPr>
              <a:t>):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200" b="1" i="0" dirty="0">
                <a:solidFill>
                  <a:schemeClr val="tx1"/>
                </a:solidFill>
              </a:rPr>
              <a:t>dědičnost držby půdy v muž. linii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200" b="1" i="0" dirty="0">
                <a:solidFill>
                  <a:schemeClr val="tx1"/>
                </a:solidFill>
              </a:rPr>
              <a:t>dispozice půdou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200" b="1" i="0" dirty="0" err="1">
                <a:solidFill>
                  <a:schemeClr val="tx1"/>
                </a:solidFill>
              </a:rPr>
              <a:t>reluice</a:t>
            </a:r>
            <a:r>
              <a:rPr lang="cs-CZ" sz="2200" b="1" i="0" dirty="0">
                <a:solidFill>
                  <a:schemeClr val="tx1"/>
                </a:solidFill>
              </a:rPr>
              <a:t> </a:t>
            </a:r>
            <a:r>
              <a:rPr lang="cs-CZ" sz="2200" b="1" i="0" dirty="0" err="1">
                <a:solidFill>
                  <a:schemeClr val="tx1"/>
                </a:solidFill>
              </a:rPr>
              <a:t>naturál</a:t>
            </a:r>
            <a:r>
              <a:rPr lang="cs-CZ" sz="2200" b="1" i="0" dirty="0">
                <a:solidFill>
                  <a:schemeClr val="tx1"/>
                </a:solidFill>
              </a:rPr>
              <a:t>. dávek a robot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200" b="1" i="0" dirty="0">
                <a:solidFill>
                  <a:schemeClr val="tx1"/>
                </a:solidFill>
              </a:rPr>
              <a:t>stabilní zatížení poddaných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200" b="1" i="0" dirty="0">
                <a:solidFill>
                  <a:schemeClr val="tx1"/>
                </a:solidFill>
              </a:rPr>
              <a:t>zákup (</a:t>
            </a:r>
            <a:r>
              <a:rPr lang="cs-CZ" sz="2200" b="1" dirty="0" err="1">
                <a:solidFill>
                  <a:schemeClr val="tx1"/>
                </a:solidFill>
              </a:rPr>
              <a:t>arra</a:t>
            </a:r>
            <a:r>
              <a:rPr lang="cs-CZ" sz="2200" b="1" i="0" dirty="0">
                <a:solidFill>
                  <a:schemeClr val="tx1"/>
                </a:solidFill>
              </a:rPr>
              <a:t>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200" b="1" i="0" dirty="0">
                <a:solidFill>
                  <a:schemeClr val="tx1"/>
                </a:solidFill>
              </a:rPr>
              <a:t>předmět: zásadně </a:t>
            </a:r>
            <a:r>
              <a:rPr lang="cs-CZ" sz="2200" b="1" i="0" dirty="0" err="1">
                <a:solidFill>
                  <a:schemeClr val="tx1"/>
                </a:solidFill>
              </a:rPr>
              <a:t>nemov</a:t>
            </a:r>
            <a:r>
              <a:rPr lang="cs-CZ" sz="2200" b="1" i="0" dirty="0">
                <a:solidFill>
                  <a:schemeClr val="tx1"/>
                </a:solidFill>
              </a:rPr>
              <a:t>., výjimečně právo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200" b="1" i="0" dirty="0">
                <a:solidFill>
                  <a:schemeClr val="tx1"/>
                </a:solidFill>
              </a:rPr>
              <a:t>soud. samospráva 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200" b="1" i="0" dirty="0">
                <a:solidFill>
                  <a:srgbClr val="C00000"/>
                </a:solidFill>
              </a:rPr>
              <a:t>české právo (</a:t>
            </a:r>
            <a:r>
              <a:rPr lang="cs-CZ" sz="2200" b="1" i="1" dirty="0">
                <a:solidFill>
                  <a:srgbClr val="C00000"/>
                </a:solidFill>
              </a:rPr>
              <a:t>ius </a:t>
            </a:r>
            <a:r>
              <a:rPr lang="cs-CZ" sz="2200" b="1" i="1" dirty="0" err="1">
                <a:solidFill>
                  <a:srgbClr val="C00000"/>
                </a:solidFill>
              </a:rPr>
              <a:t>bohemicum</a:t>
            </a:r>
            <a:r>
              <a:rPr lang="cs-CZ" sz="2200" b="1" i="0" dirty="0">
                <a:solidFill>
                  <a:srgbClr val="C00000"/>
                </a:solidFill>
              </a:rPr>
              <a:t>):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200" b="1" i="0" dirty="0">
                <a:solidFill>
                  <a:schemeClr val="tx1"/>
                </a:solidFill>
              </a:rPr>
              <a:t>dočasná a odvolatelná držba půdy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200" b="1" i="0" dirty="0">
                <a:solidFill>
                  <a:schemeClr val="tx1"/>
                </a:solidFill>
              </a:rPr>
              <a:t>dům dědičným majetkem poddaných v muž. linii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200" b="1" i="1" dirty="0">
                <a:solidFill>
                  <a:srgbClr val="C00000"/>
                </a:solidFill>
              </a:rPr>
              <a:t>ius </a:t>
            </a:r>
            <a:r>
              <a:rPr lang="cs-CZ" sz="2200" b="1" i="1" dirty="0" err="1">
                <a:solidFill>
                  <a:srgbClr val="C00000"/>
                </a:solidFill>
              </a:rPr>
              <a:t>servile</a:t>
            </a:r>
            <a:r>
              <a:rPr lang="cs-CZ" sz="2200" b="1" dirty="0">
                <a:solidFill>
                  <a:srgbClr val="C00000"/>
                </a:solidFill>
              </a:rPr>
              <a:t> (?)</a:t>
            </a:r>
          </a:p>
          <a:p>
            <a:pPr marL="0" indent="0">
              <a:buNone/>
            </a:pPr>
            <a:endParaRPr lang="cs-CZ" sz="2200" b="1" i="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cs-CZ" sz="2200" b="1" i="0" dirty="0">
              <a:solidFill>
                <a:schemeClr val="tx1"/>
              </a:solidFill>
            </a:endParaRPr>
          </a:p>
        </p:txBody>
      </p:sp>
      <p:sp>
        <p:nvSpPr>
          <p:cNvPr id="2" name="Šipka nahoru 1"/>
          <p:cNvSpPr/>
          <p:nvPr/>
        </p:nvSpPr>
        <p:spPr>
          <a:xfrm>
            <a:off x="8747760" y="1940560"/>
            <a:ext cx="3088640" cy="4531360"/>
          </a:xfrm>
          <a:prstGeom prst="upArrow">
            <a:avLst>
              <a:gd name="adj1" fmla="val 68272"/>
              <a:gd name="adj2" fmla="val 27632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>
                <a:solidFill>
                  <a:schemeClr val="bg1"/>
                </a:solidFill>
              </a:rPr>
              <a:t>RŮST </a:t>
            </a:r>
          </a:p>
          <a:p>
            <a:pPr algn="ctr"/>
            <a:r>
              <a:rPr lang="cs-CZ" sz="2800" dirty="0">
                <a:solidFill>
                  <a:schemeClr val="bg1"/>
                </a:solidFill>
              </a:rPr>
              <a:t>PRÁVNÍCH ZÁRUK </a:t>
            </a:r>
          </a:p>
          <a:p>
            <a:pPr algn="ctr"/>
            <a:r>
              <a:rPr lang="cs-CZ" sz="2800" dirty="0">
                <a:solidFill>
                  <a:schemeClr val="bg1"/>
                </a:solidFill>
              </a:rPr>
              <a:t>PRO PODDANÉ</a:t>
            </a:r>
          </a:p>
        </p:txBody>
      </p:sp>
    </p:spTree>
    <p:extLst>
      <p:ext uri="{BB962C8B-B14F-4D97-AF65-F5344CB8AC3E}">
        <p14:creationId xmlns:p14="http://schemas.microsoft.com/office/powerpoint/2010/main" val="3093792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1295400" y="381000"/>
            <a:ext cx="9601200" cy="726440"/>
          </a:xfrm>
        </p:spPr>
        <p:txBody>
          <a:bodyPr/>
          <a:lstStyle/>
          <a:p>
            <a:r>
              <a:rPr lang="cs-CZ" dirty="0"/>
              <a:t>Emfyteuse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853440" y="1107440"/>
            <a:ext cx="11176000" cy="5659120"/>
          </a:xfrm>
        </p:spPr>
        <p:txBody>
          <a:bodyPr>
            <a:normAutofit/>
          </a:bodyPr>
          <a:lstStyle/>
          <a:p>
            <a:r>
              <a:rPr lang="cs-CZ" sz="2200" b="1" dirty="0">
                <a:solidFill>
                  <a:schemeClr val="tx1"/>
                </a:solidFill>
              </a:rPr>
              <a:t>„promiskuita“ a sbližování </a:t>
            </a:r>
            <a:r>
              <a:rPr lang="cs-CZ" sz="2200" b="1" dirty="0" err="1">
                <a:solidFill>
                  <a:schemeClr val="tx1"/>
                </a:solidFill>
              </a:rPr>
              <a:t>pr</a:t>
            </a:r>
            <a:r>
              <a:rPr lang="cs-CZ" sz="2200" b="1" dirty="0">
                <a:solidFill>
                  <a:schemeClr val="tx1"/>
                </a:solidFill>
              </a:rPr>
              <a:t>. režimů </a:t>
            </a:r>
            <a:r>
              <a:rPr lang="cs-CZ" sz="2200" b="1" dirty="0">
                <a:solidFill>
                  <a:schemeClr val="tx1"/>
                </a:solidFill>
                <a:sym typeface="Wingdings" panose="05000000000000000000" pitchFamily="2" charset="2"/>
              </a:rPr>
              <a:t> </a:t>
            </a:r>
            <a:r>
              <a:rPr lang="cs-CZ" sz="2200" b="1" dirty="0">
                <a:solidFill>
                  <a:schemeClr val="tx1"/>
                </a:solidFill>
              </a:rPr>
              <a:t>shody: výkup, přeměřování, výše a skladba dávek (placení na Sv. Jiří 23.4. a Sv. Havla 16. 10.), lánová soustava</a:t>
            </a:r>
          </a:p>
          <a:p>
            <a:r>
              <a:rPr lang="cs-CZ" sz="2200" b="1" dirty="0">
                <a:solidFill>
                  <a:schemeClr val="tx1"/>
                </a:solidFill>
              </a:rPr>
              <a:t>forma převzata z říše, předpoklady dom. původu</a:t>
            </a:r>
          </a:p>
          <a:p>
            <a:r>
              <a:rPr lang="cs-CZ" sz="2200" b="1" dirty="0" err="1">
                <a:solidFill>
                  <a:schemeClr val="tx1"/>
                </a:solidFill>
              </a:rPr>
              <a:t>dův</a:t>
            </a:r>
            <a:r>
              <a:rPr lang="cs-CZ" sz="2200" b="1" dirty="0">
                <a:solidFill>
                  <a:schemeClr val="tx1"/>
                </a:solidFill>
              </a:rPr>
              <a:t>.: zlepšení </a:t>
            </a:r>
            <a:r>
              <a:rPr lang="cs-CZ" sz="2200" b="1" dirty="0" err="1">
                <a:solidFill>
                  <a:schemeClr val="tx1"/>
                </a:solidFill>
              </a:rPr>
              <a:t>pr</a:t>
            </a:r>
            <a:r>
              <a:rPr lang="cs-CZ" sz="2200" b="1" dirty="0">
                <a:solidFill>
                  <a:schemeClr val="tx1"/>
                </a:solidFill>
              </a:rPr>
              <a:t>. postavení pro poddané, zlepšení </a:t>
            </a:r>
            <a:r>
              <a:rPr lang="cs-CZ" sz="2200" b="1" dirty="0" err="1">
                <a:solidFill>
                  <a:schemeClr val="tx1"/>
                </a:solidFill>
              </a:rPr>
              <a:t>hosp</a:t>
            </a:r>
            <a:r>
              <a:rPr lang="cs-CZ" sz="2200" b="1" dirty="0">
                <a:solidFill>
                  <a:schemeClr val="tx1"/>
                </a:solidFill>
              </a:rPr>
              <a:t>. efektivity pro vrchnost </a:t>
            </a:r>
          </a:p>
          <a:p>
            <a:r>
              <a:rPr lang="cs-CZ" sz="2200" b="1" dirty="0">
                <a:solidFill>
                  <a:srgbClr val="002060"/>
                </a:solidFill>
              </a:rPr>
              <a:t>4 skupiny dle obsahu (</a:t>
            </a:r>
            <a:r>
              <a:rPr lang="cs-CZ" sz="2200" b="1" dirty="0" err="1">
                <a:solidFill>
                  <a:srgbClr val="002060"/>
                </a:solidFill>
              </a:rPr>
              <a:t>Graus</a:t>
            </a:r>
            <a:r>
              <a:rPr lang="cs-CZ" sz="2200" b="1" dirty="0">
                <a:solidFill>
                  <a:srgbClr val="002060"/>
                </a:solidFill>
              </a:rPr>
              <a:t>):</a:t>
            </a:r>
          </a:p>
          <a:p>
            <a:pPr marL="987552" lvl="1" indent="-457200">
              <a:buFont typeface="+mj-lt"/>
              <a:buAutoNum type="arabicPeriod"/>
            </a:pPr>
            <a:r>
              <a:rPr lang="cs-CZ" sz="2200" b="1" i="0" dirty="0">
                <a:solidFill>
                  <a:schemeClr val="tx1"/>
                </a:solidFill>
              </a:rPr>
              <a:t>nové založení vesnice na </a:t>
            </a:r>
            <a:r>
              <a:rPr lang="cs-CZ" sz="2200" b="1" i="0" dirty="0" err="1">
                <a:solidFill>
                  <a:schemeClr val="tx1"/>
                </a:solidFill>
              </a:rPr>
              <a:t>emfyt</a:t>
            </a:r>
            <a:r>
              <a:rPr lang="cs-CZ" sz="2200" b="1" i="0" dirty="0">
                <a:solidFill>
                  <a:schemeClr val="tx1"/>
                </a:solidFill>
              </a:rPr>
              <a:t>. právu</a:t>
            </a:r>
          </a:p>
          <a:p>
            <a:pPr marL="987552" lvl="1" indent="-457200">
              <a:buFont typeface="+mj-lt"/>
              <a:buAutoNum type="arabicPeriod"/>
            </a:pPr>
            <a:r>
              <a:rPr lang="cs-CZ" sz="2200" b="1" i="0" dirty="0">
                <a:solidFill>
                  <a:schemeClr val="tx1"/>
                </a:solidFill>
              </a:rPr>
              <a:t>obnovení vesnice na emfyteutickém právu</a:t>
            </a:r>
          </a:p>
          <a:p>
            <a:pPr marL="987552" lvl="1" indent="-457200">
              <a:buFont typeface="+mj-lt"/>
              <a:buAutoNum type="arabicPeriod"/>
            </a:pPr>
            <a:r>
              <a:rPr lang="cs-CZ" sz="2200" b="1" i="0" dirty="0">
                <a:solidFill>
                  <a:schemeClr val="tx1"/>
                </a:solidFill>
              </a:rPr>
              <a:t>emfyteutická lokace, kde příjemce je poddaný </a:t>
            </a:r>
          </a:p>
          <a:p>
            <a:pPr marL="987552" lvl="1" indent="-457200">
              <a:buFont typeface="+mj-lt"/>
              <a:buAutoNum type="arabicPeriod"/>
            </a:pPr>
            <a:r>
              <a:rPr lang="cs-CZ" sz="2200" b="1" i="0" dirty="0">
                <a:solidFill>
                  <a:schemeClr val="tx1"/>
                </a:solidFill>
              </a:rPr>
              <a:t>emfyteutická lokace, kde příjemce je město, nebo feudál. vrchnost</a:t>
            </a:r>
          </a:p>
          <a:p>
            <a:pPr marL="987552" lvl="1" indent="-457200">
              <a:buFont typeface="+mj-lt"/>
              <a:buAutoNum type="arabicPeriod"/>
            </a:pPr>
            <a:endParaRPr lang="cs-CZ" sz="2200" b="1" i="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endParaRPr lang="cs-CZ" sz="2200" b="1" i="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cs-CZ" sz="2200" b="1" i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66835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1295400" y="381000"/>
            <a:ext cx="9601200" cy="726440"/>
          </a:xfrm>
        </p:spPr>
        <p:txBody>
          <a:bodyPr/>
          <a:lstStyle/>
          <a:p>
            <a:r>
              <a:rPr lang="cs-CZ" dirty="0"/>
              <a:t>Vrchnostenská správa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853440" y="1107440"/>
            <a:ext cx="4886960" cy="5659120"/>
          </a:xfrm>
        </p:spPr>
        <p:txBody>
          <a:bodyPr>
            <a:normAutofit/>
          </a:bodyPr>
          <a:lstStyle/>
          <a:p>
            <a:r>
              <a:rPr lang="cs-CZ" sz="2200" b="1" i="0" dirty="0">
                <a:solidFill>
                  <a:schemeClr val="tx1"/>
                </a:solidFill>
              </a:rPr>
              <a:t>správ. jednotky: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200" b="1" i="0" dirty="0">
                <a:solidFill>
                  <a:schemeClr val="tx1"/>
                </a:solidFill>
              </a:rPr>
              <a:t>panství: </a:t>
            </a:r>
            <a:r>
              <a:rPr lang="cs-CZ" sz="2200" b="1" i="0" dirty="0" err="1">
                <a:solidFill>
                  <a:schemeClr val="tx1"/>
                </a:solidFill>
              </a:rPr>
              <a:t>rentovní</a:t>
            </a:r>
            <a:r>
              <a:rPr lang="cs-CZ" sz="2200" b="1" i="0" dirty="0">
                <a:solidFill>
                  <a:schemeClr val="tx1"/>
                </a:solidFill>
              </a:rPr>
              <a:t> </a:t>
            </a:r>
            <a:r>
              <a:rPr lang="cs-CZ" sz="2200" b="1" i="0" dirty="0">
                <a:solidFill>
                  <a:schemeClr val="tx1"/>
                </a:solidFill>
                <a:sym typeface="Wingdings" panose="05000000000000000000" pitchFamily="2" charset="2"/>
              </a:rPr>
              <a:t> režijní</a:t>
            </a:r>
            <a:endParaRPr lang="cs-CZ" sz="2200" b="1" i="0" dirty="0">
              <a:solidFill>
                <a:schemeClr val="tx1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200" b="1" i="0" dirty="0">
                <a:solidFill>
                  <a:schemeClr val="tx1"/>
                </a:solidFill>
              </a:rPr>
              <a:t>statek </a:t>
            </a:r>
          </a:p>
          <a:p>
            <a:r>
              <a:rPr lang="cs-CZ" sz="2200" b="1" i="0" dirty="0">
                <a:solidFill>
                  <a:srgbClr val="002060"/>
                </a:solidFill>
              </a:rPr>
              <a:t>správ. činnosti</a:t>
            </a:r>
            <a:r>
              <a:rPr lang="cs-CZ" sz="2200" b="1" i="0" dirty="0">
                <a:solidFill>
                  <a:schemeClr val="tx1"/>
                </a:solidFill>
              </a:rPr>
              <a:t>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200" b="1" i="0" dirty="0" err="1">
                <a:solidFill>
                  <a:schemeClr val="tx1"/>
                </a:solidFill>
              </a:rPr>
              <a:t>ekon</a:t>
            </a:r>
            <a:r>
              <a:rPr lang="cs-CZ" sz="2200" b="1" i="0" dirty="0">
                <a:solidFill>
                  <a:schemeClr val="tx1"/>
                </a:solidFill>
              </a:rPr>
              <a:t>. </a:t>
            </a:r>
            <a:r>
              <a:rPr lang="cs-CZ" sz="2200" b="1" i="0" dirty="0">
                <a:solidFill>
                  <a:schemeClr val="tx1"/>
                </a:solidFill>
                <a:sym typeface="Wingdings" panose="05000000000000000000" pitchFamily="2" charset="2"/>
              </a:rPr>
              <a:t> provoz panství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200" b="1" i="0" dirty="0">
                <a:solidFill>
                  <a:schemeClr val="tx1"/>
                </a:solidFill>
                <a:sym typeface="Wingdings" panose="05000000000000000000" pitchFamily="2" charset="2"/>
              </a:rPr>
              <a:t>soud.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200" b="1" i="0" dirty="0">
                <a:solidFill>
                  <a:schemeClr val="tx1"/>
                </a:solidFill>
                <a:sym typeface="Wingdings" panose="05000000000000000000" pitchFamily="2" charset="2"/>
              </a:rPr>
              <a:t>policejní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200" b="1" i="0" dirty="0">
                <a:solidFill>
                  <a:schemeClr val="tx1"/>
                </a:solidFill>
                <a:sym typeface="Wingdings" panose="05000000000000000000" pitchFamily="2" charset="2"/>
              </a:rPr>
              <a:t>přenesená „VS“  daně, voj.</a:t>
            </a:r>
            <a:endParaRPr lang="cs-CZ" sz="2200" b="1" i="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endParaRPr lang="cs-CZ" sz="2200" b="1" i="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cs-CZ" sz="2200" b="1" i="0" dirty="0">
              <a:solidFill>
                <a:schemeClr val="tx1"/>
              </a:solidFill>
            </a:endParaRPr>
          </a:p>
        </p:txBody>
      </p:sp>
      <p:sp>
        <p:nvSpPr>
          <p:cNvPr id="5" name="Zástupný symbol pro obsah 3"/>
          <p:cNvSpPr txBox="1">
            <a:spLocks/>
          </p:cNvSpPr>
          <p:nvPr/>
        </p:nvSpPr>
        <p:spPr>
          <a:xfrm>
            <a:off x="6451600" y="1107440"/>
            <a:ext cx="5476240" cy="565912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84048" indent="-384048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71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28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860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7432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200" b="1" dirty="0">
                <a:solidFill>
                  <a:srgbClr val="002060"/>
                </a:solidFill>
              </a:rPr>
              <a:t>správ. aparát: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200" b="1" i="0" dirty="0">
                <a:solidFill>
                  <a:srgbClr val="002060"/>
                </a:solidFill>
              </a:rPr>
              <a:t>hejtman/úředník</a:t>
            </a:r>
            <a:r>
              <a:rPr lang="cs-CZ" sz="2200" b="1" i="0" dirty="0">
                <a:solidFill>
                  <a:schemeClr val="tx1"/>
                </a:solidFill>
              </a:rPr>
              <a:t> </a:t>
            </a:r>
            <a:r>
              <a:rPr lang="cs-CZ" sz="2200" b="1" i="0" dirty="0">
                <a:solidFill>
                  <a:schemeClr val="tx1"/>
                </a:solidFill>
                <a:sym typeface="Wingdings" panose="05000000000000000000" pitchFamily="2" charset="2"/>
              </a:rPr>
              <a:t> vrcholný orgán: kancelář, hospodaření, styk s poddanými </a:t>
            </a:r>
            <a:endParaRPr lang="cs-CZ" sz="2200" b="1" i="0" dirty="0">
              <a:solidFill>
                <a:schemeClr val="tx1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200" b="1" i="0" dirty="0">
                <a:solidFill>
                  <a:srgbClr val="002060"/>
                </a:solidFill>
              </a:rPr>
              <a:t>purkrabí </a:t>
            </a:r>
            <a:r>
              <a:rPr lang="cs-CZ" sz="2200" b="1" i="0" dirty="0">
                <a:solidFill>
                  <a:schemeClr val="tx1"/>
                </a:solidFill>
                <a:sym typeface="Wingdings" panose="05000000000000000000" pitchFamily="2" charset="2"/>
              </a:rPr>
              <a:t> voj. velitel a správce hradu, </a:t>
            </a:r>
            <a:r>
              <a:rPr lang="cs-CZ" sz="2200" b="1" i="0" dirty="0" err="1">
                <a:solidFill>
                  <a:schemeClr val="tx1"/>
                </a:solidFill>
                <a:sym typeface="Wingdings" panose="05000000000000000000" pitchFamily="2" charset="2"/>
              </a:rPr>
              <a:t>nemovit</a:t>
            </a:r>
            <a:r>
              <a:rPr lang="cs-CZ" sz="2200" b="1" i="0" dirty="0">
                <a:solidFill>
                  <a:schemeClr val="tx1"/>
                </a:solidFill>
                <a:sym typeface="Wingdings" panose="05000000000000000000" pitchFamily="2" charset="2"/>
              </a:rPr>
              <a:t>. majetku a dominikál. hospodářství, správní dohled </a:t>
            </a:r>
            <a:endParaRPr lang="cs-CZ" sz="2200" b="1" i="0" dirty="0">
              <a:solidFill>
                <a:srgbClr val="002060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200" b="1" i="0" dirty="0">
                <a:solidFill>
                  <a:srgbClr val="002060"/>
                </a:solidFill>
              </a:rPr>
              <a:t>písař</a:t>
            </a:r>
            <a:r>
              <a:rPr lang="cs-CZ" sz="2200" b="1" i="0" dirty="0">
                <a:solidFill>
                  <a:schemeClr val="tx1"/>
                </a:solidFill>
              </a:rPr>
              <a:t> </a:t>
            </a:r>
            <a:r>
              <a:rPr lang="cs-CZ" sz="2200" b="1" i="0" dirty="0">
                <a:solidFill>
                  <a:schemeClr val="tx1"/>
                </a:solidFill>
                <a:sym typeface="Wingdings" panose="05000000000000000000" pitchFamily="2" charset="2"/>
              </a:rPr>
              <a:t> čistopisy, registratura, zastupování hejtmana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200" b="1" i="0" dirty="0">
                <a:solidFill>
                  <a:srgbClr val="002060"/>
                </a:solidFill>
                <a:sym typeface="Wingdings" panose="05000000000000000000" pitchFamily="2" charset="2"/>
              </a:rPr>
              <a:t>důchodní písař </a:t>
            </a:r>
            <a:r>
              <a:rPr lang="cs-CZ" sz="2200" b="1" i="0" dirty="0">
                <a:solidFill>
                  <a:schemeClr val="tx1"/>
                </a:solidFill>
                <a:sym typeface="Wingdings" panose="05000000000000000000" pitchFamily="2" charset="2"/>
              </a:rPr>
              <a:t> příjem a výdej peněz, </a:t>
            </a:r>
            <a:r>
              <a:rPr lang="cs-CZ" sz="2200" b="1" i="0" dirty="0" err="1">
                <a:solidFill>
                  <a:schemeClr val="tx1"/>
                </a:solidFill>
                <a:sym typeface="Wingdings" panose="05000000000000000000" pitchFamily="2" charset="2"/>
              </a:rPr>
              <a:t>fin</a:t>
            </a:r>
            <a:r>
              <a:rPr lang="cs-CZ" sz="2200" b="1" i="0" dirty="0">
                <a:solidFill>
                  <a:schemeClr val="tx1"/>
                </a:solidFill>
                <a:sym typeface="Wingdings" panose="05000000000000000000" pitchFamily="2" charset="2"/>
              </a:rPr>
              <a:t>. evidence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200" b="1" i="0" dirty="0">
                <a:solidFill>
                  <a:srgbClr val="002060"/>
                </a:solidFill>
                <a:sym typeface="Wingdings" panose="05000000000000000000" pitchFamily="2" charset="2"/>
              </a:rPr>
              <a:t>obroční/pivovarský/rybničný písař </a:t>
            </a:r>
            <a:r>
              <a:rPr lang="cs-CZ" sz="2200" b="1" i="0" dirty="0">
                <a:solidFill>
                  <a:schemeClr val="tx1"/>
                </a:solidFill>
                <a:sym typeface="Wingdings" panose="05000000000000000000" pitchFamily="2" charset="2"/>
              </a:rPr>
              <a:t> „sektorová“ účet. evidence</a:t>
            </a:r>
            <a:endParaRPr lang="cs-CZ" sz="2200" b="1" i="0" dirty="0">
              <a:solidFill>
                <a:srgbClr val="002060"/>
              </a:solidFill>
              <a:sym typeface="Wingdings" panose="05000000000000000000" pitchFamily="2" charset="2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200" b="1" i="0" dirty="0">
                <a:solidFill>
                  <a:srgbClr val="002060"/>
                </a:solidFill>
                <a:sym typeface="Wingdings" panose="05000000000000000000" pitchFamily="2" charset="2"/>
              </a:rPr>
              <a:t>šafáři/správci</a:t>
            </a:r>
            <a:r>
              <a:rPr lang="cs-CZ" sz="2200" b="1" i="0" dirty="0">
                <a:solidFill>
                  <a:schemeClr val="tx1"/>
                </a:solidFill>
                <a:sym typeface="Wingdings" panose="05000000000000000000" pitchFamily="2" charset="2"/>
              </a:rPr>
              <a:t>  vrchnost. dvory a podniky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200" b="1" i="0" dirty="0" err="1">
                <a:solidFill>
                  <a:schemeClr val="tx1"/>
                </a:solidFill>
                <a:sym typeface="Wingdings" panose="05000000000000000000" pitchFamily="2" charset="2"/>
              </a:rPr>
              <a:t>spec</a:t>
            </a:r>
            <a:r>
              <a:rPr lang="cs-CZ" sz="2200" b="1" i="0" dirty="0">
                <a:solidFill>
                  <a:schemeClr val="tx1"/>
                </a:solidFill>
                <a:sym typeface="Wingdings" panose="05000000000000000000" pitchFamily="2" charset="2"/>
              </a:rPr>
              <a:t>. služebníci a řemeslníci </a:t>
            </a:r>
            <a:endParaRPr lang="cs-CZ" sz="2200" b="1" i="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endParaRPr lang="cs-CZ" sz="2200" b="1" dirty="0">
              <a:solidFill>
                <a:schemeClr val="tx1"/>
              </a:solidFill>
            </a:endParaRPr>
          </a:p>
          <a:p>
            <a:pPr marL="0" indent="0">
              <a:buFont typeface="Franklin Gothic Book" panose="020B0503020102020204" pitchFamily="34" charset="0"/>
              <a:buNone/>
            </a:pPr>
            <a:endParaRPr lang="cs-CZ" sz="2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43584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1295400" y="381000"/>
            <a:ext cx="9601200" cy="726440"/>
          </a:xfrm>
        </p:spPr>
        <p:txBody>
          <a:bodyPr/>
          <a:lstStyle/>
          <a:p>
            <a:r>
              <a:rPr lang="cs-CZ" dirty="0"/>
              <a:t>Vrchnostenské soudnictví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853440" y="1107440"/>
            <a:ext cx="11176000" cy="565912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cs-CZ" sz="2200" b="1" i="0" dirty="0" err="1">
                <a:solidFill>
                  <a:schemeClr val="tx1"/>
                </a:solidFill>
              </a:rPr>
              <a:t>růz</a:t>
            </a:r>
            <a:r>
              <a:rPr lang="cs-CZ" sz="2200" b="1" i="0" dirty="0">
                <a:solidFill>
                  <a:schemeClr val="tx1"/>
                </a:solidFill>
              </a:rPr>
              <a:t>. rozsah jurisdikce: velké x malé viny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200" b="1" dirty="0">
                <a:solidFill>
                  <a:schemeClr val="tx1"/>
                </a:solidFill>
              </a:rPr>
              <a:t>kolizní případy svět. os. na duch. statcích </a:t>
            </a:r>
            <a:r>
              <a:rPr lang="cs-CZ" sz="2200" b="1" dirty="0">
                <a:solidFill>
                  <a:schemeClr val="tx1"/>
                </a:solidFill>
                <a:sym typeface="Wingdings" panose="05000000000000000000" pitchFamily="2" charset="2"/>
              </a:rPr>
              <a:t></a:t>
            </a:r>
            <a:r>
              <a:rPr lang="cs-CZ" sz="2200" b="1" dirty="0">
                <a:solidFill>
                  <a:schemeClr val="tx1"/>
                </a:solidFill>
              </a:rPr>
              <a:t> </a:t>
            </a:r>
            <a:r>
              <a:rPr lang="cs-CZ" sz="2200" b="1" dirty="0" err="1">
                <a:solidFill>
                  <a:schemeClr val="tx1"/>
                </a:solidFill>
              </a:rPr>
              <a:t>dvor</a:t>
            </a:r>
            <a:r>
              <a:rPr lang="cs-CZ" sz="2200" b="1" dirty="0">
                <a:solidFill>
                  <a:schemeClr val="tx1"/>
                </a:solidFill>
              </a:rPr>
              <a:t>. soud, zem. soud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200" b="1" i="0" dirty="0">
                <a:solidFill>
                  <a:schemeClr val="tx1"/>
                </a:solidFill>
              </a:rPr>
              <a:t>měst. právo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200" b="1" i="0" dirty="0">
                <a:solidFill>
                  <a:srgbClr val="002060"/>
                </a:solidFill>
              </a:rPr>
              <a:t>soudce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200" b="1" i="0" dirty="0">
                <a:solidFill>
                  <a:schemeClr val="tx1"/>
                </a:solidFill>
              </a:rPr>
              <a:t>jednání řídí vrchnost, nebo pověřený vrchnost. úředník </a:t>
            </a:r>
            <a:r>
              <a:rPr lang="cs-CZ" sz="2200" b="1" i="0" dirty="0">
                <a:solidFill>
                  <a:schemeClr val="tx1"/>
                </a:solidFill>
                <a:sym typeface="Wingdings" panose="05000000000000000000" pitchFamily="2" charset="2"/>
              </a:rPr>
              <a:t></a:t>
            </a:r>
            <a:r>
              <a:rPr lang="cs-CZ" sz="2200" b="1" i="0" dirty="0">
                <a:solidFill>
                  <a:schemeClr val="tx1"/>
                </a:solidFill>
              </a:rPr>
              <a:t> rychtář, fojt na </a:t>
            </a:r>
            <a:r>
              <a:rPr lang="cs-CZ" sz="2200" b="1" i="0" dirty="0" err="1">
                <a:solidFill>
                  <a:schemeClr val="tx1"/>
                </a:solidFill>
              </a:rPr>
              <a:t>cír</a:t>
            </a:r>
            <a:r>
              <a:rPr lang="cs-CZ" sz="2200" b="1" i="0" dirty="0">
                <a:solidFill>
                  <a:schemeClr val="tx1"/>
                </a:solidFill>
              </a:rPr>
              <a:t>. statcích, kteří mají na starost i výkon rozhodnutí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200" b="1" i="0" dirty="0">
                <a:solidFill>
                  <a:srgbClr val="002060"/>
                </a:solidFill>
              </a:rPr>
              <a:t>přísedící</a:t>
            </a:r>
            <a:r>
              <a:rPr lang="cs-CZ" sz="2200" b="1" i="0" dirty="0">
                <a:solidFill>
                  <a:schemeClr val="tx1"/>
                </a:solidFill>
              </a:rPr>
              <a:t>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200" b="1" i="0" dirty="0">
                <a:solidFill>
                  <a:schemeClr val="tx1"/>
                </a:solidFill>
              </a:rPr>
              <a:t>o věci spolurozhodují přísežní/</a:t>
            </a:r>
            <a:r>
              <a:rPr lang="cs-CZ" sz="2200" b="1" i="0" dirty="0" err="1">
                <a:solidFill>
                  <a:schemeClr val="tx1"/>
                </a:solidFill>
              </a:rPr>
              <a:t>kmetové</a:t>
            </a:r>
            <a:r>
              <a:rPr lang="cs-CZ" sz="2200" b="1" i="0" dirty="0">
                <a:solidFill>
                  <a:schemeClr val="tx1"/>
                </a:solidFill>
              </a:rPr>
              <a:t>/konšelé z venkov. komunity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200" b="1" dirty="0">
                <a:solidFill>
                  <a:srgbClr val="002060"/>
                </a:solidFill>
              </a:rPr>
              <a:t>soudy </a:t>
            </a:r>
            <a:r>
              <a:rPr lang="cs-CZ" sz="2200" b="1" i="0" dirty="0">
                <a:solidFill>
                  <a:srgbClr val="002060"/>
                </a:solidFill>
              </a:rPr>
              <a:t>v sídle panství, ve vsi s rychtou, v panském dvoře: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200" b="1" i="0" dirty="0">
                <a:solidFill>
                  <a:schemeClr val="tx1"/>
                </a:solidFill>
              </a:rPr>
              <a:t>obecné/větší </a:t>
            </a:r>
            <a:r>
              <a:rPr lang="cs-CZ" sz="2200" b="1" i="0" dirty="0">
                <a:solidFill>
                  <a:schemeClr val="tx1"/>
                </a:solidFill>
                <a:sym typeface="Wingdings" panose="05000000000000000000" pitchFamily="2" charset="2"/>
              </a:rPr>
              <a:t> obdoba zahájených měst. soudů; </a:t>
            </a:r>
            <a:r>
              <a:rPr lang="cs-CZ" sz="2200" b="1" i="0" dirty="0" err="1">
                <a:solidFill>
                  <a:schemeClr val="tx1"/>
                </a:solidFill>
                <a:sym typeface="Wingdings" panose="05000000000000000000" pitchFamily="2" charset="2"/>
              </a:rPr>
              <a:t>všeobec</a:t>
            </a:r>
            <a:r>
              <a:rPr lang="cs-CZ" sz="2200" b="1" i="0" dirty="0">
                <a:solidFill>
                  <a:schemeClr val="tx1"/>
                </a:solidFill>
                <a:sym typeface="Wingdings" panose="05000000000000000000" pitchFamily="2" charset="2"/>
              </a:rPr>
              <a:t>. jurisdikce civ. a trest.</a:t>
            </a:r>
            <a:endParaRPr lang="cs-CZ" sz="2200" b="1" i="0" dirty="0">
              <a:solidFill>
                <a:schemeClr val="tx1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200" b="1" i="0" dirty="0">
                <a:solidFill>
                  <a:schemeClr val="tx1"/>
                </a:solidFill>
              </a:rPr>
              <a:t>posudky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200" b="1" i="0" dirty="0">
                <a:solidFill>
                  <a:schemeClr val="tx1"/>
                </a:solidFill>
              </a:rPr>
              <a:t>mimořádné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200" b="1" dirty="0">
                <a:solidFill>
                  <a:srgbClr val="002060"/>
                </a:solidFill>
              </a:rPr>
              <a:t>opravný prostředek </a:t>
            </a:r>
            <a:r>
              <a:rPr lang="cs-CZ" sz="2200" b="1" dirty="0">
                <a:solidFill>
                  <a:srgbClr val="002060"/>
                </a:solidFill>
                <a:sym typeface="Wingdings" panose="05000000000000000000" pitchFamily="2" charset="2"/>
              </a:rPr>
              <a:t> </a:t>
            </a:r>
            <a:r>
              <a:rPr lang="cs-CZ" sz="2200" b="1" dirty="0">
                <a:solidFill>
                  <a:srgbClr val="002060"/>
                </a:solidFill>
              </a:rPr>
              <a:t>odvolání </a:t>
            </a:r>
            <a:r>
              <a:rPr lang="cs-CZ" sz="2200" b="1" dirty="0">
                <a:solidFill>
                  <a:schemeClr val="tx1"/>
                </a:solidFill>
              </a:rPr>
              <a:t>k měst. soudu, nebo k vrchnosti</a:t>
            </a:r>
            <a:endParaRPr lang="cs-CZ" sz="2200" b="1" i="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cs-CZ" sz="2200" b="1" i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77184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1295400" y="381000"/>
            <a:ext cx="9601200" cy="726440"/>
          </a:xfrm>
        </p:spPr>
        <p:txBody>
          <a:bodyPr/>
          <a:lstStyle/>
          <a:p>
            <a:r>
              <a:rPr lang="cs-CZ" dirty="0"/>
              <a:t>Poddanství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853440" y="1107440"/>
            <a:ext cx="5821680" cy="5659120"/>
          </a:xfrm>
        </p:spPr>
        <p:txBody>
          <a:bodyPr>
            <a:normAutofit/>
          </a:bodyPr>
          <a:lstStyle/>
          <a:p>
            <a:r>
              <a:rPr lang="cs-CZ" sz="2200" b="1" dirty="0">
                <a:solidFill>
                  <a:srgbClr val="002060"/>
                </a:solidFill>
              </a:rPr>
              <a:t>his. mírnější </a:t>
            </a:r>
            <a:r>
              <a:rPr lang="cs-CZ" sz="2200" b="1" i="0" dirty="0">
                <a:solidFill>
                  <a:srgbClr val="002060"/>
                </a:solidFill>
              </a:rPr>
              <a:t>forma osobní a </a:t>
            </a:r>
            <a:r>
              <a:rPr lang="cs-CZ" sz="2200" b="1" i="0" dirty="0" err="1">
                <a:solidFill>
                  <a:srgbClr val="002060"/>
                </a:solidFill>
              </a:rPr>
              <a:t>majet</a:t>
            </a:r>
            <a:r>
              <a:rPr lang="cs-CZ" sz="2200" b="1" i="0" dirty="0">
                <a:solidFill>
                  <a:srgbClr val="002060"/>
                </a:solidFill>
              </a:rPr>
              <a:t>. závislosti rolníků na vrchnosti</a:t>
            </a:r>
          </a:p>
          <a:p>
            <a:r>
              <a:rPr lang="cs-CZ" sz="2200" b="1" dirty="0">
                <a:solidFill>
                  <a:srgbClr val="002060"/>
                </a:solidFill>
              </a:rPr>
              <a:t>svrchovanost</a:t>
            </a:r>
            <a:endParaRPr lang="cs-CZ" sz="2200" b="1" i="0" dirty="0">
              <a:solidFill>
                <a:srgbClr val="002060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200" b="1" i="0" dirty="0">
                <a:solidFill>
                  <a:schemeClr val="tx1"/>
                </a:solidFill>
              </a:rPr>
              <a:t>právní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cs-CZ" sz="2200" b="1" dirty="0">
                <a:solidFill>
                  <a:schemeClr val="tx1"/>
                </a:solidFill>
              </a:rPr>
              <a:t>tvorba práva (řády a instrukce)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cs-CZ" sz="2200" b="1" i="0" dirty="0">
                <a:solidFill>
                  <a:schemeClr val="tx1"/>
                </a:solidFill>
              </a:rPr>
              <a:t>aplikace práva (soudnictví)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200" b="1" i="0" dirty="0">
                <a:solidFill>
                  <a:schemeClr val="tx1"/>
                </a:solidFill>
              </a:rPr>
              <a:t>správní</a:t>
            </a:r>
          </a:p>
          <a:p>
            <a:r>
              <a:rPr lang="cs-CZ" sz="2200" b="1" dirty="0">
                <a:solidFill>
                  <a:srgbClr val="002060"/>
                </a:solidFill>
              </a:rPr>
              <a:t>solidarita</a:t>
            </a:r>
          </a:p>
          <a:p>
            <a:r>
              <a:rPr lang="cs-CZ" sz="2200" b="1" dirty="0">
                <a:solidFill>
                  <a:schemeClr val="tx1"/>
                </a:solidFill>
              </a:rPr>
              <a:t>partikularismus: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200" b="1" i="0" dirty="0">
                <a:solidFill>
                  <a:schemeClr val="tx1"/>
                </a:solidFill>
              </a:rPr>
              <a:t>nepsané obyčeje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200" b="1" dirty="0" err="1">
                <a:solidFill>
                  <a:schemeClr val="tx1"/>
                </a:solidFill>
              </a:rPr>
              <a:t>Weistümer</a:t>
            </a:r>
            <a:r>
              <a:rPr lang="cs-CZ" sz="2200" b="1" i="0" dirty="0">
                <a:solidFill>
                  <a:schemeClr val="tx1"/>
                </a:solidFill>
              </a:rPr>
              <a:t> z jižní Moravy </a:t>
            </a:r>
          </a:p>
          <a:p>
            <a:r>
              <a:rPr lang="cs-CZ" sz="2200" b="1" dirty="0">
                <a:solidFill>
                  <a:schemeClr val="tx1"/>
                </a:solidFill>
              </a:rPr>
              <a:t>status čl. </a:t>
            </a:r>
            <a:r>
              <a:rPr lang="cs-CZ" sz="2200" b="1" dirty="0">
                <a:solidFill>
                  <a:schemeClr val="tx1"/>
                </a:solidFill>
                <a:sym typeface="Wingdings" panose="05000000000000000000" pitchFamily="2" charset="2"/>
              </a:rPr>
              <a:t> právní režim půdy</a:t>
            </a:r>
            <a:endParaRPr lang="cs-CZ" sz="2200" b="1" i="0" dirty="0">
              <a:solidFill>
                <a:schemeClr val="tx1"/>
              </a:solidFill>
            </a:endParaRPr>
          </a:p>
        </p:txBody>
      </p:sp>
      <p:sp>
        <p:nvSpPr>
          <p:cNvPr id="5" name="Zástupný symbol pro obsah 3"/>
          <p:cNvSpPr txBox="1">
            <a:spLocks/>
          </p:cNvSpPr>
          <p:nvPr/>
        </p:nvSpPr>
        <p:spPr>
          <a:xfrm>
            <a:off x="6422065" y="1107440"/>
            <a:ext cx="5613991" cy="56591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84048" indent="-384048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71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28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860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7432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200" b="1" dirty="0" err="1">
                <a:solidFill>
                  <a:srgbClr val="002060"/>
                </a:solidFill>
              </a:rPr>
              <a:t>majet</a:t>
            </a:r>
            <a:r>
              <a:rPr lang="cs-CZ" sz="2200" b="1" dirty="0">
                <a:solidFill>
                  <a:srgbClr val="002060"/>
                </a:solidFill>
              </a:rPr>
              <a:t>. sféra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200" b="1" dirty="0">
                <a:solidFill>
                  <a:srgbClr val="C00000"/>
                </a:solidFill>
              </a:rPr>
              <a:t>dominium </a:t>
            </a:r>
            <a:r>
              <a:rPr lang="cs-CZ" sz="2200" b="1" dirty="0" err="1">
                <a:solidFill>
                  <a:srgbClr val="C00000"/>
                </a:solidFill>
              </a:rPr>
              <a:t>directum</a:t>
            </a:r>
            <a:r>
              <a:rPr lang="cs-CZ" sz="2200" b="1" dirty="0">
                <a:solidFill>
                  <a:srgbClr val="C00000"/>
                </a:solidFill>
              </a:rPr>
              <a:t> </a:t>
            </a:r>
            <a:r>
              <a:rPr lang="cs-CZ" sz="2200" b="1" i="0" dirty="0">
                <a:solidFill>
                  <a:schemeClr val="tx1"/>
                </a:solidFill>
                <a:sym typeface="Wingdings" panose="05000000000000000000" pitchFamily="2" charset="2"/>
              </a:rPr>
              <a:t></a:t>
            </a:r>
            <a:r>
              <a:rPr lang="cs-CZ" sz="2200" b="1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cs-CZ" sz="2200" b="1" i="0" dirty="0">
                <a:solidFill>
                  <a:schemeClr val="tx1"/>
                </a:solidFill>
              </a:rPr>
              <a:t>vlastnictví vrchnosti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200" b="1" dirty="0">
                <a:solidFill>
                  <a:srgbClr val="C00000"/>
                </a:solidFill>
              </a:rPr>
              <a:t>dominium </a:t>
            </a:r>
            <a:r>
              <a:rPr lang="cs-CZ" sz="2200" b="1" dirty="0" err="1">
                <a:solidFill>
                  <a:srgbClr val="C00000"/>
                </a:solidFill>
              </a:rPr>
              <a:t>utile</a:t>
            </a:r>
            <a:r>
              <a:rPr lang="cs-CZ" sz="2200" b="1" dirty="0">
                <a:solidFill>
                  <a:srgbClr val="C00000"/>
                </a:solidFill>
              </a:rPr>
              <a:t> </a:t>
            </a:r>
            <a:r>
              <a:rPr lang="cs-CZ" sz="2200" b="1" i="0" dirty="0">
                <a:solidFill>
                  <a:schemeClr val="tx1"/>
                </a:solidFill>
                <a:sym typeface="Wingdings" panose="05000000000000000000" pitchFamily="2" charset="2"/>
              </a:rPr>
              <a:t> držba poddaného</a:t>
            </a:r>
            <a:endParaRPr lang="cs-CZ" sz="2200" b="1" i="0" dirty="0">
              <a:solidFill>
                <a:schemeClr val="tx1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200" b="1" i="0" dirty="0">
                <a:solidFill>
                  <a:schemeClr val="tx1"/>
                </a:solidFill>
              </a:rPr>
              <a:t>poplatky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200" b="1" i="0" dirty="0">
                <a:solidFill>
                  <a:schemeClr val="tx1"/>
                </a:solidFill>
              </a:rPr>
              <a:t>omezení dispozice s půdou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cs-CZ" sz="2200" b="1" i="1" dirty="0">
                <a:solidFill>
                  <a:schemeClr val="tx1"/>
                </a:solidFill>
              </a:rPr>
              <a:t>inter </a:t>
            </a:r>
            <a:r>
              <a:rPr lang="cs-CZ" sz="2200" b="1" i="1" dirty="0" err="1">
                <a:solidFill>
                  <a:schemeClr val="tx1"/>
                </a:solidFill>
              </a:rPr>
              <a:t>vivos</a:t>
            </a:r>
            <a:r>
              <a:rPr lang="cs-CZ" sz="2200" b="1" i="1" dirty="0">
                <a:solidFill>
                  <a:schemeClr val="tx1"/>
                </a:solidFill>
              </a:rPr>
              <a:t> </a:t>
            </a:r>
            <a:r>
              <a:rPr lang="cs-CZ" sz="2200" b="1" dirty="0">
                <a:solidFill>
                  <a:schemeClr val="tx1"/>
                </a:solidFill>
              </a:rPr>
              <a:t>x parcelace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cs-CZ" sz="2200" b="1" i="1" dirty="0" err="1">
                <a:solidFill>
                  <a:schemeClr val="tx1"/>
                </a:solidFill>
              </a:rPr>
              <a:t>mortis</a:t>
            </a:r>
            <a:r>
              <a:rPr lang="cs-CZ" sz="2200" b="1" i="1" dirty="0">
                <a:solidFill>
                  <a:schemeClr val="tx1"/>
                </a:solidFill>
              </a:rPr>
              <a:t> causa </a:t>
            </a:r>
            <a:r>
              <a:rPr lang="cs-CZ" sz="2200" b="1" dirty="0">
                <a:solidFill>
                  <a:schemeClr val="tx1"/>
                </a:solidFill>
              </a:rPr>
              <a:t>x dědění v žen. linii a testovací svoboda</a:t>
            </a:r>
          </a:p>
          <a:p>
            <a:r>
              <a:rPr lang="cs-CZ" sz="2200" b="1" dirty="0">
                <a:solidFill>
                  <a:srgbClr val="002060"/>
                </a:solidFill>
              </a:rPr>
              <a:t>osobní sféra: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200" b="1" i="0" dirty="0">
                <a:solidFill>
                  <a:schemeClr val="tx1"/>
                </a:solidFill>
              </a:rPr>
              <a:t>roboty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200" b="1" i="0" dirty="0">
                <a:solidFill>
                  <a:schemeClr val="tx1"/>
                </a:solidFill>
              </a:rPr>
              <a:t>pomoci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200" b="1" i="0" dirty="0">
                <a:solidFill>
                  <a:schemeClr val="tx1"/>
                </a:solidFill>
              </a:rPr>
              <a:t>omezení stěhování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200" b="1" i="0" dirty="0">
                <a:solidFill>
                  <a:schemeClr val="tx1"/>
                </a:solidFill>
              </a:rPr>
              <a:t>omezení sňatků</a:t>
            </a:r>
          </a:p>
        </p:txBody>
      </p:sp>
    </p:spTree>
    <p:extLst>
      <p:ext uri="{BB962C8B-B14F-4D97-AF65-F5344CB8AC3E}">
        <p14:creationId xmlns:p14="http://schemas.microsoft.com/office/powerpoint/2010/main" val="8359381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1295400" y="381000"/>
            <a:ext cx="9601200" cy="726440"/>
          </a:xfrm>
        </p:spPr>
        <p:txBody>
          <a:bodyPr/>
          <a:lstStyle/>
          <a:p>
            <a:r>
              <a:rPr lang="cs-CZ" dirty="0"/>
              <a:t>Člověčenství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853440" y="1107440"/>
            <a:ext cx="11176000" cy="5659120"/>
          </a:xfrm>
        </p:spPr>
        <p:txBody>
          <a:bodyPr>
            <a:normAutofit/>
          </a:bodyPr>
          <a:lstStyle/>
          <a:p>
            <a:r>
              <a:rPr lang="cs-CZ" sz="2200" b="1" dirty="0">
                <a:solidFill>
                  <a:srgbClr val="002060"/>
                </a:solidFill>
                <a:sym typeface="Wingdings" panose="05000000000000000000" pitchFamily="2" charset="2"/>
              </a:rPr>
              <a:t>vznik:</a:t>
            </a:r>
            <a:r>
              <a:rPr lang="cs-CZ" sz="2200" b="1" dirty="0">
                <a:solidFill>
                  <a:schemeClr val="tx1"/>
                </a:solidFill>
                <a:sym typeface="Wingdings" panose="05000000000000000000" pitchFamily="2" charset="2"/>
              </a:rPr>
              <a:t> dobrovolný slib poddanství, tj. věrnosti a podřízenosti vůči vrchnosti</a:t>
            </a:r>
          </a:p>
          <a:p>
            <a:r>
              <a:rPr lang="cs-CZ" sz="2200" b="1" dirty="0">
                <a:solidFill>
                  <a:srgbClr val="002060"/>
                </a:solidFill>
                <a:sym typeface="Wingdings" panose="05000000000000000000" pitchFamily="2" charset="2"/>
              </a:rPr>
              <a:t>zánik:</a:t>
            </a:r>
            <a:r>
              <a:rPr lang="cs-CZ" sz="2200" b="1" dirty="0">
                <a:solidFill>
                  <a:schemeClr val="tx1"/>
                </a:solidFill>
                <a:sym typeface="Wingdings" panose="05000000000000000000" pitchFamily="2" charset="2"/>
              </a:rPr>
              <a:t> vrchnost. akt propuštění z člověčenství</a:t>
            </a:r>
          </a:p>
          <a:p>
            <a:r>
              <a:rPr lang="cs-CZ" sz="2200" b="1" dirty="0">
                <a:solidFill>
                  <a:schemeClr val="tx1"/>
                </a:solidFill>
              </a:rPr>
              <a:t>feudál. vzor </a:t>
            </a:r>
            <a:r>
              <a:rPr lang="cs-CZ" sz="2200" b="1" i="1" dirty="0" err="1">
                <a:solidFill>
                  <a:schemeClr val="tx1"/>
                </a:solidFill>
              </a:rPr>
              <a:t>homagia</a:t>
            </a:r>
            <a:endParaRPr lang="cs-CZ" sz="2200" b="1" i="1" dirty="0">
              <a:solidFill>
                <a:schemeClr val="tx1"/>
              </a:solidFill>
            </a:endParaRPr>
          </a:p>
          <a:p>
            <a:r>
              <a:rPr lang="cs-CZ" sz="2200" b="1" dirty="0">
                <a:solidFill>
                  <a:schemeClr val="tx1"/>
                </a:solidFill>
              </a:rPr>
              <a:t>symbol. forma podání ruky a ústní prohlášení</a:t>
            </a:r>
            <a:endParaRPr lang="cs-CZ" sz="2200" b="1" i="1" dirty="0">
              <a:solidFill>
                <a:schemeClr val="tx1"/>
              </a:solidFill>
            </a:endParaRPr>
          </a:p>
          <a:p>
            <a:r>
              <a:rPr lang="cs-CZ" sz="2200" b="1" dirty="0">
                <a:solidFill>
                  <a:schemeClr val="tx1"/>
                </a:solidFill>
              </a:rPr>
              <a:t>vyplývá z přijetí vrchnost. </a:t>
            </a:r>
            <a:r>
              <a:rPr lang="cs-CZ" sz="2200" b="1" dirty="0" err="1">
                <a:solidFill>
                  <a:schemeClr val="tx1"/>
                </a:solidFill>
              </a:rPr>
              <a:t>nemov</a:t>
            </a:r>
            <a:r>
              <a:rPr lang="cs-CZ" sz="2200" b="1" dirty="0">
                <a:solidFill>
                  <a:schemeClr val="tx1"/>
                </a:solidFill>
              </a:rPr>
              <a:t>. majetku do užívání</a:t>
            </a:r>
          </a:p>
          <a:p>
            <a:r>
              <a:rPr lang="cs-CZ" sz="2200" b="1" dirty="0">
                <a:solidFill>
                  <a:schemeClr val="tx1"/>
                </a:solidFill>
                <a:sym typeface="Wingdings" panose="05000000000000000000" pitchFamily="2" charset="2"/>
              </a:rPr>
              <a:t>důsledek je placení feudál. renty a podřízení vrchnost. správě a jurisdikci</a:t>
            </a:r>
            <a:endParaRPr lang="cs-CZ" sz="2200" b="1" dirty="0">
              <a:solidFill>
                <a:schemeClr val="tx1"/>
              </a:solidFill>
            </a:endParaRPr>
          </a:p>
          <a:p>
            <a:r>
              <a:rPr lang="cs-CZ" sz="2200" b="1" dirty="0">
                <a:solidFill>
                  <a:schemeClr val="tx1"/>
                </a:solidFill>
                <a:sym typeface="Wingdings" panose="05000000000000000000" pitchFamily="2" charset="2"/>
              </a:rPr>
              <a:t>bez stav. omezení</a:t>
            </a:r>
          </a:p>
          <a:p>
            <a:r>
              <a:rPr lang="cs-CZ" sz="2200" b="1" dirty="0">
                <a:solidFill>
                  <a:srgbClr val="002060"/>
                </a:solidFill>
                <a:sym typeface="Wingdings" panose="05000000000000000000" pitchFamily="2" charset="2"/>
              </a:rPr>
              <a:t>2 zákl. formy:</a:t>
            </a:r>
            <a:r>
              <a:rPr lang="cs-CZ" sz="2200" b="1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200" b="1" i="0" dirty="0">
                <a:solidFill>
                  <a:schemeClr val="tx1"/>
                </a:solidFill>
                <a:sym typeface="Wingdings" panose="05000000000000000000" pitchFamily="2" charset="2"/>
              </a:rPr>
              <a:t>kolektivní (nová vrchnost)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200" b="1" i="0" dirty="0">
                <a:solidFill>
                  <a:schemeClr val="tx1"/>
                </a:solidFill>
                <a:sym typeface="Wingdings" panose="05000000000000000000" pitchFamily="2" charset="2"/>
              </a:rPr>
              <a:t>individuální (nový poddaný)</a:t>
            </a:r>
            <a:endParaRPr lang="cs-CZ" sz="2200" b="1" i="0" dirty="0">
              <a:solidFill>
                <a:schemeClr val="tx1"/>
              </a:solidFill>
            </a:endParaRPr>
          </a:p>
          <a:p>
            <a:endParaRPr lang="cs-CZ" sz="2200" b="1" dirty="0">
              <a:solidFill>
                <a:schemeClr val="tx1"/>
              </a:solidFill>
            </a:endParaRPr>
          </a:p>
          <a:p>
            <a:endParaRPr lang="cs-CZ" sz="2200" b="1" i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9426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Obsah: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17600" y="1564640"/>
            <a:ext cx="10881360" cy="516128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cs-CZ" sz="2800" b="1" dirty="0"/>
              <a:t>beneficiální systém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sz="2800" b="1" dirty="0"/>
              <a:t>hradská soustava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sz="2800" b="1" dirty="0"/>
              <a:t>kolonizace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sz="2800" b="1" dirty="0"/>
              <a:t>emfyteuse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sz="2800" b="1" i="0" dirty="0"/>
              <a:t>vrchnostenská správa a soudnictví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sz="2800" b="1" dirty="0"/>
              <a:t>poddanství</a:t>
            </a:r>
            <a:endParaRPr lang="cs-CZ" sz="2800" b="1" i="0" dirty="0"/>
          </a:p>
        </p:txBody>
      </p:sp>
    </p:spTree>
    <p:extLst>
      <p:ext uri="{BB962C8B-B14F-4D97-AF65-F5344CB8AC3E}">
        <p14:creationId xmlns:p14="http://schemas.microsoft.com/office/powerpoint/2010/main" val="37570420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1295400" y="381000"/>
            <a:ext cx="9601200" cy="726440"/>
          </a:xfrm>
        </p:spPr>
        <p:txBody>
          <a:bodyPr/>
          <a:lstStyle/>
          <a:p>
            <a:r>
              <a:rPr lang="cs-CZ" dirty="0" err="1"/>
              <a:t>Beneficiární</a:t>
            </a:r>
            <a:r>
              <a:rPr lang="cs-CZ" dirty="0"/>
              <a:t> systém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1066800" y="1341120"/>
            <a:ext cx="10962640" cy="5273040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cs-CZ" sz="2200" b="1" i="1" dirty="0">
                <a:solidFill>
                  <a:srgbClr val="002060"/>
                </a:solidFill>
              </a:rPr>
              <a:t>družina</a:t>
            </a:r>
            <a:r>
              <a:rPr lang="cs-CZ" sz="2200" b="1" i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cs-CZ" sz="2200" dirty="0">
                <a:solidFill>
                  <a:schemeClr val="tx2"/>
                </a:solidFill>
              </a:rPr>
              <a:t>(</a:t>
            </a:r>
            <a:r>
              <a:rPr lang="cs-CZ" sz="2200" dirty="0" err="1">
                <a:solidFill>
                  <a:schemeClr val="tx2"/>
                </a:solidFill>
              </a:rPr>
              <a:t>Graus</a:t>
            </a:r>
            <a:r>
              <a:rPr lang="cs-CZ" sz="2200" dirty="0">
                <a:solidFill>
                  <a:schemeClr val="tx2"/>
                </a:solidFill>
              </a:rPr>
              <a:t>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200" b="1" i="1" dirty="0">
                <a:solidFill>
                  <a:srgbClr val="002060"/>
                </a:solidFill>
              </a:rPr>
              <a:t>úřední beneficia </a:t>
            </a:r>
            <a:r>
              <a:rPr lang="cs-CZ" sz="2200" dirty="0"/>
              <a:t>(Žemlička)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200" dirty="0"/>
              <a:t>termín: </a:t>
            </a:r>
            <a:r>
              <a:rPr lang="cs-CZ" sz="2200" dirty="0" err="1"/>
              <a:t>Russocki</a:t>
            </a:r>
            <a:endParaRPr lang="cs-CZ" sz="2200" dirty="0"/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200" dirty="0" err="1"/>
              <a:t>pův</a:t>
            </a:r>
            <a:r>
              <a:rPr lang="cs-CZ" sz="2200" dirty="0"/>
              <a:t>.: VM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200" b="1" dirty="0" err="1">
                <a:solidFill>
                  <a:srgbClr val="002060"/>
                </a:solidFill>
              </a:rPr>
              <a:t>def</a:t>
            </a:r>
            <a:r>
              <a:rPr lang="cs-CZ" sz="2200" b="1" dirty="0">
                <a:solidFill>
                  <a:srgbClr val="002060"/>
                </a:solidFill>
              </a:rPr>
              <a:t>. znaky: </a:t>
            </a:r>
          </a:p>
          <a:p>
            <a:pPr marL="662940" lvl="1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2200" i="0" dirty="0"/>
              <a:t>neexistence většího soukromého vlastnictví </a:t>
            </a:r>
          </a:p>
          <a:p>
            <a:pPr marL="662940" lvl="1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2200" i="0" dirty="0"/>
              <a:t>politická elita žije z podílu na důchodech státu, které jsou ji odměnou za službu panovníkovi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200" b="1" dirty="0">
                <a:solidFill>
                  <a:srgbClr val="002060"/>
                </a:solidFill>
              </a:rPr>
              <a:t>organizační pilíře: </a:t>
            </a:r>
          </a:p>
          <a:p>
            <a:pPr marL="816102" lvl="1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2200" i="0" dirty="0"/>
              <a:t>hradské zřízení (Žemlička)</a:t>
            </a:r>
          </a:p>
          <a:p>
            <a:pPr marL="816102" lvl="1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2200" i="0" dirty="0"/>
              <a:t>služebná organizace (Třeštík) X velkostatek (Petráček)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200" b="1" dirty="0">
                <a:solidFill>
                  <a:srgbClr val="002060"/>
                </a:solidFill>
              </a:rPr>
              <a:t>materiální pilíře: </a:t>
            </a:r>
            <a:r>
              <a:rPr lang="cs-CZ" sz="2200" dirty="0"/>
              <a:t>1. veřejná břemena obyvatelstva, 2. výnosy knížecího hospodaření, 3. regály a monopoly</a:t>
            </a:r>
          </a:p>
        </p:txBody>
      </p:sp>
    </p:spTree>
    <p:extLst>
      <p:ext uri="{BB962C8B-B14F-4D97-AF65-F5344CB8AC3E}">
        <p14:creationId xmlns:p14="http://schemas.microsoft.com/office/powerpoint/2010/main" val="76381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95400" y="381000"/>
            <a:ext cx="9601200" cy="584200"/>
          </a:xfrm>
        </p:spPr>
        <p:txBody>
          <a:bodyPr>
            <a:normAutofit fontScale="90000"/>
          </a:bodyPr>
          <a:lstStyle/>
          <a:p>
            <a:r>
              <a:rPr lang="cs-CZ" dirty="0"/>
              <a:t>Lokální správa (</a:t>
            </a:r>
            <a:r>
              <a:rPr lang="cs-CZ" i="1" dirty="0" err="1"/>
              <a:t>civitates</a:t>
            </a:r>
            <a:r>
              <a:rPr lang="cs-CZ" i="1" dirty="0"/>
              <a:t> – </a:t>
            </a:r>
            <a:r>
              <a:rPr lang="cs-CZ" i="1" dirty="0" err="1"/>
              <a:t>provinciae</a:t>
            </a:r>
            <a:r>
              <a:rPr lang="cs-CZ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95400" y="1117600"/>
            <a:ext cx="10673079" cy="5557520"/>
          </a:xfrm>
        </p:spPr>
        <p:txBody>
          <a:bodyPr>
            <a:noAutofit/>
          </a:bodyPr>
          <a:lstStyle/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2200" b="1" dirty="0">
                <a:solidFill>
                  <a:srgbClr val="002060"/>
                </a:solidFill>
              </a:rPr>
              <a:t>Chronologie dle Slámy</a:t>
            </a:r>
            <a:r>
              <a:rPr lang="cs-CZ" sz="2200" dirty="0"/>
              <a:t>:</a:t>
            </a:r>
          </a:p>
          <a:p>
            <a:pPr marL="1028700" lvl="1" indent="-342900">
              <a:lnSpc>
                <a:spcPct val="100000"/>
              </a:lnSpc>
              <a:buFont typeface="+mj-lt"/>
              <a:buAutoNum type="arabicPeriod"/>
            </a:pPr>
            <a:r>
              <a:rPr lang="cs-CZ" sz="2200" i="0" dirty="0"/>
              <a:t>Bořivoj </a:t>
            </a:r>
            <a:r>
              <a:rPr lang="cs-CZ" sz="2200" i="0" dirty="0">
                <a:sym typeface="Wingdings" panose="05000000000000000000" pitchFamily="2" charset="2"/>
              </a:rPr>
              <a:t></a:t>
            </a:r>
            <a:r>
              <a:rPr lang="cs-CZ" sz="2200" i="0" dirty="0"/>
              <a:t>upevnění </a:t>
            </a:r>
            <a:r>
              <a:rPr lang="cs-CZ" sz="2200" i="0" dirty="0" err="1"/>
              <a:t>přemysl</a:t>
            </a:r>
            <a:r>
              <a:rPr lang="cs-CZ" sz="2200" i="0" dirty="0"/>
              <a:t>. hegemonie ve středních Čechách s pomocí VM</a:t>
            </a:r>
          </a:p>
          <a:p>
            <a:pPr marL="1028700" lvl="1" indent="-342900">
              <a:lnSpc>
                <a:spcPct val="100000"/>
              </a:lnSpc>
              <a:buFont typeface="+mj-lt"/>
              <a:buAutoNum type="arabicPeriod"/>
            </a:pPr>
            <a:r>
              <a:rPr lang="cs-CZ" sz="2200" i="0" dirty="0"/>
              <a:t>Spytihněv I. </a:t>
            </a:r>
            <a:r>
              <a:rPr lang="cs-CZ" sz="2200" i="0" dirty="0">
                <a:sym typeface="Wingdings" panose="05000000000000000000" pitchFamily="2" charset="2"/>
              </a:rPr>
              <a:t></a:t>
            </a:r>
            <a:r>
              <a:rPr lang="cs-CZ" sz="2200" i="0" dirty="0"/>
              <a:t> </a:t>
            </a:r>
            <a:r>
              <a:rPr lang="cs-CZ" sz="2200" i="0" dirty="0" err="1"/>
              <a:t>přemysl</a:t>
            </a:r>
            <a:r>
              <a:rPr lang="cs-CZ" sz="2200" i="0" dirty="0"/>
              <a:t>. doména ve středních Čechách (Tetín, Libušín, Mělník, S. Boleslav, Lštění)</a:t>
            </a:r>
          </a:p>
          <a:p>
            <a:pPr marL="1028700" lvl="1" indent="-342900">
              <a:lnSpc>
                <a:spcPct val="100000"/>
              </a:lnSpc>
              <a:buFont typeface="+mj-lt"/>
              <a:buAutoNum type="arabicPeriod"/>
            </a:pPr>
            <a:r>
              <a:rPr lang="cs-CZ" sz="2200" i="0" dirty="0"/>
              <a:t>Boleslav I. </a:t>
            </a:r>
            <a:r>
              <a:rPr lang="cs-CZ" sz="2200" i="0" dirty="0">
                <a:sym typeface="Wingdings" panose="05000000000000000000" pitchFamily="2" charset="2"/>
              </a:rPr>
              <a:t></a:t>
            </a:r>
            <a:r>
              <a:rPr lang="cs-CZ" sz="2200" i="0" dirty="0"/>
              <a:t> likvidace okolních knížat, expanze </a:t>
            </a:r>
            <a:r>
              <a:rPr lang="cs-CZ" sz="2200" i="0" dirty="0" err="1"/>
              <a:t>přemysl</a:t>
            </a:r>
            <a:r>
              <a:rPr lang="cs-CZ" sz="2200" i="0" dirty="0"/>
              <a:t>. hradské organizace do zbytku Čech</a:t>
            </a:r>
          </a:p>
          <a:p>
            <a:pPr marL="1028700" lvl="1" indent="-342900">
              <a:lnSpc>
                <a:spcPct val="100000"/>
              </a:lnSpc>
              <a:buFont typeface="+mj-lt"/>
              <a:buAutoNum type="arabicPeriod"/>
            </a:pPr>
            <a:r>
              <a:rPr lang="cs-CZ" sz="2200" i="0" dirty="0"/>
              <a:t>Břetislav I. </a:t>
            </a:r>
            <a:r>
              <a:rPr lang="cs-CZ" sz="2200" i="0" dirty="0">
                <a:sym typeface="Wingdings" panose="05000000000000000000" pitchFamily="2" charset="2"/>
              </a:rPr>
              <a:t></a:t>
            </a:r>
            <a:r>
              <a:rPr lang="cs-CZ" sz="2200" i="0" dirty="0"/>
              <a:t>  stabilizace hradištní sítě</a:t>
            </a: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2200" b="1" dirty="0">
                <a:solidFill>
                  <a:srgbClr val="002060"/>
                </a:solidFill>
              </a:rPr>
              <a:t>hradiště</a:t>
            </a:r>
            <a:r>
              <a:rPr lang="cs-CZ" sz="2200" dirty="0"/>
              <a:t> </a:t>
            </a:r>
            <a:r>
              <a:rPr lang="cs-CZ" sz="2200" dirty="0">
                <a:sym typeface="Wingdings" panose="05000000000000000000" pitchFamily="2" charset="2"/>
              </a:rPr>
              <a:t></a:t>
            </a:r>
            <a:r>
              <a:rPr lang="cs-CZ" sz="2200" dirty="0"/>
              <a:t> opevněná mocenská centra</a:t>
            </a:r>
          </a:p>
          <a:p>
            <a:pPr marL="816102" lvl="1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2200" i="0" dirty="0" err="1"/>
              <a:t>fce</a:t>
            </a:r>
            <a:r>
              <a:rPr lang="cs-CZ" sz="2200" i="0" dirty="0"/>
              <a:t>: správní, soudní, </a:t>
            </a:r>
            <a:r>
              <a:rPr lang="cs-CZ" sz="2200" i="0" dirty="0" err="1"/>
              <a:t>ekon</a:t>
            </a:r>
            <a:r>
              <a:rPr lang="cs-CZ" sz="2200" i="0" dirty="0"/>
              <a:t>., voj., </a:t>
            </a:r>
            <a:r>
              <a:rPr lang="cs-CZ" sz="2200" i="0" dirty="0" err="1"/>
              <a:t>nábožen</a:t>
            </a:r>
            <a:r>
              <a:rPr lang="cs-CZ" sz="2200" i="0" dirty="0"/>
              <a:t>.</a:t>
            </a: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2200" b="1" dirty="0">
                <a:solidFill>
                  <a:srgbClr val="002060"/>
                </a:solidFill>
              </a:rPr>
              <a:t>hradská správa</a:t>
            </a:r>
            <a:r>
              <a:rPr lang="cs-CZ" sz="2200" dirty="0">
                <a:solidFill>
                  <a:srgbClr val="002060"/>
                </a:solidFill>
              </a:rPr>
              <a:t> </a:t>
            </a:r>
            <a:r>
              <a:rPr lang="cs-CZ" sz="2200" dirty="0">
                <a:sym typeface="Wingdings" panose="05000000000000000000" pitchFamily="2" charset="2"/>
              </a:rPr>
              <a:t></a:t>
            </a:r>
            <a:r>
              <a:rPr lang="cs-CZ" sz="2200" dirty="0"/>
              <a:t> správce/kastelán + od 12. stol. další úředníci a služebný personál</a:t>
            </a: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2200" b="1" dirty="0">
                <a:solidFill>
                  <a:srgbClr val="002060"/>
                </a:solidFill>
              </a:rPr>
              <a:t>dvorce/vilikace</a:t>
            </a:r>
            <a:r>
              <a:rPr lang="cs-CZ" sz="2200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cs-CZ" sz="2200" dirty="0">
                <a:sym typeface="Wingdings" panose="05000000000000000000" pitchFamily="2" charset="2"/>
              </a:rPr>
              <a:t></a:t>
            </a:r>
            <a:r>
              <a:rPr lang="cs-CZ" sz="2200" dirty="0"/>
              <a:t> panovnická doména organizovaná do dvorců</a:t>
            </a:r>
          </a:p>
        </p:txBody>
      </p:sp>
    </p:spTree>
    <p:extLst>
      <p:ext uri="{BB962C8B-B14F-4D97-AF65-F5344CB8AC3E}">
        <p14:creationId xmlns:p14="http://schemas.microsoft.com/office/powerpoint/2010/main" val="19825173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95400" y="381000"/>
            <a:ext cx="9601200" cy="584200"/>
          </a:xfrm>
        </p:spPr>
        <p:txBody>
          <a:bodyPr>
            <a:normAutofit fontScale="90000"/>
          </a:bodyPr>
          <a:lstStyle/>
          <a:p>
            <a:r>
              <a:rPr lang="cs-CZ" dirty="0"/>
              <a:t>Dvorce (Žemlička)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95400" y="1117600"/>
            <a:ext cx="10673079" cy="5059363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200" b="1" dirty="0">
                <a:solidFill>
                  <a:srgbClr val="002060"/>
                </a:solidFill>
              </a:rPr>
              <a:t>typologie: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200" b="1" i="0" dirty="0">
                <a:solidFill>
                  <a:srgbClr val="002060"/>
                </a:solidFill>
              </a:rPr>
              <a:t>lovecké </a:t>
            </a:r>
            <a:r>
              <a:rPr lang="cs-CZ" sz="2200" i="0" dirty="0">
                <a:sym typeface="Wingdings" panose="05000000000000000000" pitchFamily="2" charset="2"/>
              </a:rPr>
              <a:t> malý </a:t>
            </a:r>
            <a:r>
              <a:rPr lang="cs-CZ" sz="2200" i="0" dirty="0" err="1">
                <a:sym typeface="Wingdings" panose="05000000000000000000" pitchFamily="2" charset="2"/>
              </a:rPr>
              <a:t>hosp</a:t>
            </a:r>
            <a:r>
              <a:rPr lang="cs-CZ" sz="2200" i="0" dirty="0">
                <a:sym typeface="Wingdings" panose="05000000000000000000" pitchFamily="2" charset="2"/>
              </a:rPr>
              <a:t>. význam</a:t>
            </a:r>
            <a:endParaRPr lang="cs-CZ" sz="2200" i="0" dirty="0">
              <a:solidFill>
                <a:schemeClr val="tx1"/>
              </a:solidFill>
            </a:endParaRP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200" b="1" i="0" dirty="0">
                <a:solidFill>
                  <a:srgbClr val="002060"/>
                </a:solidFill>
              </a:rPr>
              <a:t>hradské</a:t>
            </a:r>
            <a:r>
              <a:rPr lang="cs-CZ" sz="2200" i="0" dirty="0">
                <a:solidFill>
                  <a:schemeClr val="tx1"/>
                </a:solidFill>
              </a:rPr>
              <a:t> </a:t>
            </a:r>
            <a:r>
              <a:rPr lang="cs-CZ" sz="2200" i="0" dirty="0">
                <a:sym typeface="Wingdings" panose="05000000000000000000" pitchFamily="2" charset="2"/>
              </a:rPr>
              <a:t> řemeslná produkce</a:t>
            </a:r>
            <a:endParaRPr lang="cs-CZ" sz="2200" i="0" dirty="0">
              <a:solidFill>
                <a:schemeClr val="tx1"/>
              </a:solidFill>
            </a:endParaRP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200" b="1" i="0" dirty="0">
                <a:solidFill>
                  <a:srgbClr val="002060"/>
                </a:solidFill>
              </a:rPr>
              <a:t>hospodářské</a:t>
            </a:r>
            <a:r>
              <a:rPr lang="cs-CZ" sz="2200" i="0" dirty="0">
                <a:solidFill>
                  <a:schemeClr val="tx1"/>
                </a:solidFill>
              </a:rPr>
              <a:t> </a:t>
            </a:r>
            <a:r>
              <a:rPr lang="cs-CZ" sz="2200" i="0" dirty="0">
                <a:sym typeface="Wingdings" panose="05000000000000000000" pitchFamily="2" charset="2"/>
              </a:rPr>
              <a:t> spádová střediska </a:t>
            </a:r>
            <a:r>
              <a:rPr lang="cs-CZ" sz="2200" i="0" dirty="0" err="1">
                <a:sym typeface="Wingdings" panose="05000000000000000000" pitchFamily="2" charset="2"/>
              </a:rPr>
              <a:t>zeměděl</a:t>
            </a:r>
            <a:r>
              <a:rPr lang="cs-CZ" sz="2200" i="0" dirty="0">
                <a:sym typeface="Wingdings" panose="05000000000000000000" pitchFamily="2" charset="2"/>
              </a:rPr>
              <a:t>. výroby, opěrné body na cestách</a:t>
            </a:r>
            <a:endParaRPr lang="cs-CZ" sz="2200" i="0" dirty="0">
              <a:solidFill>
                <a:schemeClr val="tx1"/>
              </a:solidFill>
            </a:endParaRP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§"/>
            </a:pPr>
            <a:endParaRPr lang="cs-CZ" sz="2200" i="0" dirty="0">
              <a:solidFill>
                <a:schemeClr val="tx1"/>
              </a:solidFill>
            </a:endParaRP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§"/>
            </a:pPr>
            <a:endParaRPr lang="cs-CZ" sz="2200" i="0" dirty="0">
              <a:solidFill>
                <a:schemeClr val="tx1"/>
              </a:solidFill>
            </a:endParaRP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§"/>
            </a:pPr>
            <a:endParaRPr lang="cs-CZ" sz="22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45792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95400" y="381000"/>
            <a:ext cx="9601200" cy="584200"/>
          </a:xfrm>
        </p:spPr>
        <p:txBody>
          <a:bodyPr>
            <a:normAutofit fontScale="90000"/>
          </a:bodyPr>
          <a:lstStyle/>
          <a:p>
            <a:r>
              <a:rPr lang="cs-CZ" dirty="0"/>
              <a:t>Služebná organizace (Třeštík-</a:t>
            </a:r>
            <a:r>
              <a:rPr lang="cs-CZ" dirty="0" err="1"/>
              <a:t>Krzemienska</a:t>
            </a:r>
            <a:r>
              <a:rPr lang="cs-CZ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95400" y="1117600"/>
            <a:ext cx="10673079" cy="5059363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200" b="1" dirty="0">
                <a:solidFill>
                  <a:srgbClr val="002060"/>
                </a:solidFill>
              </a:rPr>
              <a:t>vznik v 11. stol. v době vnitřní konsolidace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200" b="1" dirty="0">
                <a:solidFill>
                  <a:srgbClr val="002060"/>
                </a:solidFill>
              </a:rPr>
              <a:t>pro potřeby družiny a knížete</a:t>
            </a:r>
            <a:endParaRPr lang="cs-CZ" sz="2200" dirty="0"/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200" b="1" dirty="0">
                <a:solidFill>
                  <a:srgbClr val="002060"/>
                </a:solidFill>
              </a:rPr>
              <a:t>síť vesnic s produkční specializací </a:t>
            </a:r>
            <a:r>
              <a:rPr lang="cs-CZ" sz="2200" dirty="0">
                <a:sym typeface="Wingdings" panose="05000000000000000000" pitchFamily="2" charset="2"/>
              </a:rPr>
              <a:t> 5 skupin:</a:t>
            </a:r>
            <a:endParaRPr lang="cs-CZ" sz="2200" b="1" dirty="0">
              <a:solidFill>
                <a:srgbClr val="002060"/>
              </a:solidFill>
            </a:endParaRP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200" i="0" dirty="0">
                <a:solidFill>
                  <a:schemeClr val="tx1"/>
                </a:solidFill>
              </a:rPr>
              <a:t>dvorská služba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200" i="0" dirty="0">
                <a:solidFill>
                  <a:schemeClr val="tx1"/>
                </a:solidFill>
              </a:rPr>
              <a:t>lovecká služba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200" i="0" dirty="0">
                <a:solidFill>
                  <a:schemeClr val="tx1"/>
                </a:solidFill>
              </a:rPr>
              <a:t>chov knížecího dobytka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200" i="0" dirty="0" err="1">
                <a:solidFill>
                  <a:schemeClr val="tx1"/>
                </a:solidFill>
              </a:rPr>
              <a:t>zeměděl</a:t>
            </a:r>
            <a:r>
              <a:rPr lang="cs-CZ" sz="2200" i="0" dirty="0">
                <a:solidFill>
                  <a:schemeClr val="tx1"/>
                </a:solidFill>
              </a:rPr>
              <a:t>. specialisté (vinaři, včelaři, rybáři)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200" i="0" dirty="0">
                <a:solidFill>
                  <a:schemeClr val="tx1"/>
                </a:solidFill>
              </a:rPr>
              <a:t>řemeslníci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200" b="1" dirty="0">
                <a:solidFill>
                  <a:srgbClr val="002060"/>
                </a:solidFill>
              </a:rPr>
              <a:t>způsob práce: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200" i="0" dirty="0">
                <a:solidFill>
                  <a:schemeClr val="tx1"/>
                </a:solidFill>
              </a:rPr>
              <a:t>dle potřeby (na dvoře)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200" i="0" dirty="0">
                <a:solidFill>
                  <a:schemeClr val="tx1"/>
                </a:solidFill>
              </a:rPr>
              <a:t>týdenní služba</a:t>
            </a:r>
            <a:br>
              <a:rPr lang="cs-CZ" sz="2200" i="0" dirty="0">
                <a:solidFill>
                  <a:schemeClr val="tx1"/>
                </a:solidFill>
              </a:rPr>
            </a:br>
            <a:endParaRPr lang="cs-CZ" sz="2200" i="0" dirty="0">
              <a:solidFill>
                <a:schemeClr val="tx1"/>
              </a:solidFill>
            </a:endParaRP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§"/>
            </a:pPr>
            <a:endParaRPr lang="cs-CZ" sz="2200" i="0" dirty="0">
              <a:solidFill>
                <a:schemeClr val="tx1"/>
              </a:solidFill>
            </a:endParaRP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§"/>
            </a:pPr>
            <a:endParaRPr lang="cs-CZ" sz="2200" i="0" dirty="0">
              <a:solidFill>
                <a:schemeClr val="tx1"/>
              </a:solidFill>
            </a:endParaRP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§"/>
            </a:pPr>
            <a:endParaRPr lang="cs-CZ" sz="22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9482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95400" y="381000"/>
            <a:ext cx="9601200" cy="584200"/>
          </a:xfrm>
        </p:spPr>
        <p:txBody>
          <a:bodyPr>
            <a:normAutofit fontScale="90000"/>
          </a:bodyPr>
          <a:lstStyle/>
          <a:p>
            <a:r>
              <a:rPr lang="cs-CZ" dirty="0">
                <a:solidFill>
                  <a:schemeClr val="tx1"/>
                </a:solidFill>
              </a:rPr>
              <a:t>Úředníci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613401" y="1686560"/>
            <a:ext cx="3754120" cy="4907280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cs-CZ" sz="2200" b="1" dirty="0">
                <a:solidFill>
                  <a:srgbClr val="C00000"/>
                </a:solidFill>
              </a:rPr>
              <a:t>DVORY: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200" b="1" dirty="0">
                <a:solidFill>
                  <a:srgbClr val="002060"/>
                </a:solidFill>
              </a:rPr>
              <a:t>správce/</a:t>
            </a:r>
            <a:r>
              <a:rPr lang="cs-CZ" sz="2200" b="1" dirty="0" err="1">
                <a:solidFill>
                  <a:srgbClr val="002060"/>
                </a:solidFill>
              </a:rPr>
              <a:t>vilik</a:t>
            </a:r>
            <a:endParaRPr lang="cs-CZ" sz="2200" b="1" dirty="0">
              <a:solidFill>
                <a:srgbClr val="002060"/>
              </a:solidFill>
            </a:endParaRP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200" b="1" dirty="0">
                <a:solidFill>
                  <a:schemeClr val="tx1"/>
                </a:solidFill>
              </a:rPr>
              <a:t>lovčí</a:t>
            </a: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1447801" y="1686560"/>
            <a:ext cx="3754120" cy="49072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84048" indent="-384048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71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28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860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7432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Font typeface="Franklin Gothic Book" panose="020B0503020102020204" pitchFamily="34" charset="0"/>
              <a:buNone/>
            </a:pPr>
            <a:r>
              <a:rPr lang="cs-CZ" sz="2200" b="1" dirty="0">
                <a:solidFill>
                  <a:srgbClr val="C00000"/>
                </a:solidFill>
              </a:rPr>
              <a:t>HRADIŠTĚ: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200" b="1" dirty="0">
                <a:solidFill>
                  <a:srgbClr val="002060"/>
                </a:solidFill>
              </a:rPr>
              <a:t>správce/kastelán</a:t>
            </a:r>
            <a:r>
              <a:rPr lang="cs-CZ" sz="2200" b="1" dirty="0">
                <a:solidFill>
                  <a:schemeClr val="tx1"/>
                </a:solidFill>
              </a:rPr>
              <a:t> 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200" b="1" dirty="0">
                <a:solidFill>
                  <a:schemeClr val="tx1"/>
                </a:solidFill>
              </a:rPr>
              <a:t>sudí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200" b="1" dirty="0" err="1">
                <a:solidFill>
                  <a:schemeClr val="tx1"/>
                </a:solidFill>
              </a:rPr>
              <a:t>vilik</a:t>
            </a:r>
            <a:endParaRPr lang="cs-CZ" sz="2200" b="1" dirty="0">
              <a:solidFill>
                <a:schemeClr val="tx1"/>
              </a:solidFill>
            </a:endParaRP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200" b="1" dirty="0">
                <a:solidFill>
                  <a:schemeClr val="tx1"/>
                </a:solidFill>
              </a:rPr>
              <a:t>komorník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200" b="1" dirty="0">
                <a:solidFill>
                  <a:schemeClr val="tx1"/>
                </a:solidFill>
              </a:rPr>
              <a:t>arcikněz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200" b="1" dirty="0">
                <a:solidFill>
                  <a:schemeClr val="tx1"/>
                </a:solidFill>
              </a:rPr>
              <a:t>služebný personál</a:t>
            </a:r>
          </a:p>
        </p:txBody>
      </p:sp>
    </p:spTree>
    <p:extLst>
      <p:ext uri="{BB962C8B-B14F-4D97-AF65-F5344CB8AC3E}">
        <p14:creationId xmlns:p14="http://schemas.microsoft.com/office/powerpoint/2010/main" val="4122815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Zástupný symbol pro obsah 4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3360" y="476883"/>
            <a:ext cx="6289039" cy="541649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065213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71600" y="386080"/>
            <a:ext cx="9601200" cy="1290558"/>
          </a:xfrm>
        </p:spPr>
        <p:txBody>
          <a:bodyPr/>
          <a:lstStyle/>
          <a:p>
            <a:r>
              <a:rPr lang="cs-CZ" dirty="0"/>
              <a:t>„Privatizace“ 13. století  (Žemlička)?</a:t>
            </a:r>
          </a:p>
        </p:txBody>
      </p:sp>
      <p:pic>
        <p:nvPicPr>
          <p:cNvPr id="8" name="Zástupný symbol pro obsah 7"/>
          <p:cNvPicPr>
            <a:picLocks noGrp="1" noChangeAspect="1"/>
          </p:cNvPicPr>
          <p:nvPr>
            <p:ph sz="quarter" idx="4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7504" y="1463278"/>
            <a:ext cx="4121720" cy="492924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1026" name="Picture 2" descr="VÃ½sledek obrÃ¡zku pro Å¾emliÄka hradskÃ¡ soustav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8560" y="1869532"/>
            <a:ext cx="5242560" cy="411673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615663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TM10001105[[fn=Oříznutí]]</Template>
  <TotalTime>2345</TotalTime>
  <Words>1136</Words>
  <Application>Microsoft Office PowerPoint</Application>
  <PresentationFormat>Širokoúhlá obrazovka</PresentationFormat>
  <Paragraphs>192</Paragraphs>
  <Slides>19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4" baseType="lpstr">
      <vt:lpstr>Arial</vt:lpstr>
      <vt:lpstr>Calibri</vt:lpstr>
      <vt:lpstr>Franklin Gothic Book</vt:lpstr>
      <vt:lpstr>Wingdings</vt:lpstr>
      <vt:lpstr>Crop</vt:lpstr>
      <vt:lpstr>VENKOV A Poddanské právo</vt:lpstr>
      <vt:lpstr>Obsah:</vt:lpstr>
      <vt:lpstr>Beneficiární systém</vt:lpstr>
      <vt:lpstr>Lokální správa (civitates – provinciae)</vt:lpstr>
      <vt:lpstr>Dvorce (Žemlička)</vt:lpstr>
      <vt:lpstr>Služebná organizace (Třeštík-Krzemienska)</vt:lpstr>
      <vt:lpstr>Úředníci</vt:lpstr>
      <vt:lpstr>Prezentace aplikace PowerPoint</vt:lpstr>
      <vt:lpstr>„Privatizace“ 13. století  (Žemlička)?</vt:lpstr>
      <vt:lpstr>Prezentace aplikace PowerPoint</vt:lpstr>
      <vt:lpstr>Venkovská společnost (Petráček)</vt:lpstr>
      <vt:lpstr>Kolonizace</vt:lpstr>
      <vt:lpstr>Imunity</vt:lpstr>
      <vt:lpstr>Emfyteuse</vt:lpstr>
      <vt:lpstr>Emfyteuse</vt:lpstr>
      <vt:lpstr>Vrchnostenská správa</vt:lpstr>
      <vt:lpstr>Vrchnostenské soudnictví</vt:lpstr>
      <vt:lpstr>Poddanství</vt:lpstr>
      <vt:lpstr>Člověčenství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StředovĚké právo A Medievistika</dc:title>
  <dc:creator>Jakub Razim</dc:creator>
  <cp:lastModifiedBy>Jakub Razim</cp:lastModifiedBy>
  <cp:revision>164</cp:revision>
  <dcterms:created xsi:type="dcterms:W3CDTF">2017-09-25T08:27:37Z</dcterms:created>
  <dcterms:modified xsi:type="dcterms:W3CDTF">2020-11-23T16:05:19Z</dcterms:modified>
</cp:coreProperties>
</file>