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3" r:id="rId5"/>
    <p:sldId id="257" r:id="rId6"/>
    <p:sldId id="267" r:id="rId7"/>
    <p:sldId id="266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/>
              <a:t>zemské právo A soudnictví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Razim</a:t>
            </a:r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556240" cy="1485900"/>
          </a:xfrm>
        </p:spPr>
        <p:txBody>
          <a:bodyPr/>
          <a:lstStyle/>
          <a:p>
            <a:r>
              <a:rPr lang="cs-CZ" dirty="0"/>
              <a:t>Šlechtické právo – zákl.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554480"/>
            <a:ext cx="4643120" cy="4958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7030A0"/>
                </a:solidFill>
              </a:rPr>
              <a:t>STV. PRÁVO</a:t>
            </a:r>
          </a:p>
          <a:p>
            <a:r>
              <a:rPr lang="cs-CZ" sz="2200" dirty="0"/>
              <a:t>hl. pramen: nepsaný obyčej</a:t>
            </a:r>
          </a:p>
          <a:p>
            <a:r>
              <a:rPr lang="cs-CZ" sz="2200" dirty="0"/>
              <a:t>statusová nerovnost</a:t>
            </a:r>
          </a:p>
          <a:p>
            <a:r>
              <a:rPr lang="cs-CZ" sz="2200" dirty="0"/>
              <a:t>partikularismus: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 err="1"/>
              <a:t>pers</a:t>
            </a:r>
            <a:r>
              <a:rPr lang="cs-CZ" sz="2200" i="0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 err="1"/>
              <a:t>terit</a:t>
            </a:r>
            <a:r>
              <a:rPr lang="cs-CZ" sz="2200" i="0" dirty="0"/>
              <a:t>.</a:t>
            </a:r>
          </a:p>
          <a:p>
            <a:r>
              <a:rPr lang="cs-CZ" sz="2200" dirty="0" err="1"/>
              <a:t>sys</a:t>
            </a:r>
            <a:r>
              <a:rPr lang="cs-CZ" sz="2200" dirty="0"/>
              <a:t>. práva: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/>
              <a:t>obec. = </a:t>
            </a:r>
            <a:r>
              <a:rPr lang="cs-CZ" sz="2200" i="0" dirty="0" err="1"/>
              <a:t>šlecht</a:t>
            </a:r>
            <a:r>
              <a:rPr lang="cs-CZ" sz="2200" i="0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/>
              <a:t>zvl.</a:t>
            </a:r>
          </a:p>
          <a:p>
            <a:pPr marL="0" indent="0">
              <a:buNone/>
            </a:pPr>
            <a:r>
              <a:rPr lang="cs-CZ" sz="2200" dirty="0"/>
              <a:t>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83680" y="1554480"/>
            <a:ext cx="5344160" cy="4958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b="1" dirty="0">
                <a:solidFill>
                  <a:srgbClr val="7030A0"/>
                </a:solidFill>
              </a:rPr>
              <a:t>ZEM. PRÁVO</a:t>
            </a:r>
          </a:p>
          <a:p>
            <a:r>
              <a:rPr lang="cs-CZ" sz="2200" b="1" dirty="0">
                <a:solidFill>
                  <a:srgbClr val="7030A0"/>
                </a:solidFill>
              </a:rPr>
              <a:t>prameny</a:t>
            </a:r>
            <a:r>
              <a:rPr lang="cs-CZ" sz="2200" dirty="0"/>
              <a:t>: obyčej, zákonodárné akty, soudní nálezy, sněmovní usnesení, ZZ</a:t>
            </a:r>
          </a:p>
          <a:p>
            <a:r>
              <a:rPr lang="cs-CZ" sz="2200" dirty="0"/>
              <a:t>paměti úředníků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dirty="0" err="1">
                <a:sym typeface="Wingdings" panose="05000000000000000000" pitchFamily="2" charset="2"/>
              </a:rPr>
              <a:t>pr</a:t>
            </a:r>
            <a:r>
              <a:rPr lang="cs-CZ" sz="2200" dirty="0">
                <a:sym typeface="Wingdings" panose="05000000000000000000" pitchFamily="2" charset="2"/>
              </a:rPr>
              <a:t>. knihy</a:t>
            </a:r>
          </a:p>
          <a:p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listiny</a:t>
            </a:r>
          </a:p>
          <a:p>
            <a:r>
              <a:rPr lang="cs-CZ" sz="2200" b="1" dirty="0">
                <a:solidFill>
                  <a:srgbClr val="7030A0"/>
                </a:solidFill>
              </a:rPr>
              <a:t>DZ</a:t>
            </a:r>
            <a:r>
              <a:rPr lang="cs-CZ" sz="2200" dirty="0"/>
              <a:t> </a:t>
            </a:r>
            <a:r>
              <a:rPr lang="cs-CZ" sz="2200" dirty="0">
                <a:sym typeface="Wingdings" panose="05000000000000000000" pitchFamily="2" charset="2"/>
              </a:rPr>
              <a:t> od 2. pol. 13. stol.; druhy: </a:t>
            </a:r>
            <a:r>
              <a:rPr lang="cs-CZ" sz="2200" dirty="0" err="1">
                <a:sym typeface="Wingdings" panose="05000000000000000000" pitchFamily="2" charset="2"/>
              </a:rPr>
              <a:t>půhonné</a:t>
            </a:r>
            <a:r>
              <a:rPr lang="cs-CZ" sz="2200" dirty="0">
                <a:sym typeface="Wingdings" panose="05000000000000000000" pitchFamily="2" charset="2"/>
              </a:rPr>
              <a:t> + trhové, zápisné, památné; větší x menší (hodnota sporu)</a:t>
            </a:r>
          </a:p>
          <a:p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DD</a:t>
            </a:r>
            <a:r>
              <a:rPr lang="cs-CZ" sz="2200" dirty="0">
                <a:sym typeface="Wingdings" panose="05000000000000000000" pitchFamily="2" charset="2"/>
              </a:rPr>
              <a:t>  léna    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2873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01320"/>
            <a:ext cx="9601200" cy="929640"/>
          </a:xfrm>
        </p:spPr>
        <p:txBody>
          <a:bodyPr/>
          <a:lstStyle/>
          <a:p>
            <a:r>
              <a:rPr lang="cs-CZ" dirty="0"/>
              <a:t>DZ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19200"/>
            <a:ext cx="11054080" cy="5466080"/>
          </a:xfrm>
        </p:spPr>
        <p:txBody>
          <a:bodyPr>
            <a:normAutofit/>
          </a:bodyPr>
          <a:lstStyle/>
          <a:p>
            <a:r>
              <a:rPr lang="cs-CZ" sz="2400" b="1" i="1" dirty="0">
                <a:solidFill>
                  <a:srgbClr val="7030A0"/>
                </a:solidFill>
              </a:rPr>
              <a:t>„</a:t>
            </a:r>
            <a:r>
              <a:rPr lang="cs-CZ" sz="2400" b="1" i="1" dirty="0" err="1">
                <a:solidFill>
                  <a:srgbClr val="7030A0"/>
                </a:solidFill>
              </a:rPr>
              <a:t>registra</a:t>
            </a:r>
            <a:r>
              <a:rPr lang="cs-CZ" sz="2400" b="1" i="1" dirty="0">
                <a:solidFill>
                  <a:srgbClr val="7030A0"/>
                </a:solidFill>
              </a:rPr>
              <a:t> </a:t>
            </a:r>
            <a:r>
              <a:rPr lang="cs-CZ" sz="2400" b="1" i="1" dirty="0" err="1">
                <a:solidFill>
                  <a:srgbClr val="7030A0"/>
                </a:solidFill>
              </a:rPr>
              <a:t>regalia</a:t>
            </a:r>
            <a:r>
              <a:rPr lang="cs-CZ" sz="2400" b="1" i="1" dirty="0">
                <a:solidFill>
                  <a:srgbClr val="7030A0"/>
                </a:solidFill>
              </a:rPr>
              <a:t>“</a:t>
            </a:r>
            <a:r>
              <a:rPr lang="cs-CZ" sz="2400" dirty="0">
                <a:sym typeface="Wingdings" panose="05000000000000000000" pitchFamily="2" charset="2"/>
              </a:rPr>
              <a:t> </a:t>
            </a:r>
            <a:r>
              <a:rPr lang="cs-CZ" sz="2400" dirty="0" err="1">
                <a:sym typeface="Wingdings" panose="05000000000000000000" pitchFamily="2" charset="2"/>
              </a:rPr>
              <a:t>pův</a:t>
            </a:r>
            <a:r>
              <a:rPr lang="cs-CZ" sz="2400" dirty="0">
                <a:sym typeface="Wingdings" panose="05000000000000000000" pitchFamily="2" charset="2"/>
              </a:rPr>
              <a:t>. král. instituce</a:t>
            </a:r>
            <a:endParaRPr lang="cs-CZ" sz="2400" b="1" i="1" dirty="0">
              <a:solidFill>
                <a:srgbClr val="002060"/>
              </a:solidFill>
            </a:endParaRPr>
          </a:p>
          <a:p>
            <a:r>
              <a:rPr lang="cs-CZ" sz="2400" b="1" dirty="0">
                <a:solidFill>
                  <a:srgbClr val="7030A0"/>
                </a:solidFill>
              </a:rPr>
              <a:t>úřední knihy ZS </a:t>
            </a:r>
            <a:r>
              <a:rPr lang="cs-CZ" sz="2400" dirty="0">
                <a:sym typeface="Wingdings" panose="05000000000000000000" pitchFamily="2" charset="2"/>
              </a:rPr>
              <a:t> vše, co se před soudem odehrálo </a:t>
            </a:r>
          </a:p>
          <a:p>
            <a:pPr marL="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				 šlechtici a svobod. statky</a:t>
            </a:r>
          </a:p>
          <a:p>
            <a:pPr marL="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				 </a:t>
            </a:r>
            <a:r>
              <a:rPr lang="cs-CZ" sz="2400" dirty="0" err="1">
                <a:sym typeface="Wingdings" panose="05000000000000000000" pitchFamily="2" charset="2"/>
              </a:rPr>
              <a:t>majet</a:t>
            </a:r>
            <a:r>
              <a:rPr lang="cs-CZ" sz="2400" dirty="0">
                <a:sym typeface="Wingdings" panose="05000000000000000000" pitchFamily="2" charset="2"/>
              </a:rPr>
              <a:t>. věci král. měst a </a:t>
            </a:r>
            <a:r>
              <a:rPr lang="cs-CZ" sz="2400" dirty="0" err="1">
                <a:sym typeface="Wingdings" panose="05000000000000000000" pitchFamily="2" charset="2"/>
              </a:rPr>
              <a:t>cír</a:t>
            </a:r>
            <a:r>
              <a:rPr lang="cs-CZ" sz="2400" dirty="0">
                <a:sym typeface="Wingdings" panose="05000000000000000000" pitchFamily="2" charset="2"/>
              </a:rPr>
              <a:t>. institucí</a:t>
            </a:r>
          </a:p>
          <a:p>
            <a:pPr marL="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				 svobodníci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poč. 2. pol. 13. století Č</a:t>
            </a:r>
          </a:p>
          <a:p>
            <a:r>
              <a:rPr lang="cs-CZ" sz="2400" dirty="0">
                <a:solidFill>
                  <a:schemeClr val="tx1"/>
                </a:solidFill>
              </a:rPr>
              <a:t>14. stol. M </a:t>
            </a:r>
            <a:r>
              <a:rPr lang="cs-CZ" sz="2400" dirty="0">
                <a:sym typeface="Wingdings" panose="05000000000000000000" pitchFamily="2" charset="2"/>
              </a:rPr>
              <a:t></a:t>
            </a:r>
            <a:r>
              <a:rPr lang="cs-CZ" sz="2400" dirty="0">
                <a:solidFill>
                  <a:schemeClr val="tx1"/>
                </a:solidFill>
              </a:rPr>
              <a:t>BNO, OLO do 1642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Úřad DZ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>
                <a:solidFill>
                  <a:schemeClr val="tx1"/>
                </a:solidFill>
              </a:rPr>
              <a:t>kancelář zemského soudu </a:t>
            </a:r>
            <a:r>
              <a:rPr lang="cs-CZ" sz="2400" i="0" dirty="0">
                <a:sym typeface="Wingdings" panose="05000000000000000000" pitchFamily="2" charset="2"/>
              </a:rPr>
              <a:t> výkonný orgán při soudních procesech před ZS</a:t>
            </a:r>
            <a:endParaRPr lang="cs-CZ" sz="2400" i="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>
                <a:solidFill>
                  <a:schemeClr val="tx1"/>
                </a:solidFill>
              </a:rPr>
              <a:t>archiv království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>
                <a:solidFill>
                  <a:schemeClr val="tx1"/>
                </a:solidFill>
              </a:rPr>
              <a:t>soud </a:t>
            </a:r>
            <a:r>
              <a:rPr lang="cs-CZ" sz="2400" i="0" dirty="0">
                <a:sym typeface="Wingdings" panose="05000000000000000000" pitchFamily="2" charset="2"/>
              </a:rPr>
              <a:t> </a:t>
            </a:r>
            <a:r>
              <a:rPr lang="cs-CZ" sz="2400" i="0" dirty="0" err="1">
                <a:solidFill>
                  <a:schemeClr val="tx1"/>
                </a:solidFill>
              </a:rPr>
              <a:t>nespory</a:t>
            </a:r>
            <a:r>
              <a:rPr lang="cs-CZ" sz="2400" i="0" dirty="0">
                <a:solidFill>
                  <a:schemeClr val="tx1"/>
                </a:solidFill>
              </a:rPr>
              <a:t> </a:t>
            </a:r>
            <a:r>
              <a:rPr lang="cs-CZ" sz="2400" i="0" dirty="0">
                <a:sym typeface="Wingdings" panose="05000000000000000000" pitchFamily="2" charset="2"/>
              </a:rPr>
              <a:t> </a:t>
            </a:r>
            <a:r>
              <a:rPr lang="cs-CZ" sz="2400" i="0" dirty="0" err="1">
                <a:sym typeface="Wingdings" panose="05000000000000000000" pitchFamily="2" charset="2"/>
              </a:rPr>
              <a:t>shromážďování</a:t>
            </a:r>
            <a:r>
              <a:rPr lang="cs-CZ" sz="2400" i="0" dirty="0">
                <a:sym typeface="Wingdings" panose="05000000000000000000" pitchFamily="2" charset="2"/>
              </a:rPr>
              <a:t> podkladů pro intabulaci</a:t>
            </a:r>
            <a:endParaRPr lang="cs-CZ" sz="2400" i="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613" y="599440"/>
            <a:ext cx="10514266" cy="2458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613" y="3622001"/>
            <a:ext cx="10514266" cy="1814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945613" y="6000322"/>
            <a:ext cx="10514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i="1" dirty="0"/>
              <a:t>Zdroj: </a:t>
            </a:r>
            <a:r>
              <a:rPr lang="pl-PL" i="1" dirty="0"/>
              <a:t>Výbor z české literatury od počátků po dobu Husovu </a:t>
            </a:r>
          </a:p>
          <a:p>
            <a:pPr algn="r"/>
            <a:r>
              <a:rPr lang="pl-PL" i="1" dirty="0"/>
              <a:t>http://www.ucl.cas.cz/edicee/antologie/vybor-z-ceske-literatury/</a:t>
            </a:r>
            <a:r>
              <a:rPr lang="cs-CZ" i="1" dirty="0"/>
              <a:t> </a:t>
            </a:r>
          </a:p>
        </p:txBody>
      </p:sp>
      <p:sp>
        <p:nvSpPr>
          <p:cNvPr id="6" name="Ovál 5"/>
          <p:cNvSpPr/>
          <p:nvPr/>
        </p:nvSpPr>
        <p:spPr>
          <a:xfrm>
            <a:off x="1686560" y="2391954"/>
            <a:ext cx="2479040" cy="574766"/>
          </a:xfrm>
          <a:prstGeom prst="ellipse">
            <a:avLst/>
          </a:prstGeom>
          <a:solidFill>
            <a:schemeClr val="accent2">
              <a:lumMod val="75000"/>
              <a:alpha val="54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vál 6"/>
          <p:cNvSpPr/>
          <p:nvPr/>
        </p:nvSpPr>
        <p:spPr>
          <a:xfrm>
            <a:off x="8961120" y="4658133"/>
            <a:ext cx="1290320" cy="564107"/>
          </a:xfrm>
          <a:prstGeom prst="ellipse">
            <a:avLst/>
          </a:prstGeom>
          <a:solidFill>
            <a:schemeClr val="accent2">
              <a:lumMod val="75000"/>
              <a:alpha val="54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278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zem.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4880" y="1564640"/>
            <a:ext cx="11013440" cy="5161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</a:rPr>
              <a:t>teorie vzniku zem. soudnictví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diskontinuita</a:t>
            </a:r>
            <a:r>
              <a:rPr lang="cs-CZ" sz="2200" i="0" dirty="0"/>
              <a:t> </a:t>
            </a:r>
            <a:r>
              <a:rPr lang="cs-CZ" sz="2200" i="0" dirty="0">
                <a:sym typeface="Wingdings" panose="05000000000000000000" pitchFamily="2" charset="2"/>
              </a:rPr>
              <a:t> </a:t>
            </a:r>
            <a:r>
              <a:rPr lang="cs-CZ" sz="2200" i="0" dirty="0" err="1">
                <a:sym typeface="Wingdings" panose="05000000000000000000" pitchFamily="2" charset="2"/>
              </a:rPr>
              <a:t>pr</a:t>
            </a:r>
            <a:r>
              <a:rPr lang="cs-CZ" sz="2200" i="0" dirty="0">
                <a:sym typeface="Wingdings" panose="05000000000000000000" pitchFamily="2" charset="2"/>
              </a:rPr>
              <a:t>. reformy Přemysla Otakara II.</a:t>
            </a:r>
            <a:endParaRPr lang="cs-CZ" sz="2200" i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kontinuita</a:t>
            </a:r>
            <a:r>
              <a:rPr lang="cs-CZ" sz="2200" i="0" dirty="0"/>
              <a:t> </a:t>
            </a:r>
            <a:r>
              <a:rPr lang="cs-CZ" sz="2200" i="0" dirty="0">
                <a:sym typeface="Wingdings" panose="05000000000000000000" pitchFamily="2" charset="2"/>
              </a:rPr>
              <a:t> návaznost na </a:t>
            </a:r>
            <a:r>
              <a:rPr lang="cs-CZ" sz="2200" i="0" dirty="0" err="1">
                <a:sym typeface="Wingdings" panose="05000000000000000000" pitchFamily="2" charset="2"/>
              </a:rPr>
              <a:t>králov</a:t>
            </a:r>
            <a:r>
              <a:rPr lang="cs-CZ" sz="2200" i="0" dirty="0">
                <a:sym typeface="Wingdings" panose="05000000000000000000" pitchFamily="2" charset="2"/>
              </a:rPr>
              <a:t>. </a:t>
            </a:r>
            <a:r>
              <a:rPr lang="cs-CZ" sz="2200" i="0" dirty="0" err="1">
                <a:sym typeface="Wingdings" panose="05000000000000000000" pitchFamily="2" charset="2"/>
              </a:rPr>
              <a:t>dvor</a:t>
            </a:r>
            <a:r>
              <a:rPr lang="cs-CZ" sz="2200" i="0" dirty="0">
                <a:sym typeface="Wingdings" panose="05000000000000000000" pitchFamily="2" charset="2"/>
              </a:rPr>
              <a:t>. soud a hradské soudy</a:t>
            </a:r>
            <a:endParaRPr lang="cs-CZ" sz="2200" i="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</a:rPr>
              <a:t>dvůr od 10. stol.: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kurie</a:t>
            </a:r>
            <a:r>
              <a:rPr lang="cs-CZ" sz="2200" i="0" dirty="0"/>
              <a:t> </a:t>
            </a:r>
            <a:r>
              <a:rPr lang="cs-CZ" sz="2200" i="0" dirty="0">
                <a:sym typeface="Wingdings" panose="05000000000000000000" pitchFamily="2" charset="2"/>
              </a:rPr>
              <a:t> rada</a:t>
            </a:r>
            <a:endParaRPr lang="cs-CZ" sz="2200" i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kolokvia</a:t>
            </a:r>
            <a:r>
              <a:rPr lang="cs-CZ" sz="2200" i="0" dirty="0"/>
              <a:t> </a:t>
            </a:r>
            <a:r>
              <a:rPr lang="cs-CZ" sz="2200" i="0" dirty="0">
                <a:sym typeface="Wingdings" panose="05000000000000000000" pitchFamily="2" charset="2"/>
              </a:rPr>
              <a:t> sněm, soud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funkční spojení </a:t>
            </a:r>
            <a:r>
              <a:rPr lang="cs-CZ" sz="2200" i="0" dirty="0"/>
              <a:t>správy a soud</a:t>
            </a:r>
            <a:r>
              <a:rPr lang="cs-CZ" sz="2200" dirty="0"/>
              <a:t>nictví</a:t>
            </a:r>
            <a:endParaRPr lang="cs-CZ" sz="2200" i="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</a:rPr>
              <a:t>institucionální a personální spojení</a:t>
            </a:r>
            <a:r>
              <a:rPr lang="cs-CZ" sz="2200" dirty="0"/>
              <a:t> sněmu a soudu</a:t>
            </a:r>
            <a:endParaRPr lang="cs-CZ" sz="2200" i="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200" i="0" dirty="0"/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5704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Soustava šlechtických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7920" y="1564640"/>
            <a:ext cx="10820400" cy="5161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zemský (zem. sudí) </a:t>
            </a:r>
            <a:r>
              <a:rPr lang="cs-CZ" sz="2200" i="0" dirty="0">
                <a:sym typeface="Wingdings" panose="05000000000000000000" pitchFamily="2" charset="2"/>
              </a:rPr>
              <a:t> obec. prim.</a:t>
            </a:r>
            <a:endParaRPr lang="cs-CZ" sz="2200" i="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komorní (hofmistr)</a:t>
            </a:r>
            <a:r>
              <a:rPr lang="cs-CZ" sz="2200" i="0" dirty="0"/>
              <a:t> </a:t>
            </a:r>
            <a:r>
              <a:rPr lang="cs-CZ" sz="2200" i="0" dirty="0">
                <a:sym typeface="Wingdings" panose="05000000000000000000" pitchFamily="2" charset="2"/>
              </a:rPr>
              <a:t> obec. </a:t>
            </a:r>
            <a:r>
              <a:rPr lang="cs-CZ" sz="2200" i="0" dirty="0" err="1">
                <a:sym typeface="Wingdings" panose="05000000000000000000" pitchFamily="2" charset="2"/>
              </a:rPr>
              <a:t>subs</a:t>
            </a:r>
            <a:r>
              <a:rPr lang="cs-CZ" sz="2200" i="0" dirty="0">
                <a:sym typeface="Wingdings" panose="05000000000000000000" pitchFamily="2" charset="2"/>
              </a:rPr>
              <a:t>. x NE svobod./manský majetek; polit. delikty</a:t>
            </a:r>
            <a:endParaRPr lang="cs-CZ" sz="2200" i="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dvorský (</a:t>
            </a:r>
            <a:r>
              <a:rPr lang="cs-CZ" sz="2200" b="1" i="0" dirty="0" err="1">
                <a:solidFill>
                  <a:srgbClr val="7030A0"/>
                </a:solidFill>
              </a:rPr>
              <a:t>dvor</a:t>
            </a:r>
            <a:r>
              <a:rPr lang="cs-CZ" sz="2200" b="1" i="0" dirty="0">
                <a:solidFill>
                  <a:srgbClr val="7030A0"/>
                </a:solidFill>
              </a:rPr>
              <a:t>. sudí) </a:t>
            </a:r>
            <a:r>
              <a:rPr lang="cs-CZ" sz="2200" i="0" dirty="0">
                <a:sym typeface="Wingdings" panose="05000000000000000000" pitchFamily="2" charset="2"/>
              </a:rPr>
              <a:t> spory král. služebníků, odúmrti, léna, věci delegované </a:t>
            </a:r>
            <a:r>
              <a:rPr lang="cs-CZ" sz="2200" i="0" dirty="0" err="1">
                <a:sym typeface="Wingdings" panose="05000000000000000000" pitchFamily="2" charset="2"/>
              </a:rPr>
              <a:t>panov</a:t>
            </a:r>
            <a:r>
              <a:rPr lang="cs-CZ" sz="2200" i="0" dirty="0">
                <a:sym typeface="Wingdings" panose="05000000000000000000" pitchFamily="2" charset="2"/>
              </a:rPr>
              <a:t>.</a:t>
            </a:r>
            <a:endParaRPr lang="cs-CZ" sz="2200" i="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purkrabský (purkrabí) </a:t>
            </a:r>
            <a:r>
              <a:rPr lang="cs-CZ" sz="2200" i="0" dirty="0">
                <a:sym typeface="Wingdings" panose="05000000000000000000" pitchFamily="2" charset="2"/>
              </a:rPr>
              <a:t> </a:t>
            </a:r>
            <a:r>
              <a:rPr lang="cs-CZ" sz="2200" i="0" dirty="0" err="1">
                <a:sym typeface="Wingdings" panose="05000000000000000000" pitchFamily="2" charset="2"/>
              </a:rPr>
              <a:t>pís</a:t>
            </a:r>
            <a:r>
              <a:rPr lang="cs-CZ" sz="2200" i="0" dirty="0">
                <a:sym typeface="Wingdings" panose="05000000000000000000" pitchFamily="2" charset="2"/>
              </a:rPr>
              <a:t>. závazky, zvl. dlužní úpisy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 err="1">
                <a:solidFill>
                  <a:srgbClr val="7030A0"/>
                </a:solidFill>
                <a:sym typeface="Wingdings" panose="05000000000000000000" pitchFamily="2" charset="2"/>
              </a:rPr>
              <a:t>maršálkovský</a:t>
            </a: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 (maršálek)</a:t>
            </a:r>
            <a:r>
              <a:rPr lang="cs-CZ" sz="2200" i="0" dirty="0">
                <a:sym typeface="Wingdings" panose="05000000000000000000" pitchFamily="2" charset="2"/>
              </a:rPr>
              <a:t>  </a:t>
            </a:r>
            <a:r>
              <a:rPr lang="cs-CZ" sz="2200" i="0" dirty="0" err="1">
                <a:sym typeface="Wingdings" panose="05000000000000000000" pitchFamily="2" charset="2"/>
              </a:rPr>
              <a:t>šlecht</a:t>
            </a:r>
            <a:r>
              <a:rPr lang="cs-CZ" sz="2200" i="0" dirty="0">
                <a:sym typeface="Wingdings" panose="05000000000000000000" pitchFamily="2" charset="2"/>
              </a:rPr>
              <a:t>. status a čest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mezní </a:t>
            </a:r>
            <a:r>
              <a:rPr lang="cs-CZ" sz="2200" i="0" dirty="0">
                <a:sym typeface="Wingdings" panose="05000000000000000000" pitchFamily="2" charset="2"/>
              </a:rPr>
              <a:t> hranice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manský</a:t>
            </a:r>
            <a:endParaRPr lang="cs-CZ" sz="2200" b="1" i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19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325120"/>
            <a:ext cx="9601200" cy="85344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Nalézání práva (Janiš)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280160"/>
            <a:ext cx="11135360" cy="54457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místo soudu: </a:t>
            </a:r>
            <a:r>
              <a:rPr lang="cs-CZ" sz="2200" dirty="0">
                <a:solidFill>
                  <a:schemeClr val="tx1"/>
                </a:solidFill>
                <a:sym typeface="Wingdings" panose="05000000000000000000" pitchFamily="2" charset="2"/>
              </a:rPr>
              <a:t>obvyklé sudiště na Pražském hradě, jinak souhlas stran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obsazení soudu: </a:t>
            </a:r>
            <a:r>
              <a:rPr lang="cs-CZ" sz="2200" dirty="0" err="1">
                <a:solidFill>
                  <a:schemeClr val="tx1"/>
                </a:solidFill>
                <a:sym typeface="Wingdings" panose="05000000000000000000" pitchFamily="2" charset="2"/>
              </a:rPr>
              <a:t>pův</a:t>
            </a:r>
            <a:r>
              <a:rPr lang="cs-CZ" sz="2200" dirty="0">
                <a:solidFill>
                  <a:schemeClr val="tx1"/>
                </a:solidFill>
                <a:sym typeface="Wingdings" panose="05000000000000000000" pitchFamily="2" charset="2"/>
              </a:rPr>
              <a:t>. 12 pánů (min. 7) + později 8 rytířů; Karel IV. zrušil </a:t>
            </a:r>
            <a:r>
              <a:rPr lang="cs-CZ" sz="2200" dirty="0" err="1">
                <a:solidFill>
                  <a:schemeClr val="tx1"/>
                </a:solidFill>
                <a:sym typeface="Wingdings" panose="05000000000000000000" pitchFamily="2" charset="2"/>
              </a:rPr>
              <a:t>kvórum</a:t>
            </a:r>
            <a:endParaRPr lang="cs-CZ" sz="22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panovník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přísedící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zem. úředníci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b="1" i="1" dirty="0" err="1">
                <a:solidFill>
                  <a:srgbClr val="7030A0"/>
                </a:solidFill>
                <a:sym typeface="Wingdings" panose="05000000000000000000" pitchFamily="2" charset="2"/>
              </a:rPr>
              <a:t>iudex</a:t>
            </a:r>
            <a:r>
              <a:rPr lang="cs-CZ" sz="2200" i="1" dirty="0">
                <a:sym typeface="Wingdings" panose="05000000000000000000" pitchFamily="2" charset="2"/>
              </a:rPr>
              <a:t> </a:t>
            </a:r>
            <a:r>
              <a:rPr lang="cs-CZ" sz="2200" dirty="0">
                <a:sym typeface="Wingdings" panose="05000000000000000000" pitchFamily="2" charset="2"/>
              </a:rPr>
              <a:t>(</a:t>
            </a:r>
            <a:r>
              <a:rPr lang="cs-CZ" sz="2200" i="1" dirty="0" err="1">
                <a:sym typeface="Wingdings" panose="05000000000000000000" pitchFamily="2" charset="2"/>
              </a:rPr>
              <a:t>summus</a:t>
            </a:r>
            <a:r>
              <a:rPr lang="cs-CZ" sz="2200" dirty="0">
                <a:sym typeface="Wingdings" panose="05000000000000000000" pitchFamily="2" charset="2"/>
              </a:rPr>
              <a:t>, </a:t>
            </a:r>
            <a:r>
              <a:rPr lang="cs-CZ" sz="2200" i="1" dirty="0" err="1">
                <a:sym typeface="Wingdings" panose="05000000000000000000" pitchFamily="2" charset="2"/>
              </a:rPr>
              <a:t>Boemie</a:t>
            </a:r>
            <a:r>
              <a:rPr lang="cs-CZ" sz="2200" dirty="0">
                <a:sym typeface="Wingdings" panose="05000000000000000000" pitchFamily="2" charset="2"/>
              </a:rPr>
              <a:t>, </a:t>
            </a:r>
            <a:r>
              <a:rPr lang="cs-CZ" sz="2200" i="1" dirty="0" err="1">
                <a:sym typeface="Wingdings" panose="05000000000000000000" pitchFamily="2" charset="2"/>
              </a:rPr>
              <a:t>regni</a:t>
            </a:r>
            <a:r>
              <a:rPr lang="cs-CZ" sz="2200" dirty="0">
                <a:sym typeface="Wingdings" panose="05000000000000000000" pitchFamily="2" charset="2"/>
              </a:rPr>
              <a:t> apod.)  „profesionální“ znalec práva a </a:t>
            </a:r>
            <a:r>
              <a:rPr lang="cs-CZ" sz="2200" dirty="0" err="1">
                <a:sym typeface="Wingdings" panose="05000000000000000000" pitchFamily="2" charset="2"/>
              </a:rPr>
              <a:t>pr</a:t>
            </a:r>
            <a:r>
              <a:rPr lang="cs-CZ" sz="2200" dirty="0">
                <a:sym typeface="Wingdings" panose="05000000000000000000" pitchFamily="2" charset="2"/>
              </a:rPr>
              <a:t>. formalit; doložen od 1170</a:t>
            </a:r>
            <a:endParaRPr lang="cs-CZ" sz="2200" i="0" dirty="0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zem. kmeti </a:t>
            </a:r>
            <a:r>
              <a:rPr lang="cs-CZ" sz="2200" dirty="0">
                <a:sym typeface="Wingdings" panose="05000000000000000000" pitchFamily="2" charset="2"/>
              </a:rPr>
              <a:t>(</a:t>
            </a:r>
            <a:r>
              <a:rPr lang="cs-CZ" sz="2200" i="0" dirty="0">
                <a:sym typeface="Wingdings" panose="05000000000000000000" pitchFamily="2" charset="2"/>
              </a:rPr>
              <a:t>šlechta) </a:t>
            </a:r>
            <a:r>
              <a:rPr lang="cs-CZ" sz="2200" dirty="0">
                <a:sym typeface="Wingdings" panose="05000000000000000000" pitchFamily="2" charset="2"/>
              </a:rPr>
              <a:t> závažnější případy s dopadem na zem. obec  šlechtici, svobod. majetek</a:t>
            </a:r>
            <a:endParaRPr lang="cs-CZ" sz="2200" i="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kolektivní</a:t>
            </a:r>
            <a:r>
              <a:rPr lang="cs-CZ" sz="2200" dirty="0">
                <a:sym typeface="Wingdings" panose="05000000000000000000" pitchFamily="2" charset="2"/>
              </a:rPr>
              <a:t> výkon soudnictví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panský nález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>
                <a:sym typeface="Wingdings" panose="05000000000000000000" pitchFamily="2" charset="2"/>
              </a:rPr>
              <a:t>závazný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>
                <a:sym typeface="Wingdings" panose="05000000000000000000" pitchFamily="2" charset="2"/>
              </a:rPr>
              <a:t>nezměnitelný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obecný</a:t>
            </a:r>
            <a:r>
              <a:rPr lang="cs-CZ" sz="2200" i="0" dirty="0">
                <a:sym typeface="Wingdings" panose="05000000000000000000" pitchFamily="2" charset="2"/>
              </a:rPr>
              <a:t> </a:t>
            </a:r>
            <a:r>
              <a:rPr lang="cs-CZ" sz="2200" dirty="0">
                <a:sym typeface="Wingdings" panose="05000000000000000000" pitchFamily="2" charset="2"/>
              </a:rPr>
              <a:t> </a:t>
            </a:r>
            <a:r>
              <a:rPr lang="cs-CZ" sz="2200" i="0" dirty="0">
                <a:sym typeface="Wingdings" panose="05000000000000000000" pitchFamily="2" charset="2"/>
              </a:rPr>
              <a:t>precedent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zvláštní</a:t>
            </a:r>
            <a:r>
              <a:rPr lang="cs-CZ" sz="2200" i="0" dirty="0">
                <a:sym typeface="Wingdings" panose="05000000000000000000" pitchFamily="2" charset="2"/>
              </a:rPr>
              <a:t>  v konkrétní věci, ale jeho autorita mohla ovlivnit bud. typově podobný spor</a:t>
            </a:r>
          </a:p>
          <a:p>
            <a:pPr marL="0" indent="0">
              <a:buNone/>
            </a:pPr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55432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na zemském soudě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554480"/>
            <a:ext cx="10220960" cy="4958080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rgbClr val="7030A0"/>
                </a:solidFill>
              </a:rPr>
              <a:t>zásady:</a:t>
            </a:r>
            <a:r>
              <a:rPr lang="cs-CZ" sz="2200" dirty="0"/>
              <a:t> veřejnost, ústnost, projednací, dispoziční, akuzační, rovnost zbraní</a:t>
            </a:r>
          </a:p>
          <a:p>
            <a:r>
              <a:rPr lang="cs-CZ" sz="2200" dirty="0"/>
              <a:t>jednotný proces x od 14. stol. </a:t>
            </a:r>
            <a:r>
              <a:rPr lang="cs-CZ" sz="2200" dirty="0" err="1"/>
              <a:t>veřejnopr</a:t>
            </a:r>
            <a:r>
              <a:rPr lang="cs-CZ" sz="2200" dirty="0"/>
              <a:t>. inkviziční proces u nejzávažnějších </a:t>
            </a:r>
            <a:r>
              <a:rPr lang="cs-CZ" sz="2200" dirty="0" err="1"/>
              <a:t>TrČ</a:t>
            </a:r>
            <a:endParaRPr lang="cs-CZ" sz="2200" dirty="0"/>
          </a:p>
          <a:p>
            <a:r>
              <a:rPr lang="cs-CZ" sz="2200" dirty="0"/>
              <a:t>důkazní prostředky: </a:t>
            </a:r>
            <a:r>
              <a:rPr lang="cs-CZ" sz="2200" dirty="0" err="1"/>
              <a:t>rac</a:t>
            </a:r>
            <a:r>
              <a:rPr lang="cs-CZ" sz="2200" dirty="0"/>
              <a:t>. x </a:t>
            </a:r>
            <a:r>
              <a:rPr lang="cs-CZ" sz="2200" dirty="0" err="1"/>
              <a:t>irac</a:t>
            </a:r>
            <a:r>
              <a:rPr lang="cs-CZ" sz="2200" dirty="0"/>
              <a:t>. (</a:t>
            </a:r>
            <a:r>
              <a:rPr lang="cs-CZ" sz="2200" dirty="0" err="1"/>
              <a:t>ordály</a:t>
            </a:r>
            <a:r>
              <a:rPr lang="cs-CZ" sz="2200" dirty="0"/>
              <a:t>)</a:t>
            </a:r>
          </a:p>
          <a:p>
            <a:r>
              <a:rPr lang="cs-CZ" sz="2200" b="1" dirty="0">
                <a:solidFill>
                  <a:srgbClr val="7030A0"/>
                </a:solidFill>
              </a:rPr>
              <a:t>stádia: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sz="2200" b="1" i="0" dirty="0">
                <a:solidFill>
                  <a:srgbClr val="7030A0"/>
                </a:solidFill>
              </a:rPr>
              <a:t>přípravné řízení</a:t>
            </a:r>
            <a:r>
              <a:rPr lang="cs-CZ" sz="2200" i="0" dirty="0"/>
              <a:t>: </a:t>
            </a:r>
            <a:r>
              <a:rPr lang="cs-CZ" sz="2200" i="0" dirty="0">
                <a:sym typeface="Wingdings" panose="05000000000000000000" pitchFamily="2" charset="2"/>
              </a:rPr>
              <a:t>útok  </a:t>
            </a:r>
            <a:r>
              <a:rPr lang="cs-CZ" sz="2200" i="0" dirty="0" err="1"/>
              <a:t>půhon</a:t>
            </a:r>
            <a:r>
              <a:rPr lang="cs-CZ" sz="2200" i="0" dirty="0"/>
              <a:t> = </a:t>
            </a:r>
            <a:r>
              <a:rPr lang="cs-CZ" sz="2200" i="0" dirty="0" err="1"/>
              <a:t>soukr</a:t>
            </a:r>
            <a:r>
              <a:rPr lang="cs-CZ" sz="2200" i="0" dirty="0"/>
              <a:t>. žaloba x od 16. stol. </a:t>
            </a:r>
            <a:r>
              <a:rPr lang="cs-CZ" sz="2200" i="0" dirty="0" err="1"/>
              <a:t>úřed</a:t>
            </a:r>
            <a:r>
              <a:rPr lang="cs-CZ" sz="2200" i="0" dirty="0"/>
              <a:t>. obeslání 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sz="2200" b="1" i="0" dirty="0">
                <a:solidFill>
                  <a:srgbClr val="7030A0"/>
                </a:solidFill>
              </a:rPr>
              <a:t>líčení pře</a:t>
            </a:r>
            <a:r>
              <a:rPr lang="cs-CZ" sz="2200" i="0" dirty="0"/>
              <a:t>: </a:t>
            </a:r>
            <a:r>
              <a:rPr lang="cs-CZ" sz="2200" i="0" dirty="0">
                <a:sym typeface="Wingdings" panose="05000000000000000000" pitchFamily="2" charset="2"/>
              </a:rPr>
              <a:t>svědčení </a:t>
            </a:r>
            <a:r>
              <a:rPr lang="cs-CZ" sz="2200" i="0" dirty="0" err="1">
                <a:sym typeface="Wingdings" panose="05000000000000000000" pitchFamily="2" charset="2"/>
              </a:rPr>
              <a:t>půhonu</a:t>
            </a:r>
            <a:r>
              <a:rPr lang="cs-CZ" sz="2200" i="0" dirty="0">
                <a:sym typeface="Wingdings" panose="05000000000000000000" pitchFamily="2" charset="2"/>
              </a:rPr>
              <a:t> x od 15. stol. vyhlášení  líčení (ohlášení stran, přednesy, důkazy, potaz, nález)  </a:t>
            </a:r>
            <a:endParaRPr lang="cs-CZ" sz="2200" i="0" dirty="0"/>
          </a:p>
          <a:p>
            <a:pPr marL="987552" lvl="1" indent="-457200">
              <a:buFont typeface="+mj-lt"/>
              <a:buAutoNum type="arabicParenR"/>
            </a:pPr>
            <a:r>
              <a:rPr lang="cs-CZ" sz="2200" b="1" i="0" dirty="0">
                <a:solidFill>
                  <a:srgbClr val="7030A0"/>
                </a:solidFill>
              </a:rPr>
              <a:t>exekuce = nucený výkon rozhodnutí</a:t>
            </a:r>
            <a:r>
              <a:rPr lang="cs-CZ" sz="2200" i="0" dirty="0"/>
              <a:t>: fáze dle předmětu exekuce úmluva/upomínka (první výzva k plnění) </a:t>
            </a:r>
            <a:r>
              <a:rPr lang="cs-CZ" sz="2200" i="0" dirty="0">
                <a:sym typeface="Wingdings" panose="05000000000000000000" pitchFamily="2" charset="2"/>
              </a:rPr>
              <a:t> zvod (</a:t>
            </a:r>
            <a:r>
              <a:rPr lang="cs-CZ" sz="2200" i="0" dirty="0" err="1">
                <a:sym typeface="Wingdings" panose="05000000000000000000" pitchFamily="2" charset="2"/>
              </a:rPr>
              <a:t>úřed</a:t>
            </a:r>
            <a:r>
              <a:rPr lang="cs-CZ" sz="2200" i="0" dirty="0">
                <a:sym typeface="Wingdings" panose="05000000000000000000" pitchFamily="2" charset="2"/>
              </a:rPr>
              <a:t>. </a:t>
            </a:r>
            <a:r>
              <a:rPr lang="cs-CZ" sz="2200" i="0">
                <a:sym typeface="Wingdings" panose="05000000000000000000" pitchFamily="2" charset="2"/>
              </a:rPr>
              <a:t>schválení nároku </a:t>
            </a:r>
            <a:r>
              <a:rPr lang="cs-CZ" sz="2200" i="0" dirty="0">
                <a:sym typeface="Wingdings" panose="05000000000000000000" pitchFamily="2" charset="2"/>
              </a:rPr>
              <a:t>k majetku povinného pro případ, že nesplní dobrovolně)  obranný list (druhá výzva k plnění)  panování (oznámení o záměru oprávněného, získat držbu </a:t>
            </a:r>
            <a:r>
              <a:rPr lang="cs-CZ" sz="2200" i="0" dirty="0" err="1">
                <a:sym typeface="Wingdings" panose="05000000000000000000" pitchFamily="2" charset="2"/>
              </a:rPr>
              <a:t>nemov</a:t>
            </a:r>
            <a:r>
              <a:rPr lang="cs-CZ" sz="2200" i="0" dirty="0">
                <a:sym typeface="Wingdings" panose="05000000000000000000" pitchFamily="2" charset="2"/>
              </a:rPr>
              <a:t>.)  odhádání (</a:t>
            </a:r>
            <a:r>
              <a:rPr lang="cs-CZ" sz="2200" i="0" dirty="0" err="1">
                <a:sym typeface="Wingdings" panose="05000000000000000000" pitchFamily="2" charset="2"/>
              </a:rPr>
              <a:t>úřed</a:t>
            </a:r>
            <a:r>
              <a:rPr lang="cs-CZ" sz="2200" i="0" dirty="0">
                <a:sym typeface="Wingdings" panose="05000000000000000000" pitchFamily="2" charset="2"/>
              </a:rPr>
              <a:t>. ocenění)  skutečné panování (uvázání se oprávněného v držbu)</a:t>
            </a:r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73732439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1478</TotalTime>
  <Words>622</Words>
  <Application>Microsoft Office PowerPoint</Application>
  <PresentationFormat>Širokoúhlá obrazovka</PresentationFormat>
  <Paragraphs>71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Franklin Gothic Book</vt:lpstr>
      <vt:lpstr>Wingdings</vt:lpstr>
      <vt:lpstr>Crop</vt:lpstr>
      <vt:lpstr>zemské právo A soudnictví</vt:lpstr>
      <vt:lpstr>Šlechtické právo – zákl. charakteristika</vt:lpstr>
      <vt:lpstr>DZ</vt:lpstr>
      <vt:lpstr>Prezentace aplikace PowerPoint</vt:lpstr>
      <vt:lpstr>Počátky zem. soudnictví</vt:lpstr>
      <vt:lpstr>Soustava šlechtických soudů</vt:lpstr>
      <vt:lpstr>Nalézání práva (Janiš)</vt:lpstr>
      <vt:lpstr>Proces na zemském soudě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</cp:lastModifiedBy>
  <cp:revision>113</cp:revision>
  <dcterms:created xsi:type="dcterms:W3CDTF">2017-09-25T08:27:37Z</dcterms:created>
  <dcterms:modified xsi:type="dcterms:W3CDTF">2021-11-09T19:44:28Z</dcterms:modified>
</cp:coreProperties>
</file>