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7"/>
  </p:notesMasterIdLst>
  <p:handoutMasterIdLst>
    <p:handoutMasterId r:id="rId38"/>
  </p:handoutMasterIdLst>
  <p:sldIdLst>
    <p:sldId id="28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90" r:id="rId13"/>
    <p:sldId id="291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9" r:id="rId27"/>
    <p:sldId id="279" r:id="rId28"/>
    <p:sldId id="280" r:id="rId29"/>
    <p:sldId id="281" r:id="rId30"/>
    <p:sldId id="292" r:id="rId31"/>
    <p:sldId id="282" r:id="rId32"/>
    <p:sldId id="283" r:id="rId33"/>
    <p:sldId id="284" r:id="rId34"/>
    <p:sldId id="285" r:id="rId35"/>
    <p:sldId id="286" r:id="rId3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91" d="100"/>
          <a:sy n="91" d="100"/>
        </p:scale>
        <p:origin x="422" y="6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Ochrana spotřebitele</a:t>
            </a:r>
            <a:br>
              <a:rPr lang="cs-CZ" dirty="0"/>
            </a:br>
            <a:r>
              <a:rPr lang="cs-CZ" sz="3733" i="1" dirty="0"/>
              <a:t>Trestněprávní aspekty ochrany spotřebitele</a:t>
            </a:r>
            <a:br>
              <a:rPr lang="cs-CZ" sz="3733" i="1" dirty="0"/>
            </a:br>
            <a:endParaRPr lang="en-GB" sz="3733" dirty="0"/>
          </a:p>
        </p:txBody>
      </p:sp>
      <p:sp>
        <p:nvSpPr>
          <p:cNvPr id="2" name="Podnadpis 1">
            <a:extLst>
              <a:ext uri="{FF2B5EF4-FFF2-40B4-BE49-F238E27FC236}">
                <a16:creationId xmlns:a16="http://schemas.microsoft.com/office/drawing/2014/main" id="{BFDF327C-FFA3-47E2-A65A-7FEF5882FA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779" y="4384849"/>
            <a:ext cx="11361600" cy="698497"/>
          </a:xfrm>
        </p:spPr>
        <p:txBody>
          <a:bodyPr/>
          <a:lstStyle/>
          <a:p>
            <a:pPr algn="ctr"/>
            <a:r>
              <a:rPr lang="cs-CZ" dirty="0"/>
              <a:t>Přednáška 22. 10. </a:t>
            </a:r>
            <a:r>
              <a:rPr lang="cs-CZ"/>
              <a:t>2021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799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delikt vs. trestní delikt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6 </a:t>
            </a:r>
            <a:r>
              <a:rPr lang="cs-CZ" dirty="0" err="1"/>
              <a:t>Tdo</a:t>
            </a:r>
            <a:r>
              <a:rPr lang="cs-CZ" dirty="0"/>
              <a:t> </a:t>
            </a:r>
            <a:r>
              <a:rPr lang="en-GB" dirty="0"/>
              <a:t>1478/2009</a:t>
            </a:r>
            <a:r>
              <a:rPr lang="cs-CZ" dirty="0"/>
              <a:t>:</a:t>
            </a:r>
          </a:p>
          <a:p>
            <a:pPr algn="just">
              <a:buNone/>
            </a:pPr>
            <a:r>
              <a:rPr lang="cs-CZ" sz="1800" i="1" dirty="0"/>
              <a:t>	V případě posuzování </a:t>
            </a:r>
            <a:r>
              <a:rPr lang="cs-CZ" sz="1800" i="1" u="sng" dirty="0"/>
              <a:t>povahy a přísnosti sankce</a:t>
            </a:r>
            <a:r>
              <a:rPr lang="cs-CZ" sz="1800" i="1" dirty="0"/>
              <a:t>, která za správní delikt podle § 30 odst. 1 písm. s) zákona č. 251/2005 Sb. hrozí, tak ustanovení § 30 odst. 2 téhož zákona sice umožňuje uložit pokutu až do výše 1 000 </a:t>
            </a:r>
            <a:r>
              <a:rPr lang="cs-CZ" sz="1800" i="1" dirty="0" err="1"/>
              <a:t>000</a:t>
            </a:r>
            <a:r>
              <a:rPr lang="cs-CZ" sz="1800" i="1" dirty="0"/>
              <a:t> Kč, avšak pokuta ve výši řádově statisíců Kč a blížící se této maximální částce, bude evidentně namístě jen v ojedinělých případech např. rozsáhlejšího, závažnějšího či opakovaného porušování zmíněných předpisů, jehož se mohou dopustit i právnické osoby. Současně není možno pominout, že za předmětný správní delikt </a:t>
            </a:r>
            <a:r>
              <a:rPr lang="cs-CZ" sz="1800" b="1" i="1" dirty="0"/>
              <a:t>nelze uložit žádný jiný (ani přísnější) druh sankce</a:t>
            </a:r>
            <a:r>
              <a:rPr lang="cs-CZ" sz="1800" i="1" dirty="0"/>
              <a:t>, a to třeba ani zákaz činnosti[…]o omezení osobní svobody pak ani nemluvě. </a:t>
            </a:r>
          </a:p>
          <a:p>
            <a:pPr algn="just">
              <a:buNone/>
            </a:pPr>
            <a:r>
              <a:rPr lang="cs-CZ" sz="1800" i="1" dirty="0"/>
              <a:t>	Ve srovnání s tím[…]trestní zákoník pak stanoví […] za takový čin trest odnětí svobody vyšší, a to až na tři léta nebo zákaz činnosti (§ 143 odst. 1 trestního zákoníku). Proto sankci, kterou je možné za daný správní delikt uložit, ani sankci, jež byla obviněnému J. B. správním orgánem uložena – pokuta ve výši 50.000,- Kč, </a:t>
            </a:r>
            <a:r>
              <a:rPr lang="cs-CZ" sz="1800" b="1" i="1" dirty="0"/>
              <a:t>nelze považovat za „trestní“</a:t>
            </a:r>
            <a:r>
              <a:rPr lang="cs-CZ" sz="1800" i="1" dirty="0"/>
              <a:t>.</a:t>
            </a:r>
          </a:p>
          <a:p>
            <a:pPr lvl="1"/>
            <a:endParaRPr lang="cs-CZ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17172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Kárný delikt vs. trestní delikt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679" y="1773239"/>
            <a:ext cx="11820939" cy="435768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5 </a:t>
            </a:r>
            <a:r>
              <a:rPr lang="cs-CZ" dirty="0" err="1"/>
              <a:t>Tdo</a:t>
            </a:r>
            <a:r>
              <a:rPr lang="cs-CZ" dirty="0"/>
              <a:t> 587/2014:</a:t>
            </a:r>
          </a:p>
          <a:p>
            <a:pPr algn="just">
              <a:buNone/>
            </a:pPr>
            <a:r>
              <a:rPr lang="cs-CZ" sz="1800" i="1" dirty="0"/>
              <a:t>	Na základě uvedeného má tak Nejvyšší soud jednoznačně za to, že možnost uložení kázeňského trestu odsouzenému, spočívajícím v celodenním umístění do uzavřeného oddělení až na dobu 20 dnů (srov. § 46 odst. 3 písm. g) zák. č. 169/1999 Sb.), </a:t>
            </a:r>
            <a:r>
              <a:rPr lang="cs-CZ" sz="1800" b="1" i="1" dirty="0"/>
              <a:t>není natolik závažnou sankcí, aby splňovala třetí </a:t>
            </a:r>
            <a:r>
              <a:rPr lang="cs-CZ" sz="1800" b="1" i="1" dirty="0" err="1"/>
              <a:t>engelovské</a:t>
            </a:r>
            <a:r>
              <a:rPr lang="cs-CZ" sz="1800" b="1" i="1" dirty="0"/>
              <a:t> kritérium</a:t>
            </a:r>
            <a:r>
              <a:rPr lang="cs-CZ" sz="1800" i="1" dirty="0"/>
              <a:t>. Z těchto důvodů </a:t>
            </a:r>
            <a:r>
              <a:rPr lang="cs-CZ" sz="1800" b="1" i="1" dirty="0"/>
              <a:t>není kázeňský postih odsouzeného ve výkonu trestu odnětí svobody postihem trestním</a:t>
            </a:r>
            <a:r>
              <a:rPr lang="cs-CZ" sz="1800" i="1" dirty="0"/>
              <a:t>. Obviněnému D. F. </a:t>
            </a:r>
            <a:r>
              <a:rPr lang="cs-CZ" sz="1800" b="1" i="1" dirty="0"/>
              <a:t>nebyl uložen další trest, pouze se dočasně změnila jeho povaha</a:t>
            </a:r>
            <a:r>
              <a:rPr lang="cs-CZ" sz="1800" i="1" dirty="0"/>
              <a:t>. Kázeňský trest jen zpřísnil výkon trestu již uloženého, v zásadě zachoval stávající omezení osobní svobody, a tedy nezpůsobil odvolateli podstatnou újmu. S ohledem na všechny shora uvedené důvody tak Nejvyšší soud uzavírá, že </a:t>
            </a:r>
            <a:r>
              <a:rPr lang="cs-CZ" sz="1800" i="1" dirty="0" err="1"/>
              <a:t>dovolatel</a:t>
            </a:r>
            <a:r>
              <a:rPr lang="cs-CZ" sz="1800" i="1" dirty="0"/>
              <a:t> byl sice postižen pro totožný skutek v řízení kázeňském i trestním, avšak že řízení kázeňské nemělo charakter trestního řízení ve smyslu Úmluvy. Proto v trestním řízení nedošlo k porušení zásady ne bis in </a:t>
            </a:r>
            <a:r>
              <a:rPr lang="cs-CZ" sz="1800" i="1" dirty="0" err="1"/>
              <a:t>idem</a:t>
            </a:r>
            <a:r>
              <a:rPr lang="cs-CZ" sz="1800" i="1" dirty="0"/>
              <a:t> v neprospěch </a:t>
            </a:r>
            <a:r>
              <a:rPr lang="cs-CZ" sz="1800" i="1" dirty="0" err="1"/>
              <a:t>dovolatele</a:t>
            </a:r>
            <a:r>
              <a:rPr lang="cs-CZ" sz="1800" i="1" dirty="0"/>
              <a:t>.</a:t>
            </a:r>
          </a:p>
          <a:p>
            <a:pPr algn="just">
              <a:buNone/>
            </a:pPr>
            <a:r>
              <a:rPr lang="cs-CZ" sz="1800" i="1" dirty="0"/>
              <a:t> </a:t>
            </a:r>
            <a:br>
              <a:rPr lang="cs-CZ" sz="1800" i="1" dirty="0"/>
            </a:br>
            <a:br>
              <a:rPr lang="cs-CZ" sz="1800" i="1" dirty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93255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Finančněprávní vs. trestní delikt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679" y="1773239"/>
            <a:ext cx="11820939" cy="435768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15 </a:t>
            </a:r>
            <a:r>
              <a:rPr lang="cs-CZ" dirty="0" err="1"/>
              <a:t>Tdo</a:t>
            </a:r>
            <a:r>
              <a:rPr lang="cs-CZ" dirty="0"/>
              <a:t> 832/2016:</a:t>
            </a:r>
          </a:p>
          <a:p>
            <a:pPr marL="457189" lvl="2" algn="just"/>
            <a:r>
              <a:rPr lang="cs-CZ" sz="1800" i="1" dirty="0">
                <a:ea typeface="+mn-ea"/>
                <a:cs typeface="+mn-cs"/>
              </a:rPr>
              <a:t>	</a:t>
            </a:r>
            <a:r>
              <a:rPr lang="cs-CZ" sz="1800" b="1" i="1" dirty="0">
                <a:ea typeface="+mn-ea"/>
                <a:cs typeface="+mn-cs"/>
              </a:rPr>
              <a:t>Penále podle § 251</a:t>
            </a:r>
            <a:r>
              <a:rPr lang="cs-CZ" sz="1800" i="1" dirty="0">
                <a:ea typeface="+mn-ea"/>
                <a:cs typeface="+mn-cs"/>
              </a:rPr>
              <a:t> </a:t>
            </a:r>
            <a:r>
              <a:rPr lang="cs-CZ" sz="1800" b="1" i="1" dirty="0">
                <a:ea typeface="+mn-ea"/>
                <a:cs typeface="+mn-cs"/>
              </a:rPr>
              <a:t>zákona č. 280/2009 Sb.</a:t>
            </a:r>
            <a:r>
              <a:rPr lang="cs-CZ" sz="1800" i="1" dirty="0">
                <a:ea typeface="+mn-ea"/>
                <a:cs typeface="+mn-cs"/>
              </a:rPr>
              <a:t>, daňový řád, ve znění pozdějších předpisů, uložené v daňovém řízení za nesplnění povinnosti tvrzení pravomocným rozhodnutím správního orgánu, </a:t>
            </a:r>
            <a:r>
              <a:rPr lang="cs-CZ" sz="1800" b="1" i="1" dirty="0">
                <a:ea typeface="+mn-ea"/>
                <a:cs typeface="+mn-cs"/>
              </a:rPr>
              <a:t>má povahu trestní sankce</a:t>
            </a:r>
            <a:r>
              <a:rPr lang="cs-CZ" sz="1800" i="1" dirty="0">
                <a:ea typeface="+mn-ea"/>
                <a:cs typeface="+mn-cs"/>
              </a:rPr>
              <a:t>, byť </a:t>
            </a:r>
            <a:r>
              <a:rPr lang="cs-CZ" sz="1800" i="1" dirty="0" err="1">
                <a:ea typeface="+mn-ea"/>
                <a:cs typeface="+mn-cs"/>
              </a:rPr>
              <a:t>sui</a:t>
            </a:r>
            <a:r>
              <a:rPr lang="cs-CZ" sz="1800" i="1" dirty="0">
                <a:ea typeface="+mn-ea"/>
                <a:cs typeface="+mn-cs"/>
              </a:rPr>
              <a:t> </a:t>
            </a:r>
            <a:r>
              <a:rPr lang="cs-CZ" sz="1800" i="1" dirty="0" err="1">
                <a:ea typeface="+mn-ea"/>
                <a:cs typeface="+mn-cs"/>
              </a:rPr>
              <a:t>generis</a:t>
            </a:r>
            <a:r>
              <a:rPr lang="cs-CZ" sz="1800" i="1" dirty="0">
                <a:ea typeface="+mn-ea"/>
                <a:cs typeface="+mn-cs"/>
              </a:rPr>
              <a:t>, proto je třeba na ně aplikovat také čl. 4 odst. 1 Protokolu č. 7 k Úmluvě o ochraně lidských práv a základních svobod. </a:t>
            </a:r>
            <a:r>
              <a:rPr lang="cs-CZ" sz="1800" b="1" i="1" dirty="0">
                <a:ea typeface="+mn-ea"/>
                <a:cs typeface="+mn-cs"/>
              </a:rPr>
              <a:t>Daňové řízení a trestní stíhání </a:t>
            </a:r>
            <a:r>
              <a:rPr lang="cs-CZ" sz="1800" i="1" dirty="0">
                <a:ea typeface="+mn-ea"/>
                <a:cs typeface="+mn-cs"/>
              </a:rPr>
              <a:t>pro skutek spočívající v tom, že nesplnění povinnosti tvrzení vykazovalo vedle platebního deliktu, významného v oblasti správního trestání, znaky trestného činu zkrácení daně, poplatku a podobné povinné platby podle § 240 </a:t>
            </a:r>
            <a:r>
              <a:rPr lang="cs-CZ" sz="1800" i="1" dirty="0" err="1">
                <a:ea typeface="+mn-ea"/>
                <a:cs typeface="+mn-cs"/>
              </a:rPr>
              <a:t>tr</a:t>
            </a:r>
            <a:r>
              <a:rPr lang="cs-CZ" sz="1800" i="1" dirty="0">
                <a:ea typeface="+mn-ea"/>
                <a:cs typeface="+mn-cs"/>
              </a:rPr>
              <a:t>. zákoníku, </a:t>
            </a:r>
            <a:r>
              <a:rPr lang="cs-CZ" sz="1800" b="1" i="1" dirty="0">
                <a:ea typeface="+mn-ea"/>
                <a:cs typeface="+mn-cs"/>
              </a:rPr>
              <a:t>jsou řízeními o totožném skutku. </a:t>
            </a:r>
            <a:r>
              <a:rPr lang="cs-CZ" sz="1800" i="1" dirty="0">
                <a:ea typeface="+mn-ea"/>
                <a:cs typeface="+mn-cs"/>
              </a:rPr>
              <a:t>To platí za situace, že subjekt tohoto trestného činu a daňový subjekt je totožná fyzická osoba (k tomu srov. č. 51/1997 Sb. </a:t>
            </a:r>
            <a:r>
              <a:rPr lang="cs-CZ" sz="1800" i="1" dirty="0" err="1">
                <a:ea typeface="+mn-ea"/>
                <a:cs typeface="+mn-cs"/>
              </a:rPr>
              <a:t>rozh</a:t>
            </a:r>
            <a:r>
              <a:rPr lang="cs-CZ" sz="1800" i="1" dirty="0">
                <a:ea typeface="+mn-ea"/>
                <a:cs typeface="+mn-cs"/>
              </a:rPr>
              <a:t>. </a:t>
            </a:r>
            <a:r>
              <a:rPr lang="cs-CZ" sz="1800" i="1" dirty="0" err="1">
                <a:ea typeface="+mn-ea"/>
                <a:cs typeface="+mn-cs"/>
              </a:rPr>
              <a:t>tr</a:t>
            </a:r>
            <a:r>
              <a:rPr lang="cs-CZ" sz="1800" i="1" dirty="0">
                <a:ea typeface="+mn-ea"/>
                <a:cs typeface="+mn-cs"/>
              </a:rPr>
              <a:t>.).</a:t>
            </a:r>
          </a:p>
          <a:p>
            <a:pPr marL="457189" lvl="2" algn="just"/>
            <a:endParaRPr lang="cs-CZ" sz="1800" i="1" dirty="0">
              <a:ea typeface="+mn-ea"/>
              <a:cs typeface="+mn-cs"/>
            </a:endParaRPr>
          </a:p>
          <a:p>
            <a:pPr marL="457189" lvl="2" algn="just"/>
            <a:r>
              <a:rPr lang="cs-CZ" sz="1800" i="1" dirty="0">
                <a:ea typeface="+mn-ea"/>
                <a:cs typeface="+mn-cs"/>
              </a:rPr>
              <a:t>	</a:t>
            </a:r>
            <a:r>
              <a:rPr lang="cs-CZ" sz="1800" b="1" i="1" dirty="0">
                <a:ea typeface="+mn-ea"/>
                <a:cs typeface="+mn-cs"/>
              </a:rPr>
              <a:t>Pravomocné rozhodnutí, jímž se skončí jedno ze souběžně či postupně vedeného daňového a trestního řízení</a:t>
            </a:r>
            <a:r>
              <a:rPr lang="cs-CZ" sz="1800" i="1" dirty="0">
                <a:ea typeface="+mn-ea"/>
                <a:cs typeface="+mn-cs"/>
              </a:rPr>
              <a:t>, která jsou řízeními trestněprávní povahy ve smyslu tzv. </a:t>
            </a:r>
            <a:r>
              <a:rPr lang="cs-CZ" sz="1800" i="1" dirty="0" err="1">
                <a:ea typeface="+mn-ea"/>
                <a:cs typeface="+mn-cs"/>
              </a:rPr>
              <a:t>Engel</a:t>
            </a:r>
            <a:r>
              <a:rPr lang="cs-CZ" sz="1800" i="1" dirty="0">
                <a:ea typeface="+mn-ea"/>
                <a:cs typeface="+mn-cs"/>
              </a:rPr>
              <a:t> kritérií, </a:t>
            </a:r>
            <a:r>
              <a:rPr lang="cs-CZ" sz="1800" b="1" i="1" dirty="0">
                <a:ea typeface="+mn-ea"/>
                <a:cs typeface="+mn-cs"/>
              </a:rPr>
              <a:t>nevytváří překážku věci rozhodnuté s účinky ne bis in idem</a:t>
            </a:r>
            <a:r>
              <a:rPr lang="cs-CZ" sz="1800" i="1" dirty="0">
                <a:ea typeface="+mn-ea"/>
                <a:cs typeface="+mn-cs"/>
              </a:rPr>
              <a:t>, je-li mezi daňovým řízením a trestním řízením </a:t>
            </a:r>
            <a:r>
              <a:rPr lang="cs-CZ" sz="1800" b="1" i="1" dirty="0">
                <a:ea typeface="+mn-ea"/>
                <a:cs typeface="+mn-cs"/>
              </a:rPr>
              <a:t>nejen dostatečně úzká věcná souvislost</a:t>
            </a:r>
            <a:r>
              <a:rPr lang="cs-CZ" sz="1800" i="1" dirty="0">
                <a:ea typeface="+mn-ea"/>
                <a:cs typeface="+mn-cs"/>
              </a:rPr>
              <a:t>, ale současně </a:t>
            </a:r>
            <a:r>
              <a:rPr lang="cs-CZ" sz="1800" b="1" i="1" dirty="0">
                <a:ea typeface="+mn-ea"/>
                <a:cs typeface="+mn-cs"/>
              </a:rPr>
              <a:t>i souvislost časová </a:t>
            </a:r>
            <a:r>
              <a:rPr lang="cs-CZ" sz="1800" i="1" dirty="0">
                <a:ea typeface="+mn-ea"/>
                <a:cs typeface="+mn-cs"/>
              </a:rPr>
              <a:t>(viz rozsudek velkého senátu Evropského soudu pro lidská práva ve věci A </a:t>
            </a:r>
            <a:r>
              <a:rPr lang="cs-CZ" sz="1800" i="1" dirty="0" err="1">
                <a:ea typeface="+mn-ea"/>
                <a:cs typeface="+mn-cs"/>
              </a:rPr>
              <a:t>a</a:t>
            </a:r>
            <a:r>
              <a:rPr lang="cs-CZ" sz="1800" i="1" dirty="0">
                <a:ea typeface="+mn-ea"/>
                <a:cs typeface="+mn-cs"/>
              </a:rPr>
              <a:t> B proti Norsku, č. 24130/11 a č. 29758/11, ze dne 15. 11. 2016, body 132. a 134.).</a:t>
            </a:r>
          </a:p>
          <a:p>
            <a:pPr marL="457189" lvl="2" algn="just"/>
            <a:endParaRPr lang="cs-CZ" sz="1800" i="1" dirty="0">
              <a:ea typeface="+mn-ea"/>
              <a:cs typeface="+mn-cs"/>
            </a:endParaRPr>
          </a:p>
          <a:p>
            <a:pPr marL="457189" lvl="2" algn="just"/>
            <a:r>
              <a:rPr lang="cs-CZ" sz="1800" i="1" dirty="0">
                <a:ea typeface="+mn-ea"/>
                <a:cs typeface="+mn-cs"/>
              </a:rPr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39353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0058" y="839658"/>
            <a:ext cx="10782180" cy="647700"/>
          </a:xfrm>
        </p:spPr>
        <p:txBody>
          <a:bodyPr/>
          <a:lstStyle/>
          <a:p>
            <a:r>
              <a:rPr lang="cs-CZ" dirty="0"/>
              <a:t>Finančněprávní vs. trestní delikt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677" y="1487358"/>
            <a:ext cx="11820939" cy="435768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15 </a:t>
            </a:r>
            <a:r>
              <a:rPr lang="cs-CZ" dirty="0" err="1"/>
              <a:t>Tdo</a:t>
            </a:r>
            <a:r>
              <a:rPr lang="cs-CZ" dirty="0"/>
              <a:t> 832/2016:</a:t>
            </a:r>
          </a:p>
          <a:p>
            <a:pPr marL="457189" lvl="2" algn="just"/>
            <a:r>
              <a:rPr lang="cs-CZ" sz="1800" i="1" dirty="0">
                <a:ea typeface="+mn-ea"/>
                <a:cs typeface="+mn-cs"/>
              </a:rPr>
              <a:t>	</a:t>
            </a:r>
            <a:r>
              <a:rPr lang="cs-CZ" sz="1800" i="1" dirty="0"/>
              <a:t>K významným faktorům pro určení, zda existuje dostatečná úzká věcná souvislost, patří: </a:t>
            </a:r>
            <a:r>
              <a:rPr lang="cs-CZ" sz="1800" b="1" i="1" dirty="0"/>
              <a:t>zda obě samostatná řízení sledují vzájemně se doplňující cíl</a:t>
            </a:r>
            <a:r>
              <a:rPr lang="cs-CZ" sz="1800" i="1" dirty="0"/>
              <a:t>, a tedy zda se týkají, nikoli pouze in abstracto, ale zároveň in concreto, </a:t>
            </a:r>
            <a:r>
              <a:rPr lang="cs-CZ" sz="1800" b="1" i="1" dirty="0"/>
              <a:t>různých aspektů daného protiprávního jednání</a:t>
            </a:r>
            <a:r>
              <a:rPr lang="cs-CZ" sz="1800" i="1" dirty="0"/>
              <a:t>; zda je kombinace daných řízení </a:t>
            </a:r>
            <a:r>
              <a:rPr lang="cs-CZ" sz="1800" b="1" i="1" dirty="0"/>
              <a:t>předvídatelným důsledkem téhož jednání</a:t>
            </a:r>
            <a:r>
              <a:rPr lang="cs-CZ" sz="1800" i="1" dirty="0"/>
              <a:t>, a to jak právně, tak fakticky; zda jsou příslušná řízení vedena takovým způsobem, kterým se </a:t>
            </a:r>
            <a:r>
              <a:rPr lang="cs-CZ" sz="1800" b="1" i="1" dirty="0"/>
              <a:t>v maximální možné míře zabrání opakování při shromažďování i hodnocení důkazů</a:t>
            </a:r>
            <a:r>
              <a:rPr lang="cs-CZ" sz="1800" i="1" dirty="0"/>
              <a:t>, zejména prostřednictvím odpovídající vzájemné součinnosti mezi jednotlivými příslušnými orgány, díky které se prokázané skutkové okolnosti využijí i v druhém řízení; a především, zda </a:t>
            </a:r>
            <a:r>
              <a:rPr lang="cs-CZ" sz="1800" b="1" i="1" dirty="0"/>
              <a:t>je sankce uložená v řízení, které bylo skončeno jako první</a:t>
            </a:r>
            <a:r>
              <a:rPr lang="cs-CZ" sz="1800" i="1" dirty="0"/>
              <a:t>, </a:t>
            </a:r>
            <a:r>
              <a:rPr lang="cs-CZ" sz="1800" b="1" i="1" dirty="0"/>
              <a:t>zohledněna v řízení, které je skončeno jako poslední</a:t>
            </a:r>
            <a:r>
              <a:rPr lang="cs-CZ" sz="1800" i="1" dirty="0"/>
              <a:t>, s cílem zamezit, aby byl dotčený jedinec v konečném důsledku vystaven nadměrné zátěži. Znamená to, že v rámci individualizace stanovení trestní sankce je třeba vzít v úvahu sankci ukládanou v daňovém řízení a její úhradu. </a:t>
            </a:r>
            <a:r>
              <a:rPr lang="cs-CZ" sz="1800" b="1" i="1" dirty="0"/>
              <a:t>Soud proto musí </a:t>
            </a:r>
            <a:r>
              <a:rPr lang="cs-CZ" sz="1800" i="1" dirty="0"/>
              <a:t>při stanovení druhu trestu a jeho výměry </a:t>
            </a:r>
            <a:r>
              <a:rPr lang="cs-CZ" sz="1800" b="1" i="1" dirty="0"/>
              <a:t>přihlédnout k pravomocnému rozhodnutí finančního úřadu o povinnosti uhradit penále z doměřené daně </a:t>
            </a:r>
            <a:r>
              <a:rPr lang="cs-CZ" sz="1800" i="1" dirty="0"/>
              <a:t>a v odůvodnění rozhodnutí vysvětlit, jak byla tato okolnost zohledněna.</a:t>
            </a:r>
          </a:p>
          <a:p>
            <a:pPr marL="457189" lvl="2" algn="just"/>
            <a:endParaRPr lang="cs-CZ" sz="1067" i="1" dirty="0"/>
          </a:p>
          <a:p>
            <a:pPr marL="457189" lvl="2" algn="just"/>
            <a:r>
              <a:rPr lang="cs-CZ" sz="1800" i="1" dirty="0"/>
              <a:t>	</a:t>
            </a:r>
            <a:r>
              <a:rPr lang="cs-CZ" sz="1800" b="1" i="1" dirty="0"/>
              <a:t>Časová souvislost musí být dostatečně těsná</a:t>
            </a:r>
            <a:r>
              <a:rPr lang="cs-CZ" sz="1800" i="1" dirty="0"/>
              <a:t>, aby dotčené osobě poskytla </a:t>
            </a:r>
            <a:r>
              <a:rPr lang="cs-CZ" sz="1800" b="1" i="1" dirty="0"/>
              <a:t>ochranu před nejistotou, průtahy a prodlužováním řízení</a:t>
            </a:r>
            <a:r>
              <a:rPr lang="cs-CZ" sz="1800" i="1" dirty="0"/>
              <a:t>. Čím je spojitost v čase slabší, tím větší nároky je třeba klást na objasnění a odůvodnění průtahů ve vedení řízení, za které může stát nést odpovědnost.</a:t>
            </a:r>
          </a:p>
          <a:p>
            <a:pPr marL="457189" lvl="2" algn="just"/>
            <a:r>
              <a:rPr lang="cs-CZ" sz="1800" i="1" dirty="0"/>
              <a:t> </a:t>
            </a:r>
            <a:br>
              <a:rPr lang="cs-CZ" sz="1800" i="1" dirty="0"/>
            </a:br>
            <a:br>
              <a:rPr lang="cs-CZ" sz="1800" i="1" dirty="0"/>
            </a:br>
            <a:endParaRPr lang="cs-CZ" sz="1800" i="1" dirty="0"/>
          </a:p>
          <a:p>
            <a:pPr marL="457189" lvl="2" algn="just"/>
            <a:endParaRPr lang="cs-CZ" sz="1800" i="1" dirty="0">
              <a:ea typeface="+mn-ea"/>
              <a:cs typeface="+mn-cs"/>
            </a:endParaRPr>
          </a:p>
          <a:p>
            <a:pPr marL="457189" lvl="2" algn="just"/>
            <a:r>
              <a:rPr lang="cs-CZ" sz="1800" i="1" dirty="0">
                <a:ea typeface="+mn-ea"/>
                <a:cs typeface="+mn-cs"/>
              </a:rPr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22758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22723" y="356913"/>
            <a:ext cx="10782180" cy="647700"/>
          </a:xfrm>
        </p:spPr>
        <p:txBody>
          <a:bodyPr/>
          <a:lstStyle/>
          <a:p>
            <a:r>
              <a:rPr lang="cs-CZ" dirty="0"/>
              <a:t>Trestní vs. občanskoprávní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5999" y="1004613"/>
            <a:ext cx="11246037" cy="4110039"/>
          </a:xfrm>
        </p:spPr>
        <p:txBody>
          <a:bodyPr/>
          <a:lstStyle/>
          <a:p>
            <a:r>
              <a:rPr lang="cs-CZ" dirty="0"/>
              <a:t>§ 12 odst. 2 </a:t>
            </a:r>
            <a:r>
              <a:rPr lang="cs-CZ" dirty="0" err="1"/>
              <a:t>TrZ</a:t>
            </a:r>
            <a:endParaRPr lang="cs-CZ" dirty="0"/>
          </a:p>
          <a:p>
            <a:pPr lvl="1"/>
            <a:r>
              <a:rPr lang="cs-CZ" dirty="0"/>
              <a:t>„</a:t>
            </a:r>
            <a:r>
              <a:rPr lang="cs-CZ" i="1" dirty="0"/>
              <a:t>Trestní odpovědnost pachatele a </a:t>
            </a:r>
            <a:r>
              <a:rPr lang="cs-CZ" b="1" i="1" dirty="0"/>
              <a:t>trestněprávní </a:t>
            </a:r>
            <a:r>
              <a:rPr lang="cs-CZ" i="1" dirty="0"/>
              <a:t>důsledky s ní spojené lze uplatňovat jen ve společensky škodlivých případech, ve kterých nepostačí uplatnění odpovědnosti </a:t>
            </a:r>
            <a:r>
              <a:rPr lang="cs-CZ" b="1" i="1" dirty="0"/>
              <a:t>podle jiného právního předpisu</a:t>
            </a:r>
            <a:r>
              <a:rPr lang="cs-CZ" dirty="0"/>
              <a:t>.“ </a:t>
            </a:r>
          </a:p>
          <a:p>
            <a:pPr lvl="1"/>
            <a:endParaRPr lang="cs-CZ" dirty="0"/>
          </a:p>
          <a:p>
            <a:pPr marL="342891" lvl="1" indent="-342891"/>
            <a:r>
              <a:rPr lang="cs-CZ" sz="2800" dirty="0"/>
              <a:t>§ 1 odst. 1 věta druhá OZ</a:t>
            </a:r>
          </a:p>
          <a:p>
            <a:pPr marL="742932" lvl="2" indent="-342891" algn="just">
              <a:lnSpc>
                <a:spcPct val="100000"/>
              </a:lnSpc>
            </a:pPr>
            <a:r>
              <a:rPr lang="cs-CZ" sz="2000" dirty="0"/>
              <a:t>„</a:t>
            </a:r>
            <a:r>
              <a:rPr lang="cs-CZ" sz="2000" i="1" dirty="0"/>
              <a:t>Uplatňování soukromého práva je nezávislé na uplatňování práva veřejného.“</a:t>
            </a:r>
          </a:p>
          <a:p>
            <a:endParaRPr lang="cs-CZ" dirty="0"/>
          </a:p>
          <a:p>
            <a:r>
              <a:rPr lang="cs-CZ" dirty="0"/>
              <a:t>Různé funkce, vzájemná komplementarita</a:t>
            </a:r>
          </a:p>
          <a:p>
            <a:pPr lvl="1"/>
            <a:r>
              <a:rPr lang="cs-CZ" dirty="0"/>
              <a:t>„nepřekáží si“</a:t>
            </a:r>
          </a:p>
          <a:p>
            <a:pPr lvl="1"/>
            <a:r>
              <a:rPr lang="cs-CZ" dirty="0"/>
              <a:t>uplatnění soukromoprávního nároku v adhezním řízení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91253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Ne bis in </a:t>
            </a:r>
            <a:r>
              <a:rPr lang="cs-CZ" i="1" dirty="0" err="1"/>
              <a:t>idem</a:t>
            </a:r>
            <a:r>
              <a:rPr lang="cs-CZ" i="1" dirty="0"/>
              <a:t> </a:t>
            </a:r>
            <a:r>
              <a:rPr lang="cs-CZ" dirty="0" err="1"/>
              <a:t>tr</a:t>
            </a:r>
            <a:r>
              <a:rPr lang="cs-CZ" dirty="0"/>
              <a:t>. a civ. deliktů?</a:t>
            </a:r>
            <a:endParaRPr lang="en-US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92573"/>
            <a:ext cx="11092104" cy="4922134"/>
          </a:xfrm>
        </p:spPr>
        <p:txBody>
          <a:bodyPr/>
          <a:lstStyle/>
          <a:p>
            <a:r>
              <a:rPr lang="cs-CZ" dirty="0"/>
              <a:t>§ 40 odst. 4 věta druhá AZ:</a:t>
            </a:r>
          </a:p>
          <a:p>
            <a:pPr algn="just">
              <a:buNone/>
            </a:pPr>
            <a:r>
              <a:rPr lang="cs-CZ" sz="2000" i="1" dirty="0"/>
              <a:t>	Výše bezdůvodného obohacení vzniklého na straně toho, kdo neoprávněně nakládal s dílem, aniž by k tomu získal potřebnou licenci, činí </a:t>
            </a:r>
            <a:r>
              <a:rPr lang="cs-CZ" sz="2000" b="1" i="1" dirty="0"/>
              <a:t>dvojnásobek odměny</a:t>
            </a:r>
            <a:r>
              <a:rPr lang="cs-CZ" sz="2000" i="1" dirty="0"/>
              <a:t>, která by byla za získání takové licence obvyklá v době neoprávněného nakládání s dílem.</a:t>
            </a:r>
          </a:p>
          <a:p>
            <a:pPr algn="just"/>
            <a:r>
              <a:rPr lang="cs-CZ" dirty="0"/>
              <a:t>§ 3004 odst. 2 OZ</a:t>
            </a:r>
          </a:p>
          <a:p>
            <a:pPr algn="just">
              <a:buNone/>
            </a:pPr>
            <a:r>
              <a:rPr lang="cs-CZ" sz="2000" i="1" dirty="0"/>
              <a:t>	B</a:t>
            </a:r>
            <a:r>
              <a:rPr lang="cs-CZ" i="1" dirty="0"/>
              <a:t>y</a:t>
            </a:r>
            <a:r>
              <a:rPr lang="cs-CZ" sz="2000" i="1" dirty="0"/>
              <a:t>lo-li bezdůvodné obohacení nabyto </a:t>
            </a:r>
            <a:r>
              <a:rPr lang="cs-CZ" sz="2000" b="1" i="1" dirty="0"/>
              <a:t>zásahem do přirozeného práva člověka</a:t>
            </a:r>
            <a:r>
              <a:rPr lang="cs-CZ" sz="2000" i="1" dirty="0"/>
              <a:t> chráněného ustanoveními první části tohoto zákona, může ochuzený požadovat za neoprávněné nakládání s hodnotami týkajícími se jeho osobnosti namísto plnění podle odstavce 1 </a:t>
            </a:r>
            <a:r>
              <a:rPr lang="cs-CZ" sz="2000" b="1" i="1" dirty="0"/>
              <a:t>dvojnásobek odměny obvyklé za udělení souhlasu </a:t>
            </a:r>
            <a:r>
              <a:rPr lang="cs-CZ" sz="2000" i="1" dirty="0"/>
              <a:t>s takovým nakládáním. Je-li pro to spravedlivý důvod, může soud rozsah plnění </a:t>
            </a:r>
            <a:r>
              <a:rPr lang="cs-CZ" sz="2000" b="1" i="1" dirty="0"/>
              <a:t>přiměřeně zvýšit</a:t>
            </a:r>
            <a:r>
              <a:rPr lang="en-GB" sz="2000" i="1" dirty="0"/>
              <a:t>.</a:t>
            </a:r>
            <a:endParaRPr lang="cs-CZ" sz="2000" i="1" dirty="0"/>
          </a:p>
          <a:p>
            <a:pPr algn="just">
              <a:buNone/>
            </a:pPr>
            <a:endParaRPr lang="cs-CZ" sz="2000" i="1" dirty="0"/>
          </a:p>
          <a:p>
            <a:pPr lvl="1">
              <a:buNone/>
            </a:pPr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26857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Ne bis in </a:t>
            </a:r>
            <a:r>
              <a:rPr lang="cs-CZ" i="1" dirty="0" err="1"/>
              <a:t>idem</a:t>
            </a:r>
            <a:r>
              <a:rPr lang="cs-CZ" i="1" dirty="0"/>
              <a:t> </a:t>
            </a:r>
            <a:r>
              <a:rPr lang="cs-CZ" dirty="0" err="1"/>
              <a:t>tr</a:t>
            </a:r>
            <a:r>
              <a:rPr lang="cs-CZ" dirty="0"/>
              <a:t>. a civ. deliktů?</a:t>
            </a:r>
            <a:endParaRPr lang="en-US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4007" y="1965853"/>
            <a:ext cx="11305280" cy="4357687"/>
          </a:xfrm>
        </p:spPr>
        <p:txBody>
          <a:bodyPr/>
          <a:lstStyle/>
          <a:p>
            <a:r>
              <a:rPr lang="en-GB" dirty="0"/>
              <a:t>§ 2957</a:t>
            </a:r>
            <a:r>
              <a:rPr lang="cs-CZ" dirty="0"/>
              <a:t> NOZ:</a:t>
            </a:r>
            <a:endParaRPr lang="en-GB" dirty="0"/>
          </a:p>
          <a:p>
            <a:pPr algn="just">
              <a:buNone/>
            </a:pPr>
            <a:r>
              <a:rPr lang="cs-CZ" i="1" dirty="0"/>
              <a:t>	</a:t>
            </a:r>
            <a:r>
              <a:rPr lang="cs-CZ" sz="2000" i="1" dirty="0"/>
              <a:t>Způsob a výše přiměřeného zadostiučinění musí být určeny tak, aby byly odčiněny i okolnosti zvláštního zřetele hodné. Jimi jsou </a:t>
            </a:r>
            <a:r>
              <a:rPr lang="cs-CZ" sz="2000" b="1" i="1" dirty="0"/>
              <a:t>úmyslné</a:t>
            </a:r>
            <a:r>
              <a:rPr lang="cs-CZ" sz="2000" i="1" dirty="0"/>
              <a:t> způsobení újmy, zvláště pak způsobení újmy </a:t>
            </a:r>
            <a:r>
              <a:rPr lang="cs-CZ" sz="2000" b="1" i="1" dirty="0"/>
              <a:t>s použitím lsti, pohrůžky, zneužitím závislosti </a:t>
            </a:r>
            <a:r>
              <a:rPr lang="cs-CZ" sz="2000" i="1" dirty="0"/>
              <a:t>poškozeného na škůdci, násobením účinků zásahu jeho uváděním ve veřejnou známost, nebo v důsledku diskriminace poškozeného se zřetelem na jeho pohlaví, zdravotní stav, etnický původ, víru nebo i jiné obdobně závažné důvody. Vezme se rovněž v úvahu obava poškozeného ze ztráty života nebo vážného poškození zdraví, pokud takovou obavu hrozba nebo jiná příčina vyvolala.</a:t>
            </a:r>
          </a:p>
          <a:p>
            <a:pPr algn="just">
              <a:buNone/>
            </a:pPr>
            <a:endParaRPr lang="cs-CZ" sz="2000" i="1" dirty="0"/>
          </a:p>
          <a:p>
            <a:pPr algn="just">
              <a:buNone/>
            </a:pPr>
            <a:endParaRPr lang="cs-CZ" sz="2000" i="1" dirty="0"/>
          </a:p>
          <a:p>
            <a:pPr lvl="1">
              <a:buNone/>
            </a:pPr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82708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7019" y="656825"/>
            <a:ext cx="10782180" cy="647700"/>
          </a:xfrm>
        </p:spPr>
        <p:txBody>
          <a:bodyPr/>
          <a:lstStyle/>
          <a:p>
            <a:r>
              <a:rPr lang="cs-CZ" dirty="0"/>
              <a:t>Relevantní spotřebitelské chráněné zájmy dle trestního zákoníku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6000" y="1879256"/>
            <a:ext cx="10713199" cy="3998069"/>
          </a:xfrm>
        </p:spPr>
        <p:txBody>
          <a:bodyPr/>
          <a:lstStyle/>
          <a:p>
            <a:r>
              <a:rPr lang="cs-CZ" dirty="0"/>
              <a:t>život, zdraví</a:t>
            </a:r>
          </a:p>
          <a:p>
            <a:pPr lvl="1"/>
            <a:r>
              <a:rPr lang="cs-CZ" dirty="0"/>
              <a:t>bezpečnost výrobků, ochrana před nekvalifikovanými léčiteli atd.</a:t>
            </a:r>
          </a:p>
          <a:p>
            <a:r>
              <a:rPr lang="cs-CZ" dirty="0"/>
              <a:t>svoboda</a:t>
            </a:r>
          </a:p>
          <a:p>
            <a:pPr lvl="1"/>
            <a:r>
              <a:rPr lang="cs-CZ" dirty="0"/>
              <a:t>ochrana před intenzivním nátlakem při uzavírání smluv</a:t>
            </a:r>
          </a:p>
          <a:p>
            <a:r>
              <a:rPr lang="cs-CZ" dirty="0"/>
              <a:t>majetek</a:t>
            </a:r>
          </a:p>
          <a:p>
            <a:pPr lvl="1"/>
            <a:r>
              <a:rPr lang="cs-CZ" dirty="0"/>
              <a:t>ochrana před podvodnými jednáními, zpronevěrou investic atd.</a:t>
            </a:r>
          </a:p>
          <a:p>
            <a:pPr lvl="1"/>
            <a:r>
              <a:rPr lang="cs-CZ" dirty="0">
                <a:ea typeface="+mn-ea"/>
                <a:cs typeface="+mn-cs"/>
              </a:rPr>
              <a:t>hospodářské zájmy</a:t>
            </a:r>
          </a:p>
          <a:p>
            <a:pPr lvl="1"/>
            <a:r>
              <a:rPr lang="cs-CZ" dirty="0"/>
              <a:t>spíše kolektivní ekonomický rozměr, spotřebitel jako účastník ekonomického života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23656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Dle „spotřebitelské specifičnosti“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999" y="1706564"/>
            <a:ext cx="10941913" cy="4608512"/>
          </a:xfrm>
        </p:spPr>
        <p:txBody>
          <a:bodyPr/>
          <a:lstStyle/>
          <a:p>
            <a:pPr marL="342891" lvl="1" indent="-342891"/>
            <a:r>
              <a:rPr lang="cs-CZ" sz="2400" dirty="0"/>
              <a:t>TČ chránící výlučně spotřebitele</a:t>
            </a:r>
          </a:p>
          <a:p>
            <a:pPr lvl="1"/>
            <a:r>
              <a:rPr lang="cs-CZ" dirty="0"/>
              <a:t>jediný - poškozování spotřebitele § 253 </a:t>
            </a:r>
            <a:r>
              <a:rPr lang="cs-CZ" dirty="0" err="1"/>
              <a:t>TrZ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ochrana korektního ekonomického styku v B2C vztazích, zprostředkovaně i ochrana majetku spotřebitelů</a:t>
            </a:r>
          </a:p>
          <a:p>
            <a:r>
              <a:rPr lang="cs-CZ" dirty="0"/>
              <a:t>TČ chránící pravidelně spotřebitele</a:t>
            </a:r>
          </a:p>
          <a:p>
            <a:pPr lvl="1"/>
            <a:r>
              <a:rPr lang="cs-CZ" dirty="0"/>
              <a:t>ochrana spotřebitele významným, ale nevýlučným faktorem</a:t>
            </a:r>
          </a:p>
          <a:p>
            <a:pPr lvl="1"/>
            <a:r>
              <a:rPr lang="cs-CZ" dirty="0"/>
              <a:t>porušení předpisů o pravidlech hospodářské soutěže § 248 </a:t>
            </a:r>
            <a:r>
              <a:rPr lang="cs-CZ" dirty="0" err="1"/>
              <a:t>TrZ</a:t>
            </a:r>
            <a:r>
              <a:rPr lang="cs-CZ" dirty="0"/>
              <a:t>, ohrožování zdraví závadnými potravinami a jinými předměty § 156, ohrožování zdraví závadnými potravinami a jinými předměty z nedbalosti § 157  </a:t>
            </a:r>
            <a:endParaRPr lang="cs-CZ" dirty="0">
              <a:ea typeface="+mn-ea"/>
              <a:cs typeface="+mn-cs"/>
            </a:endParaRPr>
          </a:p>
          <a:p>
            <a:pPr marL="457189" lvl="1" indent="-457189"/>
            <a:r>
              <a:rPr lang="cs-CZ" dirty="0">
                <a:ea typeface="+mn-ea"/>
                <a:cs typeface="+mn-cs"/>
              </a:rPr>
              <a:t>TČ chránící nespecificky i spotřebitele</a:t>
            </a:r>
          </a:p>
          <a:p>
            <a:pPr lvl="1"/>
            <a:r>
              <a:rPr lang="cs-CZ" dirty="0"/>
              <a:t>spotřebitel jen jedním z mnoha možných poškozených</a:t>
            </a:r>
          </a:p>
          <a:p>
            <a:pPr lvl="1"/>
            <a:r>
              <a:rPr lang="cs-CZ" dirty="0"/>
              <a:t>např. podvod § 209, zpronevěra § 206, vydírání § 175, útisk § 177, porušování domovní svobody § 178…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77166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TČ chránící výlučně spotřebitele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999" y="1868488"/>
            <a:ext cx="10879653" cy="4608512"/>
          </a:xfrm>
        </p:spPr>
        <p:txBody>
          <a:bodyPr/>
          <a:lstStyle/>
          <a:p>
            <a:pPr marL="342891" lvl="1" indent="-342891"/>
            <a:r>
              <a:rPr lang="cs-CZ" sz="2400" dirty="0"/>
              <a:t>jediný – poškozování spotřebitele dle § 253 </a:t>
            </a:r>
            <a:r>
              <a:rPr lang="cs-CZ" sz="2400" dirty="0" err="1"/>
              <a:t>TrZ</a:t>
            </a:r>
            <a:endParaRPr lang="cs-CZ" sz="2400" dirty="0"/>
          </a:p>
          <a:p>
            <a:pPr lvl="1"/>
            <a:r>
              <a:rPr lang="cs-CZ" dirty="0"/>
              <a:t>ochrana korektního ekonomického styku v B2C vztazích, zprostředkovaně i ochrana majetku spotřebitelů</a:t>
            </a:r>
          </a:p>
          <a:p>
            <a:pPr lvl="1"/>
            <a:r>
              <a:rPr lang="cs-CZ" dirty="0"/>
              <a:t>zvláštní podoba podvodu (souběh vyloučen) </a:t>
            </a:r>
          </a:p>
          <a:p>
            <a:pPr marL="342891" lvl="1" indent="-342891"/>
            <a:r>
              <a:rPr lang="cs-CZ" sz="2400" dirty="0"/>
              <a:t>Práh kriminalizace</a:t>
            </a:r>
          </a:p>
          <a:p>
            <a:pPr lvl="1"/>
            <a:r>
              <a:rPr lang="cs-CZ" dirty="0"/>
              <a:t>úmysl</a:t>
            </a:r>
          </a:p>
          <a:p>
            <a:pPr lvl="1"/>
            <a:r>
              <a:rPr lang="cs-CZ" dirty="0"/>
              <a:t>uvádění v omyl</a:t>
            </a:r>
          </a:p>
          <a:p>
            <a:pPr lvl="1"/>
            <a:r>
              <a:rPr lang="cs-CZ" dirty="0"/>
              <a:t>škoda nikoliv nepatrná (alespoň 10.000,- Kč)</a:t>
            </a:r>
          </a:p>
          <a:p>
            <a:pPr lvl="1"/>
            <a:r>
              <a:rPr lang="cs-CZ" dirty="0"/>
              <a:t>poškozený je spotřebitel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20581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přednášky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Obecná východiska </a:t>
            </a:r>
          </a:p>
          <a:p>
            <a:pPr lvl="1"/>
            <a:r>
              <a:rPr lang="cs-CZ" dirty="0"/>
              <a:t> kdy, co a proč při ochraně spotřebitele kriminalizovat</a:t>
            </a:r>
          </a:p>
          <a:p>
            <a:endParaRPr lang="cs-CZ" dirty="0"/>
          </a:p>
          <a:p>
            <a:r>
              <a:rPr lang="cs-CZ" dirty="0"/>
              <a:t>Okruhy relevantních trestných činů</a:t>
            </a:r>
          </a:p>
          <a:p>
            <a:pPr lvl="1"/>
            <a:r>
              <a:rPr lang="cs-CZ" dirty="0"/>
              <a:t>kategorizace, jednotlivé skupiny </a:t>
            </a:r>
          </a:p>
          <a:p>
            <a:pPr lvl="1"/>
            <a:endParaRPr lang="cs-CZ" dirty="0"/>
          </a:p>
          <a:p>
            <a:r>
              <a:rPr lang="cs-CZ" dirty="0"/>
              <a:t> Kriminologické aspekty</a:t>
            </a:r>
          </a:p>
          <a:p>
            <a:pPr lvl="1"/>
            <a:r>
              <a:rPr lang="cs-CZ" dirty="0"/>
              <a:t>příčiny, incidence a problematika odhalování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36917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TČ chránící pravidelně spotřebitele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261" y="1868488"/>
            <a:ext cx="11552512" cy="4608512"/>
          </a:xfrm>
        </p:spPr>
        <p:txBody>
          <a:bodyPr/>
          <a:lstStyle/>
          <a:p>
            <a:pPr marL="342891" lvl="1" indent="-342891" algn="just"/>
            <a:r>
              <a:rPr lang="cs-CZ" sz="2800" dirty="0"/>
              <a:t>ochrana spotřebitele významným, ale nevýlučným faktorem</a:t>
            </a:r>
          </a:p>
          <a:p>
            <a:pPr lvl="1"/>
            <a:r>
              <a:rPr lang="cs-CZ" dirty="0"/>
              <a:t>chrání kromě spotřebitele specificky i jiný okruh poškozených (např. soutěžitele)</a:t>
            </a:r>
          </a:p>
          <a:p>
            <a:pPr lvl="1"/>
            <a:r>
              <a:rPr lang="cs-CZ" dirty="0"/>
              <a:t>příp. status spotřebitele nerozhoduje, ale jeho ochrana byla významným trestně-politickým důvodem kriminalizace</a:t>
            </a:r>
          </a:p>
          <a:p>
            <a:pPr lvl="1"/>
            <a:r>
              <a:rPr lang="cs-CZ" dirty="0"/>
              <a:t>chrání různé zájmy</a:t>
            </a:r>
          </a:p>
          <a:p>
            <a:pPr marL="342891" lvl="1" indent="-342891" algn="just"/>
            <a:endParaRPr lang="cs-CZ" sz="2800" dirty="0"/>
          </a:p>
          <a:p>
            <a:pPr marL="342891" lvl="1" indent="-342891" algn="just"/>
            <a:r>
              <a:rPr lang="cs-CZ" sz="2800" dirty="0"/>
              <a:t>TČ proti životu a zdraví, TČ hospodářské</a:t>
            </a:r>
          </a:p>
          <a:p>
            <a:pPr lvl="1"/>
            <a:r>
              <a:rPr lang="cs-CZ" dirty="0"/>
              <a:t>porušení předpisů o pravidlech hospodářské soutěže dle § 248 </a:t>
            </a:r>
            <a:r>
              <a:rPr lang="cs-CZ" dirty="0" err="1"/>
              <a:t>TrZ</a:t>
            </a:r>
            <a:r>
              <a:rPr lang="cs-CZ" dirty="0"/>
              <a:t>, provozování nepoctivých sázek a her dle § 213 </a:t>
            </a:r>
            <a:r>
              <a:rPr lang="cs-CZ" dirty="0" err="1"/>
              <a:t>TrZ</a:t>
            </a:r>
            <a:r>
              <a:rPr lang="cs-CZ" dirty="0"/>
              <a:t>, ohrožování zdraví závadnými potravinami a jinými předměty dle § 156 </a:t>
            </a:r>
            <a:r>
              <a:rPr lang="cs-CZ" dirty="0" err="1"/>
              <a:t>TrZ</a:t>
            </a:r>
            <a:r>
              <a:rPr lang="cs-CZ" dirty="0"/>
              <a:t>, ohrožování zdraví závadnými potravinami a jinými předměty z nedbalosti dle § 157 </a:t>
            </a:r>
            <a:r>
              <a:rPr lang="cs-CZ" dirty="0" err="1"/>
              <a:t>TrZ</a:t>
            </a:r>
            <a:r>
              <a:rPr lang="cs-CZ" dirty="0"/>
              <a:t>  </a:t>
            </a:r>
          </a:p>
          <a:p>
            <a:pPr marL="742932" lvl="2" indent="-34289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256715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TČ chránící spotřebitele nespecificky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6209" y="1772816"/>
            <a:ext cx="11750260" cy="4608512"/>
          </a:xfrm>
        </p:spPr>
        <p:txBody>
          <a:bodyPr/>
          <a:lstStyle/>
          <a:p>
            <a:pPr marL="342891" lvl="1" indent="-342891" algn="just"/>
            <a:r>
              <a:rPr lang="cs-CZ" sz="2800" dirty="0"/>
              <a:t>status spotřebitele je irelevantní, nerozhodný</a:t>
            </a:r>
          </a:p>
          <a:p>
            <a:pPr lvl="1"/>
            <a:r>
              <a:rPr lang="cs-CZ" dirty="0"/>
              <a:t>ani právně, ani trestně-politicky </a:t>
            </a:r>
          </a:p>
          <a:p>
            <a:pPr lvl="1"/>
            <a:r>
              <a:rPr lang="cs-CZ" dirty="0"/>
              <a:t>spotřebitel jen jedním z mnoha možných poškozených</a:t>
            </a:r>
          </a:p>
          <a:p>
            <a:pPr marL="342891" lvl="1" indent="-342891" algn="just"/>
            <a:r>
              <a:rPr lang="cs-CZ" sz="2800" dirty="0"/>
              <a:t>pro trestní právo typické </a:t>
            </a:r>
          </a:p>
          <a:p>
            <a:pPr lvl="1"/>
            <a:r>
              <a:rPr lang="cs-CZ" dirty="0"/>
              <a:t>obecné formulace umožňují postihnout i nepředvídatelná jednání</a:t>
            </a:r>
          </a:p>
          <a:p>
            <a:pPr lvl="1"/>
            <a:r>
              <a:rPr lang="cs-CZ" dirty="0"/>
              <a:t>typicky trestné činy proti životu a zdraví  </a:t>
            </a:r>
          </a:p>
          <a:p>
            <a:pPr marL="342891" lvl="1" indent="-342891" algn="just"/>
            <a:r>
              <a:rPr lang="cs-CZ" sz="2800" dirty="0"/>
              <a:t>nejširší množina</a:t>
            </a:r>
          </a:p>
          <a:p>
            <a:pPr lvl="1"/>
            <a:r>
              <a:rPr lang="cs-CZ" dirty="0"/>
              <a:t>např. těžké ublížení na zdraví z nedbalosti dle § 147 </a:t>
            </a:r>
            <a:r>
              <a:rPr lang="cs-CZ" dirty="0" err="1"/>
              <a:t>TrZ</a:t>
            </a:r>
            <a:r>
              <a:rPr lang="cs-CZ" dirty="0"/>
              <a:t>,  podvod dle § 209 </a:t>
            </a:r>
            <a:r>
              <a:rPr lang="cs-CZ" dirty="0" err="1"/>
              <a:t>TrZ</a:t>
            </a:r>
            <a:r>
              <a:rPr lang="cs-CZ" dirty="0"/>
              <a:t>, zpronevěra dle § 206 </a:t>
            </a:r>
            <a:r>
              <a:rPr lang="cs-CZ" dirty="0" err="1"/>
              <a:t>TrZ</a:t>
            </a:r>
            <a:r>
              <a:rPr lang="cs-CZ" dirty="0"/>
              <a:t>, vydírání dle § 175 </a:t>
            </a:r>
            <a:r>
              <a:rPr lang="cs-CZ" dirty="0" err="1"/>
              <a:t>TrZ</a:t>
            </a:r>
            <a:r>
              <a:rPr lang="cs-CZ" dirty="0"/>
              <a:t>, útisk dle § 177 </a:t>
            </a:r>
            <a:r>
              <a:rPr lang="cs-CZ" dirty="0" err="1"/>
              <a:t>TrZ</a:t>
            </a:r>
            <a:r>
              <a:rPr lang="cs-CZ" dirty="0"/>
              <a:t>, porušování domovní svobody dle § 178 </a:t>
            </a:r>
            <a:r>
              <a:rPr lang="cs-CZ" dirty="0" err="1"/>
              <a:t>TrZ</a:t>
            </a:r>
            <a:r>
              <a:rPr lang="cs-CZ" dirty="0"/>
              <a:t>, omezování osobní svobody dle § 171 </a:t>
            </a:r>
            <a:r>
              <a:rPr lang="cs-CZ" dirty="0" err="1"/>
              <a:t>TrZ</a:t>
            </a:r>
            <a:r>
              <a:rPr lang="cs-CZ" dirty="0"/>
              <a:t>, neoprávněné nakládání s osobními údaji dle § 180 </a:t>
            </a:r>
            <a:r>
              <a:rPr lang="cs-CZ" dirty="0" err="1"/>
              <a:t>TrZ</a:t>
            </a:r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33794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Spotřebitel v trestním řízení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4556" y="1772816"/>
            <a:ext cx="11117077" cy="4608512"/>
          </a:xfrm>
        </p:spPr>
        <p:txBody>
          <a:bodyPr/>
          <a:lstStyle/>
          <a:p>
            <a:pPr marL="342891" lvl="1" indent="-342891" algn="just"/>
            <a:r>
              <a:rPr lang="cs-CZ" sz="2800" dirty="0"/>
              <a:t>žádná zvláštní práva či povinnosti</a:t>
            </a:r>
          </a:p>
          <a:p>
            <a:pPr lvl="1"/>
            <a:r>
              <a:rPr lang="cs-CZ" dirty="0"/>
              <a:t>neexistuje zde obdoba hromadných </a:t>
            </a:r>
            <a:r>
              <a:rPr lang="cs-CZ" dirty="0" err="1"/>
              <a:t>litigací</a:t>
            </a:r>
            <a:r>
              <a:rPr lang="cs-CZ" dirty="0"/>
              <a:t> § 83 odst. 2 písm. b) o.s.</a:t>
            </a:r>
            <a:r>
              <a:rPr lang="cs-CZ" dirty="0" err="1"/>
              <a:t>ř</a:t>
            </a:r>
            <a:r>
              <a:rPr lang="cs-CZ" dirty="0"/>
              <a:t>.</a:t>
            </a:r>
          </a:p>
          <a:p>
            <a:pPr marL="342891" lvl="1" indent="-342891" algn="just"/>
            <a:r>
              <a:rPr lang="cs-CZ" sz="2800" dirty="0"/>
              <a:t>spotřebitel může mít postavení poškozeného, oběti či svědka</a:t>
            </a:r>
          </a:p>
          <a:p>
            <a:pPr marL="342891" lvl="1" indent="-342891" algn="just"/>
            <a:r>
              <a:rPr lang="cs-CZ" sz="2800" dirty="0"/>
              <a:t>svědek – nositel důkazu</a:t>
            </a:r>
          </a:p>
          <a:p>
            <a:pPr lvl="1"/>
            <a:r>
              <a:rPr lang="cs-CZ" dirty="0"/>
              <a:t>přispívá k objasnění trestné činnosti</a:t>
            </a:r>
          </a:p>
          <a:p>
            <a:pPr lvl="1"/>
            <a:r>
              <a:rPr lang="cs-CZ" dirty="0"/>
              <a:t>nejen vlastní svědecká výpověď, ale i případná identifikace dalších možných důkazů</a:t>
            </a:r>
          </a:p>
          <a:p>
            <a:pPr lvl="1"/>
            <a:r>
              <a:rPr lang="cs-CZ" dirty="0"/>
              <a:t>musí vypovídat pravdu a nic nezamlčovat, jinak mu hrozí trestní stíhání pro křivé obvinění (§ 345 </a:t>
            </a:r>
            <a:r>
              <a:rPr lang="cs-CZ" dirty="0" err="1"/>
              <a:t>TrZ</a:t>
            </a:r>
            <a:r>
              <a:rPr lang="cs-CZ" dirty="0"/>
              <a:t>) nebo křivou výpověď (§ 346 </a:t>
            </a:r>
            <a:r>
              <a:rPr lang="cs-CZ" dirty="0" err="1"/>
              <a:t>TrZ</a:t>
            </a:r>
            <a:r>
              <a:rPr lang="cs-CZ" dirty="0"/>
              <a:t>) </a:t>
            </a:r>
          </a:p>
          <a:p>
            <a:pPr marL="742932" lvl="2" indent="-342891"/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562689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1106" y="913505"/>
            <a:ext cx="10782180" cy="647700"/>
          </a:xfrm>
        </p:spPr>
        <p:txBody>
          <a:bodyPr/>
          <a:lstStyle/>
          <a:p>
            <a:r>
              <a:rPr lang="cs-CZ" dirty="0"/>
              <a:t>Spotřebitel jako poškozený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7748" y="1561204"/>
            <a:ext cx="11870565" cy="4608512"/>
          </a:xfrm>
        </p:spPr>
        <p:txBody>
          <a:bodyPr/>
          <a:lstStyle/>
          <a:p>
            <a:pPr marL="342891" lvl="1" indent="-342891" algn="just"/>
            <a:r>
              <a:rPr lang="cs-CZ" sz="2800" dirty="0"/>
              <a:t>dle § 43 odst. 1 TŘ: </a:t>
            </a:r>
          </a:p>
          <a:p>
            <a:pPr lvl="1"/>
            <a:r>
              <a:rPr lang="cs-CZ" dirty="0"/>
              <a:t>ten, komu bylo trestným činem ublíženo na zdraví, způsobena majetková škoda nebo nemajetková újma, nebo ten, na jehož úkor se pachatel trestným činem obohatil</a:t>
            </a:r>
          </a:p>
          <a:p>
            <a:pPr lvl="1"/>
            <a:endParaRPr lang="cs-CZ" dirty="0"/>
          </a:p>
          <a:p>
            <a:pPr marL="342891" lvl="1" indent="-342891" algn="just"/>
            <a:r>
              <a:rPr lang="cs-CZ" sz="2800" dirty="0"/>
              <a:t>dle § 43 odst. 2 TŘ se však:</a:t>
            </a:r>
          </a:p>
          <a:p>
            <a:pPr lvl="1"/>
            <a:r>
              <a:rPr lang="cs-CZ" dirty="0"/>
              <a:t>nepovažuje ten, kdo se sice cítí být trestným činem morálně nebo jinak poškozen, avšak vzniklá újma není způsobena zaviněním pachatele nebo její vznik není v příčinné souvislosti s trestným činem</a:t>
            </a:r>
          </a:p>
          <a:p>
            <a:pPr lvl="1"/>
            <a:endParaRPr lang="cs-CZ" dirty="0"/>
          </a:p>
          <a:p>
            <a:pPr marL="342891" lvl="1" indent="-342891" algn="just"/>
            <a:r>
              <a:rPr lang="cs-CZ" sz="2800" dirty="0"/>
              <a:t>zejména právo:</a:t>
            </a:r>
          </a:p>
          <a:p>
            <a:pPr lvl="1"/>
            <a:r>
              <a:rPr lang="cs-CZ" dirty="0"/>
              <a:t>zúčastnit se hlavního líčení a veřejného zasedání konaného o odvolání nebo o schválení dohody o vině a trestu a před skončením řízení se k věci vyjádřit, ale i právo se postavení poškozeného vzdát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647042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1401" y="736809"/>
            <a:ext cx="10782180" cy="647700"/>
          </a:xfrm>
        </p:spPr>
        <p:txBody>
          <a:bodyPr/>
          <a:lstStyle/>
          <a:p>
            <a:r>
              <a:rPr lang="cs-CZ" dirty="0"/>
              <a:t>Nárok poškozeného v </a:t>
            </a:r>
            <a:r>
              <a:rPr lang="cs-CZ" dirty="0" err="1"/>
              <a:t>tr</a:t>
            </a:r>
            <a:r>
              <a:rPr lang="cs-CZ" dirty="0"/>
              <a:t>. řízení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260" y="1384508"/>
            <a:ext cx="11844061" cy="4608512"/>
          </a:xfrm>
        </p:spPr>
        <p:txBody>
          <a:bodyPr/>
          <a:lstStyle/>
          <a:p>
            <a:pPr marL="342891" lvl="1" indent="-342891" algn="just"/>
            <a:r>
              <a:rPr lang="cs-CZ" sz="2800" dirty="0"/>
              <a:t>adhezní řízení – právo poškozeného navrhnout,</a:t>
            </a:r>
          </a:p>
          <a:p>
            <a:pPr lvl="1"/>
            <a:r>
              <a:rPr lang="cs-CZ" dirty="0"/>
              <a:t>aby soud v odsuzujícím rozsudku uložil obžalovanému povinnost nahradit v penězích jeho nárok na náhradu škody, nemajetkové újmy či vydání BO; lze žádat i úrok z prodlení</a:t>
            </a:r>
          </a:p>
          <a:p>
            <a:pPr lvl="1"/>
            <a:r>
              <a:rPr lang="cs-CZ" dirty="0"/>
              <a:t>bez soudního poplatku</a:t>
            </a:r>
          </a:p>
          <a:p>
            <a:pPr lvl="1"/>
            <a:r>
              <a:rPr lang="cs-CZ" dirty="0"/>
              <a:t>nutno přihlásit nejpozději do zahájení dokazování v hl. líčení </a:t>
            </a:r>
          </a:p>
          <a:p>
            <a:pPr lvl="1"/>
            <a:endParaRPr lang="cs-CZ" dirty="0"/>
          </a:p>
          <a:p>
            <a:pPr marL="342891" lvl="1" indent="-342891" algn="just"/>
            <a:r>
              <a:rPr lang="cs-CZ" sz="2800" dirty="0"/>
              <a:t>následky</a:t>
            </a:r>
          </a:p>
          <a:p>
            <a:pPr lvl="1"/>
            <a:r>
              <a:rPr lang="cs-CZ" dirty="0"/>
              <a:t>stavění běhu promlčecí lhůty</a:t>
            </a:r>
          </a:p>
          <a:p>
            <a:pPr lvl="1"/>
            <a:r>
              <a:rPr lang="cs-CZ" dirty="0"/>
              <a:t>důkazy obstarávají samy OČTŘ</a:t>
            </a:r>
          </a:p>
          <a:p>
            <a:pPr lvl="1"/>
            <a:r>
              <a:rPr lang="cs-CZ" dirty="0"/>
              <a:t>soud nikdy nemůže zamítnout, nevyhoví-li, odkáže do řízení ve věcech občanskoprávních </a:t>
            </a:r>
          </a:p>
          <a:p>
            <a:pPr lvl="1"/>
            <a:r>
              <a:rPr lang="cs-CZ" dirty="0"/>
              <a:t>využitelnost důkazů i v případném civilním řízení</a:t>
            </a:r>
          </a:p>
          <a:p>
            <a:pPr marL="742932" lvl="2" indent="-342891" algn="just"/>
            <a:endParaRPr lang="cs-CZ" dirty="0"/>
          </a:p>
          <a:p>
            <a:pPr marL="742932" lvl="2" indent="-342891"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769869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Spotřebitel jako oběť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5043" y="1772816"/>
            <a:ext cx="11122991" cy="4608512"/>
          </a:xfrm>
        </p:spPr>
        <p:txBody>
          <a:bodyPr/>
          <a:lstStyle/>
          <a:p>
            <a:pPr marL="342891" lvl="1" indent="-342891" algn="just"/>
            <a:r>
              <a:rPr lang="cs-CZ" sz="2800" dirty="0"/>
              <a:t>spotřebitel jako oběť</a:t>
            </a:r>
          </a:p>
          <a:p>
            <a:pPr lvl="1" algn="just"/>
            <a:r>
              <a:rPr lang="cs-CZ" dirty="0"/>
              <a:t>§ 2 odst. 2 ZOTČ: „Obětí se rozumí </a:t>
            </a:r>
            <a:r>
              <a:rPr lang="cs-CZ" b="1" dirty="0"/>
              <a:t>fyzická osoba</a:t>
            </a:r>
            <a:r>
              <a:rPr lang="cs-CZ" dirty="0"/>
              <a:t>, které </a:t>
            </a:r>
            <a:r>
              <a:rPr lang="cs-CZ" b="1" dirty="0"/>
              <a:t>bylo</a:t>
            </a:r>
            <a:r>
              <a:rPr lang="cs-CZ" dirty="0"/>
              <a:t> nebo </a:t>
            </a:r>
            <a:r>
              <a:rPr lang="cs-CZ" b="1" dirty="0"/>
              <a:t>mělo být</a:t>
            </a:r>
            <a:r>
              <a:rPr lang="cs-CZ" dirty="0"/>
              <a:t> trestným činem </a:t>
            </a:r>
            <a:r>
              <a:rPr lang="cs-CZ" b="1" dirty="0"/>
              <a:t>ublíženo</a:t>
            </a:r>
            <a:r>
              <a:rPr lang="cs-CZ" dirty="0"/>
              <a:t> na zdraví, způsobena </a:t>
            </a:r>
            <a:r>
              <a:rPr lang="cs-CZ" b="1" dirty="0"/>
              <a:t>majetková</a:t>
            </a:r>
            <a:r>
              <a:rPr lang="cs-CZ" dirty="0"/>
              <a:t> nebo </a:t>
            </a:r>
            <a:r>
              <a:rPr lang="cs-CZ" b="1" dirty="0"/>
              <a:t>nemajetková újma </a:t>
            </a:r>
            <a:r>
              <a:rPr lang="cs-CZ" dirty="0"/>
              <a:t>nebo na jejíž úkor se pachatel </a:t>
            </a:r>
            <a:r>
              <a:rPr lang="cs-CZ" b="1" dirty="0"/>
              <a:t>trestným činem obohatil</a:t>
            </a:r>
            <a:r>
              <a:rPr lang="cs-CZ" dirty="0"/>
              <a:t>.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§ 2 odst. 2 ZORČ „Byla-li trestným činem způsobena </a:t>
            </a:r>
            <a:r>
              <a:rPr lang="cs-CZ" b="1" dirty="0"/>
              <a:t>smrt</a:t>
            </a:r>
            <a:r>
              <a:rPr lang="cs-CZ" dirty="0"/>
              <a:t> </a:t>
            </a:r>
            <a:r>
              <a:rPr lang="cs-CZ" b="1" dirty="0"/>
              <a:t>oběti</a:t>
            </a:r>
            <a:r>
              <a:rPr lang="cs-CZ" dirty="0"/>
              <a:t>, považují se, </a:t>
            </a:r>
            <a:r>
              <a:rPr lang="cs-CZ" b="1" dirty="0"/>
              <a:t>utrpěli-li v důsledku smrti oběti újmu</a:t>
            </a:r>
            <a:r>
              <a:rPr lang="cs-CZ" dirty="0"/>
              <a:t>, za oběť též její příbuzný v pokolení přímém, sourozenec, osvojenec, osvojitel, manžel nebo registrovaný partner, druh nebo osoba, které oběť ke dni své smrti poskytovala nebo byla povinna poskytovat výživu. Je-li těchto osob více, považuje se za oběť každá z nich.“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79748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Zvlášť zranitelná oběť - § 2 odst. 4 ZOTČ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5043" y="1745488"/>
            <a:ext cx="11512957" cy="4608512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1800" dirty="0"/>
              <a:t>Zvlášť zranitelnou obětí se pro účely tohoto zákona při splnění podmínek uvedených v odstavci 2 nebo 3 rozumí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800" i="1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i="1" dirty="0"/>
              <a:t>a)</a:t>
            </a:r>
            <a:r>
              <a:rPr lang="cs-CZ" sz="1800" dirty="0"/>
              <a:t> dítě,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800" i="1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i="1" dirty="0"/>
              <a:t>b)</a:t>
            </a:r>
            <a:r>
              <a:rPr lang="cs-CZ" sz="1800" dirty="0"/>
              <a:t> osoba, která </a:t>
            </a:r>
            <a:r>
              <a:rPr lang="cs-CZ" sz="1800" b="1" dirty="0"/>
              <a:t>je vysokého věku </a:t>
            </a:r>
            <a:r>
              <a:rPr lang="cs-CZ" sz="1800" dirty="0"/>
              <a:t>nebo je postižena fyzickým, mentálním nebo psychickým hendikepem nebo smyslovým poškozením, </a:t>
            </a:r>
            <a:r>
              <a:rPr lang="cs-CZ" sz="1800" b="1" dirty="0"/>
              <a:t>pokud tyto skutečnosti mohou vzhledem k okolnostem případu a poměrům této osoby bránit jejímu plnému a účelnému uplatnění ve společnosti </a:t>
            </a:r>
            <a:r>
              <a:rPr lang="cs-CZ" sz="1800" dirty="0"/>
              <a:t>ve srovnání s jejími ostatními členy,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800" i="1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i="1" dirty="0"/>
              <a:t>c)</a:t>
            </a:r>
            <a:r>
              <a:rPr lang="cs-CZ" sz="1800" dirty="0"/>
              <a:t> oběť trestného činu obchodování s lidmi (§ 168 trestního zákoníku) nebo trestného činu teroristického útoku (§ 311 trestního zákoníku),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800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i="1" dirty="0"/>
              <a:t>d)</a:t>
            </a:r>
            <a:r>
              <a:rPr lang="cs-CZ" sz="1800" dirty="0"/>
              <a:t> oběť trestného činu proti lidské důstojnosti v sexuální oblasti, </a:t>
            </a:r>
            <a:r>
              <a:rPr lang="cs-CZ" sz="1800" b="1" dirty="0"/>
              <a:t>trestného činu, který zahrnoval nátlak</a:t>
            </a:r>
            <a:r>
              <a:rPr lang="cs-CZ" sz="1800" dirty="0"/>
              <a:t>, násilí či pohrůžku násilím, trestného činu spáchaného pro příslušnost k některému národu, rase, etnické skupině, náboženství, třídě nebo jiné skupině osob nebo oběť trestného činu spáchaného ve prospěch organizované zločinecké skupiny, </a:t>
            </a:r>
            <a:r>
              <a:rPr lang="cs-CZ" sz="1800" b="1" dirty="0"/>
              <a:t>jestliže je v konkrétním případě zvýšené nebezpečí způsobení druhotné újmy </a:t>
            </a:r>
            <a:r>
              <a:rPr lang="cs-CZ" sz="1800" dirty="0"/>
              <a:t>zejména s ohledem </a:t>
            </a:r>
            <a:r>
              <a:rPr lang="cs-CZ" sz="1800" b="1" dirty="0"/>
              <a:t>na její věk</a:t>
            </a:r>
            <a:r>
              <a:rPr lang="cs-CZ" sz="1800" dirty="0"/>
              <a:t>, pohlaví, rasu, národnost, sexuální orientaci, náboženské vyznání, zdravotní stav, </a:t>
            </a:r>
            <a:r>
              <a:rPr lang="cs-CZ" sz="1800" b="1" dirty="0"/>
              <a:t>rozumovou vyspělost, schopnost vyjadřovat se</a:t>
            </a:r>
            <a:r>
              <a:rPr lang="cs-CZ" sz="1800" dirty="0"/>
              <a:t>, </a:t>
            </a:r>
            <a:r>
              <a:rPr lang="cs-CZ" sz="1800" b="1" dirty="0"/>
              <a:t>životní situaci, v níž se nachází</a:t>
            </a:r>
            <a:r>
              <a:rPr lang="cs-CZ" sz="1800" dirty="0"/>
              <a:t>, nebo s ohledem na vztah k osobě podezřelé ze spáchání trestného činu nebo závislost na ní.</a:t>
            </a:r>
          </a:p>
          <a:p>
            <a:pPr marL="742932" lvl="2" indent="-342891" algn="just">
              <a:lnSpc>
                <a:spcPct val="100000"/>
              </a:lnSpc>
            </a:pPr>
            <a:endParaRPr lang="cs-CZ" sz="160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84533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4" y="975349"/>
            <a:ext cx="10782180" cy="647700"/>
          </a:xfrm>
        </p:spPr>
        <p:txBody>
          <a:bodyPr/>
          <a:lstStyle/>
          <a:p>
            <a:r>
              <a:rPr lang="cs-CZ" dirty="0"/>
              <a:t>Kriminologické aspekty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2113" y="1623048"/>
            <a:ext cx="11508339" cy="4608512"/>
          </a:xfrm>
        </p:spPr>
        <p:txBody>
          <a:bodyPr/>
          <a:lstStyle/>
          <a:p>
            <a:pPr marL="342891" lvl="1" indent="-342891" algn="just"/>
            <a:r>
              <a:rPr lang="cs-CZ" sz="2800" dirty="0"/>
              <a:t>data obtížně dostupná</a:t>
            </a:r>
          </a:p>
          <a:p>
            <a:pPr lvl="1"/>
            <a:r>
              <a:rPr lang="cs-CZ" dirty="0"/>
              <a:t>spotřebitelský status nepatří mezi shromažďované údaje</a:t>
            </a:r>
          </a:p>
          <a:p>
            <a:pPr lvl="1"/>
            <a:r>
              <a:rPr lang="cs-CZ" dirty="0"/>
              <a:t>jediný výlučně „spotřebitelský“ čin (§ 253 </a:t>
            </a:r>
            <a:r>
              <a:rPr lang="cs-CZ" dirty="0" err="1"/>
              <a:t>TrZ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marL="342891" lvl="1" indent="-342891" algn="just"/>
            <a:r>
              <a:rPr lang="cs-CZ" sz="2800" dirty="0"/>
              <a:t>statistika § 253 </a:t>
            </a:r>
            <a:r>
              <a:rPr lang="cs-CZ" sz="2800" dirty="0" err="1"/>
              <a:t>TrZ</a:t>
            </a:r>
            <a:r>
              <a:rPr lang="cs-CZ" sz="2800" dirty="0"/>
              <a:t> za rok 2016</a:t>
            </a:r>
          </a:p>
          <a:p>
            <a:pPr lvl="1"/>
            <a:r>
              <a:rPr lang="cs-CZ" dirty="0"/>
              <a:t>1 registrovaný TČ (v roce 2014 0, v roce 2015 1)</a:t>
            </a:r>
          </a:p>
          <a:p>
            <a:pPr lvl="1"/>
            <a:r>
              <a:rPr lang="cs-CZ" dirty="0"/>
              <a:t>1 odsouzený TČ (v roce 2014 0, v roce 2015 4)</a:t>
            </a:r>
          </a:p>
          <a:p>
            <a:pPr lvl="1"/>
            <a:endParaRPr lang="cs-CZ" dirty="0"/>
          </a:p>
          <a:p>
            <a:pPr marL="342891" lvl="1" indent="-342891" algn="just"/>
            <a:r>
              <a:rPr lang="cs-CZ" sz="2800" dirty="0"/>
              <a:t>příčiny?</a:t>
            </a:r>
          </a:p>
          <a:p>
            <a:pPr lvl="1"/>
            <a:r>
              <a:rPr lang="cs-CZ" dirty="0"/>
              <a:t>nepáchá se?</a:t>
            </a:r>
          </a:p>
          <a:p>
            <a:pPr lvl="1"/>
            <a:r>
              <a:rPr lang="cs-CZ" dirty="0"/>
              <a:t>páchá se, ale neoznamuje se?</a:t>
            </a:r>
          </a:p>
          <a:p>
            <a:pPr lvl="1"/>
            <a:r>
              <a:rPr lang="cs-CZ" dirty="0"/>
              <a:t>páchá se, neoznamuje se a ani se nepátrá?</a:t>
            </a:r>
          </a:p>
          <a:p>
            <a:pPr lvl="1"/>
            <a:r>
              <a:rPr lang="cs-CZ" dirty="0"/>
              <a:t>statistiky registrují i odložené věci</a:t>
            </a:r>
          </a:p>
          <a:p>
            <a:pPr marL="742932" lvl="2" indent="-342891"/>
            <a:endParaRPr lang="cs-CZ" dirty="0"/>
          </a:p>
          <a:p>
            <a:pPr marL="742932" lvl="2" indent="-342891"/>
            <a:endParaRPr lang="cs-CZ" sz="2400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324705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Kriminologické aspekty - hypotézy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9517" y="1868488"/>
            <a:ext cx="11000136" cy="4608512"/>
          </a:xfrm>
        </p:spPr>
        <p:txBody>
          <a:bodyPr/>
          <a:lstStyle/>
          <a:p>
            <a:pPr marL="342891" lvl="1" indent="-342891" algn="just"/>
            <a:r>
              <a:rPr lang="cs-CZ" sz="2800" dirty="0"/>
              <a:t>vysoká míra latence</a:t>
            </a:r>
          </a:p>
          <a:p>
            <a:pPr marL="342891" lvl="1" indent="-342891" algn="just"/>
            <a:endParaRPr lang="cs-CZ" sz="2800" dirty="0"/>
          </a:p>
          <a:p>
            <a:pPr marL="342891" lvl="1" indent="-342891" algn="just"/>
            <a:r>
              <a:rPr lang="cs-CZ" sz="2800" dirty="0"/>
              <a:t>nízký zájem orgánů veřejné moci</a:t>
            </a:r>
          </a:p>
          <a:p>
            <a:pPr marL="342891" lvl="1" indent="-342891" algn="just"/>
            <a:endParaRPr lang="cs-CZ" sz="2800" dirty="0"/>
          </a:p>
          <a:p>
            <a:pPr marL="342891" lvl="1" indent="-342891" algn="just"/>
            <a:r>
              <a:rPr lang="cs-CZ" sz="2800" dirty="0"/>
              <a:t>nedostatečná spolupráce inspekčních orgánů s orgány činnými v trestním řízení</a:t>
            </a:r>
          </a:p>
          <a:p>
            <a:pPr marL="742932" lvl="2" indent="-342891"/>
            <a:endParaRPr lang="cs-CZ" dirty="0"/>
          </a:p>
          <a:p>
            <a:pPr marL="742932" lvl="2" indent="-342891"/>
            <a:endParaRPr lang="cs-CZ" sz="2400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315780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Vysoká míra latence – důvody hypotézy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3394" y="1991431"/>
            <a:ext cx="11197293" cy="4608512"/>
          </a:xfrm>
        </p:spPr>
        <p:txBody>
          <a:bodyPr/>
          <a:lstStyle/>
          <a:p>
            <a:pPr marL="342891" lvl="1" indent="-342891" algn="just"/>
            <a:r>
              <a:rPr lang="cs-CZ" sz="2800" dirty="0"/>
              <a:t>trestná činnost „v soukromoprávním hávu“ a často i za „zavřenými dveřmi“</a:t>
            </a:r>
          </a:p>
          <a:p>
            <a:pPr marL="342891" lvl="1" indent="-342891" algn="just"/>
            <a:endParaRPr lang="cs-CZ" sz="2800" dirty="0"/>
          </a:p>
          <a:p>
            <a:pPr marL="342891" lvl="1" indent="-342891" algn="just"/>
            <a:r>
              <a:rPr lang="cs-CZ" sz="2800" dirty="0" err="1"/>
              <a:t>egoobranné</a:t>
            </a:r>
            <a:r>
              <a:rPr lang="cs-CZ" sz="2800" dirty="0"/>
              <a:t> mechanismy zabraňující ohlášení </a:t>
            </a:r>
          </a:p>
          <a:p>
            <a:pPr marL="342891" lvl="1" indent="-342891" algn="just"/>
            <a:endParaRPr lang="cs-CZ" sz="2800" dirty="0"/>
          </a:p>
          <a:p>
            <a:pPr marL="342891" lvl="1" indent="-342891" algn="just"/>
            <a:r>
              <a:rPr lang="cs-CZ" sz="2800" dirty="0"/>
              <a:t>poškozeným chybí informace a právní pomoc</a:t>
            </a:r>
          </a:p>
          <a:p>
            <a:pPr marL="342891" lvl="1" indent="-342891" algn="just"/>
            <a:endParaRPr lang="cs-CZ" sz="2800" dirty="0"/>
          </a:p>
          <a:p>
            <a:pPr marL="342891" lvl="1" indent="-342891" algn="just"/>
            <a:r>
              <a:rPr lang="cs-CZ" sz="2800" dirty="0"/>
              <a:t>nízká důvěra ve vymahatelnost práva</a:t>
            </a:r>
          </a:p>
          <a:p>
            <a:pPr marL="742932" lvl="2" indent="-342891"/>
            <a:endParaRPr lang="cs-CZ" dirty="0"/>
          </a:p>
          <a:p>
            <a:pPr marL="742932" lvl="2" indent="-342891"/>
            <a:endParaRPr lang="cs-CZ" dirty="0"/>
          </a:p>
          <a:p>
            <a:pPr marL="742932" lvl="2" indent="-342891"/>
            <a:endParaRPr lang="cs-CZ" sz="2400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26149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východiska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jedné straně subsidiarita trestní represe </a:t>
            </a:r>
          </a:p>
          <a:p>
            <a:pPr lvl="1"/>
            <a:r>
              <a:rPr lang="cs-CZ" dirty="0"/>
              <a:t>soukromoprávní regulace (B2C vztah – dva „soukromníci“)</a:t>
            </a:r>
          </a:p>
          <a:p>
            <a:pPr lvl="1"/>
            <a:r>
              <a:rPr lang="cs-CZ" dirty="0"/>
              <a:t>doplněná o regulaci správního práva a práva ŽP </a:t>
            </a:r>
          </a:p>
          <a:p>
            <a:endParaRPr lang="cs-CZ" dirty="0"/>
          </a:p>
          <a:p>
            <a:r>
              <a:rPr lang="cs-CZ" dirty="0"/>
              <a:t>na druhé straně výrazný veřejný zájem</a:t>
            </a:r>
          </a:p>
          <a:p>
            <a:pPr lvl="1"/>
            <a:r>
              <a:rPr lang="cs-CZ" dirty="0"/>
              <a:t>prolínání se zájmy chráněnými trestním zákoníkem</a:t>
            </a:r>
          </a:p>
          <a:p>
            <a:pPr lvl="1"/>
            <a:r>
              <a:rPr lang="cs-CZ" dirty="0"/>
              <a:t>práh kriminalizace překračován i některými specifickými aspekty B2C vztahů </a:t>
            </a:r>
          </a:p>
          <a:p>
            <a:pPr lvl="1"/>
            <a:r>
              <a:rPr lang="cs-CZ" dirty="0"/>
              <a:t>a zároveň v </a:t>
            </a:r>
            <a:r>
              <a:rPr lang="cs-CZ" dirty="0" err="1"/>
              <a:t>interkonexi</a:t>
            </a:r>
            <a:r>
              <a:rPr lang="cs-CZ" dirty="0"/>
              <a:t> s B2C vztahy „spotřebitelsky nespecifické“ trestné činy  </a:t>
            </a:r>
          </a:p>
          <a:p>
            <a:pPr lvl="1"/>
            <a:endParaRPr lang="cs-CZ" dirty="0"/>
          </a:p>
          <a:p>
            <a:pPr>
              <a:buNone/>
            </a:pPr>
            <a:r>
              <a:rPr lang="cs-CZ" dirty="0"/>
              <a:t>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225961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400" y="678055"/>
            <a:ext cx="10753200" cy="451576"/>
          </a:xfrm>
        </p:spPr>
        <p:txBody>
          <a:bodyPr/>
          <a:lstStyle/>
          <a:p>
            <a:r>
              <a:rPr lang="cs-CZ" dirty="0"/>
              <a:t>„Soukromoprávní háv“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3394" y="1333850"/>
            <a:ext cx="11197293" cy="5266093"/>
          </a:xfrm>
        </p:spPr>
        <p:txBody>
          <a:bodyPr/>
          <a:lstStyle/>
          <a:p>
            <a:pPr marL="342891" lvl="1" indent="-342891" algn="just"/>
            <a:endParaRPr lang="cs-CZ" sz="2800" dirty="0"/>
          </a:p>
          <a:p>
            <a:pPr marL="342891" lvl="1" indent="-342891" algn="just"/>
            <a:r>
              <a:rPr lang="cs-CZ" sz="2800" dirty="0"/>
              <a:t>navenek trestná činnost působí dojmem běžného podnikání</a:t>
            </a:r>
            <a:r>
              <a:rPr lang="cs-CZ" sz="2300" dirty="0"/>
              <a:t> </a:t>
            </a:r>
          </a:p>
          <a:p>
            <a:pPr lvl="1"/>
            <a:r>
              <a:rPr lang="cs-CZ" dirty="0"/>
              <a:t>pachatelé při své činnosti nejsou nápadní</a:t>
            </a:r>
          </a:p>
          <a:p>
            <a:pPr lvl="1"/>
            <a:r>
              <a:rPr lang="cs-CZ" dirty="0"/>
              <a:t>svým způsobem druh tzv. kriminality bílých límečků</a:t>
            </a:r>
          </a:p>
          <a:p>
            <a:pPr marL="342891" lvl="1" indent="-342891" algn="just"/>
            <a:endParaRPr lang="cs-CZ" sz="2800" dirty="0"/>
          </a:p>
          <a:p>
            <a:pPr marL="342891" lvl="1" indent="-342891" algn="just"/>
            <a:r>
              <a:rPr lang="cs-CZ" sz="2800" dirty="0"/>
              <a:t>i ze strany poškozených primárně často nerozpoznatelné jako trestný čin</a:t>
            </a:r>
          </a:p>
          <a:p>
            <a:pPr marL="0" lvl="1" indent="0" algn="just">
              <a:buNone/>
            </a:pPr>
            <a:r>
              <a:rPr lang="cs-CZ" sz="2800" dirty="0"/>
              <a:t> </a:t>
            </a:r>
          </a:p>
          <a:p>
            <a:pPr marL="342891" lvl="1" indent="-342891" algn="just"/>
            <a:r>
              <a:rPr lang="cs-CZ" sz="2800" dirty="0"/>
              <a:t>v současné době se přesouvá do oblasti „za zavřenými dveřmi“</a:t>
            </a:r>
          </a:p>
          <a:p>
            <a:pPr lvl="1"/>
            <a:r>
              <a:rPr lang="cs-CZ" dirty="0"/>
              <a:t>dříve hlavně šizení na jakosti, váze, kvalitě atd. -&gt; inspekční orgány odhalí </a:t>
            </a:r>
          </a:p>
          <a:p>
            <a:pPr lvl="1"/>
            <a:r>
              <a:rPr lang="cs-CZ" dirty="0"/>
              <a:t>dnes předváděcí akce, podomní prodej, telefonická kontraktace atd.</a:t>
            </a:r>
          </a:p>
          <a:p>
            <a:pPr marL="324000" lvl="1" indent="0">
              <a:buNone/>
            </a:pPr>
            <a:endParaRPr lang="cs-CZ" dirty="0"/>
          </a:p>
          <a:p>
            <a:pPr marL="342891" lvl="1" indent="-342891" algn="just"/>
            <a:r>
              <a:rPr lang="cs-CZ" sz="2800" dirty="0"/>
              <a:t>vše dohromady snižuje </a:t>
            </a:r>
            <a:r>
              <a:rPr lang="cs-CZ" sz="2800" dirty="0" err="1"/>
              <a:t>detekovatelnost</a:t>
            </a:r>
            <a:r>
              <a:rPr lang="cs-CZ" sz="2800" dirty="0"/>
              <a:t> </a:t>
            </a:r>
          </a:p>
          <a:p>
            <a:pPr marL="342891" lvl="1" indent="-342891" algn="just"/>
            <a:endParaRPr lang="cs-CZ" sz="2800" dirty="0"/>
          </a:p>
          <a:p>
            <a:pPr marL="742932" lvl="2" indent="-342891"/>
            <a:endParaRPr lang="cs-CZ" dirty="0"/>
          </a:p>
          <a:p>
            <a:pPr marL="742932" lvl="2" indent="-342891"/>
            <a:endParaRPr lang="cs-CZ" dirty="0"/>
          </a:p>
          <a:p>
            <a:pPr marL="742932" lvl="2" indent="-342891"/>
            <a:endParaRPr lang="cs-CZ" sz="2400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635442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78000"/>
            <a:ext cx="10782180" cy="647700"/>
          </a:xfrm>
        </p:spPr>
        <p:txBody>
          <a:bodyPr/>
          <a:lstStyle/>
          <a:p>
            <a:r>
              <a:rPr lang="cs-CZ" dirty="0" err="1"/>
              <a:t>Egoobranné</a:t>
            </a:r>
            <a:r>
              <a:rPr lang="cs-CZ" dirty="0"/>
              <a:t> mechanismy zabraňující ohlášení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2041" y="1621889"/>
            <a:ext cx="11466359" cy="4320480"/>
          </a:xfrm>
        </p:spPr>
        <p:txBody>
          <a:bodyPr/>
          <a:lstStyle/>
          <a:p>
            <a:pPr marL="342891" lvl="1" indent="-342891" algn="just"/>
            <a:r>
              <a:rPr lang="cs-CZ" sz="2800" dirty="0"/>
              <a:t>racionalizace </a:t>
            </a:r>
          </a:p>
          <a:p>
            <a:pPr lvl="1"/>
            <a:r>
              <a:rPr lang="cs-CZ" dirty="0"/>
              <a:t>Vždyť jsem tu sadu nožů stejně potřeboval!</a:t>
            </a:r>
          </a:p>
          <a:p>
            <a:pPr marL="342891" lvl="1" indent="-342891" algn="just"/>
            <a:r>
              <a:rPr lang="cs-CZ" sz="2800" dirty="0"/>
              <a:t>relativizace </a:t>
            </a:r>
          </a:p>
          <a:p>
            <a:pPr lvl="1"/>
            <a:r>
              <a:rPr lang="cs-CZ" dirty="0"/>
              <a:t>A vážně mě oklamali? Nejsou takové podmínky dnes normální?</a:t>
            </a:r>
          </a:p>
          <a:p>
            <a:pPr marL="342891" lvl="1" indent="-342891" algn="just"/>
            <a:r>
              <a:rPr lang="cs-CZ" sz="2800" dirty="0"/>
              <a:t>marginalizace </a:t>
            </a:r>
          </a:p>
          <a:p>
            <a:pPr lvl="1"/>
            <a:r>
              <a:rPr lang="cs-CZ" dirty="0"/>
              <a:t>Co je na mě nějakých pár stovek?!</a:t>
            </a:r>
          </a:p>
          <a:p>
            <a:pPr marL="342891" lvl="1" indent="-342891" algn="just"/>
            <a:r>
              <a:rPr lang="cs-CZ" sz="2800" dirty="0" err="1"/>
              <a:t>autoakuzace</a:t>
            </a:r>
            <a:r>
              <a:rPr lang="cs-CZ" sz="2800" dirty="0"/>
              <a:t> </a:t>
            </a:r>
          </a:p>
          <a:p>
            <a:pPr lvl="1"/>
            <a:r>
              <a:rPr lang="cs-CZ" dirty="0"/>
              <a:t>Naletěl jsem, sám si za to můžu, tak ať trpím.</a:t>
            </a:r>
          </a:p>
          <a:p>
            <a:pPr marL="342891" lvl="1" indent="-342891" algn="just"/>
            <a:r>
              <a:rPr lang="cs-CZ" sz="2800" dirty="0"/>
              <a:t>negociace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Radši přijdu o peníze, než abych měl u policajtů ostudu. </a:t>
            </a:r>
          </a:p>
          <a:p>
            <a:pPr marL="342891" lvl="1" indent="-342891" algn="just"/>
            <a:r>
              <a:rPr lang="cs-CZ" sz="2800" dirty="0"/>
              <a:t>indiference</a:t>
            </a:r>
          </a:p>
          <a:p>
            <a:pPr lvl="1"/>
            <a:r>
              <a:rPr lang="cs-CZ" dirty="0"/>
              <a:t>Já tomu dnešnímu světu stejně nerozumím, mně už je to všechno jedno.</a:t>
            </a:r>
          </a:p>
          <a:p>
            <a:pPr marL="342891" lvl="1" indent="-342891" algn="just"/>
            <a:r>
              <a:rPr lang="cs-CZ" sz="2800" dirty="0"/>
              <a:t>rezignace</a:t>
            </a:r>
          </a:p>
          <a:p>
            <a:pPr lvl="1"/>
            <a:r>
              <a:rPr lang="cs-CZ" dirty="0"/>
              <a:t>I když to ohlásím, stejně se nic nevyšetří. </a:t>
            </a:r>
          </a:p>
          <a:p>
            <a:pPr marL="742932" lvl="2" indent="-342891"/>
            <a:endParaRPr lang="cs-CZ" dirty="0"/>
          </a:p>
          <a:p>
            <a:pPr marL="742932" lvl="2" indent="-342891"/>
            <a:endParaRPr lang="cs-CZ" sz="2400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910235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Absence kvalifikované pomoci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0209" y="1836416"/>
            <a:ext cx="11390684" cy="4536504"/>
          </a:xfrm>
        </p:spPr>
        <p:txBody>
          <a:bodyPr/>
          <a:lstStyle/>
          <a:p>
            <a:pPr marL="342891" lvl="1" indent="-342891"/>
            <a:r>
              <a:rPr lang="cs-CZ" sz="2800" dirty="0"/>
              <a:t>pachatelé si záměrně vybírají „slabé cíle“ </a:t>
            </a:r>
          </a:p>
          <a:p>
            <a:pPr lvl="1"/>
            <a:r>
              <a:rPr lang="cs-CZ" dirty="0"/>
              <a:t>senioři, osoby se sníženou inteligencí, osoby mladé a nezkušené</a:t>
            </a:r>
          </a:p>
          <a:p>
            <a:pPr marL="342891" lvl="1" indent="-342891"/>
            <a:endParaRPr lang="cs-CZ" sz="2800" dirty="0"/>
          </a:p>
          <a:p>
            <a:pPr marL="342891" lvl="1" indent="-342891"/>
            <a:r>
              <a:rPr lang="cs-CZ" sz="2800" dirty="0"/>
              <a:t>nedostatečná osvěta</a:t>
            </a:r>
          </a:p>
          <a:p>
            <a:pPr lvl="1"/>
            <a:r>
              <a:rPr lang="cs-CZ" dirty="0"/>
              <a:t>poškozený má sám problém rozpoznat, jestli šlo o trestný čin, nebo ne, resp. zda vůbec pachatelé jednali protiprávně </a:t>
            </a:r>
          </a:p>
          <a:p>
            <a:pPr lvl="1"/>
            <a:r>
              <a:rPr lang="cs-CZ" dirty="0"/>
              <a:t>i když poškození ví, že jim bylo ublíženo, neví, jak svůj případ efektivně řešit</a:t>
            </a:r>
          </a:p>
          <a:p>
            <a:pPr marL="342891" lvl="1" indent="-342891"/>
            <a:endParaRPr lang="cs-CZ" sz="2800" dirty="0"/>
          </a:p>
          <a:p>
            <a:pPr marL="342891" lvl="1" indent="-342891"/>
            <a:r>
              <a:rPr lang="cs-CZ" sz="2800" dirty="0"/>
              <a:t>překážky aktivní pomoci zvenčí</a:t>
            </a:r>
            <a:r>
              <a:rPr lang="cs-CZ" sz="3200" dirty="0"/>
              <a:t> </a:t>
            </a:r>
          </a:p>
          <a:p>
            <a:pPr lvl="1"/>
            <a:r>
              <a:rPr lang="cs-CZ" dirty="0"/>
              <a:t>poškození zpravidla cítí selhání, stydí se a nechtějí se o svém případu rozšiřovat</a:t>
            </a:r>
          </a:p>
          <a:p>
            <a:pPr lvl="1"/>
            <a:r>
              <a:rPr lang="cs-CZ" dirty="0"/>
              <a:t>orgány veřejné moci i neziskové subjekty na ochranu spotřebitele se tak o případu ani nedozví</a:t>
            </a:r>
          </a:p>
          <a:p>
            <a:pPr marL="742932" lvl="2" indent="-342891"/>
            <a:endParaRPr lang="cs-CZ" dirty="0"/>
          </a:p>
          <a:p>
            <a:pPr marL="742932" lvl="2" indent="-342891"/>
            <a:endParaRPr lang="cs-CZ" sz="2400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238097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5371" y="940557"/>
            <a:ext cx="10782180" cy="647700"/>
          </a:xfrm>
        </p:spPr>
        <p:txBody>
          <a:bodyPr/>
          <a:lstStyle/>
          <a:p>
            <a:r>
              <a:rPr lang="cs-CZ" dirty="0"/>
              <a:t>Nedůvěra ve vymahatelnost práva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1801" y="1773239"/>
            <a:ext cx="11399092" cy="4536504"/>
          </a:xfrm>
        </p:spPr>
        <p:txBody>
          <a:bodyPr/>
          <a:lstStyle/>
          <a:p>
            <a:pPr marL="342891" lvl="1" indent="-342891"/>
            <a:r>
              <a:rPr lang="cs-CZ" sz="2800" dirty="0"/>
              <a:t>obavy z „protřelosti“ pachatele</a:t>
            </a:r>
          </a:p>
          <a:p>
            <a:pPr lvl="1"/>
            <a:r>
              <a:rPr lang="cs-CZ" dirty="0"/>
              <a:t>pachatelé jsou protřelí, poškození jsou zpravidla laici</a:t>
            </a:r>
          </a:p>
          <a:p>
            <a:pPr lvl="1"/>
            <a:r>
              <a:rPr lang="cs-CZ" dirty="0"/>
              <a:t>obava, že se právní kroky obrátí proti poškozenému (např. trestním oznámením za křivé obvinění, žalobou na ochranu dobrého jména atd.) </a:t>
            </a:r>
          </a:p>
          <a:p>
            <a:pPr marL="342891" lvl="1" indent="-342891"/>
            <a:endParaRPr lang="cs-CZ" dirty="0"/>
          </a:p>
          <a:p>
            <a:pPr marL="342891" lvl="1" indent="-342891"/>
            <a:r>
              <a:rPr lang="cs-CZ" sz="2800" dirty="0"/>
              <a:t>obavy z neunesení důkazního břemene</a:t>
            </a:r>
          </a:p>
          <a:p>
            <a:pPr lvl="1"/>
            <a:r>
              <a:rPr lang="cs-CZ" dirty="0"/>
              <a:t>písemné důkazy svědčí proti poškozeným, ti naopak zpravidla důkazy nemají</a:t>
            </a:r>
          </a:p>
          <a:p>
            <a:pPr marL="342891" lvl="1" indent="-342891"/>
            <a:endParaRPr lang="cs-CZ" dirty="0"/>
          </a:p>
          <a:p>
            <a:pPr marL="342891" lvl="1" indent="-342891"/>
            <a:r>
              <a:rPr lang="cs-CZ" sz="2800" dirty="0"/>
              <a:t>obavy z délky a nákladnosti řízení</a:t>
            </a:r>
          </a:p>
          <a:p>
            <a:pPr lvl="1"/>
            <a:r>
              <a:rPr lang="cs-CZ" dirty="0"/>
              <a:t>poškození již o peníze přišli, bojí se vynaložit další či ani další nemají</a:t>
            </a:r>
          </a:p>
          <a:p>
            <a:pPr lvl="1"/>
            <a:r>
              <a:rPr lang="cs-CZ" dirty="0"/>
              <a:t>představa vleklých sporů s nejistým výsledkem odrazuje </a:t>
            </a:r>
          </a:p>
          <a:p>
            <a:pPr marL="742932" lvl="2" indent="-342891"/>
            <a:endParaRPr lang="cs-CZ" dirty="0"/>
          </a:p>
          <a:p>
            <a:pPr marL="742932" lvl="2" indent="-342891"/>
            <a:endParaRPr lang="cs-CZ" dirty="0"/>
          </a:p>
          <a:p>
            <a:pPr marL="742932" lvl="2" indent="-342891"/>
            <a:endParaRPr lang="cs-CZ" sz="2400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417491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24113" y="932148"/>
            <a:ext cx="8244408" cy="503237"/>
          </a:xfrm>
        </p:spPr>
        <p:txBody>
          <a:bodyPr/>
          <a:lstStyle/>
          <a:p>
            <a:r>
              <a:rPr lang="cs-CZ" dirty="0"/>
              <a:t>Nezájem orgánů veřejné moci – důvody hypotézy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0330" y="2231528"/>
            <a:ext cx="11651340" cy="4248472"/>
          </a:xfrm>
        </p:spPr>
        <p:txBody>
          <a:bodyPr/>
          <a:lstStyle/>
          <a:p>
            <a:pPr marL="342891" lvl="1" indent="-342891"/>
            <a:r>
              <a:rPr lang="cs-CZ" sz="2800" dirty="0"/>
              <a:t>obava před nárůstem agendy</a:t>
            </a:r>
          </a:p>
          <a:p>
            <a:pPr lvl="1"/>
            <a:r>
              <a:rPr lang="cs-CZ" dirty="0"/>
              <a:t>B2C vztahů je obrovské množství</a:t>
            </a:r>
          </a:p>
          <a:p>
            <a:pPr lvl="1"/>
            <a:r>
              <a:rPr lang="cs-CZ" dirty="0"/>
              <a:t>strach z nadužívání až zneužívání trestního řízení</a:t>
            </a:r>
            <a:r>
              <a:rPr lang="cs-CZ" sz="2400" dirty="0"/>
              <a:t> </a:t>
            </a:r>
          </a:p>
          <a:p>
            <a:pPr lvl="1"/>
            <a:endParaRPr lang="cs-CZ" sz="2400" dirty="0"/>
          </a:p>
          <a:p>
            <a:pPr marL="342891" lvl="1" indent="-342891"/>
            <a:r>
              <a:rPr lang="cs-CZ" sz="2800" dirty="0"/>
              <a:t>existence specializovaných inspekčních orgánů</a:t>
            </a:r>
          </a:p>
          <a:p>
            <a:pPr lvl="1"/>
            <a:r>
              <a:rPr lang="cs-CZ" dirty="0"/>
              <a:t>„tunelové“ vidění -&gt; když existuje orgán, který to má na starost, je to v jeho kompetenci, ne v mojí</a:t>
            </a:r>
          </a:p>
          <a:p>
            <a:pPr lvl="1"/>
            <a:endParaRPr lang="cs-CZ" dirty="0"/>
          </a:p>
          <a:p>
            <a:pPr marL="342891" lvl="1" indent="-342891"/>
            <a:r>
              <a:rPr lang="cs-CZ" sz="2800" dirty="0"/>
              <a:t>kvalifikační obtíže</a:t>
            </a:r>
          </a:p>
          <a:p>
            <a:pPr lvl="1"/>
            <a:r>
              <a:rPr lang="cs-CZ" dirty="0"/>
              <a:t>neintuitivnost kvalifikace kriminality proti spotřebitelům</a:t>
            </a:r>
          </a:p>
          <a:p>
            <a:pPr lvl="1"/>
            <a:r>
              <a:rPr lang="cs-CZ" dirty="0"/>
              <a:t>přesvědčení, že </a:t>
            </a:r>
            <a:r>
              <a:rPr lang="cs-CZ" dirty="0" err="1"/>
              <a:t>mimotrestní</a:t>
            </a:r>
            <a:r>
              <a:rPr lang="cs-CZ" dirty="0"/>
              <a:t> postihy jsou efektivní</a:t>
            </a:r>
          </a:p>
          <a:p>
            <a:pPr lvl="1"/>
            <a:r>
              <a:rPr lang="cs-CZ" dirty="0"/>
              <a:t>tradičně vnímáno jako součást soukromoprávních odvětví</a:t>
            </a:r>
          </a:p>
          <a:p>
            <a:pPr lvl="1"/>
            <a:r>
              <a:rPr lang="cs-CZ" dirty="0"/>
              <a:t>nespecifické trestné činy proti spotřebitelům tradičně vnímány bez spotřebitelského aspektu </a:t>
            </a:r>
          </a:p>
          <a:p>
            <a:pPr marL="342891" lvl="1" indent="-342891">
              <a:buNone/>
            </a:pPr>
            <a:endParaRPr lang="cs-CZ" sz="2400" dirty="0"/>
          </a:p>
          <a:p>
            <a:pPr marL="742932" lvl="2" indent="-34289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900947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23592" y="1125539"/>
            <a:ext cx="8244408" cy="503237"/>
          </a:xfrm>
        </p:spPr>
        <p:txBody>
          <a:bodyPr/>
          <a:lstStyle/>
          <a:p>
            <a:r>
              <a:rPr lang="cs-CZ" dirty="0"/>
              <a:t>Nedostatečná spolupráce– důvody hypotézy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51842"/>
            <a:ext cx="11449541" cy="4608512"/>
          </a:xfrm>
        </p:spPr>
        <p:txBody>
          <a:bodyPr/>
          <a:lstStyle/>
          <a:p>
            <a:pPr marL="342891" lvl="1" indent="-342891"/>
            <a:r>
              <a:rPr lang="cs-CZ" sz="2800" dirty="0"/>
              <a:t>práh kriminalizace minimálně u § 253 </a:t>
            </a:r>
            <a:r>
              <a:rPr lang="cs-CZ" sz="2800" dirty="0" err="1"/>
              <a:t>TrZ</a:t>
            </a:r>
            <a:r>
              <a:rPr lang="cs-CZ" sz="2800" dirty="0"/>
              <a:t> nízký</a:t>
            </a:r>
          </a:p>
          <a:p>
            <a:pPr lvl="1"/>
            <a:r>
              <a:rPr lang="cs-CZ" dirty="0"/>
              <a:t>každý, kdo ošidí spotřebitele o více než 10.000,- Kč, a to i v rámci pokračování v trestném činu</a:t>
            </a:r>
          </a:p>
          <a:p>
            <a:pPr lvl="1"/>
            <a:r>
              <a:rPr lang="cs-CZ" dirty="0"/>
              <a:t>adhezní řízení pro spotřebitele pohodlné</a:t>
            </a:r>
          </a:p>
          <a:p>
            <a:pPr lvl="1"/>
            <a:r>
              <a:rPr lang="cs-CZ" dirty="0"/>
              <a:t>přesto 0 registrovaných činů v roce 2014</a:t>
            </a:r>
          </a:p>
          <a:p>
            <a:pPr lvl="1"/>
            <a:endParaRPr lang="cs-CZ" dirty="0"/>
          </a:p>
          <a:p>
            <a:pPr marL="342891" lvl="1" indent="-342891"/>
            <a:r>
              <a:rPr lang="cs-CZ" sz="2800" dirty="0"/>
              <a:t>úzká specializace OČTŘ i inspekčních orgánů</a:t>
            </a:r>
          </a:p>
          <a:p>
            <a:pPr lvl="1"/>
            <a:r>
              <a:rPr lang="cs-CZ" dirty="0"/>
              <a:t>preference postihu v rámci vlastních pravomocí</a:t>
            </a:r>
          </a:p>
          <a:p>
            <a:pPr lvl="1"/>
            <a:r>
              <a:rPr lang="cs-CZ" dirty="0"/>
              <a:t>inspekční orgány zřídka uvažují v trestně-právní dimensi</a:t>
            </a:r>
          </a:p>
          <a:p>
            <a:pPr lvl="1"/>
            <a:r>
              <a:rPr lang="cs-CZ" dirty="0"/>
              <a:t>potenciálně neochota OČTŘ případy přebírat?</a:t>
            </a:r>
          </a:p>
          <a:p>
            <a:pPr marL="742932" lvl="2" indent="-342891"/>
            <a:endParaRPr lang="cs-CZ" dirty="0"/>
          </a:p>
          <a:p>
            <a:pPr marL="342891" lvl="1" indent="-342891">
              <a:buNone/>
            </a:pPr>
            <a:endParaRPr lang="cs-CZ" sz="2400" dirty="0"/>
          </a:p>
          <a:p>
            <a:pPr marL="742932" lvl="2" indent="-34289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14642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93402" y="409922"/>
            <a:ext cx="10782180" cy="647700"/>
          </a:xfrm>
        </p:spPr>
        <p:txBody>
          <a:bodyPr>
            <a:normAutofit/>
          </a:bodyPr>
          <a:lstStyle/>
          <a:p>
            <a:r>
              <a:rPr lang="cs-CZ" dirty="0"/>
              <a:t>Systém ochrany spotřebitele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6402" y="1057622"/>
            <a:ext cx="11641101" cy="4110039"/>
          </a:xfrm>
        </p:spPr>
        <p:txBody>
          <a:bodyPr/>
          <a:lstStyle/>
          <a:p>
            <a:r>
              <a:rPr lang="cs-CZ" dirty="0"/>
              <a:t>Občansko-právní </a:t>
            </a:r>
          </a:p>
          <a:p>
            <a:pPr lvl="1"/>
            <a:r>
              <a:rPr lang="cs-CZ" dirty="0">
                <a:ea typeface="+mn-ea"/>
                <a:cs typeface="+mn-cs"/>
              </a:rPr>
              <a:t>prevence regulatorní na straně poškozeného</a:t>
            </a:r>
          </a:p>
          <a:p>
            <a:pPr lvl="1"/>
            <a:r>
              <a:rPr lang="cs-CZ" dirty="0">
                <a:ea typeface="+mn-ea"/>
                <a:cs typeface="+mn-cs"/>
              </a:rPr>
              <a:t>kompenzace</a:t>
            </a:r>
          </a:p>
          <a:p>
            <a:pPr lvl="1"/>
            <a:endParaRPr lang="cs-CZ" dirty="0">
              <a:ea typeface="+mn-ea"/>
              <a:cs typeface="+mn-cs"/>
            </a:endParaRPr>
          </a:p>
          <a:p>
            <a:r>
              <a:rPr lang="cs-CZ" dirty="0"/>
              <a:t>Správně-právní </a:t>
            </a:r>
          </a:p>
          <a:p>
            <a:pPr lvl="1"/>
            <a:r>
              <a:rPr lang="cs-CZ" dirty="0"/>
              <a:t>prevence regulatorní na straně pachatele i poškozeného</a:t>
            </a:r>
          </a:p>
          <a:p>
            <a:pPr lvl="1"/>
            <a:r>
              <a:rPr lang="cs-CZ" dirty="0"/>
              <a:t>prevence individuální na straně pachatele</a:t>
            </a:r>
          </a:p>
          <a:p>
            <a:pPr lvl="1"/>
            <a:r>
              <a:rPr lang="cs-CZ" dirty="0"/>
              <a:t>represe </a:t>
            </a:r>
          </a:p>
          <a:p>
            <a:pPr lvl="1"/>
            <a:endParaRPr lang="cs-CZ" dirty="0"/>
          </a:p>
          <a:p>
            <a:r>
              <a:rPr lang="cs-CZ" dirty="0"/>
              <a:t>Trestně-právní </a:t>
            </a:r>
          </a:p>
          <a:p>
            <a:pPr lvl="1"/>
            <a:r>
              <a:rPr lang="cs-CZ" dirty="0"/>
              <a:t>prevence regulatorní i individuální na straně pachatele</a:t>
            </a:r>
          </a:p>
          <a:p>
            <a:pPr lvl="1"/>
            <a:r>
              <a:rPr lang="cs-CZ" dirty="0"/>
              <a:t>represe a izolace</a:t>
            </a:r>
          </a:p>
          <a:p>
            <a:pPr lvl="1"/>
            <a:r>
              <a:rPr lang="cs-CZ" dirty="0"/>
              <a:t>satisfakce</a:t>
            </a:r>
          </a:p>
          <a:p>
            <a:pPr lvl="1"/>
            <a:endParaRPr lang="en-US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05057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Systém ochrany spotřebitele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Důraz na prevenci </a:t>
            </a:r>
          </a:p>
          <a:p>
            <a:pPr lvl="1"/>
            <a:r>
              <a:rPr lang="cs-CZ" dirty="0">
                <a:ea typeface="+mn-ea"/>
                <a:cs typeface="+mn-cs"/>
              </a:rPr>
              <a:t>primárně - regulatorní prevence (nastavit právní úpravu tak, aby k páchání deliktů nemohlo docházet)</a:t>
            </a:r>
            <a:endParaRPr lang="cs-CZ" sz="1800" dirty="0">
              <a:ea typeface="+mn-ea"/>
              <a:cs typeface="+mn-cs"/>
            </a:endParaRPr>
          </a:p>
          <a:p>
            <a:pPr lvl="1"/>
            <a:r>
              <a:rPr lang="cs-CZ" dirty="0">
                <a:ea typeface="+mn-ea"/>
                <a:cs typeface="+mn-cs"/>
              </a:rPr>
              <a:t>sekundárně – individuální prevence (kontroly ČOI, informovanost spotřebitele, pomoc spotřebitelských spolků atd.)</a:t>
            </a:r>
          </a:p>
          <a:p>
            <a:pPr lvl="1"/>
            <a:r>
              <a:rPr lang="cs-CZ" dirty="0">
                <a:ea typeface="+mn-ea"/>
                <a:cs typeface="+mn-cs"/>
              </a:rPr>
              <a:t>terciárně – kompenzace a správně-právní postih</a:t>
            </a:r>
          </a:p>
          <a:p>
            <a:pPr lvl="1"/>
            <a:r>
              <a:rPr lang="cs-CZ" dirty="0">
                <a:ea typeface="+mn-ea"/>
                <a:cs typeface="+mn-cs"/>
              </a:rPr>
              <a:t>kvartérně – trestně-právní postih  </a:t>
            </a:r>
          </a:p>
          <a:p>
            <a:pPr lvl="1"/>
            <a:endParaRPr lang="cs-CZ" dirty="0">
              <a:ea typeface="+mn-ea"/>
              <a:cs typeface="+mn-cs"/>
            </a:endParaRPr>
          </a:p>
          <a:p>
            <a:pPr marL="342891" lvl="1" indent="-342891"/>
            <a:r>
              <a:rPr lang="cs-CZ" sz="2400" dirty="0">
                <a:ea typeface="+mn-ea"/>
                <a:cs typeface="+mn-cs"/>
              </a:rPr>
              <a:t>Pluralita odpovědnostních vztahů</a:t>
            </a:r>
          </a:p>
          <a:p>
            <a:pPr lvl="1"/>
            <a:r>
              <a:rPr lang="cs-CZ" dirty="0">
                <a:ea typeface="+mn-ea"/>
                <a:cs typeface="+mn-cs"/>
              </a:rPr>
              <a:t>vychází z plurality funkcí </a:t>
            </a:r>
          </a:p>
          <a:p>
            <a:pPr lvl="1"/>
            <a:r>
              <a:rPr lang="cs-CZ" dirty="0">
                <a:ea typeface="+mn-ea"/>
                <a:cs typeface="+mn-cs"/>
              </a:rPr>
              <a:t>kompenzace se realizuje jinak, než represe, atd.    </a:t>
            </a:r>
          </a:p>
          <a:p>
            <a:pPr lvl="1"/>
            <a:endParaRPr lang="cs-CZ" dirty="0">
              <a:ea typeface="+mn-ea"/>
              <a:cs typeface="+mn-cs"/>
            </a:endParaRPr>
          </a:p>
          <a:p>
            <a:pPr lvl="1"/>
            <a:endParaRPr lang="en-US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74370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vs. </a:t>
            </a:r>
            <a:r>
              <a:rPr lang="cs-CZ" dirty="0" err="1"/>
              <a:t>správněprávní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12 odst. 2 </a:t>
            </a:r>
            <a:r>
              <a:rPr lang="cs-CZ" dirty="0" err="1"/>
              <a:t>TrZ</a:t>
            </a:r>
            <a:endParaRPr lang="cs-CZ" dirty="0"/>
          </a:p>
          <a:p>
            <a:pPr lvl="1" algn="just"/>
            <a:r>
              <a:rPr lang="cs-CZ" dirty="0"/>
              <a:t>„</a:t>
            </a:r>
            <a:r>
              <a:rPr lang="cs-CZ" i="1" dirty="0"/>
              <a:t>Trestní odpovědnost pachatele a trestněprávní důsledky s ní spojené lze uplatňovat jen ve společensky škodlivých případech, ve kterých nepostačí uplatnění odpovědnosti </a:t>
            </a:r>
            <a:r>
              <a:rPr lang="cs-CZ" b="1" i="1" dirty="0"/>
              <a:t>podle jiného právního předpisu</a:t>
            </a:r>
            <a:r>
              <a:rPr lang="cs-CZ" dirty="0"/>
              <a:t>.“ </a:t>
            </a:r>
          </a:p>
          <a:p>
            <a:pPr lvl="1"/>
            <a:endParaRPr lang="cs-CZ" dirty="0"/>
          </a:p>
          <a:p>
            <a:r>
              <a:rPr lang="cs-CZ" dirty="0"/>
              <a:t>Blízké funkce </a:t>
            </a:r>
          </a:p>
          <a:p>
            <a:pPr lvl="1"/>
            <a:r>
              <a:rPr lang="cs-CZ" i="1" dirty="0"/>
              <a:t>Ne bis in </a:t>
            </a:r>
            <a:r>
              <a:rPr lang="cs-CZ" i="1" dirty="0" err="1"/>
              <a:t>idem</a:t>
            </a:r>
            <a:r>
              <a:rPr lang="cs-CZ" dirty="0"/>
              <a:t> připadá v úvahu </a:t>
            </a:r>
          </a:p>
          <a:p>
            <a:pPr lvl="1"/>
            <a:r>
              <a:rPr lang="cs-CZ" dirty="0"/>
              <a:t>tzv. </a:t>
            </a:r>
            <a:r>
              <a:rPr lang="cs-CZ" dirty="0" err="1"/>
              <a:t>Engelova</a:t>
            </a:r>
            <a:r>
              <a:rPr lang="cs-CZ" dirty="0"/>
              <a:t> kriteria (</a:t>
            </a:r>
            <a:r>
              <a:rPr lang="cs-CZ" dirty="0" err="1"/>
              <a:t>Engel</a:t>
            </a:r>
            <a:r>
              <a:rPr lang="cs-CZ" dirty="0"/>
              <a:t> proti Nizozemí ESLP)</a:t>
            </a:r>
          </a:p>
          <a:p>
            <a:pPr lvl="2"/>
            <a:r>
              <a:rPr lang="cs-CZ" sz="1800" dirty="0"/>
              <a:t>systematizace v domácím právu;</a:t>
            </a:r>
          </a:p>
          <a:p>
            <a:pPr lvl="2"/>
            <a:r>
              <a:rPr lang="cs-CZ" sz="1800" dirty="0"/>
              <a:t>povaha a závažnost delikt;</a:t>
            </a:r>
          </a:p>
          <a:p>
            <a:pPr lvl="2"/>
            <a:r>
              <a:rPr lang="cs-CZ" sz="1800" dirty="0"/>
              <a:t>závažnost sankce a jejích dopadů.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96269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k zásadě </a:t>
            </a:r>
            <a:r>
              <a:rPr lang="cs-CZ" i="1" dirty="0"/>
              <a:t>ne bis in </a:t>
            </a:r>
            <a:r>
              <a:rPr lang="cs-CZ" i="1" dirty="0" err="1"/>
              <a:t>idem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8 </a:t>
            </a:r>
            <a:r>
              <a:rPr lang="en-GB" dirty="0" err="1"/>
              <a:t>Tdo</a:t>
            </a:r>
            <a:r>
              <a:rPr lang="en-GB" dirty="0"/>
              <a:t> 397/2012</a:t>
            </a:r>
            <a:endParaRPr lang="cs-CZ" dirty="0"/>
          </a:p>
          <a:p>
            <a:pPr algn="just">
              <a:buNone/>
            </a:pPr>
            <a:r>
              <a:rPr lang="cs-CZ" sz="1800" i="1" dirty="0"/>
              <a:t>	Zákaz dvojího stíhání a potrestání vyplývající ze zásady „ne bis in idem“ v podobě vymezené Úmluvou se tedy uplatní ve čtyřech typově odlišných situacích:</a:t>
            </a:r>
          </a:p>
          <a:p>
            <a:pPr algn="just">
              <a:buFontTx/>
              <a:buChar char="-"/>
            </a:pPr>
            <a:r>
              <a:rPr lang="cs-CZ" sz="1800" i="1" dirty="0"/>
              <a:t>osobu, jejíž trestní stíhání pro určitý čin již meritorně skončilo, </a:t>
            </a:r>
            <a:r>
              <a:rPr lang="cs-CZ" sz="1800" b="1" i="1" dirty="0"/>
              <a:t>není možné pro týž čin znovu trestně stíhat </a:t>
            </a:r>
            <a:r>
              <a:rPr lang="cs-CZ" sz="1800" i="1" dirty="0"/>
              <a:t>a </a:t>
            </a:r>
            <a:r>
              <a:rPr lang="cs-CZ" sz="1800" b="1" i="1" dirty="0"/>
              <a:t>potrestat</a:t>
            </a:r>
            <a:r>
              <a:rPr lang="cs-CZ" sz="1800" i="1" dirty="0"/>
              <a:t>, a to bez ohledu na to, zda je v daném činu nově spatřován stejný trestný čin jako v dřívějším trestním řízení nebo jiný trestný čin,</a:t>
            </a:r>
          </a:p>
          <a:p>
            <a:pPr marL="72000" indent="0" algn="just">
              <a:buNone/>
            </a:pPr>
            <a:r>
              <a:rPr lang="cs-CZ" sz="1800" i="1" dirty="0"/>
              <a:t>- proti osobě, jejíž trestní stíhání pro určitý čin již meritorně skončilo, není možné </a:t>
            </a:r>
            <a:r>
              <a:rPr lang="cs-CZ" sz="1800" b="1" i="1" dirty="0"/>
              <a:t>pro týž čin vést přestupkové řízení a postihnout jí </a:t>
            </a:r>
            <a:r>
              <a:rPr lang="cs-CZ" sz="1800" i="1" dirty="0"/>
              <a:t>za takový čin znovu a tentokrát jej kvalifikovat jako přestupek, zatímco předtím byl takový čin kvalifikován jako trestný čin,</a:t>
            </a:r>
            <a:br>
              <a:rPr lang="cs-CZ" sz="1800" i="1" dirty="0"/>
            </a:br>
            <a:endParaRPr lang="cs-CZ" sz="180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07804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k zásadě </a:t>
            </a:r>
            <a:r>
              <a:rPr lang="cs-CZ" i="1" dirty="0"/>
              <a:t>ne bis in </a:t>
            </a:r>
            <a:r>
              <a:rPr lang="cs-CZ" i="1" dirty="0" err="1"/>
              <a:t>idem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8 </a:t>
            </a:r>
            <a:r>
              <a:rPr lang="en-GB" dirty="0" err="1"/>
              <a:t>Tdo</a:t>
            </a:r>
            <a:r>
              <a:rPr lang="en-GB" dirty="0"/>
              <a:t> 397/2012</a:t>
            </a:r>
            <a:endParaRPr lang="cs-CZ" dirty="0"/>
          </a:p>
          <a:p>
            <a:pPr algn="just">
              <a:buNone/>
            </a:pPr>
            <a:r>
              <a:rPr lang="cs-CZ" sz="1800" i="1" dirty="0"/>
              <a:t>	- proti osobě, </a:t>
            </a:r>
            <a:r>
              <a:rPr lang="cs-CZ" sz="1800" b="1" i="1" dirty="0"/>
              <a:t>jejíž přestupkové řízení </a:t>
            </a:r>
            <a:r>
              <a:rPr lang="cs-CZ" sz="1800" i="1" dirty="0"/>
              <a:t>před příslušným správním orgánem pro určitý čin </a:t>
            </a:r>
            <a:r>
              <a:rPr lang="cs-CZ" sz="1800" b="1" i="1" dirty="0"/>
              <a:t>již skončilo meritorním rozhodnutím, nelze vést další přestupkové řízení </a:t>
            </a:r>
            <a:r>
              <a:rPr lang="cs-CZ" sz="1800" i="1" dirty="0"/>
              <a:t>pro týž čin  a znovu jí za něj postihnout, byť by tento čin byl po právní stránce kvalifikován jako jiný přestupek než v prvním případě, </a:t>
            </a:r>
            <a:br>
              <a:rPr lang="cs-CZ" sz="1800" i="1" dirty="0"/>
            </a:br>
            <a:r>
              <a:rPr lang="cs-CZ" sz="1800" i="1" dirty="0"/>
              <a:t>- osobu, </a:t>
            </a:r>
            <a:r>
              <a:rPr lang="cs-CZ" sz="1800" b="1" i="1" dirty="0"/>
              <a:t>jejíž přestupkové řízení pro určitý čin již meritorně skončilo </a:t>
            </a:r>
            <a:r>
              <a:rPr lang="cs-CZ" sz="1800" i="1" dirty="0"/>
              <a:t>rozhodnutím příslušného správního orgánu, </a:t>
            </a:r>
            <a:r>
              <a:rPr lang="cs-CZ" sz="1800" b="1" i="1" dirty="0"/>
              <a:t>není možné pro týž čin trestně stíhat a odsoudit ji</a:t>
            </a:r>
            <a:r>
              <a:rPr lang="cs-CZ" sz="1800" i="1" dirty="0"/>
              <a:t>, byť by byl nově tento čin kvalifikován jako trestný čin, zatímco v již skončeném přestupkovém řízení byl kvalifikován jako přestupek.</a:t>
            </a:r>
          </a:p>
          <a:p>
            <a:pPr>
              <a:buNone/>
            </a:pPr>
            <a:br>
              <a:rPr lang="cs-CZ" sz="1800" i="1" dirty="0"/>
            </a:br>
            <a:endParaRPr lang="cs-CZ" sz="180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76101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Disciplinární delikt vs. trestní delikt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4660424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 </a:t>
            </a:r>
            <a:r>
              <a:rPr lang="cs-CZ" dirty="0" err="1"/>
              <a:t>Skno</a:t>
            </a:r>
            <a:r>
              <a:rPr lang="cs-CZ" dirty="0"/>
              <a:t> 1/2007</a:t>
            </a:r>
          </a:p>
          <a:p>
            <a:pPr algn="just">
              <a:buNone/>
            </a:pPr>
            <a:r>
              <a:rPr lang="cs-CZ" sz="1800" i="1" dirty="0"/>
              <a:t>	Souběh postihů za skutek, který je současně kárným proviněním i trestným činem, řeší § 15 odst. 2 zák. č. 7/2002 Sb. tak, že </a:t>
            </a:r>
            <a:r>
              <a:rPr lang="cs-CZ" sz="1800" b="1" i="1" dirty="0"/>
              <a:t>je možný za předpokladu, že postih v trestním řízení není dostatečný</a:t>
            </a:r>
            <a:r>
              <a:rPr lang="cs-CZ" sz="1800" i="1" dirty="0"/>
              <a:t>. V takovém případě nemůže jít o porušení uvedené zásady již se zřetelem na odlišné vymezení skutkových podstat trestných činů podvodu a porušování autorských práv [§ 250 odst. 1 a § 152 odst. 1, odst. 2 b) </a:t>
            </a:r>
            <a:r>
              <a:rPr lang="cs-CZ" sz="1800" i="1" dirty="0" err="1"/>
              <a:t>tr</a:t>
            </a:r>
            <a:r>
              <a:rPr lang="cs-CZ" sz="1800" i="1" dirty="0"/>
              <a:t>. zák.] a skutkové podstaty kárného provinění (§ 87 zák. č. 6/2002 Sb.), jakož i s ohledem na rozdílné důrazy v ochraně zájmů reprezentované postihem při narovnání v trestním řízení a postihem při uložení kárného opatření.[…] [Š]</a:t>
            </a:r>
            <a:r>
              <a:rPr lang="cs-CZ" sz="1800" i="1" dirty="0" err="1"/>
              <a:t>lo</a:t>
            </a:r>
            <a:r>
              <a:rPr lang="cs-CZ" sz="1800" i="1" dirty="0"/>
              <a:t> v daném případě v rovině trestní odpovědnosti </a:t>
            </a:r>
            <a:r>
              <a:rPr lang="cs-CZ" sz="1800" b="1" i="1" dirty="0"/>
              <a:t>zejména o porušení zájmů soukromých</a:t>
            </a:r>
            <a:r>
              <a:rPr lang="cs-CZ" sz="1800" i="1" dirty="0"/>
              <a:t>, reprezentovaných normami autorského práva, a jen méně závažnou částí trestního jednání obviněných došlo k porušení obecných zájmů, vyjádřených v zájmu na ochranu vlastnictví. Naproti tomu v rovině kárné odpovědnosti soudce je </a:t>
            </a:r>
            <a:r>
              <a:rPr lang="cs-CZ" sz="1800" b="1" i="1" dirty="0"/>
              <a:t>kárným proviněním dotčen především veřejný (obecný, společenský) zájem</a:t>
            </a:r>
            <a:r>
              <a:rPr lang="cs-CZ" sz="1800" i="1" dirty="0"/>
              <a:t>, jež je vyjádřen již ve skutkové podstatě kárného provinění[…]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637022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3690</Words>
  <Application>Microsoft Office PowerPoint</Application>
  <PresentationFormat>Širokoúhlá obrazovka</PresentationFormat>
  <Paragraphs>349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Tahoma</vt:lpstr>
      <vt:lpstr>Wingdings</vt:lpstr>
      <vt:lpstr>Prezentace_MU_CZ</vt:lpstr>
      <vt:lpstr>Ochrana spotřebitele Trestněprávní aspekty ochrany spotřebitele </vt:lpstr>
      <vt:lpstr>Struktura přednášky</vt:lpstr>
      <vt:lpstr>Obecná východiska</vt:lpstr>
      <vt:lpstr>Systém ochrany spotřebitele </vt:lpstr>
      <vt:lpstr>Systém ochrany spotřebitele </vt:lpstr>
      <vt:lpstr>Trestní vs. správněprávní</vt:lpstr>
      <vt:lpstr>Obecně k zásadě ne bis in idem</vt:lpstr>
      <vt:lpstr>Obecně k zásadě ne bis in idem</vt:lpstr>
      <vt:lpstr>Disciplinární delikt vs. trestní delikt</vt:lpstr>
      <vt:lpstr>Správní delikt vs. trestní delikt</vt:lpstr>
      <vt:lpstr>Kárný delikt vs. trestní delikt</vt:lpstr>
      <vt:lpstr>Finančněprávní vs. trestní delikt</vt:lpstr>
      <vt:lpstr>Finančněprávní vs. trestní delikt</vt:lpstr>
      <vt:lpstr>Trestní vs. občanskoprávní</vt:lpstr>
      <vt:lpstr>Ne bis in idem tr. a civ. deliktů?</vt:lpstr>
      <vt:lpstr>Ne bis in idem tr. a civ. deliktů?</vt:lpstr>
      <vt:lpstr>Relevantní spotřebitelské chráněné zájmy dle trestního zákoníku</vt:lpstr>
      <vt:lpstr>Dle „spotřebitelské specifičnosti“</vt:lpstr>
      <vt:lpstr>TČ chránící výlučně spotřebitele</vt:lpstr>
      <vt:lpstr>TČ chránící pravidelně spotřebitele</vt:lpstr>
      <vt:lpstr>TČ chránící spotřebitele nespecificky </vt:lpstr>
      <vt:lpstr>Spotřebitel v trestním řízení</vt:lpstr>
      <vt:lpstr>Spotřebitel jako poškozený </vt:lpstr>
      <vt:lpstr>Nárok poškozeného v tr. řízení</vt:lpstr>
      <vt:lpstr>Spotřebitel jako oběť </vt:lpstr>
      <vt:lpstr>Zvlášť zranitelná oběť - § 2 odst. 4 ZOTČ </vt:lpstr>
      <vt:lpstr>Kriminologické aspekty</vt:lpstr>
      <vt:lpstr>Kriminologické aspekty - hypotézy</vt:lpstr>
      <vt:lpstr>Vysoká míra latence – důvody hypotézy</vt:lpstr>
      <vt:lpstr>„Soukromoprávní háv“</vt:lpstr>
      <vt:lpstr>Egoobranné mechanismy zabraňující ohlášení</vt:lpstr>
      <vt:lpstr>Absence kvalifikované pomoci</vt:lpstr>
      <vt:lpstr>Nedůvěra ve vymahatelnost práva</vt:lpstr>
      <vt:lpstr>Nezájem orgánů veřejné moci – důvody hypotézy</vt:lpstr>
      <vt:lpstr>Nedostatečná spolupráce– důvody hypotézy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Trestní právo hmotné II  Seminář pátý:  Hlavy V. až VIII. zvláštní části trestního zákoníku</dc:title>
  <dc:creator>Jan Provazník</dc:creator>
  <cp:lastModifiedBy>Uživatel</cp:lastModifiedBy>
  <cp:revision>97</cp:revision>
  <cp:lastPrinted>1601-01-01T00:00:00Z</cp:lastPrinted>
  <dcterms:created xsi:type="dcterms:W3CDTF">2018-11-27T20:51:37Z</dcterms:created>
  <dcterms:modified xsi:type="dcterms:W3CDTF">2021-10-21T21:19:08Z</dcterms:modified>
</cp:coreProperties>
</file>