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88" r:id="rId2"/>
    <p:sldId id="257" r:id="rId3"/>
    <p:sldId id="276" r:id="rId4"/>
    <p:sldId id="273" r:id="rId5"/>
    <p:sldId id="274" r:id="rId6"/>
    <p:sldId id="258" r:id="rId7"/>
    <p:sldId id="277" r:id="rId8"/>
    <p:sldId id="278" r:id="rId9"/>
    <p:sldId id="280" r:id="rId10"/>
    <p:sldId id="282" r:id="rId11"/>
    <p:sldId id="285" r:id="rId12"/>
    <p:sldId id="287" r:id="rId13"/>
    <p:sldId id="286" r:id="rId14"/>
    <p:sldId id="283" r:id="rId15"/>
    <p:sldId id="290" r:id="rId16"/>
    <p:sldId id="291" r:id="rId17"/>
    <p:sldId id="293" r:id="rId18"/>
    <p:sldId id="294" r:id="rId19"/>
    <p:sldId id="295" r:id="rId20"/>
    <p:sldId id="267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6" r:id="rId30"/>
    <p:sldId id="305" r:id="rId31"/>
    <p:sldId id="308" r:id="rId32"/>
    <p:sldId id="309" r:id="rId33"/>
    <p:sldId id="310" r:id="rId34"/>
    <p:sldId id="311" r:id="rId35"/>
    <p:sldId id="312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1" d="100"/>
          <a:sy n="91" d="100"/>
        </p:scale>
        <p:origin x="422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822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058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1852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65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26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160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184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529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19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571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561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985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21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2072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319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6523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764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0194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0576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18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919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5994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1172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6242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2570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49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707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237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486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215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6FB10-DC1D-4888-95F1-A0F37EC0D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6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Ochrana spotřebitele</a:t>
            </a:r>
            <a:br>
              <a:rPr lang="cs-CZ" dirty="0"/>
            </a:br>
            <a:r>
              <a:rPr lang="cs-CZ" sz="3733" i="1" dirty="0"/>
              <a:t>Trestněprávní aspekty ochrany spotřebitele</a:t>
            </a:r>
            <a:br>
              <a:rPr lang="cs-CZ" sz="3733" i="1" dirty="0"/>
            </a:br>
            <a:endParaRPr lang="en-GB" sz="3733" dirty="0"/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BFDF327C-FFA3-47E2-A65A-7FEF5882F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Seminář </a:t>
            </a:r>
            <a:r>
              <a:rPr lang="cs-CZ"/>
              <a:t>dne 22. </a:t>
            </a:r>
            <a:r>
              <a:rPr lang="cs-CZ" dirty="0"/>
              <a:t>10. 2021</a:t>
            </a:r>
          </a:p>
        </p:txBody>
      </p:sp>
    </p:spTree>
    <p:extLst>
      <p:ext uri="{BB962C8B-B14F-4D97-AF65-F5344CB8AC3E}">
        <p14:creationId xmlns:p14="http://schemas.microsoft.com/office/powerpoint/2010/main" val="2211799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71181" y="461395"/>
            <a:ext cx="11249637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  <a:r>
              <a:rPr lang="cs-CZ" sz="2000" dirty="0"/>
              <a:t>- skutek nelze subsumovat </a:t>
            </a:r>
            <a:r>
              <a:rPr lang="cs-CZ" sz="2000" b="1" dirty="0"/>
              <a:t>ani pod druhou základní skutkovou podstatu § 268 odst. 1 </a:t>
            </a:r>
            <a:r>
              <a:rPr lang="cs-CZ" sz="2000" b="1" dirty="0" err="1"/>
              <a:t>TZk</a:t>
            </a:r>
            <a:r>
              <a:rPr lang="cs-CZ" sz="2000" b="1" dirty="0"/>
              <a:t>,</a:t>
            </a:r>
            <a:endParaRPr lang="cs-CZ" sz="2000" b="1" i="1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b="1" i="1" dirty="0"/>
              <a:t>	</a:t>
            </a:r>
            <a:r>
              <a:rPr lang="cs-CZ" sz="2000" dirty="0"/>
              <a:t>- obviněný ani neužíval obchodní firmu či jakékoli označení s ní zaměnitelné jiné obchodní společnosti,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pouze obchodní firma obchodní společnosti HOMECOOK, s. r. o., ve které byl jednatelem, byla zaměnitelná s ochrannými známkami, jejichž vlastníky byly subjekty odlišné od obchodní společnosti HOMECOOK, s. r. o.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skutek tedy nelze subsumovat ani pod skutkovou podstatu dle </a:t>
            </a:r>
            <a:r>
              <a:rPr lang="cs-CZ" sz="2000" b="1" dirty="0"/>
              <a:t>§ 268 odst. 2</a:t>
            </a:r>
            <a:r>
              <a:rPr lang="cs-CZ" sz="2000" dirty="0"/>
              <a:t> </a:t>
            </a:r>
            <a:r>
              <a:rPr lang="cs-CZ" sz="2000" b="1" dirty="0" err="1"/>
              <a:t>TZk</a:t>
            </a: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jejím objektem totiž nejsou, na rozdíl od odst. 1, ochranné známky, nýbrž obchodní firmy a označení původu nebo zeměpisná označení,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 po ukončení trestného jednání byly do databáze ochranných známek zapsány pouze dvě obrazové ochranné známky, ale ostatní čtyři byly v době trestného jednání v databázi ochranných známek zcela prokazatelně vyhledatelné,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obviněný využil zaměnitelnosti firmy obchodní společnosti HOMECOOK, s. r. o., především s ochrannou známkou HOME &amp; COOK, a to proto, že tato ochranná známka je rovněž užívána v oblasti prodeje domácích a kuchyňských nástrojů a spotřebičů apod. (na rozdíl od všech ostatních ochranných známek),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právě tato společnost jednáním obviněného utrpěla újmu.</a:t>
            </a:r>
          </a:p>
          <a:p>
            <a:pPr marL="342000" algn="just">
              <a:lnSpc>
                <a:spcPct val="100000"/>
              </a:lnSpc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8757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-75501" y="562062"/>
            <a:ext cx="12122092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  <a:r>
              <a:rPr lang="cs-CZ" sz="2000" dirty="0"/>
              <a:t> - skutek </a:t>
            </a:r>
            <a:r>
              <a:rPr lang="cs-CZ" sz="2000" b="1" dirty="0"/>
              <a:t>naplňuje skutkovou podstatu trestného činu podvodu podle § 209 odst. 1</a:t>
            </a:r>
            <a:r>
              <a:rPr lang="cs-CZ" sz="2000" dirty="0"/>
              <a:t> </a:t>
            </a:r>
            <a:r>
              <a:rPr lang="cs-CZ" sz="2000" b="1" dirty="0" err="1"/>
              <a:t>TZk</a:t>
            </a:r>
            <a:r>
              <a:rPr lang="cs-CZ" sz="2000" dirty="0"/>
              <a:t> v jednočinném souběhu </a:t>
            </a:r>
            <a:r>
              <a:rPr lang="cs-CZ" sz="2000" b="1" dirty="0"/>
              <a:t>s trestným činem porušení předpisů o pravidlech hospodářské soutěže podle § 248 odst. 1 písm. c)</a:t>
            </a:r>
            <a:r>
              <a:rPr lang="cs-CZ" sz="2000" dirty="0"/>
              <a:t> </a:t>
            </a:r>
            <a:r>
              <a:rPr lang="cs-CZ" sz="2000" b="1" dirty="0" err="1"/>
              <a:t>TZk</a:t>
            </a:r>
            <a:endParaRPr lang="cs-CZ" sz="2000" b="1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obviněný uvedl v omyl účastníky předváděcích akcí rozdáním tzv. VIP karet po uhrazení částky 1.000,- Kč za kus s tím, že si jejich prostřednictvím mohou jako zákazníci zakoupit další zboží na prodejnách obchodní společnosti HOMECOOK, s. r. o. se slevou až 10.000,- Kč,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to vyvolalo mylnou představu, že takové prodejny skutečně existují, a že bude možné si prezentované zboží opatřit se zmiňovanými slevami, ačkoliv žádné takové prodejny společnost HOMECOOK, s.r.o., neměla,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již vydávání tzv. VIP karet spolu s ujištěním o jeho nárocích, vyplývajících z této karty, naplnilo znak „uvedení v omyl“,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tento znak naplnila i skutečnost, že výrobky byly prezentovány jako značkové a luxusní zboží, ačkoliv na první pohled takovou kvalitu neměly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tento závěr </a:t>
            </a:r>
            <a:r>
              <a:rPr lang="cs-CZ" sz="2000" b="1" dirty="0"/>
              <a:t>není dotčen ani objektivní možností poškozených si tuto skutečnosti ověřit</a:t>
            </a:r>
            <a:r>
              <a:rPr lang="cs-CZ" sz="2000" dirty="0"/>
              <a:t>, jelikož byli ovlivněni působením pachatele ve formě tvrzení nepravdivých informací a zamlčování podstatných informací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b="1" dirty="0"/>
              <a:t> 	- </a:t>
            </a:r>
            <a:r>
              <a:rPr lang="cs-CZ" sz="2000" dirty="0"/>
              <a:t>příčinná souvislost mezi jednáním a následkem je dána tím, že zákazníci na základě působení obviněného zaplatili částku 1.000,- Kč za kartu, která byla prakticky bezcenná, tím je dána i škoda (kartu si koupily desítky osob)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</a:t>
            </a:r>
            <a:endParaRPr lang="cs-CZ" sz="2000" b="1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66902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0" y="327171"/>
            <a:ext cx="11929145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  <a:r>
              <a:rPr lang="cs-CZ" sz="2000" dirty="0"/>
              <a:t>- subjektivní stránka byla dána tím, že obviněný úmyslně </a:t>
            </a:r>
            <a:r>
              <a:rPr lang="cs-CZ" sz="2000" b="1" dirty="0"/>
              <a:t>na kartu neuvedl adresu kamenných prodejen ani sídla společnosti </a:t>
            </a:r>
            <a:r>
              <a:rPr lang="cs-CZ" sz="2000" dirty="0"/>
              <a:t>s tím, že si je poškození mají najít na internetu, a samozřejmě jeho povědomí o tom, že </a:t>
            </a:r>
            <a:r>
              <a:rPr lang="cs-CZ" sz="2000" b="1" dirty="0"/>
              <a:t>žádné takové kamenné prodejny společnost HOMECOOK, s.r.o. neprovozovala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 kvalifikaci dle § 248 odst. 1 písm. c) </a:t>
            </a:r>
            <a:r>
              <a:rPr lang="cs-CZ" sz="2000" dirty="0" err="1"/>
              <a:t>TZk</a:t>
            </a:r>
            <a:r>
              <a:rPr lang="cs-CZ" sz="2000" dirty="0"/>
              <a:t> pak dovodil z toho, že z hlediska nebezpeční vyvolání záměny jsou rovnocenným předmětem ochrany obchodní jméno užívané již po právu jiným soutěžitelem, zvláštní označení podniku užívané již po právu jiným soutěžitelem a zvláštní označení podniku, které je v zákaznických kruzích příznačné pro určitý podnik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- </a:t>
            </a:r>
            <a:r>
              <a:rPr lang="cs-CZ" sz="2000" b="1" dirty="0"/>
              <a:t>zvláštní označení se může prosadit i proti obchodnímu jménu, a nemusí jím být ani slovní označení</a:t>
            </a:r>
            <a:r>
              <a:rPr lang="cs-CZ" sz="2000" dirty="0"/>
              <a:t>;</a:t>
            </a:r>
            <a:r>
              <a:rPr lang="cs-CZ" sz="2000" i="1" dirty="0"/>
              <a:t> </a:t>
            </a:r>
            <a:r>
              <a:rPr lang="cs-CZ" sz="2000" dirty="0"/>
              <a:t>zde bylo zvláštním označením podniku označení sítě prodejen HOME &amp; COOK, které měl vlastník navíc chráněno i ochrannou známkou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- </a:t>
            </a:r>
            <a:r>
              <a:rPr lang="cs-CZ" sz="2000" dirty="0"/>
              <a:t>nebezpečí záměny má zde dvě složky </a:t>
            </a:r>
            <a:r>
              <a:rPr lang="cs-CZ" sz="2000" b="1" dirty="0"/>
              <a:t>– zaměnitelnost </a:t>
            </a:r>
            <a:r>
              <a:rPr lang="cs-CZ" sz="2000" dirty="0"/>
              <a:t>a </a:t>
            </a:r>
            <a:r>
              <a:rPr lang="cs-CZ" sz="2000" b="1" dirty="0"/>
              <a:t>klamavost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- </a:t>
            </a:r>
            <a:r>
              <a:rPr lang="cs-CZ" sz="2000" dirty="0"/>
              <a:t>je v přirozenosti zákazníků, že z delšího znění názvu jim utkví jako příznačná jen určitá výrazná a rozlišující část, a proto je důležitý celkový dojem, který v zákazníkovi takový posuzovaný název vyvolal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- </a:t>
            </a:r>
            <a:r>
              <a:rPr lang="cs-CZ" sz="2000" b="1" dirty="0"/>
              <a:t>HOMECOOK a HOME &amp; COOK jsou názvy zaměnitelné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- </a:t>
            </a:r>
            <a:r>
              <a:rPr lang="cs-CZ" sz="2000" dirty="0"/>
              <a:t>z této záměny pachatel těžil, i když si byl vědom, že tato poškozuje pověst sítě HOME &amp; COOK, která díky ní mohla být u části zákazníků spojována s nekvalitním zbožím či nekvalitním servisem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- </a:t>
            </a:r>
            <a:r>
              <a:rPr lang="cs-CZ" sz="2000" dirty="0"/>
              <a:t>újma ve větším rozsahu zde byla dána právě tímto zásahem do pověsti a získáním zákazníků, které by jinak společnost HOMECOOK, s.r.o. nezískala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0161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93615" y="604007"/>
            <a:ext cx="11048301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i="1" dirty="0"/>
              <a:t>	</a:t>
            </a:r>
            <a:r>
              <a:rPr lang="cs-CZ" dirty="0"/>
              <a:t>Nejvyšší soud tak může závěrem shrnout, že obviněný soudy zjištěným skutkem naplnil veškeré znaky skutkové podstaty trestného činu porušení předpisů o pravidlech hospodářské soutěže podle § 248 odst. 1 písm. c) </a:t>
            </a:r>
            <a:r>
              <a:rPr lang="cs-CZ" dirty="0" err="1"/>
              <a:t>tr</a:t>
            </a:r>
            <a:r>
              <a:rPr lang="cs-CZ" dirty="0"/>
              <a:t>. zákoníku, který byl spáchán v jednočinném souběhu s trestným činem podvodu podle § 209 odst. 1 </a:t>
            </a:r>
            <a:r>
              <a:rPr lang="cs-CZ" dirty="0" err="1"/>
              <a:t>tr</a:t>
            </a:r>
            <a:r>
              <a:rPr lang="cs-CZ" dirty="0"/>
              <a:t>. zákoníku. </a:t>
            </a:r>
            <a:r>
              <a:rPr lang="cs-CZ" sz="2000" b="1" dirty="0"/>
              <a:t>	</a:t>
            </a:r>
          </a:p>
          <a:p>
            <a:pPr marL="342000" algn="just">
              <a:buNone/>
            </a:pPr>
            <a:endParaRPr lang="cs-CZ" sz="2000" b="1" dirty="0"/>
          </a:p>
          <a:p>
            <a:pPr marL="342000" algn="just">
              <a:buNone/>
            </a:pPr>
            <a:r>
              <a:rPr lang="cs-CZ" b="1" dirty="0"/>
              <a:t>	</a:t>
            </a:r>
            <a:r>
              <a:rPr lang="en-GB" b="1" dirty="0"/>
              <a:t>5 </a:t>
            </a:r>
            <a:r>
              <a:rPr lang="en-GB" b="1" dirty="0" err="1"/>
              <a:t>Tdo</a:t>
            </a:r>
            <a:r>
              <a:rPr lang="en-GB" b="1" dirty="0"/>
              <a:t> 1529/2015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90655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73957" y="343949"/>
            <a:ext cx="11737741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000" dirty="0"/>
              <a:t>	X. Y. jako projektant a zhotovitel stavby rodinného domu situovaného na parcele v ulici S. v B., v průběhu roku 1999 při přípravě stavebního projektu, a v srpnu až prosinci 1999 při jeho realizaci, na základě smlouvy o dílo podepsané dne 3. 9. 1999 s objednatelnou D. N., bytem B., D., tím, že projekt a stavba nezohledňovaly specifika lokality zjištěná již z výsledků geofyzikálního průzkumu předaného obviněnému dne 26. 3. 1999, který konstatuje nutnost důkladného odvodnění pozemku pro další stavební činnost, a dále z výsledků posudku o stanovení radonového rizika pozemku ze dne 23. 3. 1999, který konstatuje střední kategorii rizika s nutností celoplošné plynotěsné izolace základové plochy, dále pak projektová dokumentace a provedení stavby neodpovídají stavebním předpisům (vyhláška č. 137/1998 Sb., o obecných technických požadavcích na výstavbu), pokud se týká navržení a provedení svislých a vodorovných izolací, krovu, terénních úprav okolo domu a dalších drobných závad, v důsledku čehož se od počátku roku 2000 začaly na novostavbě domu vyskytovat závady takového rázu, které neumožňují bezpečné užívání domu, čímž měla být D. N. poškozena o částku nejméně 1.754.400,- Kč.</a:t>
            </a:r>
          </a:p>
          <a:p>
            <a:pPr marL="342000" algn="just">
              <a:buNone/>
            </a:pPr>
            <a:r>
              <a:rPr lang="cs-CZ" sz="2000" b="1" dirty="0"/>
              <a:t>	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368564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15985" y="385894"/>
            <a:ext cx="11560029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000" dirty="0"/>
              <a:t>	Rozsudkem Městského soudu v Brně ze dne 17. 2. 2006, </a:t>
            </a:r>
            <a:r>
              <a:rPr lang="cs-CZ" sz="2000" dirty="0" err="1"/>
              <a:t>sp</a:t>
            </a:r>
            <a:r>
              <a:rPr lang="cs-CZ" sz="2000" dirty="0"/>
              <a:t>. zn. 88 T 66/2004, byl obviněný akad. arch. M. V. uznán vinným trestným činem poškozování spotřebitele podle § 121 odst. 1 </a:t>
            </a:r>
            <a:r>
              <a:rPr lang="cs-CZ" sz="2000" dirty="0" err="1"/>
              <a:t>tr</a:t>
            </a:r>
            <a:r>
              <a:rPr lang="cs-CZ" sz="2000" dirty="0"/>
              <a:t>. zák. </a:t>
            </a:r>
            <a:r>
              <a:rPr lang="cs-CZ" sz="2000" i="1" dirty="0"/>
              <a:t>(pozn. dnes § 253 odst. 1 </a:t>
            </a:r>
            <a:r>
              <a:rPr lang="cs-CZ" sz="2000" i="1" dirty="0" err="1"/>
              <a:t>TZk</a:t>
            </a:r>
            <a:r>
              <a:rPr lang="cs-CZ" sz="2000" i="1" dirty="0"/>
              <a:t>),</a:t>
            </a:r>
            <a:r>
              <a:rPr lang="cs-CZ" sz="2000" dirty="0"/>
              <a:t> za který mu byl podle téhož ustanovení a § 49 odst. 1, 2 </a:t>
            </a:r>
            <a:r>
              <a:rPr lang="cs-CZ" sz="2000" dirty="0" err="1"/>
              <a:t>tr</a:t>
            </a:r>
            <a:r>
              <a:rPr lang="cs-CZ" sz="2000" dirty="0"/>
              <a:t>. zák. uložen trest zákazu činnosti spočívající v zákazu samostatné výdělečné činnosti v oboru provádění staveb, včetně jejich změn, udržovacích prací na nich a jejich odstraňování a v oboru návrhů a realizací interiérů a architektury na dobu pěti roků. Podle § 229 odst. 1 </a:t>
            </a:r>
            <a:r>
              <a:rPr lang="cs-CZ" sz="2000" dirty="0" err="1"/>
              <a:t>tr</a:t>
            </a:r>
            <a:r>
              <a:rPr lang="cs-CZ" sz="2000" dirty="0"/>
              <a:t>. ř. bylo rozhodnuto o náhradě škody.</a:t>
            </a:r>
          </a:p>
          <a:p>
            <a:pPr marL="342000" algn="just">
              <a:buNone/>
            </a:pP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	Krajský soud v Brně jako soud druhého stupně rozsudkem ze dne 29. 6. 2006, </a:t>
            </a:r>
            <a:r>
              <a:rPr lang="cs-CZ" sz="2000" dirty="0" err="1"/>
              <a:t>sp</a:t>
            </a:r>
            <a:r>
              <a:rPr lang="cs-CZ" sz="2000" dirty="0"/>
              <a:t>. zn. 9 To 285/2006, podle § 258 odst. 1 písm. d), f), odst. 2 </a:t>
            </a:r>
            <a:r>
              <a:rPr lang="cs-CZ" sz="2000" dirty="0" err="1"/>
              <a:t>tr</a:t>
            </a:r>
            <a:r>
              <a:rPr lang="cs-CZ" sz="2000" dirty="0"/>
              <a:t>. ř. napadený rozsudek zrušil ve výroku o náhradě škody a podle § 259 odst. 3 </a:t>
            </a:r>
            <a:r>
              <a:rPr lang="cs-CZ" sz="2000" dirty="0" err="1"/>
              <a:t>tr</a:t>
            </a:r>
            <a:r>
              <a:rPr lang="cs-CZ" sz="2000" dirty="0"/>
              <a:t>. ř. nově rozhodl.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547801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20180" y="545284"/>
            <a:ext cx="11551640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dirty="0"/>
              <a:t>	Podle vyjádření obviněného:</a:t>
            </a:r>
          </a:p>
          <a:p>
            <a:pPr marL="342000" algn="just">
              <a:buNone/>
            </a:pPr>
            <a:r>
              <a:rPr lang="cs-CZ" dirty="0"/>
              <a:t>	- skutková podstata trestného činu podle § 121 odst. 1 </a:t>
            </a:r>
            <a:r>
              <a:rPr lang="cs-CZ" dirty="0" err="1"/>
              <a:t>tr</a:t>
            </a:r>
            <a:r>
              <a:rPr lang="cs-CZ" dirty="0"/>
              <a:t>. zák. (</a:t>
            </a:r>
            <a:r>
              <a:rPr lang="cs-CZ" i="1" dirty="0"/>
              <a:t>pozn.</a:t>
            </a:r>
            <a:r>
              <a:rPr lang="cs-CZ" dirty="0"/>
              <a:t> </a:t>
            </a:r>
            <a:r>
              <a:rPr lang="cs-CZ" i="1" dirty="0"/>
              <a:t>dnes § 253 odst. 1 </a:t>
            </a:r>
            <a:r>
              <a:rPr lang="cs-CZ" i="1" dirty="0" err="1"/>
              <a:t>TZk</a:t>
            </a:r>
            <a:r>
              <a:rPr lang="cs-CZ" i="1" dirty="0"/>
              <a:t>)</a:t>
            </a:r>
            <a:r>
              <a:rPr lang="cs-CZ" dirty="0"/>
              <a:t> vyžaduje úmyslné zavinění, nedbalostní tedy nepostačuje</a:t>
            </a:r>
          </a:p>
          <a:p>
            <a:pPr marL="342000" algn="just">
              <a:buNone/>
            </a:pPr>
            <a:r>
              <a:rPr lang="cs-CZ" dirty="0"/>
              <a:t>	- úmyslné zavinění by vyžadovalo vědomost obviněného o existenci vad a spolu s ní jejich záměrné zatajení. </a:t>
            </a:r>
          </a:p>
          <a:p>
            <a:pPr marL="342000" algn="just">
              <a:buNone/>
            </a:pPr>
            <a:r>
              <a:rPr lang="cs-CZ" dirty="0"/>
              <a:t>	- obviněný připustil, že se při své práci mohl zmýlit</a:t>
            </a:r>
          </a:p>
          <a:p>
            <a:pPr marL="342000" algn="just">
              <a:buNone/>
            </a:pPr>
            <a:r>
              <a:rPr lang="cs-CZ" dirty="0"/>
              <a:t>	- v žádném případě si však nebyl vědom jakéhokoli pochybení při předání projektu a stavby.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36368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15317" y="536895"/>
            <a:ext cx="11761365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b="1" dirty="0"/>
              <a:t>	Nejvyšší soud</a:t>
            </a:r>
          </a:p>
          <a:p>
            <a:pPr marL="342000" algn="just">
              <a:lnSpc>
                <a:spcPct val="100000"/>
              </a:lnSpc>
              <a:buNone/>
            </a:pP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 popisu skutku závěr o </a:t>
            </a:r>
            <a:r>
              <a:rPr lang="cs-CZ" sz="2000" b="1" dirty="0"/>
              <a:t>úmyslném zavinění nevyplývá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uvedený skutek nezahrnuje dokonce ani vlastní aktivní jednání obviněného, které by směřovalo ke škodlivému následku,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skutku chybí i vyjádření všech znaků objektivní stránky skutkové podstaty trestného činu poškozování spotřebitele,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obviněný měl podle zjištění nalézacího soudu jako projektant a zhotovitel stavby rodinného domu na základě smlouvy o dílo zrealizoval projekt a stavbu, které nezohledňovaly specifika lokality vyplývající z výsledků geofyzikálního průzkumu,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projektová dokumentace a provedení stavby neodpovídaly stavebním předpisům,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tyto skutkové okolnosti však </a:t>
            </a:r>
            <a:r>
              <a:rPr lang="cs-CZ" sz="2000" b="1" dirty="0"/>
              <a:t>nezahrnují ani minimálně srozumění obviněného </a:t>
            </a:r>
            <a:r>
              <a:rPr lang="cs-CZ" sz="2000" dirty="0"/>
              <a:t>s tím, že jím vypracovaný projekt zcela pominul výsledky geologického průzkumu a jejich možný vliv na řádné vyhotovení projektu, ačkoli s jeho výsledky byl včas seznámen,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skutek tety postrádá jakékoli okolnosti, které by svědčily o vědomém zatajení vad projektu a samotného díla po jeho dokončení obviněným, které by se např. nemohly projevit již v rámci kolaudačního řízení. </a:t>
            </a:r>
          </a:p>
        </p:txBody>
      </p:sp>
    </p:spTree>
    <p:extLst>
      <p:ext uri="{BB962C8B-B14F-4D97-AF65-F5344CB8AC3E}">
        <p14:creationId xmlns:p14="http://schemas.microsoft.com/office/powerpoint/2010/main" val="1096485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5835" y="444617"/>
            <a:ext cx="11940330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  <a:r>
              <a:rPr lang="cs-CZ" sz="2000" dirty="0"/>
              <a:t>- v důsledku vadného provedení stavby se začaly vyskytovat závady znemožňující bezpečné užívání domu,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to může samo o sobě vypovídat nejvýše o nedbalém provedení stavby (projektu), nikoli však již o úmyslném způsobení popsaných závad,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trestným není jen samotné zhotovení vadného díla, resp. výrobku, nýbrž </a:t>
            </a:r>
            <a:r>
              <a:rPr lang="cs-CZ" sz="2000" b="1" dirty="0"/>
              <a:t>úmyslné zatajení podstatných vad před spotřebitelem,</a:t>
            </a: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uvedení v omyl spotřebitele by muselo být prokázáno ve vztahu ke konkrétním podstatným vadám, jež znemožňují, či alespoň podstatně ztěžují využití díla k běžnému účelu, 	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tyto okolnosti by navíc musely být zahrnuty úmyslem pachatele,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pokud obviněný stavebním dozorem a vedením stavebního deníku pověřil osoby nezpůsobilé k řádnému zajištění této činnosti, svědčí to toliko o zavinění výsledného stavu pouze ve formě vědomé nedbalosti, ne však úmyslu, a to ani nepřímého,	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 údajného zatajení podstatných vad domu ze strany obviněného ve snaze dům přes značné stavební závady za každou cenu zkolaudovat, nevyplývá srozumění obviněného s jeho výslednou závadnou podobou v době projektování či provádění díla, které kolaudaci stavby předcházelo,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nebylo vysvětleno, jakým způsobem (aktivním volním jednáním) měl obviněný uvést poškozenou v omyl stran podoby a kvality zhotovovaného díla, přičemž znaky dané skutkové podstaty nenaplňuje jednání spočívající v pouhém vyhotovení a předání vadného díla. </a:t>
            </a:r>
          </a:p>
        </p:txBody>
      </p:sp>
    </p:spTree>
    <p:extLst>
      <p:ext uri="{BB962C8B-B14F-4D97-AF65-F5344CB8AC3E}">
        <p14:creationId xmlns:p14="http://schemas.microsoft.com/office/powerpoint/2010/main" val="3212823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67655" y="402672"/>
            <a:ext cx="11056690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dirty="0"/>
              <a:t>	Nejvyšší soud ze shora uvedených důvodů z podnětu dovolání obviněného podle § 265k odst. 1 </a:t>
            </a:r>
            <a:r>
              <a:rPr lang="cs-CZ" dirty="0" err="1"/>
              <a:t>tr</a:t>
            </a:r>
            <a:r>
              <a:rPr lang="cs-CZ" dirty="0"/>
              <a:t>. ř. zrušil rozsudek Krajského soudu v Brně ze dne 29. 6. 2006, </a:t>
            </a:r>
            <a:r>
              <a:rPr lang="cs-CZ" dirty="0" err="1"/>
              <a:t>sp</a:t>
            </a:r>
            <a:r>
              <a:rPr lang="cs-CZ" dirty="0"/>
              <a:t>. zn. 9 To 285/2006, jakož i rozsudek Městského soudu v Brně ze dne 17. 2. 2006, </a:t>
            </a:r>
            <a:r>
              <a:rPr lang="cs-CZ" dirty="0" err="1"/>
              <a:t>sp</a:t>
            </a:r>
            <a:r>
              <a:rPr lang="cs-CZ" dirty="0"/>
              <a:t>. zn. 88 T 66/2004. Podle § 265k odst. 2 </a:t>
            </a:r>
            <a:r>
              <a:rPr lang="cs-CZ" dirty="0" err="1"/>
              <a:t>tr</a:t>
            </a:r>
            <a:r>
              <a:rPr lang="cs-CZ" dirty="0"/>
              <a:t>. ř. zrušil také další rozhodnutí na tato rozhodnutí obsahově navazující, pokud vzhledem ke změně, k níž došlo zrušením, pozbyla podkladu a podle § 265l odst. 1 </a:t>
            </a:r>
            <a:r>
              <a:rPr lang="cs-CZ" dirty="0" err="1"/>
              <a:t>tr</a:t>
            </a:r>
            <a:r>
              <a:rPr lang="cs-CZ" dirty="0"/>
              <a:t>. ř. Městskému soudu v Brně přikázal, aby věc v potřebném rozsahu znovu projednal a rozhodl. </a:t>
            </a:r>
            <a:r>
              <a:rPr lang="en-GB" b="1" dirty="0"/>
              <a:t>5 </a:t>
            </a:r>
            <a:r>
              <a:rPr lang="en-GB" b="1" dirty="0" err="1"/>
              <a:t>Tdo</a:t>
            </a:r>
            <a:r>
              <a:rPr lang="en-GB" b="1" dirty="0"/>
              <a:t> 87/2007</a:t>
            </a:r>
            <a:endParaRPr lang="cs-CZ" dirty="0"/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  <a:p>
            <a:pPr marL="34200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2759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94951" y="360728"/>
            <a:ext cx="11476139" cy="6858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i="1" dirty="0"/>
              <a:t>Obviněný P. J. dne 13. 12. 2011 v době od 08:00 hodin do 17:30 hodin v N., okres M., v místním kulturním domě jako obchodní zástupce společnosti SWISS NATUR SOLUTION s. r. o. v rámci předváděcí akce, kterou vedl, při nabízení tam presentovaných výrobků poškozenému Š. K., který ho od počátku ujišťoval, že nemá o nabízené výrobky zájem, poškozenému vytrhl z ruky bankovku v nominální hodnotě 500,- Kč, následně po poškozeném požadoval ukázat jeho občanský průkaz, a když mu ho poškozený odmítl ukázat, hrozil, že přivolá PČR, načež poškozený ze strachu obžalovanému občanský průkaz ukázal, ale ten mu ho vytrhl z ruky, posléze mu ho spolu s penězi odmítl vydat s tím, že tak učiní, až když podepíše smlouvu týkající se předváděného zboží, zvyšoval na poškozeného, který opakoval, že nemá zájem, hlas, tykal mu, což nakonec přimělo poškozeného k tomu, že smlouvu v domnění, že dostane zejména občanský průkaz zpět, nedobrovolně a bez vědomí toho, co se na ní nachází (neměl ani brýle) podepsal, následně byl poškozený spolu s několika dalšími účastníky akce odvezen do jeho bydliště, kde po něm byla požadována částka 7.500,- Kč jako doplatek kupní ceny, ke kterému se smlouvou zavázal, když to poškozený odmítal, bylo mu sděleno, že na něho mohou poslat exekutory, částku ve výši 7.500,- Kč zaplatil, načež mu byl vrácen občanský průkaz, předmětná kupní smlouva č. … na kufr s nářadím, motorovou pilu, zavazující poškozeného k uhrazení částky ve výši 8.000,- Kč a bylo mu přenecháno zmíněné zboží. </a:t>
            </a: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0" y="394283"/>
            <a:ext cx="11828477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400" dirty="0"/>
              <a:t>	Obviněný půjčoval poškozeným různé finanční částky s vyšším úrokem pohybujícím se od </a:t>
            </a:r>
            <a:r>
              <a:rPr lang="cs-CZ" sz="2400" b="1" dirty="0"/>
              <a:t>70 % do 200 % </a:t>
            </a:r>
            <a:r>
              <a:rPr lang="cs-CZ" sz="2400" dirty="0"/>
              <a:t>ročně, přičemž s poškozenými současně se smlouvami o půjčce obvykle </a:t>
            </a:r>
            <a:r>
              <a:rPr lang="cs-CZ" sz="2400" b="1" dirty="0"/>
              <a:t>uzavíral kupní smlouvy týkající se jejich nemovitostí </a:t>
            </a:r>
            <a:r>
              <a:rPr lang="cs-CZ" sz="2400" dirty="0"/>
              <a:t>(rodinných domů a bytů, resp. členských práv a povinností v bytovém družstvu) za účelem zajištění závazku. Ve většině případů sjednáno zajištění těchto závazků ve formě sepsání kupních smluv na nemovitosti náležející poškozeným, resp. smluv o převodu jejich členských práv v bytovém družstvu, </a:t>
            </a:r>
            <a:r>
              <a:rPr lang="cs-CZ" sz="2400" b="1" dirty="0"/>
              <a:t>přičemž realizace těchto smluv byla odložena pro případ, že by poškození nesplatili půjčené peníze podle dohody</a:t>
            </a:r>
            <a:r>
              <a:rPr lang="cs-CZ" sz="2400" dirty="0"/>
              <a:t>. </a:t>
            </a:r>
            <a:r>
              <a:rPr lang="cs-CZ" sz="2400" b="1" dirty="0"/>
              <a:t>V sedmi případech </a:t>
            </a:r>
            <a:r>
              <a:rPr lang="cs-CZ" sz="2400" dirty="0"/>
              <a:t>pak obviněný skutečně převedl vlastnická práva k uvedeným nemovitostem na sebe. </a:t>
            </a:r>
          </a:p>
          <a:p>
            <a:pPr marL="342000" algn="just">
              <a:buNone/>
            </a:pPr>
            <a:r>
              <a:rPr lang="en-GB" sz="2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0" y="260059"/>
            <a:ext cx="11912367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000" dirty="0"/>
              <a:t>	Obviněný O. M. byl rozsudkem Okresního soudu v Nymburce ze dne 26.1.2004, </a:t>
            </a:r>
            <a:r>
              <a:rPr lang="cs-CZ" sz="2000" dirty="0" err="1"/>
              <a:t>sp</a:t>
            </a:r>
            <a:r>
              <a:rPr lang="cs-CZ" sz="2000" dirty="0"/>
              <a:t>. zn. 1 T 148/2003, ve spojení s rozsudkem Krajského soudu v Praze ze dne 9.6.2004, </a:t>
            </a:r>
            <a:r>
              <a:rPr lang="cs-CZ" sz="2000" dirty="0" err="1"/>
              <a:t>sp</a:t>
            </a:r>
            <a:r>
              <a:rPr lang="cs-CZ" sz="2000" dirty="0"/>
              <a:t>. zn. 9 To 150/2004, uznán vinným </a:t>
            </a:r>
            <a:r>
              <a:rPr lang="cs-CZ" sz="2000" b="1" dirty="0"/>
              <a:t>trestným činem lichvy </a:t>
            </a:r>
            <a:r>
              <a:rPr lang="cs-CZ" sz="2000" dirty="0"/>
              <a:t>podle § 253 odst. 1, 2 </a:t>
            </a:r>
            <a:r>
              <a:rPr lang="cs-CZ" sz="2000" dirty="0" err="1"/>
              <a:t>tr</a:t>
            </a:r>
            <a:r>
              <a:rPr lang="cs-CZ" sz="2000" dirty="0"/>
              <a:t>. zák. (</a:t>
            </a:r>
            <a:r>
              <a:rPr lang="cs-CZ" sz="2000" i="1" dirty="0"/>
              <a:t>pozn. dnes § 218 odst. 1, 2 písm. a) </a:t>
            </a:r>
            <a:r>
              <a:rPr lang="cs-CZ" sz="2000" i="1" dirty="0" err="1"/>
              <a:t>TZk</a:t>
            </a:r>
            <a:r>
              <a:rPr lang="cs-CZ" sz="2000" i="1" dirty="0"/>
              <a:t>).</a:t>
            </a:r>
            <a:r>
              <a:rPr lang="cs-CZ" sz="2000" dirty="0"/>
              <a:t> Dále byl obviněný O. M. uznán </a:t>
            </a:r>
            <a:r>
              <a:rPr lang="cs-CZ" sz="2000" b="1" dirty="0"/>
              <a:t>vinným trestným činem zpronevěry </a:t>
            </a:r>
            <a:r>
              <a:rPr lang="cs-CZ" sz="2000" dirty="0"/>
              <a:t>podle § 248 odst. 1, 2 </a:t>
            </a:r>
            <a:r>
              <a:rPr lang="cs-CZ" sz="2000" dirty="0" err="1"/>
              <a:t>tr</a:t>
            </a:r>
            <a:r>
              <a:rPr lang="cs-CZ" sz="2000" dirty="0"/>
              <a:t>. zák. (</a:t>
            </a:r>
            <a:r>
              <a:rPr lang="cs-CZ" sz="2000" i="1" dirty="0"/>
              <a:t>pozn. dnes § 206 odst. 1 </a:t>
            </a:r>
            <a:r>
              <a:rPr lang="cs-CZ" sz="2000" i="1" dirty="0" err="1"/>
              <a:t>TZk</a:t>
            </a:r>
            <a:r>
              <a:rPr lang="cs-CZ" sz="2000" i="1" dirty="0"/>
              <a:t>).</a:t>
            </a:r>
            <a:r>
              <a:rPr lang="cs-CZ" sz="2000" dirty="0"/>
              <a:t> Za to byl obviněný odsouzen ... </a:t>
            </a:r>
            <a:r>
              <a:rPr lang="cs-CZ" sz="2000" b="1" dirty="0"/>
              <a:t>k úhrnnému trestu odnětí svobody v trvání 33 měsíců</a:t>
            </a:r>
            <a:r>
              <a:rPr lang="cs-CZ" sz="2000" dirty="0"/>
              <a:t>, k jehož výkonu byl zařazen … do věznice s dozorem. Současně byl obviněnému … uložen trest </a:t>
            </a:r>
            <a:r>
              <a:rPr lang="cs-CZ" sz="2000" b="1" dirty="0"/>
              <a:t>zákazu činnosti spočívající v zákazu provozování zastavárny </a:t>
            </a:r>
            <a:r>
              <a:rPr lang="cs-CZ" sz="2000" dirty="0"/>
              <a:t>v trvání 6 let a postupem podle § 228 odst. 1 a § 229 odst. 1 </a:t>
            </a:r>
            <a:r>
              <a:rPr lang="cs-CZ" sz="2000" dirty="0" err="1"/>
              <a:t>tr</a:t>
            </a:r>
            <a:r>
              <a:rPr lang="cs-CZ" sz="2000" dirty="0"/>
              <a:t>. ř. bylo rozhodnuto o nárocích poškozených na náhradu škody. </a:t>
            </a:r>
          </a:p>
          <a:p>
            <a:pPr marL="342000" algn="just">
              <a:buNone/>
            </a:pP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	Citovaný rozsudek Krajského soudu v Praze byl vydán z podnětu odvolání obviněného O. M., když odvolací soud postupem podle § 258 odst. 1 písm. b), f), odst. 2 </a:t>
            </a:r>
            <a:r>
              <a:rPr lang="cs-CZ" sz="2000" dirty="0" err="1"/>
              <a:t>tr</a:t>
            </a:r>
            <a:r>
              <a:rPr lang="cs-CZ" sz="2000" dirty="0"/>
              <a:t>. ř. zrušil napadený rozsudek a sám znovu rozhodl popsaným způsobem.</a:t>
            </a:r>
          </a:p>
          <a:p>
            <a:pPr marL="342000" algn="just">
              <a:buNone/>
            </a:pPr>
            <a:r>
              <a:rPr lang="en-GB" sz="2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031100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09725" y="377505"/>
            <a:ext cx="11635530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Obviněný O. M. v dovolání zdůrazňuje: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svoji činnost spočívající v půjčování peněz provozoval jako oficiálně a řádně povolený předmět podnikání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zákazníci si půjčovali dobrovolně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podmínky i obsah smluv jim byl známy, obviněný nic nezatajoval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zákazníky sám nevyhledával,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zda byly smlouvy </a:t>
            </a:r>
            <a:r>
              <a:rPr lang="cs-CZ" sz="2000" dirty="0" err="1"/>
              <a:t>asynallagmatické</a:t>
            </a:r>
            <a:r>
              <a:rPr lang="cs-CZ" sz="2000" dirty="0"/>
              <a:t>, je nerozhodné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peníze půjčoval mimo jiné i osobám, kterým již nikdo nebyl ochoten půjčit, protože byly rizikové z hlediska splácení; podstupované riziko tedy vyvažoval výší úroku a případně kompenzoval zajištěním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subjektivní motivy na straně klientů nezjišťoval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všichni poškození měli možnost svoji situaci řešit jiným způsobem, např. prodejem části svého majetku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spoléhal na právní stanovisko svého advokáta, že jeho jednání je legální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systematický charakter s cílem maximalizovat zisk je podstatou každého podnikání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§ 218 odst. 1 alinea druhá </a:t>
            </a:r>
            <a:r>
              <a:rPr lang="cs-CZ" sz="2000" dirty="0" err="1"/>
              <a:t>TZk</a:t>
            </a:r>
            <a:r>
              <a:rPr lang="cs-CZ" sz="2000" dirty="0"/>
              <a:t> směřuje na osobu rozdílnou od toho, kdo lichvářskou pohledávku podle alinea první sjednal, tedy pokud by si dal podle alinea první slíbit pohledávku a pak ji sám uplatnil, přičítalo by se mu z hlediska viny jen jednání podle alinea první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přinejmenším část údajných lichevních smluv byla uskutečňována v obchodněprávních vztazích, kde se neuplatní ustanovení o tísni</a:t>
            </a:r>
          </a:p>
          <a:p>
            <a:pPr marL="342000" algn="just">
              <a:lnSpc>
                <a:spcPct val="100000"/>
              </a:lnSpc>
              <a:buNone/>
            </a:pPr>
            <a:br>
              <a:rPr lang="cs-CZ" sz="2000" dirty="0"/>
            </a:b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276762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78235" y="478172"/>
            <a:ext cx="11635530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</a:t>
            </a:r>
            <a:r>
              <a:rPr lang="cs-CZ" sz="2400" b="1" dirty="0"/>
              <a:t>Nejvyšší soud:</a:t>
            </a:r>
          </a:p>
          <a:p>
            <a:pPr marL="342000" algn="just">
              <a:lnSpc>
                <a:spcPct val="100000"/>
              </a:lnSpc>
              <a:buNone/>
            </a:pPr>
            <a:endParaRPr lang="cs-CZ" sz="2400" b="1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vzhledem k výši úročení a s přihlédnutím k výrazně vyšším hodnotám nemovitostí, než jaká byla výše půjčených peněžních částek, je možné přisvědčit závěrům soudů obou stupňů, že </a:t>
            </a:r>
            <a:r>
              <a:rPr lang="cs-CZ" sz="2000" b="1" dirty="0"/>
              <a:t>se jednalo o lichvářský úrok</a:t>
            </a:r>
            <a:r>
              <a:rPr lang="cs-CZ" sz="2000" dirty="0"/>
              <a:t>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lichvářskou povahu nemusí mít jen samotné plnění (jistina), ale </a:t>
            </a:r>
            <a:r>
              <a:rPr lang="cs-CZ" sz="2000" b="1" dirty="0"/>
              <a:t>postačí, má-li ji příslušenství pohledávky</a:t>
            </a:r>
            <a:r>
              <a:rPr lang="cs-CZ" sz="2000" dirty="0"/>
              <a:t>,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kromě úroku to </a:t>
            </a:r>
            <a:r>
              <a:rPr lang="cs-CZ" sz="2000" b="1" dirty="0"/>
              <a:t>může být i zajišťovací převod práva </a:t>
            </a:r>
            <a:r>
              <a:rPr lang="cs-CZ" sz="2000" dirty="0"/>
              <a:t>(tzv. fiduciární převod),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i vyvážení obchodního rizika vyšší ziskovostí obchodu má své meze, ty vytyčuje právě hrubý nepoměr,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úrok až  200 % p. a. či zajištění pohledávky plněním značně převyšujícím hodnotu pohledávky je v hrubém nepoměru,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</a:t>
            </a:r>
            <a:r>
              <a:rPr lang="cs-CZ" sz="2000" b="1" dirty="0"/>
              <a:t>nelze uplatnit svolení poškozeného</a:t>
            </a:r>
            <a:r>
              <a:rPr lang="cs-CZ" sz="2000" dirty="0"/>
              <a:t>, neboť objektem lichvy není jen ochrana majetku, ale i podnikatelského prostřední před hrubě nepřiměřenými smluvními podmínkami,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</a:t>
            </a:r>
            <a:r>
              <a:rPr lang="cs-CZ" sz="2000" b="1" dirty="0"/>
              <a:t>konzultaci s právníkem </a:t>
            </a:r>
            <a:r>
              <a:rPr lang="cs-CZ" sz="2000" dirty="0"/>
              <a:t>je nutno zohlednit, </a:t>
            </a:r>
            <a:r>
              <a:rPr lang="cs-CZ" sz="2000" b="1" dirty="0"/>
              <a:t>pachatele však </a:t>
            </a:r>
            <a:r>
              <a:rPr lang="cs-CZ" sz="2000" b="1" dirty="0" err="1"/>
              <a:t>nevyviňuje</a:t>
            </a:r>
            <a:r>
              <a:rPr lang="cs-CZ" sz="2000" dirty="0"/>
              <a:t>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	- k posouzení znaku tísně však nepostačuje, byl-li si pachatel vědom, že poškození peníze nutně potřebují a že jsou ochotni uzavřít pro ně nevýhodné smlouvy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zneužití tísně je kvalifikovaný stav, </a:t>
            </a:r>
            <a:r>
              <a:rPr lang="cs-CZ" sz="2000" b="1" dirty="0"/>
              <a:t>nesmí jít jen o naléhavou potřebu peněz </a:t>
            </a:r>
            <a:r>
              <a:rPr lang="cs-CZ" sz="2000" dirty="0"/>
              <a:t>– je třeba tam, kde je poškozený v případě nezískání půjčky ochoten spáchat sebevraždu 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40526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680906" y="343949"/>
            <a:ext cx="10830187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000" dirty="0"/>
              <a:t>	Nejvyšší soud:</a:t>
            </a:r>
          </a:p>
          <a:p>
            <a:pPr marL="342000" algn="just">
              <a:buNone/>
            </a:pPr>
            <a:r>
              <a:rPr lang="cs-CZ" sz="2000" dirty="0"/>
              <a:t>	- </a:t>
            </a:r>
            <a:r>
              <a:rPr lang="cs-CZ" sz="2000" b="1" dirty="0"/>
              <a:t>uzavření lichevní smlouvy samo o sobě k trestní odpovědnosti nestačí</a:t>
            </a:r>
            <a:r>
              <a:rPr lang="cs-CZ" sz="2000" dirty="0"/>
              <a:t>, musí zde být element využití tísně, nezkušenosti, rozumové slabosti či rozrušení (dnes i lehkomyslnosti)</a:t>
            </a:r>
          </a:p>
          <a:p>
            <a:pPr marL="342000" algn="just">
              <a:buNone/>
            </a:pPr>
            <a:r>
              <a:rPr lang="cs-CZ" sz="2000" dirty="0"/>
              <a:t>	- bylo by možno jako lichvu připustit situaci, v níž by pachatel uzavřel lichevní smlouvu a nevěděl, že poškozený se nachází v některém ze zmíněných psychických rozpoložení, </a:t>
            </a:r>
            <a:r>
              <a:rPr lang="cs-CZ" sz="2000" b="1" dirty="0"/>
              <a:t>dozví se o tom však až v okamžiku, kdy se rozhodne smlouvu vymáhat</a:t>
            </a:r>
          </a:p>
          <a:p>
            <a:pPr marL="342000" algn="just">
              <a:buNone/>
            </a:pPr>
            <a:r>
              <a:rPr lang="cs-CZ" sz="2000" dirty="0"/>
              <a:t>	- obviněný má pravdu i v tom, že </a:t>
            </a:r>
            <a:r>
              <a:rPr lang="cs-CZ" sz="2000" b="1" dirty="0"/>
              <a:t>dá-li si nejprve slíbit lichevní plnění, a pak jej sám uplatní, přičítá se mu pouze alinea prvá </a:t>
            </a:r>
            <a:r>
              <a:rPr lang="cs-CZ" sz="2000" dirty="0"/>
              <a:t>(jde o tzv. </a:t>
            </a:r>
            <a:r>
              <a:rPr lang="cs-CZ" sz="2000" dirty="0" err="1"/>
              <a:t>palichvu</a:t>
            </a:r>
            <a:r>
              <a:rPr lang="cs-CZ" sz="2000" dirty="0"/>
              <a:t>) </a:t>
            </a:r>
          </a:p>
          <a:p>
            <a:pPr marL="342000" algn="just">
              <a:buNone/>
            </a:pP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Rozsudek zrušen a věc vrácena zpět k dalšímu jednání </a:t>
            </a:r>
          </a:p>
          <a:p>
            <a:pPr marL="342000" algn="just">
              <a:buNone/>
            </a:pPr>
            <a:endParaRPr lang="cs-CZ" sz="2000" b="1" dirty="0"/>
          </a:p>
          <a:p>
            <a:pPr marL="342000" algn="just">
              <a:buNone/>
            </a:pPr>
            <a:r>
              <a:rPr lang="cs-CZ" sz="2000" b="1" dirty="0"/>
              <a:t>5 </a:t>
            </a:r>
            <a:r>
              <a:rPr lang="cs-CZ" sz="2000" b="1" dirty="0" err="1"/>
              <a:t>Tdo</a:t>
            </a:r>
            <a:r>
              <a:rPr lang="cs-CZ" sz="2000" b="1" dirty="0"/>
              <a:t> 1282/2004 (</a:t>
            </a:r>
            <a:r>
              <a:rPr lang="cs-CZ" sz="2000" b="1" dirty="0" err="1"/>
              <a:t>Rt</a:t>
            </a:r>
            <a:r>
              <a:rPr lang="cs-CZ" sz="2000" b="1" dirty="0"/>
              <a:t> 52/2005</a:t>
            </a:r>
            <a:r>
              <a:rPr lang="cs-CZ" sz="2000" dirty="0"/>
              <a:t>)</a:t>
            </a:r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54965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60060" y="192947"/>
            <a:ext cx="11425805" cy="6858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0"/>
              <a:t>Obviněný v období od 29. 3. 2012 do 23. 1. 2013 nedovoleně </a:t>
            </a:r>
            <a:r>
              <a:rPr lang="cs-CZ" sz="1800" b="1" dirty="0"/>
              <a:t>nabízel k prodeji na síti internetu léky na léčbu erektilní dysfunkce Viagra a </a:t>
            </a:r>
            <a:r>
              <a:rPr lang="cs-CZ" sz="1800" b="1" dirty="0" err="1"/>
              <a:t>Cialis</a:t>
            </a:r>
            <a:r>
              <a:rPr lang="cs-CZ" sz="1800" b="1" dirty="0"/>
              <a:t> </a:t>
            </a:r>
            <a:r>
              <a:rPr lang="cs-CZ" sz="1800" dirty="0"/>
              <a:t>neoprávněně </a:t>
            </a:r>
            <a:r>
              <a:rPr lang="cs-CZ" sz="1800" b="1" dirty="0"/>
              <a:t>označené ochrannými známkami Viagra</a:t>
            </a:r>
            <a:r>
              <a:rPr lang="cs-CZ" sz="1800" dirty="0"/>
              <a:t>, k níž přísluší výhradní právo obchodní společnosti …, </a:t>
            </a:r>
            <a:r>
              <a:rPr lang="cs-CZ" sz="1800" b="1" dirty="0"/>
              <a:t>a </a:t>
            </a:r>
            <a:r>
              <a:rPr lang="cs-CZ" sz="1800" b="1" dirty="0" err="1"/>
              <a:t>Cialis</a:t>
            </a:r>
            <a:r>
              <a:rPr lang="cs-CZ" sz="1800" dirty="0"/>
              <a:t>, k níž přísluší výhradní právo společnosti ... Přitom s ohledem na způsob, jakým léky do své dispozice získal, a skutečnost, </a:t>
            </a:r>
            <a:r>
              <a:rPr lang="cs-CZ" sz="1800" b="1" dirty="0"/>
              <a:t>že je prodával v blistrech, bez papírového obalu a za nízkou prodejní cenu</a:t>
            </a:r>
            <a:r>
              <a:rPr lang="cs-CZ" sz="1800" dirty="0"/>
              <a:t>, mohl být minimálně srozuměn s tím, že se </a:t>
            </a:r>
            <a:r>
              <a:rPr lang="cs-CZ" sz="1800" b="1" dirty="0"/>
              <a:t>může jednat o padělky originálních léků</a:t>
            </a:r>
            <a:r>
              <a:rPr lang="cs-CZ" sz="1800" dirty="0"/>
              <a:t>. Kromě těchto léků nabízel k prodeji též </a:t>
            </a:r>
            <a:r>
              <a:rPr lang="cs-CZ" sz="1800" b="1" dirty="0"/>
              <a:t>léčiva </a:t>
            </a:r>
            <a:r>
              <a:rPr lang="cs-CZ" sz="1800" b="1" dirty="0" err="1"/>
              <a:t>Kamagra</a:t>
            </a:r>
            <a:r>
              <a:rPr lang="cs-CZ" sz="1800" b="1" dirty="0"/>
              <a:t>, </a:t>
            </a:r>
            <a:r>
              <a:rPr lang="cs-CZ" sz="1800" b="1" dirty="0" err="1"/>
              <a:t>Lovegra</a:t>
            </a:r>
            <a:r>
              <a:rPr lang="cs-CZ" sz="1800" b="1" dirty="0"/>
              <a:t>, </a:t>
            </a:r>
            <a:r>
              <a:rPr lang="cs-CZ" sz="1800" b="1" dirty="0" err="1"/>
              <a:t>Apcalis</a:t>
            </a:r>
            <a:r>
              <a:rPr lang="cs-CZ" sz="1800" b="1" dirty="0"/>
              <a:t> a další </a:t>
            </a:r>
            <a:r>
              <a:rPr lang="cs-CZ" sz="1800" dirty="0"/>
              <a:t>generické přípravky, a to prostřednictvím veřejné počítačové sítě uvedením kontaktní elektronické adresy ...@...</a:t>
            </a:r>
            <a:r>
              <a:rPr lang="cs-CZ" sz="1800" dirty="0" err="1"/>
              <a:t>cz</a:t>
            </a:r>
            <a:r>
              <a:rPr lang="cs-CZ" sz="1800" dirty="0"/>
              <a:t> a telefonu, na aukčním portálu aukro.cz a na dalších různých webových portálech specifikovaných ve výroku o vině. Následně je prostřednictvím České pošty, s. p., odesílal zájemcům po celé České republice nebo jim je osobně předal na různých místech v P., V. V. a jinde. Uvedeného jednání se dopustil, </a:t>
            </a:r>
            <a:r>
              <a:rPr lang="cs-CZ" sz="1800" b="1" dirty="0"/>
              <a:t>ačkoliv nebyl osobou oprávněnou k zacházení s léčivy</a:t>
            </a:r>
            <a:r>
              <a:rPr lang="cs-CZ" sz="1800" dirty="0"/>
              <a:t> podle § 7 odst. 2 zákona č. 378/2007 Sb., o léčivech, ve znění pozdějších předpisů (dále jen „</a:t>
            </a:r>
            <a:r>
              <a:rPr lang="cs-CZ" sz="1800" dirty="0" err="1"/>
              <a:t>ZoL</a:t>
            </a:r>
            <a:r>
              <a:rPr lang="cs-CZ" sz="1800" dirty="0"/>
              <a:t>“), navíc </a:t>
            </a:r>
            <a:r>
              <a:rPr lang="cs-CZ" sz="1800" b="1" dirty="0"/>
              <a:t>zásilkový výdej léčivých přípravků může podle § 84 odst. 2 </a:t>
            </a:r>
            <a:r>
              <a:rPr lang="cs-CZ" sz="1800" b="1" dirty="0" err="1"/>
              <a:t>ZoL</a:t>
            </a:r>
            <a:r>
              <a:rPr lang="cs-CZ" sz="1800" b="1" dirty="0"/>
              <a:t> zajišťovat jen provozovatel lékárny (tzv. lékárna zajišťující zásilkový výdej</a:t>
            </a:r>
            <a:r>
              <a:rPr lang="cs-CZ" sz="1800" dirty="0"/>
              <a:t>) a předmětem zásilkového výdeje mohou být podle § 85 odst. 1 </a:t>
            </a:r>
            <a:r>
              <a:rPr lang="cs-CZ" sz="1800" dirty="0" err="1"/>
              <a:t>ZoL</a:t>
            </a:r>
            <a:r>
              <a:rPr lang="cs-CZ" sz="1800" dirty="0"/>
              <a:t> </a:t>
            </a:r>
            <a:r>
              <a:rPr lang="cs-CZ" sz="1800" b="1" dirty="0"/>
              <a:t>jen registrované léčivé přípravky</a:t>
            </a:r>
            <a:r>
              <a:rPr lang="cs-CZ" sz="1800" dirty="0"/>
              <a:t>, jejichž </a:t>
            </a:r>
            <a:r>
              <a:rPr lang="cs-CZ" sz="1800" b="1" dirty="0"/>
              <a:t>výdej podle rozhodnutí není vázán na lékařský předpis</a:t>
            </a:r>
            <a:r>
              <a:rPr lang="cs-CZ" sz="1800" dirty="0"/>
              <a:t>. Takto prodal uvedené léky neoprávněně označené jako Viagra a </a:t>
            </a:r>
            <a:r>
              <a:rPr lang="cs-CZ" sz="1800" dirty="0" err="1"/>
              <a:t>Cialis</a:t>
            </a:r>
            <a:r>
              <a:rPr lang="cs-CZ" sz="1800" dirty="0"/>
              <a:t> v deseti případech specifikovaných ve výroku o vině, a dále uskutečnil prodej různých generických léčiv, příp. jiných věcí, v několika stech dalších ve výroku o vině specifikovaných případů.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0"/>
              <a:t>Před započetím výkonu trestu odnětí svobody za jinou trestnou činnost, k němuž nastoupil do věznice ve V. dne 23. 1. 2013, navedl manželku, obviněnou Mgr. P. P., aby v době jeho nepřítomnosti </a:t>
            </a:r>
            <a:r>
              <a:rPr lang="cs-CZ" sz="1800" b="1" dirty="0"/>
              <a:t>pokračovala ve shora popsané trestné činnosti místo něj</a:t>
            </a:r>
            <a:r>
              <a:rPr lang="cs-CZ" sz="1800" dirty="0"/>
              <a:t>. Z jeho podnětu pak obviněná Mgr. P. P. prodala v období od 24. 1. 2013 do 11. 3. 2013 nejméně v jedenácti případech konkrétně uvedených ve výroku rozsudku léky neoprávněně označené ochrannou známkou Viagra a </a:t>
            </a:r>
            <a:r>
              <a:rPr lang="cs-CZ" sz="1800" dirty="0" err="1"/>
              <a:t>Cialis</a:t>
            </a:r>
            <a:r>
              <a:rPr lang="cs-CZ" sz="1800" dirty="0"/>
              <a:t> a dále za účelem dalšího prodeje přechovávala další tablety těchto léků, které u ní byly dne 11. 3. 2013 nalezeny.</a:t>
            </a:r>
          </a:p>
          <a:p>
            <a:pPr>
              <a:lnSpc>
                <a:spcPct val="100000"/>
              </a:lnSpc>
            </a:pPr>
            <a:endParaRPr lang="cs-CZ" sz="1050" dirty="0"/>
          </a:p>
          <a:p>
            <a:pPr marL="342000" algn="just">
              <a:lnSpc>
                <a:spcPct val="100000"/>
              </a:lnSpc>
              <a:buNone/>
            </a:pPr>
            <a:r>
              <a:rPr lang="en-GB" sz="1050" dirty="0"/>
              <a:t> </a:t>
            </a:r>
            <a:br>
              <a:rPr lang="cs-CZ" sz="2400" dirty="0"/>
            </a:br>
            <a:endParaRPr lang="cs-CZ" sz="24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751028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18782" y="637563"/>
            <a:ext cx="11554436" cy="6858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Rozsudkem Okresního soudu Praha-východ ze dne 6. 5. 2016, </a:t>
            </a:r>
            <a:r>
              <a:rPr lang="cs-CZ" sz="2000" dirty="0" err="1"/>
              <a:t>sp</a:t>
            </a:r>
            <a:r>
              <a:rPr lang="cs-CZ" sz="2000" dirty="0"/>
              <a:t>. zn. 1 T 111/2015, byl obviněný M. P. uznán vinným pod bodem 1) jednak </a:t>
            </a:r>
            <a:r>
              <a:rPr lang="cs-CZ" sz="2000" b="1" dirty="0"/>
              <a:t>přečinem neoprávněného podnikání</a:t>
            </a:r>
            <a:r>
              <a:rPr lang="cs-CZ" sz="2000" dirty="0"/>
              <a:t> podle § 251 odst. 1 zákona č. 40/2009 Sb., trestního zákoníku, ve znění pozdějších předpisů (dále jen „</a:t>
            </a:r>
            <a:r>
              <a:rPr lang="cs-CZ" sz="2000" dirty="0" err="1"/>
              <a:t>tr</a:t>
            </a:r>
            <a:r>
              <a:rPr lang="cs-CZ" sz="2000" dirty="0"/>
              <a:t>. zákoník“), a jednak </a:t>
            </a:r>
            <a:r>
              <a:rPr lang="cs-CZ" sz="2000" b="1" dirty="0"/>
              <a:t>přečinem porušení práv k ochranné známce a jiným označením</a:t>
            </a:r>
            <a:r>
              <a:rPr lang="cs-CZ" sz="2000" dirty="0"/>
              <a:t> podle § 268 odst. 1 </a:t>
            </a:r>
            <a:r>
              <a:rPr lang="cs-CZ" sz="2000" dirty="0" err="1"/>
              <a:t>tr</a:t>
            </a:r>
            <a:r>
              <a:rPr lang="cs-CZ" sz="2000" dirty="0"/>
              <a:t>. zákoníku, a pod bodem 2) </a:t>
            </a:r>
            <a:r>
              <a:rPr lang="cs-CZ" sz="2000" b="1" dirty="0"/>
              <a:t>návodem k přečinu porušení práv k ochranné známce a jiným označením </a:t>
            </a:r>
            <a:r>
              <a:rPr lang="cs-CZ" sz="2000" dirty="0"/>
              <a:t>podle § 24 odst. 1 písm. b), § 268 odst. 1 </a:t>
            </a:r>
            <a:r>
              <a:rPr lang="cs-CZ" sz="2000" dirty="0" err="1"/>
              <a:t>tr</a:t>
            </a:r>
            <a:r>
              <a:rPr lang="cs-CZ" sz="2000" dirty="0"/>
              <a:t>. zákoníku. Za tyto trestné činy byl podle § 251 odst. 1 </a:t>
            </a:r>
            <a:r>
              <a:rPr lang="cs-CZ" sz="2000" dirty="0" err="1"/>
              <a:t>tr</a:t>
            </a:r>
            <a:r>
              <a:rPr lang="cs-CZ" sz="2000" dirty="0"/>
              <a:t>. zákoníku za použití § 43 odst. 1 </a:t>
            </a:r>
            <a:r>
              <a:rPr lang="cs-CZ" sz="2000" dirty="0" err="1"/>
              <a:t>tr</a:t>
            </a:r>
            <a:r>
              <a:rPr lang="cs-CZ" sz="2000" dirty="0"/>
              <a:t>. zákoníku a § 60 odst. 1 </a:t>
            </a:r>
            <a:r>
              <a:rPr lang="cs-CZ" sz="2000" dirty="0" err="1"/>
              <a:t>tr</a:t>
            </a:r>
            <a:r>
              <a:rPr lang="cs-CZ" sz="2000" dirty="0"/>
              <a:t>. zákoníku odsouzen k </a:t>
            </a:r>
            <a:r>
              <a:rPr lang="cs-CZ" sz="2000" b="1" dirty="0"/>
              <a:t>úhrnnému trestu domácího vězení v trvání 15 měsíců </a:t>
            </a:r>
            <a:r>
              <a:rPr lang="cs-CZ" sz="2000" dirty="0"/>
              <a:t>s tím, že je povinen se po dobu výkonu trestu domácího vězení zdržovat v místě svého bydliště na adrese V. V., okres P.-v., a to ve dnech pracovního klidu a pracovního volna v době od 10:00 hodin do 17:30 hodin a od 19:00 hodin do 08:30 hodin; a v ostatních dnech v době od 18:45 hodin do 06:00 hodin následujícího dne, nebrání-li mu v tom důležité důvody uvedené v § 60 odst. 3 </a:t>
            </a:r>
            <a:r>
              <a:rPr lang="cs-CZ" sz="2000" dirty="0" err="1"/>
              <a:t>tr</a:t>
            </a:r>
            <a:r>
              <a:rPr lang="cs-CZ" sz="2000" dirty="0"/>
              <a:t>. zákoníku. Podle § 68 odst. 1, 2, 3 </a:t>
            </a:r>
            <a:r>
              <a:rPr lang="cs-CZ" sz="2000" dirty="0" err="1"/>
              <a:t>tr</a:t>
            </a:r>
            <a:r>
              <a:rPr lang="cs-CZ" sz="2000" dirty="0"/>
              <a:t>. zákoníku </a:t>
            </a:r>
            <a:r>
              <a:rPr lang="cs-CZ" sz="2000" b="1" dirty="0"/>
              <a:t>mu byl uložen peněžitý trest ve výměře 465 denních sazeb po 215 Kč, tedy celkem ve výši 100 000 Kč. </a:t>
            </a:r>
            <a:r>
              <a:rPr lang="cs-CZ" sz="2000" dirty="0"/>
              <a:t>Podle § 69 odst. 1 </a:t>
            </a:r>
            <a:r>
              <a:rPr lang="cs-CZ" sz="2000" dirty="0" err="1"/>
              <a:t>tr</a:t>
            </a:r>
            <a:r>
              <a:rPr lang="cs-CZ" sz="2000" dirty="0"/>
              <a:t>. zákoníku byl pro případ, že by obžalovaný ve stanovené lhůtě peněžitý trest nevykonal, stanoven náhradní trest odnětí svobody v trvání 9 měsíců. Podle § 70 odst. 2 písm. a) </a:t>
            </a:r>
            <a:r>
              <a:rPr lang="cs-CZ" sz="2000" dirty="0" err="1"/>
              <a:t>tr</a:t>
            </a:r>
            <a:r>
              <a:rPr lang="cs-CZ" sz="2000" dirty="0"/>
              <a:t>. zákoníku byl dále obžalovanému uložen trest propadnutí věci, a to věcí specifikovaných ve výroku rozsudku.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en-GB" sz="1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287241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35559" y="352338"/>
            <a:ext cx="11392249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/>
              <a:t>Proti uvedenému rozsudku podal obviněný M. P. odvolání. O tomto odvolání rozhodl Krajský soud v Praze ve veřejném zasedání konaném dne 29. 9. 2016 rozsudkem pod </a:t>
            </a:r>
            <a:r>
              <a:rPr lang="cs-CZ" sz="2400" dirty="0" err="1"/>
              <a:t>sp</a:t>
            </a:r>
            <a:r>
              <a:rPr lang="cs-CZ" sz="2400" dirty="0"/>
              <a:t>. zn. 11 To 389/2016, tak, že podle § 258 odst. 1 písm. d), odst. 2 </a:t>
            </a:r>
            <a:r>
              <a:rPr lang="cs-CZ" sz="2400" dirty="0" err="1"/>
              <a:t>tr</a:t>
            </a:r>
            <a:r>
              <a:rPr lang="cs-CZ" sz="2400" dirty="0"/>
              <a:t>. řádu v napadeném rozsudku </a:t>
            </a:r>
            <a:r>
              <a:rPr lang="cs-CZ" sz="2400" b="1" dirty="0"/>
              <a:t>zrušil výrok o peněžitém trestu </a:t>
            </a:r>
            <a:r>
              <a:rPr lang="cs-CZ" sz="2400" dirty="0"/>
              <a:t>a podle § 259 odst. 3 </a:t>
            </a:r>
            <a:r>
              <a:rPr lang="cs-CZ" sz="2400" dirty="0" err="1"/>
              <a:t>tr</a:t>
            </a:r>
            <a:r>
              <a:rPr lang="cs-CZ" sz="2400" dirty="0"/>
              <a:t>. řádu sám znovu rozhodl tak, že podle § 67 odst. 1 a § 68 odst. 1, 2 </a:t>
            </a:r>
            <a:r>
              <a:rPr lang="cs-CZ" sz="2400" dirty="0" err="1"/>
              <a:t>tr</a:t>
            </a:r>
            <a:r>
              <a:rPr lang="cs-CZ" sz="2400" dirty="0"/>
              <a:t>. zákoníku obviněnému uložil </a:t>
            </a:r>
            <a:r>
              <a:rPr lang="cs-CZ" sz="2400" b="1" dirty="0"/>
              <a:t>peněžitý trest ve výměře 465 denních sazeb po 215 Kč</a:t>
            </a:r>
            <a:r>
              <a:rPr lang="cs-CZ" sz="2400" dirty="0"/>
              <a:t>. Pro případ, že by ve stanovené lhůtě nebyl peněžitý trest vykonán, stanovil podle § 69 odst. 1 </a:t>
            </a:r>
            <a:r>
              <a:rPr lang="cs-CZ" sz="2400" dirty="0" err="1"/>
              <a:t>tr</a:t>
            </a:r>
            <a:r>
              <a:rPr lang="cs-CZ" sz="2400" dirty="0"/>
              <a:t>. zákoníku náhradní trest odnětí svobody v trvání 9 měsíců.</a:t>
            </a:r>
          </a:p>
          <a:p>
            <a:pPr marL="0" indent="0" algn="just">
              <a:buNone/>
            </a:pPr>
            <a:r>
              <a:rPr lang="en-GB" sz="1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86096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17446" y="285226"/>
            <a:ext cx="11476139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Obviněný: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nebyla vyjádřena subjektivní stránka daného trestného činu ve skutkové větě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nebylo jednoznačně konstatováno, že by věděl o neoprávněném označení výrobku a zboží „či“ byl alespoň srozuměn s neoprávněným zásahem do práv vlastníka dotčené ochranné známky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uvedl, že § 268 odst. 1 </a:t>
            </a:r>
            <a:r>
              <a:rPr lang="cs-CZ" sz="2000" dirty="0" err="1"/>
              <a:t>tr</a:t>
            </a:r>
            <a:r>
              <a:rPr lang="cs-CZ" sz="2000" dirty="0"/>
              <a:t>. zákoníku má tzv. </a:t>
            </a:r>
            <a:r>
              <a:rPr lang="cs-CZ" sz="2000" dirty="0" err="1"/>
              <a:t>blanketní</a:t>
            </a:r>
            <a:r>
              <a:rPr lang="cs-CZ" sz="2000" dirty="0"/>
              <a:t> dispozici, protože trestnost je zde podmíněna porušením zákona č. 441/2003 Sb., o ochranných známkách, ve znění pozdějších předpisů (dále též jen „ZOZ“), výrok odsuzujícího rozsudku, jehož skutková podstata má tzv. </a:t>
            </a:r>
            <a:r>
              <a:rPr lang="cs-CZ" sz="2000" dirty="0" err="1"/>
              <a:t>blanketní</a:t>
            </a:r>
            <a:r>
              <a:rPr lang="cs-CZ" sz="2000" dirty="0"/>
              <a:t> nebo odkazovací dispozici, musí obsahovat odkaz na konkrétní normu </a:t>
            </a:r>
            <a:r>
              <a:rPr lang="cs-CZ" sz="2000" dirty="0" err="1"/>
              <a:t>mimotrestního</a:t>
            </a:r>
            <a:r>
              <a:rPr lang="cs-CZ" sz="2000" dirty="0"/>
              <a:t> právního předpisu, takový odkaz však v rozsudku nalézacího soudu chybí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nemohl spáchat přečin neoprávněného podnikání, protože zásilkový prodej Viagry a </a:t>
            </a:r>
            <a:r>
              <a:rPr lang="cs-CZ" sz="2000" dirty="0" err="1"/>
              <a:t>Cialisu</a:t>
            </a:r>
            <a:r>
              <a:rPr lang="cs-CZ" sz="2000" dirty="0"/>
              <a:t> je ze zákona vyloučen, tedy nemůže být předmětem žádného legálního podnikání, a to ani pro lékárny, které jsou oprávněny vydávat léčivé přípravky na lékařský předpis.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pokud nějakou činnost nelze v rámci podnikání legálně provozovat, nejde o podnikání, a tedy ani o neoprávněné podnikání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opak by vedl k tomu, že neoprávněným podnikáním jsou i takové aktivity jako kuplířství, prodej drog apod., což je podle obviněného v důsledku uplatnění zákonnosti (§ 12 </a:t>
            </a:r>
            <a:r>
              <a:rPr lang="cs-CZ" sz="2000" dirty="0" err="1"/>
              <a:t>tr</a:t>
            </a:r>
            <a:r>
              <a:rPr lang="cs-CZ" sz="2000" dirty="0"/>
              <a:t>. zákoníku) v trestním právu nepřípustné,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souběh § 268 odst. 1 a § 251 odst. 1 </a:t>
            </a:r>
            <a:r>
              <a:rPr lang="cs-CZ" sz="2000" dirty="0" err="1"/>
              <a:t>TZk</a:t>
            </a:r>
            <a:r>
              <a:rPr lang="cs-CZ" sz="2000" dirty="0"/>
              <a:t> není dle obviněného možný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en-GB" sz="2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370547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60789" y="327171"/>
            <a:ext cx="11870422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400" b="1" dirty="0"/>
              <a:t>Nejvyšší soud: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nevyjádření </a:t>
            </a:r>
            <a:r>
              <a:rPr lang="cs-CZ" sz="2000" dirty="0" err="1"/>
              <a:t>mimotrestní</a:t>
            </a:r>
            <a:r>
              <a:rPr lang="cs-CZ" sz="2000" dirty="0"/>
              <a:t> normy, která je součástí tzv. složené skutkové podstaty, která se této normy dovolává, je závažné pochybení,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obviněný na tento nedostatek celou dobu poukazoval, soud nalézací ani odvolací však tento nedostatek nenapravily,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skutek je stále týž a již od počátku bylo zřejmé, jaké ustanovení ZOZ měl obviněný porušit, nelze tedy očekávat nějaký diametrálně odlišný výsledek i po zrušení napadených rozsudků a vrácení věci nalézacímu soudu k dalšímu řízení,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chybí dostatečné vyjádření subjektivní stránky, neboť jde o trestné činy úmyslné, soudy však užily formulace, hodící se pro nedbalost nevědomou („mohl být přinejmenším srozuměn“),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užitá formulace nenabízí jednoznačný závěr, zda pachatel věděl o tom, že jde o padělky, byl srozuměn s tím, že může jít o padělky či to nevěděl vůbec,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subjektivní stránka přitom musí být vyjádřena již ve skutkové větě,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	- souběh neoprávněného podnikání a porušení práv k ochranné známce možný je, tyto trestné činy chrání různé zájmy (neoprávněné podnikání chrání mimo jiné nejen konkurenty, ale </a:t>
            </a:r>
            <a:r>
              <a:rPr lang="cs-CZ" sz="2000" b="1" dirty="0"/>
              <a:t>i spotřebitele</a:t>
            </a:r>
            <a:r>
              <a:rPr lang="cs-CZ" sz="2000" dirty="0"/>
              <a:t>),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 léčivy v ČR obchodovat za splnění zákonných podmínek lze, obviněný s léčivy obchodoval v rozporu s těmito podmínkami,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fakt, že s nimi obchodoval způsobem, jakým s nimi nemohl legálně obchodovat ani někdo, kdo jinak s léčivy obchodovat smí, na tom ničeho nemění, resp. vinu spíše ztěžuje</a:t>
            </a:r>
          </a:p>
          <a:p>
            <a:pPr marL="342000" algn="just">
              <a:buNone/>
            </a:pPr>
            <a:r>
              <a:rPr lang="en-GB" sz="2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55417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3006" y="520116"/>
            <a:ext cx="11023133" cy="633788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i="1" dirty="0"/>
              <a:t>Rozsudkem Okresního soudu byl obviněný </a:t>
            </a:r>
            <a:r>
              <a:rPr lang="cs-CZ" b="1" i="1" dirty="0"/>
              <a:t>uznán vinným přečinem vydírání</a:t>
            </a:r>
            <a:r>
              <a:rPr lang="cs-CZ" i="1" dirty="0"/>
              <a:t> podle § 175 odst. 1 </a:t>
            </a:r>
            <a:r>
              <a:rPr lang="cs-CZ" i="1" dirty="0" err="1"/>
              <a:t>tr</a:t>
            </a:r>
            <a:r>
              <a:rPr lang="cs-CZ" i="1" dirty="0"/>
              <a:t>. zákoníku a podle tohoto ustanovení byl odsouzen k trestu odnětí svobody v trvání šesti měsíců, jehož výkon mu byl podle § 81 odst. 1 a § 82 odst. 1 </a:t>
            </a:r>
            <a:r>
              <a:rPr lang="cs-CZ" i="1" dirty="0" err="1"/>
              <a:t>tr</a:t>
            </a:r>
            <a:r>
              <a:rPr lang="cs-CZ" i="1" dirty="0"/>
              <a:t>. zákoníku podmíněně odložen na zkušební dobu v trvání dvanácti měsíců. Podle § 229 odst. 1 </a:t>
            </a:r>
            <a:r>
              <a:rPr lang="cs-CZ" i="1" dirty="0" err="1"/>
              <a:t>tr</a:t>
            </a:r>
            <a:r>
              <a:rPr lang="cs-CZ" i="1" dirty="0"/>
              <a:t>. ř. bylo rozhodnuto o nároku na náhradu škody.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i="1" dirty="0"/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b="1" i="1" dirty="0"/>
              <a:t>Odvolání bylo zamítnuto. </a:t>
            </a:r>
          </a:p>
        </p:txBody>
      </p:sp>
    </p:spTree>
    <p:extLst>
      <p:ext uri="{BB962C8B-B14F-4D97-AF65-F5344CB8AC3E}">
        <p14:creationId xmlns:p14="http://schemas.microsoft.com/office/powerpoint/2010/main" val="901086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3006" y="453006"/>
            <a:ext cx="9746464" cy="6858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400" b="1" dirty="0"/>
              <a:t>Závěr: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400" dirty="0"/>
              <a:t>Podle § 265k odst. 1 </a:t>
            </a:r>
            <a:r>
              <a:rPr lang="cs-CZ" sz="2400" dirty="0" err="1"/>
              <a:t>tr</a:t>
            </a:r>
            <a:r>
              <a:rPr lang="cs-CZ" sz="2400" dirty="0"/>
              <a:t>. řádu se zrušují rozsudek Krajského soudu Praze ze dne 29. 9. 2016, </a:t>
            </a:r>
            <a:r>
              <a:rPr lang="cs-CZ" sz="2400" dirty="0" err="1"/>
              <a:t>sp</a:t>
            </a:r>
            <a:r>
              <a:rPr lang="cs-CZ" sz="2400" dirty="0"/>
              <a:t>. zn. 11 To 389/2016, a rozsudek Okresního soudu Praha-východ ze dne 6. 5. 2016, </a:t>
            </a:r>
            <a:r>
              <a:rPr lang="cs-CZ" sz="2400" dirty="0" err="1"/>
              <a:t>sp</a:t>
            </a:r>
            <a:r>
              <a:rPr lang="cs-CZ" sz="2400" dirty="0"/>
              <a:t>. zn. 1 T 111/2015.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400" dirty="0"/>
              <a:t>Podle § 265k odst. 2 </a:t>
            </a:r>
            <a:r>
              <a:rPr lang="cs-CZ" sz="2400" dirty="0" err="1"/>
              <a:t>tr</a:t>
            </a:r>
            <a:r>
              <a:rPr lang="cs-CZ" sz="2400" dirty="0"/>
              <a:t>. řádu se zrušují také další rozhodnutí na zrušená rozhodnutí obsahově navazující, pokud vzhledem ke změně, k níž došlo zrušením, pozbyla podkladu.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400" dirty="0"/>
              <a:t>Podle § 265l odst. 1 </a:t>
            </a:r>
            <a:r>
              <a:rPr lang="cs-CZ" sz="2400" dirty="0" err="1"/>
              <a:t>tr</a:t>
            </a:r>
            <a:r>
              <a:rPr lang="cs-CZ" sz="2400" dirty="0"/>
              <a:t>. řádu se Okresnímu soudu Praha-východ přikazuje, aby věc v potřebném rozsahu znovu projednal a rozhodl.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400" b="1" dirty="0"/>
              <a:t>5 </a:t>
            </a:r>
            <a:r>
              <a:rPr lang="cs-CZ" sz="2400" b="1" dirty="0" err="1"/>
              <a:t>Tdo</a:t>
            </a:r>
            <a:r>
              <a:rPr lang="cs-CZ" sz="2400" b="1" dirty="0"/>
              <a:t> 213/2017</a:t>
            </a:r>
          </a:p>
          <a:p>
            <a:endParaRPr lang="cs-CZ" sz="1000" dirty="0"/>
          </a:p>
          <a:p>
            <a:pPr marL="342000" algn="just">
              <a:buNone/>
            </a:pPr>
            <a:r>
              <a:rPr lang="en-GB" sz="1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649771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60060" y="192947"/>
            <a:ext cx="11425805" cy="6858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Za účelem majetkového prospěchu v přesně nezjištěné době od 1. 1. 2012 do 22. 11. 2012 P. Š. v rozporu s právními předpisy ČR si opakovaně v B. a na jiných místech </a:t>
            </a:r>
            <a:r>
              <a:rPr lang="cs-CZ" sz="2000" b="1" dirty="0"/>
              <a:t>neoprávněně opatřil a následně dodával</a:t>
            </a:r>
            <a:r>
              <a:rPr lang="cs-CZ" sz="2000" dirty="0"/>
              <a:t> obžalované L. Š., nar. ..., do místa jejího trvalého </a:t>
            </a:r>
            <a:r>
              <a:rPr lang="cs-CZ" sz="2000" b="1" dirty="0"/>
              <a:t>bydliště čirou tekutinu jím označenou jako vodka v plastových barelech </a:t>
            </a:r>
            <a:r>
              <a:rPr lang="cs-CZ" sz="2000" dirty="0"/>
              <a:t>bez jakéhokoliv značení, celkem v přesně nezjištěném množství, kdy </a:t>
            </a:r>
            <a:r>
              <a:rPr lang="cs-CZ" sz="2000" b="1" dirty="0"/>
              <a:t>L. Š. tuto dále prodávala</a:t>
            </a:r>
            <a:r>
              <a:rPr lang="cs-CZ" sz="2000" dirty="0"/>
              <a:t>, kdy takto v přesně nezjištěné době od 1. 9. 2012 do 22. 11. 2012 zakoupil </a:t>
            </a:r>
            <a:r>
              <a:rPr lang="cs-CZ" sz="2000" b="1" dirty="0"/>
              <a:t>P. Š. v provozovně společnosti PROVIAL Hranice</a:t>
            </a:r>
            <a:r>
              <a:rPr lang="cs-CZ" sz="2000" dirty="0"/>
              <a:t>, spol. s r. o., v B., okres P., od provozovatele obviněného Ing. P. Č., nar. ..., alkoholické nápoje vyrobené ze směsi pocházející původně od obviněných R. F., T. K. a J. V., konkrétně nejprve 5-6 ks kanystrů o obsahu 25 litrů s alkoholem (v sortimentu 4 kanystry – vodka, 2 kanystry – rum), </a:t>
            </a:r>
            <a:r>
              <a:rPr lang="cs-CZ" sz="2000" b="1" dirty="0"/>
              <a:t>opatřenými etiketami likérky Likérka DRAK, s. r. o.,</a:t>
            </a:r>
            <a:r>
              <a:rPr lang="cs-CZ" sz="2000" dirty="0"/>
              <a:t> bez kontrolních pásek, a to za částku 55 Kč za jeden litr, následně pak v přesně nezjištěné době v měsíci říjnu 2012 po skončení státem vyhlášené tzv. prohibice, </a:t>
            </a:r>
            <a:r>
              <a:rPr lang="cs-CZ" sz="2000" b="1" dirty="0"/>
              <a:t>v době, kdy již byly známy všeobecně případy otrav metylalkoholem na území celé České republiky </a:t>
            </a:r>
            <a:r>
              <a:rPr lang="cs-CZ" sz="2000" dirty="0"/>
              <a:t>a v době, kdy </a:t>
            </a:r>
            <a:r>
              <a:rPr lang="cs-CZ" sz="2000" b="1" dirty="0"/>
              <a:t>již obžalovaný P. Š. znal výsledky protokolu o zkoušce č. ... zkušební laboratoře LABTECH, s. r. o., z 22. 10. 2011 s pozitivními nálezy metanolu ve vzorcích dodaných obžalovaným</a:t>
            </a:r>
            <a:r>
              <a:rPr lang="cs-CZ" sz="2000" dirty="0"/>
              <a:t>, ve společnosti </a:t>
            </a:r>
            <a:r>
              <a:rPr lang="cs-CZ" sz="2000" dirty="0" err="1"/>
              <a:t>Provial</a:t>
            </a:r>
            <a:r>
              <a:rPr lang="cs-CZ" sz="2000" dirty="0"/>
              <a:t>, s. r. o., zakoupil přesně nezjištěné množství 6ti litrových kanystrů s obsahem vodka doposud nezjištěného výrobce, dále 8 ks 6ti litrových kanystrů s obsahem rumu, opatřené etiketami Likérky DRAK, s. r. o., a to za částku 110 Kč za jeden litr, kdy </a:t>
            </a:r>
            <a:r>
              <a:rPr lang="cs-CZ" sz="2000" b="1" dirty="0"/>
              <a:t>vodku přelil do kanystru o obsahu 25 litrů, který v přesně nezjištěné době dodal obžalované L. Š. </a:t>
            </a:r>
            <a:r>
              <a:rPr lang="cs-CZ" sz="2000" dirty="0"/>
              <a:t>do místa jejího trvalého bydliště za účelem prodeje alkoholu…</a:t>
            </a:r>
          </a:p>
          <a:p>
            <a:pPr marL="0" indent="0" algn="just">
              <a:lnSpc>
                <a:spcPct val="100000"/>
              </a:lnSpc>
              <a:buNone/>
            </a:pPr>
            <a:br>
              <a:rPr lang="cs-CZ" sz="2400" dirty="0"/>
            </a:br>
            <a:endParaRPr lang="cs-CZ" sz="24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3853631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60060" y="192947"/>
            <a:ext cx="11425805" cy="6858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0"/>
              <a:t>…kdy Š. z tohoto kanystru prodala přesně nezjištěné množství vodky </a:t>
            </a:r>
            <a:r>
              <a:rPr lang="cs-CZ" sz="1800" b="1" dirty="0"/>
              <a:t>poškozenému P. D</a:t>
            </a:r>
            <a:r>
              <a:rPr lang="cs-CZ" sz="1800" dirty="0"/>
              <a:t>., nar. ..., trvale bytem D., B. – S., který byl po požití této tekutiny dne 22. 11. 2012 v 05:00 hod. hospitalizován ve Fakultní nemocnici U svaté Anny v Brně, kde </a:t>
            </a:r>
            <a:r>
              <a:rPr lang="cs-CZ" sz="1800" b="1" dirty="0"/>
              <a:t>byl s diagnózou intoxikace metylalkoholem léčen</a:t>
            </a:r>
            <a:r>
              <a:rPr lang="cs-CZ" sz="1800" dirty="0"/>
              <a:t>, avšak dne 25. 11. 2012 </a:t>
            </a:r>
            <a:r>
              <a:rPr lang="cs-CZ" sz="1800" b="1" dirty="0"/>
              <a:t>v přímé příčinné souvislosti s touto intoxikací zemřel,</a:t>
            </a:r>
            <a:r>
              <a:rPr lang="cs-CZ" sz="1800" dirty="0"/>
              <a:t> přičemž ze znaleckého zkoumání zajištěného alkoholu bylo zjištěno, že alkohol prodávaný obžalovanou L. Š. poškozenému D. (tzn. Vodka v barelu o obsahu 25 litrů) byl kontaminován látkou metylalkohol ve výši </a:t>
            </a:r>
            <a:r>
              <a:rPr lang="cs-CZ" sz="1800" b="1" dirty="0"/>
              <a:t>5,2 objemových procent metylalkoholu</a:t>
            </a:r>
            <a:r>
              <a:rPr lang="cs-CZ" sz="1800" dirty="0"/>
              <a:t>, dále alkohol zajištěný u poškozeného D. byl </a:t>
            </a:r>
            <a:r>
              <a:rPr lang="cs-CZ" sz="1800" b="1" dirty="0"/>
              <a:t>kontaminován látkou metylalkohol ve výši 4,5 objemových procent metylalkoholu </a:t>
            </a:r>
            <a:r>
              <a:rPr lang="cs-CZ" sz="1800" dirty="0"/>
              <a:t>a dále alkohol zajištěný u obžalovaného P. Š. byl kontaminován látkou metylalkohol ve </a:t>
            </a:r>
            <a:r>
              <a:rPr lang="cs-CZ" sz="1800" b="1" dirty="0"/>
              <a:t>výši 3,3 až 3,6 </a:t>
            </a:r>
            <a:r>
              <a:rPr lang="cs-CZ" sz="1800" dirty="0"/>
              <a:t>objemových procent metylalkoholu a rovněž alkohol zajištěný v provozovně společnosti </a:t>
            </a:r>
            <a:r>
              <a:rPr lang="cs-CZ" sz="1800" dirty="0" err="1"/>
              <a:t>Provial</a:t>
            </a:r>
            <a:r>
              <a:rPr lang="cs-CZ" sz="1800" dirty="0"/>
              <a:t>, s. r. o., provozované Ing. P. Č., </a:t>
            </a:r>
            <a:r>
              <a:rPr lang="cs-CZ" sz="1800" b="1" dirty="0"/>
              <a:t>byl kontaminován látkou metylalkohol ve výši 5,5 objemových procent metylalkoholu</a:t>
            </a:r>
            <a:r>
              <a:rPr lang="cs-CZ" sz="1800" dirty="0"/>
              <a:t>, a dle poměru methanolu a ethanolu a </a:t>
            </a:r>
            <a:r>
              <a:rPr lang="cs-CZ" sz="1800" b="1" dirty="0"/>
              <a:t>rovněž dle izotopových parametrů všechny vzorky byly zařazeny do jedné skupiny svědčící o stejném původu</a:t>
            </a:r>
            <a:r>
              <a:rPr lang="cs-CZ" sz="1800" dirty="0"/>
              <a:t>, kdy tímto nakládáním s pokoutně opatřeným alkoholem od osob, které nemohly nijak garantovat jeho zdravotní nezávadnost, oba hrubě porušili hygienické a zdravotní předpisy stanovené v článku 14 odst. 1 Nařízení Evropského parlamentu a Rady (ES) č. 178/2002 ze dne 28. 1. 2002, kterým se stanoví obecné zásady a požadavky potravinového práva, podle kterého nesmí být potravina uvedena na trh, není-li bezpečná, dále porušil hygienické a zdravotní předpisy stanovené v ustanovení § 10 odst. 1 písm. a) zák. č. 110/1997 Sb. „o potravinách“, čímž je zakázáno uvádět potraviny, jiné než zdravotně nezávadné, dále ustanovení § 10 odst. 1 písm. d) zák. č. 110/1997 Sb. je pak zakázáno uvádět do oběhu potraviny neznámého původu, kdy </a:t>
            </a:r>
            <a:r>
              <a:rPr lang="cs-CZ" sz="1800" b="1" dirty="0"/>
              <a:t>byli přinejmenším srozuměni s tím, že pokud budou uvádět na trh alkohol neznámého původu a umožní jeho další šíření a požívání konečnými spotřebiteli, tak svým jednáním vystaví lidi nebezpečí smrti nebo těžké újmy na zdraví.</a:t>
            </a:r>
            <a:endParaRPr lang="cs-CZ" sz="1400" b="1" dirty="0"/>
          </a:p>
          <a:p>
            <a:pPr marL="342000" algn="just">
              <a:lnSpc>
                <a:spcPct val="100000"/>
              </a:lnSpc>
              <a:buNone/>
            </a:pPr>
            <a:r>
              <a:rPr lang="en-GB" sz="1050" dirty="0"/>
              <a:t> </a:t>
            </a:r>
            <a:br>
              <a:rPr lang="cs-CZ" sz="2400" dirty="0"/>
            </a:br>
            <a:endParaRPr lang="cs-CZ" sz="24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737329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35559" y="352338"/>
            <a:ext cx="11392249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/>
              <a:t>Dle soudu prvého stupně oba obvinění uznáni vinnými dle </a:t>
            </a:r>
            <a:r>
              <a:rPr lang="cs-CZ" sz="2400" b="1" dirty="0"/>
              <a:t>§ 156 odst. 3 </a:t>
            </a:r>
            <a:r>
              <a:rPr lang="cs-CZ" sz="2400" dirty="0" err="1"/>
              <a:t>TrZ</a:t>
            </a:r>
            <a:r>
              <a:rPr lang="cs-CZ" sz="2400" dirty="0"/>
              <a:t> a odsouzeni k: 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trestu odnětí </a:t>
            </a:r>
            <a:r>
              <a:rPr lang="cs-CZ" sz="2400" b="1" dirty="0"/>
              <a:t>svobody v trvání čtyř a půl let </a:t>
            </a:r>
            <a:r>
              <a:rPr lang="cs-CZ" sz="2400" dirty="0"/>
              <a:t>(P. Š.), pro jehož výkon byl podle § 56 odst. 2 písm. c) </a:t>
            </a:r>
            <a:r>
              <a:rPr lang="cs-CZ" sz="2400" dirty="0" err="1"/>
              <a:t>tr</a:t>
            </a:r>
            <a:r>
              <a:rPr lang="cs-CZ" sz="2400" dirty="0"/>
              <a:t>. zákoníku zařazen do věznice s ostrahou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trestu odnětí svobody v trvání tří let, jehož výkon se podle § 81 odst. 1 a § 82 odst. 1 </a:t>
            </a:r>
            <a:r>
              <a:rPr lang="cs-CZ" sz="2400" dirty="0" err="1"/>
              <a:t>tr</a:t>
            </a:r>
            <a:r>
              <a:rPr lang="cs-CZ" sz="2400" dirty="0"/>
              <a:t>. zákoníku </a:t>
            </a:r>
            <a:r>
              <a:rPr lang="cs-CZ" sz="2400" b="1" dirty="0"/>
              <a:t>podmíněně odkládá </a:t>
            </a:r>
            <a:r>
              <a:rPr lang="cs-CZ" sz="2400" dirty="0"/>
              <a:t>na zkušební dobu pěti let (L. Š.). 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Oběma obžalovaným byl rovněž uložen trest </a:t>
            </a:r>
            <a:r>
              <a:rPr lang="cs-CZ" sz="2400" b="1" dirty="0"/>
              <a:t>propadnutí věci </a:t>
            </a:r>
            <a:r>
              <a:rPr lang="cs-CZ" sz="2400" dirty="0"/>
              <a:t>(PET barelů obsahujících tekutinu).</a:t>
            </a:r>
          </a:p>
          <a:p>
            <a:pPr marL="285750" indent="-285750" algn="just">
              <a:buFontTx/>
              <a:buChar char="-"/>
            </a:pPr>
            <a:r>
              <a:rPr lang="cs-CZ" sz="2400" dirty="0"/>
              <a:t>Oběma byla rovněž uložena povinnost nahradit škodu</a:t>
            </a:r>
          </a:p>
          <a:p>
            <a:pPr marL="0" indent="0" algn="just">
              <a:buNone/>
            </a:pPr>
            <a:r>
              <a:rPr lang="cs-CZ" sz="2400" dirty="0"/>
              <a:t>Odvolání odvolací soud </a:t>
            </a:r>
            <a:r>
              <a:rPr lang="cs-CZ" sz="2400" b="1" dirty="0"/>
              <a:t>zamítl.</a:t>
            </a:r>
          </a:p>
          <a:p>
            <a:pPr marL="285750" indent="-285750" algn="just">
              <a:buFontTx/>
              <a:buChar char="-"/>
            </a:pPr>
            <a:r>
              <a:rPr lang="en-GB" sz="1200" dirty="0"/>
              <a:t> </a:t>
            </a:r>
            <a:br>
              <a:rPr lang="cs-CZ" sz="3200" dirty="0"/>
            </a:br>
            <a:endParaRPr lang="cs-CZ" sz="3200" dirty="0"/>
          </a:p>
          <a:p>
            <a:pPr marL="342000" algn="just">
              <a:buNone/>
            </a:pPr>
            <a:r>
              <a:rPr lang="cs-CZ" sz="3200" dirty="0"/>
              <a:t>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1005187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17446" y="285226"/>
            <a:ext cx="11476139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Obvinění:</a:t>
            </a:r>
          </a:p>
          <a:p>
            <a:pPr marL="342000" algn="just">
              <a:lnSpc>
                <a:spcPct val="100000"/>
              </a:lnSpc>
              <a:buNone/>
            </a:pP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P. Š.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laboratorní test vzorku si nechal udělat již v roce 2011, ne až v roce 2012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hned po zjištění metylalkoholu to řešil s dodavatelem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skutečnost, že nákup alkoholu byl bez příslušných dokladů, není v příčinné souvislosti s následkem předvídaným § 156 odst. 3 </a:t>
            </a:r>
            <a:r>
              <a:rPr lang="cs-CZ" sz="2000" dirty="0" err="1"/>
              <a:t>TrZ</a:t>
            </a: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alkohol byl kupován od právnické osoby, za kvalitu odpovídala ona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zemřelý mohl kupovat závadný alkohol i u jiných dodavatelů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znalecký posudek dostatečně nerozvedl, s jakou pravděpodobností šlo právě o jejich alkohol</a:t>
            </a:r>
          </a:p>
          <a:p>
            <a:pPr marL="16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L.Š.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alkohol si neopatřovala v rámci obchodní činnosti, ale pro osobní potřebu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alkohol občas jen na pokyn svého syna předala třetí osobě, neměla z toho však žádný prospěch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jestliže si občas peníze za alkohol ponechala, započetla je na pohledávky, které vůči synovi měla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alkohol do oběhu uvedl výrobce, nikoliv ona – ona jej jen v oběhu ponechala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její úmysl nemůže být dovozen jen z toho, že předtím byla prohibice a že si byla vědoma, že je v oběhu nějaký problematický alkohol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dirty="0"/>
              <a:t>- s alkoholem neobchodovala ona, ale její syn</a:t>
            </a:r>
          </a:p>
          <a:p>
            <a:pPr marL="16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en-GB" sz="2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5524443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17446" y="285226"/>
            <a:ext cx="11476139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b="1" dirty="0"/>
              <a:t>Nejvyšší soud</a:t>
            </a:r>
          </a:p>
          <a:p>
            <a:pPr marL="342000" algn="just">
              <a:lnSpc>
                <a:spcPct val="100000"/>
              </a:lnSpc>
              <a:buNone/>
            </a:pP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k předmětnému skutku docházelo již v období, kdy byla metanolová aféra obecně známa, a okolnosti případu byla podezřelé (neoznačené barely atd.)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pokud P. Š. tvrdí, že si nechal test dělat již v roce 2011, pak vzhledem k tomu, že test měl pozitivní výsledek nálezu metylalkoholu, věděl o něm ještě o rok déle, než jak tvrdila obžaloba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není důležité, zda řešil nález metylalkoholu s dodavatelem, jestliže přesto dál metylalkohol prodával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pojem „má na prodej“ znamená jakékoliv přechovávání za účelem prodeje, nezáleží na tom, kdy a jakou formou k němu má dojít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b="1" dirty="0"/>
              <a:t>- uvádění do oběhu je celistvá řada všech převodů od prvotního výrobce až po koncového zákazníka, včetně všech mezičlánků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obvinění prodávali nekolkovaný alkohol, muselo jim proto být zřejmé, že jde o nelegální obchod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i když je označování lihu primárně prováděno pro daňové účely, nákup alkoholu bez kontrolních pásek s sebou </a:t>
            </a:r>
            <a:r>
              <a:rPr lang="cs-CZ" sz="2000" b="1" dirty="0"/>
              <a:t>nese i vědomí, že mohl být vyroben způsobem, pro nějž je nebezpečný pro zdraví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- znalecký posudek dovodil identitu izomerů s vysokou pravděpodobností, nešlo však o jediný důkaz, dále se soudy opřely i o komunikaci v mobilním telefonu mezi P. Š. a poškozeným, přičemž poslední komunikace o nákupu a prodeji </a:t>
            </a:r>
            <a:r>
              <a:rPr lang="cs-CZ" sz="2000" b="1" dirty="0"/>
              <a:t>proběhla dva dny</a:t>
            </a:r>
            <a:r>
              <a:rPr lang="cs-CZ" sz="2000" dirty="0"/>
              <a:t> před hospitalizací poškozeného</a:t>
            </a:r>
          </a:p>
          <a:p>
            <a:pPr marL="162000" indent="0" algn="just">
              <a:lnSpc>
                <a:spcPct val="100000"/>
              </a:lnSpc>
              <a:buNone/>
            </a:pPr>
            <a:r>
              <a:rPr lang="cs-CZ" sz="2000" b="1" dirty="0"/>
              <a:t>- dovolání odmítnuta - 6 </a:t>
            </a:r>
            <a:r>
              <a:rPr lang="cs-CZ" sz="2000" b="1" dirty="0" err="1"/>
              <a:t>Tdo</a:t>
            </a:r>
            <a:r>
              <a:rPr lang="cs-CZ" sz="2000" b="1" dirty="0"/>
              <a:t> 970/2015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en-GB" sz="2000" dirty="0"/>
              <a:t> </a:t>
            </a:r>
            <a:br>
              <a:rPr lang="cs-CZ" sz="2000" dirty="0"/>
            </a:br>
            <a:endParaRPr lang="cs-CZ" sz="2000" dirty="0"/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42122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0" y="427838"/>
            <a:ext cx="10149136" cy="6430161"/>
          </a:xfrm>
        </p:spPr>
        <p:txBody>
          <a:bodyPr/>
          <a:lstStyle/>
          <a:p>
            <a:pPr marL="342000" algn="just">
              <a:buNone/>
            </a:pPr>
            <a:r>
              <a:rPr lang="cs-CZ" sz="2400" i="1" dirty="0"/>
              <a:t>	</a:t>
            </a:r>
            <a:r>
              <a:rPr lang="cs-CZ" sz="2400" dirty="0"/>
              <a:t>Obviněný: </a:t>
            </a:r>
          </a:p>
          <a:p>
            <a:pPr marL="342000" algn="just">
              <a:buNone/>
            </a:pPr>
            <a:r>
              <a:rPr lang="cs-CZ" sz="2400" dirty="0"/>
              <a:t>	- nebylo jednoznačně prokázáno, že by spáchal předmětný skutek</a:t>
            </a:r>
          </a:p>
          <a:p>
            <a:pPr marL="342000" algn="just">
              <a:buNone/>
            </a:pPr>
            <a:r>
              <a:rPr lang="cs-CZ" sz="2400" dirty="0"/>
              <a:t>	- prodejců na předváděcí akci bylo více</a:t>
            </a:r>
          </a:p>
          <a:p>
            <a:pPr marL="342000" algn="just">
              <a:buNone/>
            </a:pPr>
            <a:r>
              <a:rPr lang="cs-CZ" sz="2400" dirty="0"/>
              <a:t>	- ani sám poškozený jej při rekognici podle fotografií nepoznal</a:t>
            </a:r>
          </a:p>
          <a:p>
            <a:pPr marL="342000" algn="just">
              <a:buNone/>
            </a:pPr>
            <a:r>
              <a:rPr lang="cs-CZ" sz="2400" dirty="0"/>
              <a:t>	- ani svědecké výpovědi jej neusvědčují, když jeden ze svědků se této akce nezúčastnil, další nebyl schopen říct, kdo ji organizoval a kdo se jí účastnil,  další uvedl, že smlouvy podepisovali i jiní prodejci, a pokud předmětnou smlouvu podepsal obviněný, choval se v mezích slušného chování.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55373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-1" y="0"/>
            <a:ext cx="11945923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400" i="1" dirty="0"/>
              <a:t>	</a:t>
            </a:r>
            <a:r>
              <a:rPr lang="cs-CZ" sz="2400" dirty="0"/>
              <a:t>Nejvyšší soud:</a:t>
            </a:r>
          </a:p>
          <a:p>
            <a:pPr marL="342000" algn="just">
              <a:buNone/>
            </a:pPr>
            <a:r>
              <a:rPr lang="cs-CZ" sz="2400" dirty="0"/>
              <a:t>	- nalézací soud vycházel zejména z výpovědi poškozeného Š. K.</a:t>
            </a:r>
          </a:p>
          <a:p>
            <a:pPr marL="342000" algn="just">
              <a:buNone/>
            </a:pPr>
            <a:r>
              <a:rPr lang="cs-CZ" sz="2400" dirty="0"/>
              <a:t>	- tato výpověď má oporu i ve výpovědích ostatních svědků </a:t>
            </a:r>
          </a:p>
          <a:p>
            <a:pPr marL="342000" algn="just">
              <a:buNone/>
            </a:pPr>
            <a:r>
              <a:rPr lang="cs-CZ" sz="2400" dirty="0"/>
              <a:t>	- nalézací soud vyšel i z kupní smlouvy a dopisu o odstoupení od smlouvy</a:t>
            </a:r>
          </a:p>
          <a:p>
            <a:pPr marL="342000" algn="just">
              <a:buNone/>
            </a:pPr>
            <a:r>
              <a:rPr lang="cs-CZ" sz="2400" dirty="0"/>
              <a:t>	- poškozený uvedl, že mu obviněný odňal nejen občanský průkaz, ale i částku 500,- Kč, přičemž v kupní smlouvě bylo uvedeno odečtení zálohy v identické výši. </a:t>
            </a:r>
          </a:p>
          <a:p>
            <a:pPr marL="342000" algn="just">
              <a:buNone/>
            </a:pPr>
            <a:r>
              <a:rPr lang="cs-CZ" sz="2400" dirty="0"/>
              <a:t>	- poškozený sice obviněného nepoznal, opakovaně však uvedl jeho popis, který mu odpovídal </a:t>
            </a:r>
          </a:p>
          <a:p>
            <a:pPr marL="342000" algn="just">
              <a:buNone/>
            </a:pPr>
            <a:r>
              <a:rPr lang="cs-CZ" sz="2400" dirty="0"/>
              <a:t>	- identifikoval obviněného i jako osobu, která byla z pořadatelů akce nejstarší, což odpovídalo</a:t>
            </a:r>
            <a:endParaRPr lang="cs-CZ" sz="2400" i="1" dirty="0"/>
          </a:p>
          <a:p>
            <a:pPr marL="342000" algn="just">
              <a:buNone/>
            </a:pPr>
            <a:r>
              <a:rPr lang="cs-CZ" sz="3200" b="1" dirty="0"/>
              <a:t>	</a:t>
            </a:r>
            <a:r>
              <a:rPr lang="cs-CZ" sz="2400" dirty="0"/>
              <a:t>Dovolání odmítnuto. </a:t>
            </a:r>
            <a:r>
              <a:rPr lang="en-GB" sz="2400" b="1" dirty="0"/>
              <a:t>11 </a:t>
            </a:r>
            <a:r>
              <a:rPr lang="en-GB" sz="2400" b="1" dirty="0" err="1"/>
              <a:t>Tdo</a:t>
            </a:r>
            <a:r>
              <a:rPr lang="en-GB" sz="2400" b="1" dirty="0"/>
              <a:t> 238/2014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283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-285226" y="0"/>
            <a:ext cx="12398929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400" i="1" dirty="0"/>
              <a:t>	</a:t>
            </a:r>
            <a:r>
              <a:rPr lang="cs-CZ" sz="2400" dirty="0"/>
              <a:t>V období nejméně od 13. 6. 2011 do 9. 2. 2012 jako tehdejší jednatel obchodní společnosti HOMECOOK, s. r. o., ačkoli si musel být vědom, že není oprávněn poskytovat zboží a služby označené zapsanou ochrannou známkou zaměnitelnou s ochranou známkou HOME &amp; COOK či HOMECOOK registrovanou v České republice v podobě slovní, obrazové i kombinované pod čísly přihlášek ......, ......., ......, ........, ........ a ....., jejichž vlastníky jsou zahraniční obchodní společnost SEB S. A., </a:t>
            </a:r>
            <a:r>
              <a:rPr lang="cs-CZ" sz="2400" dirty="0" err="1"/>
              <a:t>Chemin</a:t>
            </a:r>
            <a:r>
              <a:rPr lang="cs-CZ" sz="2400" dirty="0"/>
              <a:t> </a:t>
            </a:r>
            <a:r>
              <a:rPr lang="cs-CZ" sz="2400" dirty="0" err="1"/>
              <a:t>du</a:t>
            </a:r>
            <a:r>
              <a:rPr lang="cs-CZ" sz="2400" dirty="0"/>
              <a:t> Petit </a:t>
            </a:r>
            <a:r>
              <a:rPr lang="cs-CZ" sz="2400" dirty="0" err="1"/>
              <a:t>Bois</a:t>
            </a:r>
            <a:r>
              <a:rPr lang="cs-CZ" sz="2400" dirty="0"/>
              <a:t> - Les 4 M, </a:t>
            </a:r>
            <a:r>
              <a:rPr lang="cs-CZ" sz="2400" dirty="0" err="1"/>
              <a:t>Ecully</a:t>
            </a:r>
            <a:r>
              <a:rPr lang="cs-CZ" sz="2400" dirty="0"/>
              <a:t>, 69130 Francie (v České republice provozovaná prostřednictvím obchodní společnosti </a:t>
            </a:r>
            <a:r>
              <a:rPr lang="cs-CZ" sz="2400" dirty="0" err="1"/>
              <a:t>Groupe</a:t>
            </a:r>
            <a:r>
              <a:rPr lang="cs-CZ" sz="2400" dirty="0"/>
              <a:t> SEB ČR, s. r. o.), a zahraniční obchodní společnost </a:t>
            </a:r>
            <a:r>
              <a:rPr lang="cs-CZ" sz="2400" dirty="0" err="1"/>
              <a:t>Boyne</a:t>
            </a:r>
            <a:r>
              <a:rPr lang="cs-CZ" sz="2400" dirty="0"/>
              <a:t> </a:t>
            </a:r>
            <a:r>
              <a:rPr lang="cs-CZ" sz="2400" dirty="0" err="1"/>
              <a:t>Valley</a:t>
            </a:r>
            <a:r>
              <a:rPr lang="cs-CZ" sz="2400" dirty="0"/>
              <a:t> </a:t>
            </a:r>
            <a:r>
              <a:rPr lang="cs-CZ" sz="2400" dirty="0" err="1"/>
              <a:t>Honey</a:t>
            </a:r>
            <a:r>
              <a:rPr lang="cs-CZ" sz="2400" dirty="0"/>
              <a:t>, Platin, </a:t>
            </a:r>
            <a:r>
              <a:rPr lang="cs-CZ" sz="2400" dirty="0" err="1"/>
              <a:t>Drogheda</a:t>
            </a:r>
            <a:r>
              <a:rPr lang="cs-CZ" sz="2400" dirty="0"/>
              <a:t>, Irsko, přičemž bez vědomí a souhlasu těchto obchodních společností za účelem zisku obchodní společnosti HOMECOOK, s. r. o., na úkor parazitování na dobrém jméně a kvalitě ochranné známky zajistil pořádání předváděcích akcí, na nichž jménem obchodní společnosti HOMECOOK, s. r. o., neoprávněně nechal nabízet a předvádět zboží v nesrovnatelné kvalitě ve vztahu k originálům, a též služby, zejména klubové slevy a zákaznické karty určené pro další možný odběr zboží v hodnotě nejméně 10 000 Kč, to vše pod obchodním označením uvedených ochranných známek ve spojení s prezentací obchodní společnosti HOMECOOK, s. r. o., přičemž způsob, kterým bylo zboží na předváděcích akcích prezentováno a prodáváno, byl způsobilý vyvolat v kupujících domněnku, že se jedná o pravé zboží obecně rozšířené ochranné známky. </a:t>
            </a:r>
            <a:endParaRPr lang="cs-CZ" sz="2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-1" y="0"/>
            <a:ext cx="11350305" cy="6858000"/>
          </a:xfrm>
        </p:spPr>
        <p:txBody>
          <a:bodyPr/>
          <a:lstStyle/>
          <a:p>
            <a:pPr marL="342000" algn="just">
              <a:buNone/>
            </a:pPr>
            <a:r>
              <a:rPr lang="cs-CZ" sz="2000" i="1" dirty="0"/>
              <a:t>	</a:t>
            </a:r>
            <a:r>
              <a:rPr lang="cs-CZ" sz="2000" dirty="0"/>
              <a:t>Za tento přečin byl obviněnému podle </a:t>
            </a:r>
            <a:r>
              <a:rPr lang="cs-CZ" sz="2000" b="1" dirty="0"/>
              <a:t>§ 268 odst. 1</a:t>
            </a:r>
            <a:r>
              <a:rPr lang="cs-CZ" sz="2000" dirty="0"/>
              <a:t>, § 67 odst. 1 a § 68 odst. 1, 2 </a:t>
            </a:r>
            <a:r>
              <a:rPr lang="cs-CZ" sz="2000" dirty="0" err="1"/>
              <a:t>tr</a:t>
            </a:r>
            <a:r>
              <a:rPr lang="cs-CZ" sz="2000" dirty="0"/>
              <a:t>. zákoníku uložen peněžitý trest v počtu 200 denních sazeb, kdy výše jedné denní sazby byla stanovena na 1 000 Kč; celkem tedy 200 000 Kč, a podle § 69 odst. 1 </a:t>
            </a:r>
            <a:r>
              <a:rPr lang="cs-CZ" sz="2000" dirty="0" err="1"/>
              <a:t>tr</a:t>
            </a:r>
            <a:r>
              <a:rPr lang="cs-CZ" sz="2000" dirty="0"/>
              <a:t>. zákoníku soud stanovil náhradní trest odnětí svobody v trvání 20 měsíců pro případ, že by peněžitý trest nebyl ve stanovené lhůtě vykonán. Dále byl obviněný odsouzen podle § 73 odst. 1, 3 </a:t>
            </a:r>
            <a:r>
              <a:rPr lang="cs-CZ" sz="2000" dirty="0" err="1"/>
              <a:t>tr</a:t>
            </a:r>
            <a:r>
              <a:rPr lang="cs-CZ" sz="2000" dirty="0"/>
              <a:t>. zákoníku k </a:t>
            </a:r>
            <a:r>
              <a:rPr lang="cs-CZ" sz="2000" b="1" dirty="0"/>
              <a:t>trestu zákazu činnosti spočívajícím v zákazu soukromého podnikání</a:t>
            </a:r>
            <a:r>
              <a:rPr lang="cs-CZ" sz="2000" dirty="0"/>
              <a:t>, včetně živností, </a:t>
            </a:r>
            <a:r>
              <a:rPr lang="cs-CZ" sz="2000" b="1" dirty="0"/>
              <a:t>funkcí a členství v orgánech společností,</a:t>
            </a:r>
            <a:r>
              <a:rPr lang="cs-CZ" sz="2000" dirty="0"/>
              <a:t> </a:t>
            </a:r>
            <a:r>
              <a:rPr lang="cs-CZ" sz="2000" b="1" dirty="0"/>
              <a:t>korporacích a družstvech</a:t>
            </a:r>
            <a:r>
              <a:rPr lang="cs-CZ" sz="2000" dirty="0"/>
              <a:t>, a v zákazu v</a:t>
            </a:r>
            <a:r>
              <a:rPr lang="cs-CZ" sz="2000" b="1" dirty="0"/>
              <a:t>ýkonu funkce člena statutárního orgánu v obchodních společnostech, korporacích a družstvech</a:t>
            </a:r>
            <a:r>
              <a:rPr lang="cs-CZ" sz="2000" dirty="0"/>
              <a:t>, a to na dva roky. Podle § 229 odst. 1 </a:t>
            </a:r>
            <a:r>
              <a:rPr lang="cs-CZ" sz="2000" dirty="0" err="1"/>
              <a:t>tr</a:t>
            </a:r>
            <a:r>
              <a:rPr lang="cs-CZ" sz="2000" dirty="0"/>
              <a:t>. řádu byla poškozená obchodní společnost </a:t>
            </a:r>
            <a:r>
              <a:rPr lang="cs-CZ" sz="2000" dirty="0" err="1"/>
              <a:t>Groupe</a:t>
            </a:r>
            <a:r>
              <a:rPr lang="cs-CZ" sz="2000" dirty="0"/>
              <a:t> SEB ČR, s. r. o., odkázána se svým nárokem na náhradu škody na řízení ve věcech občanskoprávních.</a:t>
            </a:r>
          </a:p>
          <a:p>
            <a:pPr marL="342000" algn="just">
              <a:buNone/>
            </a:pPr>
            <a:endParaRPr lang="cs-CZ" sz="2000" dirty="0"/>
          </a:p>
          <a:p>
            <a:pPr marL="342000" algn="just">
              <a:buNone/>
            </a:pPr>
            <a:r>
              <a:rPr lang="cs-CZ" sz="2000" dirty="0"/>
              <a:t>	Rozsudek soudu prvního stupně napadl obviněný R. L. odvoláním, o němž rozhodl Městský soud v Praze usnesením ze dne 30. 4. 2015, </a:t>
            </a:r>
            <a:r>
              <a:rPr lang="cs-CZ" sz="2000" dirty="0" err="1"/>
              <a:t>sp</a:t>
            </a:r>
            <a:r>
              <a:rPr lang="cs-CZ" sz="2000" dirty="0"/>
              <a:t>. zn. 44 To 172/2015, tak, že je podle § 256 </a:t>
            </a:r>
            <a:r>
              <a:rPr lang="cs-CZ" sz="2000" dirty="0" err="1"/>
              <a:t>tr</a:t>
            </a:r>
            <a:r>
              <a:rPr lang="cs-CZ" sz="2000" dirty="0"/>
              <a:t>. řádu zamítl jako nedůvodné.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23649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92279" y="0"/>
            <a:ext cx="11820088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  <a:r>
              <a:rPr lang="cs-CZ" sz="2000" dirty="0"/>
              <a:t>Obviněný: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firma obchodní společnosti HOMECOOK, s. r. o., není zaměnitelná s ochrannou známkou HOME &amp; COOK či HOMECOOK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žádný z účastníků předváděcích akcí v době jejich konání neznal ani název „</a:t>
            </a:r>
            <a:r>
              <a:rPr lang="cs-CZ" sz="2000" dirty="0" err="1"/>
              <a:t>Homecook</a:t>
            </a:r>
            <a:r>
              <a:rPr lang="cs-CZ" sz="2000" dirty="0"/>
              <a:t>“, ani „</a:t>
            </a:r>
            <a:r>
              <a:rPr lang="cs-CZ" sz="2000" dirty="0" err="1"/>
              <a:t>Home</a:t>
            </a:r>
            <a:r>
              <a:rPr lang="cs-CZ" sz="2000" dirty="0"/>
              <a:t> and </a:t>
            </a:r>
            <a:r>
              <a:rPr lang="cs-CZ" sz="2000" dirty="0" err="1"/>
              <a:t>Cook</a:t>
            </a:r>
            <a:r>
              <a:rPr lang="cs-CZ" sz="2000" dirty="0"/>
              <a:t>“.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pokud by chtěl využít zaměnitelnosti, nevybral by si značku, která je obecně neznámá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ochranná známka „</a:t>
            </a:r>
            <a:r>
              <a:rPr lang="cs-CZ" sz="2000" dirty="0" err="1"/>
              <a:t>Homecook</a:t>
            </a:r>
            <a:r>
              <a:rPr lang="cs-CZ" sz="2000" dirty="0"/>
              <a:t>“ byla do databáze ochranných známek zapsána až rok po zániku jeho jednatelství v obchodní společnosti HOMECOOK, s. r. o.,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v době spáchání činu nebylo ani možné tuto známku v databázi Úřadu průmyslového vlastnictví dohledat.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soudy neprokázaly jeho subjektivní stránku, existence ochranné známky „</a:t>
            </a:r>
            <a:r>
              <a:rPr lang="cs-CZ" sz="2000" dirty="0" err="1"/>
              <a:t>Home</a:t>
            </a:r>
            <a:r>
              <a:rPr lang="cs-CZ" sz="2000" dirty="0"/>
              <a:t> &amp; </a:t>
            </a:r>
            <a:r>
              <a:rPr lang="cs-CZ" sz="2000" dirty="0" err="1"/>
              <a:t>Cook</a:t>
            </a:r>
            <a:r>
              <a:rPr lang="cs-CZ" sz="2000" dirty="0"/>
              <a:t>“ ani sítě stejnojmenných prodejen si nebyl vědom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tato společnost mu sice zaslala písemnou výzvu k zanechání nekalé soutěže, tu však převzal jeho otec, s nímž není v kontaktu,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označení HOMECOOK, či „</a:t>
            </a:r>
            <a:r>
              <a:rPr lang="cs-CZ" sz="2000" dirty="0" err="1"/>
              <a:t>Home</a:t>
            </a:r>
            <a:r>
              <a:rPr lang="cs-CZ" sz="2000" dirty="0"/>
              <a:t> &amp; </a:t>
            </a:r>
            <a:r>
              <a:rPr lang="cs-CZ" sz="2000" dirty="0" err="1"/>
              <a:t>Cook</a:t>
            </a:r>
            <a:r>
              <a:rPr lang="cs-CZ" sz="2000" dirty="0"/>
              <a:t>“ se nevyskytovalo ani na pozvánkách, ani na zboží, firma HOMECOOK, s. r. o., byla uvedena pouze na dveřích místnosti akce a na poukazu na slevu; vyobrazení firmy HOMECOOK, s. r. o., se však zcela odlišovalo od dané ochranné známky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o změně firmy HOMECOOK, s. r. o., rozhodl tehdejší jediný společník, před jeho příchodem do této obchodní společnosti.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76781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92278" y="310393"/>
            <a:ext cx="11610363" cy="6858000"/>
          </a:xfrm>
        </p:spPr>
        <p:txBody>
          <a:bodyPr/>
          <a:lstStyle/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  <a:r>
              <a:rPr lang="cs-CZ" sz="2000" dirty="0"/>
              <a:t>Nejvyšší soud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firma obchodní společnosti HOMECOOK, s. r. o., byla uvedena pouze na tzv. VIP kartě, na zvětšeném vyobrazení této karty s nápisem HOMECOOK na plakátu v místnosti, na dveřích a na zdi předváděcí místnosti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logem obchodní společnosti HOMECOOK, s. r. o., byly označeny pouze prostory, v nichž se tyto předváděcí akce konaly,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konkrétně byla firma této obchodní společnosti uvedena na dveřích, na transparentech umístěných na podiích a jevištích, na zvětšenině klubové karty nebo tzv. VIP karty, která byla ukazována při losování, a na plastových kartičkách, které byly rozdávány vylosovaným zákazníkům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z toho nelze uzavřít, že obviněný uvedl do oběhu výrobky a poskytoval služby neoprávněně označené ochrannou známkou, k níž přísluší výhradní právo jinému, nebo známkou s ní zaměnitelnou, a pro tento účel jinému takové výrobky nabídl, zprostředkoval a přechovával, a takovou službu nabídl a zprostředkoval,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samotné výrobky prezentované na předváděcích akcích nebyly touto ochrannou známkou ani firmou obchodní společnosti HOMECOOK, s. r. o. označeny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ani samotný prodej výrobků a tzv. zákaznických karet určených k nákupu „se slevou“ v kamenných prodejnách poškozených nepředstavuje poskytování služby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- skutek </a:t>
            </a:r>
            <a:r>
              <a:rPr lang="cs-CZ" sz="2000" b="1" dirty="0"/>
              <a:t>nelze subsumovat pod prvou základní skut. </a:t>
            </a:r>
            <a:r>
              <a:rPr lang="cs-CZ" sz="2000" b="1" dirty="0" err="1"/>
              <a:t>podst</a:t>
            </a:r>
            <a:r>
              <a:rPr lang="cs-CZ" sz="2000" b="1" dirty="0"/>
              <a:t>. § 268 odst. 1 </a:t>
            </a:r>
            <a:r>
              <a:rPr lang="cs-CZ" sz="2000" b="1" dirty="0" err="1"/>
              <a:t>TZk</a:t>
            </a:r>
            <a:r>
              <a:rPr lang="cs-CZ" sz="2000" b="1" dirty="0"/>
              <a:t> 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dirty="0"/>
              <a:t>	</a:t>
            </a:r>
          </a:p>
          <a:p>
            <a:pPr marL="342000" algn="just">
              <a:lnSpc>
                <a:spcPct val="100000"/>
              </a:lnSpc>
              <a:buNone/>
            </a:pPr>
            <a:r>
              <a:rPr lang="cs-CZ" sz="2000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877228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2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7336</Words>
  <Application>Microsoft Office PowerPoint</Application>
  <PresentationFormat>Širokoúhlá obrazovka</PresentationFormat>
  <Paragraphs>271</Paragraphs>
  <Slides>35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Ochrana spotřebitele Trestněprávní aspekty ochrany spotřebitele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II  Seminář pátý:  Hlavy V. až VIII. zvláštní části trestního zákoníku</dc:title>
  <dc:creator>Jan Provazník</dc:creator>
  <cp:lastModifiedBy>Uživatel</cp:lastModifiedBy>
  <cp:revision>102</cp:revision>
  <cp:lastPrinted>1601-01-01T00:00:00Z</cp:lastPrinted>
  <dcterms:created xsi:type="dcterms:W3CDTF">2018-11-27T20:51:37Z</dcterms:created>
  <dcterms:modified xsi:type="dcterms:W3CDTF">2021-10-21T21:26:57Z</dcterms:modified>
</cp:coreProperties>
</file>