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318" r:id="rId5"/>
    <p:sldId id="258" r:id="rId6"/>
    <p:sldId id="259" r:id="rId7"/>
    <p:sldId id="261" r:id="rId8"/>
    <p:sldId id="263" r:id="rId9"/>
    <p:sldId id="264" r:id="rId10"/>
    <p:sldId id="323" r:id="rId11"/>
    <p:sldId id="324" r:id="rId12"/>
    <p:sldId id="351" r:id="rId13"/>
    <p:sldId id="325" r:id="rId14"/>
    <p:sldId id="326" r:id="rId15"/>
    <p:sldId id="329" r:id="rId16"/>
    <p:sldId id="327" r:id="rId17"/>
    <p:sldId id="328" r:id="rId18"/>
    <p:sldId id="352" r:id="rId19"/>
    <p:sldId id="330" r:id="rId20"/>
    <p:sldId id="353" r:id="rId21"/>
    <p:sldId id="331" r:id="rId22"/>
    <p:sldId id="332" r:id="rId23"/>
    <p:sldId id="337" r:id="rId24"/>
    <p:sldId id="338" r:id="rId25"/>
    <p:sldId id="333" r:id="rId26"/>
    <p:sldId id="334" r:id="rId27"/>
    <p:sldId id="354" r:id="rId28"/>
    <p:sldId id="343" r:id="rId29"/>
    <p:sldId id="355" r:id="rId30"/>
    <p:sldId id="335" r:id="rId31"/>
    <p:sldId id="336" r:id="rId32"/>
    <p:sldId id="319" r:id="rId33"/>
    <p:sldId id="270" r:id="rId34"/>
    <p:sldId id="321" r:id="rId35"/>
    <p:sldId id="348" r:id="rId36"/>
    <p:sldId id="349" r:id="rId37"/>
    <p:sldId id="350" r:id="rId38"/>
    <p:sldId id="322" r:id="rId39"/>
    <p:sldId id="339" r:id="rId40"/>
    <p:sldId id="345" r:id="rId41"/>
    <p:sldId id="346" r:id="rId42"/>
    <p:sldId id="347" r:id="rId43"/>
    <p:sldId id="340" r:id="rId44"/>
    <p:sldId id="344" r:id="rId45"/>
    <p:sldId id="341" r:id="rId46"/>
    <p:sldId id="342" r:id="rId47"/>
    <p:sldId id="356" r:id="rId48"/>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716"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8ACA88A2-D6CF-42B1-8DD6-0FCC3AFFB7C1}"/>
              </a:ext>
            </a:extLst>
          </p:cNvPr>
          <p:cNvSpPr/>
          <p:nvPr/>
        </p:nvSpPr>
        <p:spPr>
          <a:xfrm flipH="1">
            <a:off x="2667000" y="0"/>
            <a:ext cx="6477000" cy="6858000"/>
          </a:xfrm>
          <a:prstGeom prst="rect">
            <a:avLst/>
          </a:prstGeom>
          <a:blipFill>
            <a:blip r:embed="rId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Přímá spojovací čára 9">
            <a:extLst>
              <a:ext uri="{FF2B5EF4-FFF2-40B4-BE49-F238E27FC236}">
                <a16:creationId xmlns:a16="http://schemas.microsoft.com/office/drawing/2014/main" id="{7FE7D4BC-D7AE-4D67-B689-167A6B3379D0}"/>
              </a:ext>
            </a:extLst>
          </p:cNvPr>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2" name="Nadpis 11"/>
          <p:cNvSpPr>
            <a:spLocks noGrp="1"/>
          </p:cNvSpPr>
          <p:nvPr>
            <p:ph type="ctrTitle"/>
          </p:nvPr>
        </p:nvSpPr>
        <p:spPr>
          <a:xfrm>
            <a:off x="3366868" y="533400"/>
            <a:ext cx="5105400" cy="2868168"/>
          </a:xfrm>
        </p:spPr>
        <p:txBody>
          <a:bodyPr>
            <a:noAutofit/>
          </a:bodyPr>
          <a:lstStyle>
            <a:lvl1pPr algn="r">
              <a:defRPr sz="4200" b="1"/>
            </a:lvl1pPr>
            <a:extLst/>
          </a:lstStyle>
          <a:p>
            <a:r>
              <a:rPr lang="cs-CZ"/>
              <a:t>Klepnutím lze upravit styl předlohy nadpisů.</a:t>
            </a:r>
            <a:endParaRPr lang="en-US"/>
          </a:p>
        </p:txBody>
      </p:sp>
      <p:sp>
        <p:nvSpPr>
          <p:cNvPr id="25" name="Podnadpis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a:t>Klepnutím lze upravit styl předlohy podnadpisů.</a:t>
            </a:r>
            <a:endParaRPr lang="en-US"/>
          </a:p>
        </p:txBody>
      </p:sp>
      <p:sp>
        <p:nvSpPr>
          <p:cNvPr id="6" name="Zástupný symbol pro datum 30">
            <a:extLst>
              <a:ext uri="{FF2B5EF4-FFF2-40B4-BE49-F238E27FC236}">
                <a16:creationId xmlns:a16="http://schemas.microsoft.com/office/drawing/2014/main" id="{F4026C10-2545-43DC-8C89-F1567637ECE2}"/>
              </a:ext>
            </a:extLst>
          </p:cNvPr>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3EA2FF7A-E8D2-4639-9EE0-20173D11423A}" type="datetimeFigureOut">
              <a:rPr lang="cs-CZ"/>
              <a:pPr>
                <a:defRPr/>
              </a:pPr>
              <a:t>4.10.2021</a:t>
            </a:fld>
            <a:endParaRPr lang="cs-CZ"/>
          </a:p>
        </p:txBody>
      </p:sp>
      <p:sp>
        <p:nvSpPr>
          <p:cNvPr id="7" name="Zástupný symbol pro zápatí 17">
            <a:extLst>
              <a:ext uri="{FF2B5EF4-FFF2-40B4-BE49-F238E27FC236}">
                <a16:creationId xmlns:a16="http://schemas.microsoft.com/office/drawing/2014/main" id="{DB135CA8-0D3A-42B0-811B-EF05A8B2480E}"/>
              </a:ext>
            </a:extLst>
          </p:cNvPr>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cs-CZ"/>
          </a:p>
        </p:txBody>
      </p:sp>
      <p:sp>
        <p:nvSpPr>
          <p:cNvPr id="8" name="Zástupný symbol pro číslo snímku 28">
            <a:extLst>
              <a:ext uri="{FF2B5EF4-FFF2-40B4-BE49-F238E27FC236}">
                <a16:creationId xmlns:a16="http://schemas.microsoft.com/office/drawing/2014/main" id="{D4076924-75AB-4A8D-B246-68CE141AC8FF}"/>
              </a:ext>
            </a:extLst>
          </p:cNvPr>
          <p:cNvSpPr>
            <a:spLocks noGrp="1"/>
          </p:cNvSpPr>
          <p:nvPr>
            <p:ph type="sldNum" sz="quarter" idx="12"/>
          </p:nvPr>
        </p:nvSpPr>
        <p:spPr>
          <a:xfrm>
            <a:off x="7880350" y="6556375"/>
            <a:ext cx="588963" cy="228600"/>
          </a:xfrm>
        </p:spPr>
        <p:txBody>
          <a:bodyPr/>
          <a:lstStyle>
            <a:lvl1pPr>
              <a:defRPr>
                <a:solidFill>
                  <a:srgbClr val="FFFFFF"/>
                </a:solidFill>
              </a:defRPr>
            </a:lvl1pPr>
          </a:lstStyle>
          <a:p>
            <a:pPr>
              <a:defRPr/>
            </a:pPr>
            <a:fld id="{17113824-0110-437B-8277-2D118440B972}" type="slidenum">
              <a:rPr lang="cs-CZ" altLang="cs-CZ"/>
              <a:pPr>
                <a:defRPr/>
              </a:pPr>
              <a:t>‹#›</a:t>
            </a:fld>
            <a:endParaRPr lang="cs-CZ" altLang="cs-CZ"/>
          </a:p>
        </p:txBody>
      </p:sp>
    </p:spTree>
    <p:extLst>
      <p:ext uri="{BB962C8B-B14F-4D97-AF65-F5344CB8AC3E}">
        <p14:creationId xmlns:p14="http://schemas.microsoft.com/office/powerpoint/2010/main" val="66696458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26">
            <a:extLst>
              <a:ext uri="{FF2B5EF4-FFF2-40B4-BE49-F238E27FC236}">
                <a16:creationId xmlns:a16="http://schemas.microsoft.com/office/drawing/2014/main" id="{B391DF76-3EE2-4A3C-B40B-E39637145AAC}"/>
              </a:ext>
            </a:extLst>
          </p:cNvPr>
          <p:cNvSpPr>
            <a:spLocks noGrp="1"/>
          </p:cNvSpPr>
          <p:nvPr>
            <p:ph type="dt" sz="half" idx="10"/>
          </p:nvPr>
        </p:nvSpPr>
        <p:spPr/>
        <p:txBody>
          <a:bodyPr/>
          <a:lstStyle>
            <a:lvl1pPr>
              <a:defRPr/>
            </a:lvl1pPr>
          </a:lstStyle>
          <a:p>
            <a:pPr>
              <a:defRPr/>
            </a:pPr>
            <a:fld id="{B799B8C5-CDC6-4BB0-8102-99FFA7280289}" type="datetimeFigureOut">
              <a:rPr lang="cs-CZ"/>
              <a:pPr>
                <a:defRPr/>
              </a:pPr>
              <a:t>4.10.2021</a:t>
            </a:fld>
            <a:endParaRPr lang="cs-CZ"/>
          </a:p>
        </p:txBody>
      </p:sp>
      <p:sp>
        <p:nvSpPr>
          <p:cNvPr id="5" name="Zástupný symbol pro zápatí 3">
            <a:extLst>
              <a:ext uri="{FF2B5EF4-FFF2-40B4-BE49-F238E27FC236}">
                <a16:creationId xmlns:a16="http://schemas.microsoft.com/office/drawing/2014/main" id="{D104563F-FF5B-4342-B481-E5F0EBECF978}"/>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15">
            <a:extLst>
              <a:ext uri="{FF2B5EF4-FFF2-40B4-BE49-F238E27FC236}">
                <a16:creationId xmlns:a16="http://schemas.microsoft.com/office/drawing/2014/main" id="{10EFA77F-94B8-435D-B4D2-E3DF201E2D87}"/>
              </a:ext>
            </a:extLst>
          </p:cNvPr>
          <p:cNvSpPr>
            <a:spLocks noGrp="1"/>
          </p:cNvSpPr>
          <p:nvPr>
            <p:ph type="sldNum" sz="quarter" idx="12"/>
          </p:nvPr>
        </p:nvSpPr>
        <p:spPr/>
        <p:txBody>
          <a:bodyPr/>
          <a:lstStyle>
            <a:lvl1pPr>
              <a:defRPr/>
            </a:lvl1pPr>
          </a:lstStyle>
          <a:p>
            <a:pPr>
              <a:defRPr/>
            </a:pPr>
            <a:fld id="{F618362F-8955-41D2-B5A6-910F66BCB45C}" type="slidenum">
              <a:rPr lang="cs-CZ" altLang="cs-CZ"/>
              <a:pPr>
                <a:defRPr/>
              </a:pPr>
              <a:t>‹#›</a:t>
            </a:fld>
            <a:endParaRPr lang="cs-CZ" altLang="cs-CZ"/>
          </a:p>
        </p:txBody>
      </p:sp>
    </p:spTree>
    <p:extLst>
      <p:ext uri="{BB962C8B-B14F-4D97-AF65-F5344CB8AC3E}">
        <p14:creationId xmlns:p14="http://schemas.microsoft.com/office/powerpoint/2010/main" val="560254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274955"/>
            <a:ext cx="1524000" cy="5851525"/>
          </a:xfrm>
        </p:spPr>
        <p:txBody>
          <a:bodyPr vert="eaVert" anchor="t"/>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457200" y="274642"/>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65B68D71-4C54-4AF2-8E92-04AA15709739}"/>
              </a:ext>
            </a:extLst>
          </p:cNvPr>
          <p:cNvSpPr>
            <a:spLocks noGrp="1"/>
          </p:cNvSpPr>
          <p:nvPr>
            <p:ph type="dt" sz="half" idx="10"/>
          </p:nvPr>
        </p:nvSpPr>
        <p:spPr>
          <a:xfrm>
            <a:off x="4243388" y="6557963"/>
            <a:ext cx="2001837" cy="227012"/>
          </a:xfrm>
        </p:spPr>
        <p:txBody>
          <a:bodyPr/>
          <a:lstStyle>
            <a:lvl1pPr>
              <a:defRPr/>
            </a:lvl1pPr>
            <a:extLst/>
          </a:lstStyle>
          <a:p>
            <a:pPr>
              <a:defRPr/>
            </a:pPr>
            <a:fld id="{A01D2CC5-D49E-47B4-8ACB-9C6259A10837}" type="datetimeFigureOut">
              <a:rPr lang="cs-CZ"/>
              <a:pPr>
                <a:defRPr/>
              </a:pPr>
              <a:t>4.10.2021</a:t>
            </a:fld>
            <a:endParaRPr lang="cs-CZ"/>
          </a:p>
        </p:txBody>
      </p:sp>
      <p:sp>
        <p:nvSpPr>
          <p:cNvPr id="5" name="Zástupný symbol pro zápatí 4">
            <a:extLst>
              <a:ext uri="{FF2B5EF4-FFF2-40B4-BE49-F238E27FC236}">
                <a16:creationId xmlns:a16="http://schemas.microsoft.com/office/drawing/2014/main" id="{D4C350B0-B920-4825-86CD-CAB2F9B95BBA}"/>
              </a:ext>
            </a:extLst>
          </p:cNvPr>
          <p:cNvSpPr>
            <a:spLocks noGrp="1"/>
          </p:cNvSpPr>
          <p:nvPr>
            <p:ph type="ftr" sz="quarter" idx="11"/>
          </p:nvPr>
        </p:nvSpPr>
        <p:spPr>
          <a:xfrm>
            <a:off x="457200" y="6556375"/>
            <a:ext cx="3657600" cy="228600"/>
          </a:xfrm>
        </p:spPr>
        <p:txBody>
          <a:bodyPr/>
          <a:lstStyle>
            <a:lvl1pPr>
              <a:defRPr/>
            </a:lvl1pPr>
            <a:extLst/>
          </a:lstStyle>
          <a:p>
            <a:pPr>
              <a:defRPr/>
            </a:pPr>
            <a:endParaRPr lang="cs-CZ"/>
          </a:p>
        </p:txBody>
      </p:sp>
      <p:sp>
        <p:nvSpPr>
          <p:cNvPr id="6" name="Zástupný symbol pro číslo snímku 5">
            <a:extLst>
              <a:ext uri="{FF2B5EF4-FFF2-40B4-BE49-F238E27FC236}">
                <a16:creationId xmlns:a16="http://schemas.microsoft.com/office/drawing/2014/main" id="{DAEB07D3-2D79-4272-B761-E7E09E3EAC1E}"/>
              </a:ext>
            </a:extLst>
          </p:cNvPr>
          <p:cNvSpPr>
            <a:spLocks noGrp="1"/>
          </p:cNvSpPr>
          <p:nvPr>
            <p:ph type="sldNum" sz="quarter" idx="12"/>
          </p:nvPr>
        </p:nvSpPr>
        <p:spPr>
          <a:xfrm>
            <a:off x="6254750" y="6553200"/>
            <a:ext cx="587375" cy="228600"/>
          </a:xfrm>
        </p:spPr>
        <p:txBody>
          <a:bodyPr/>
          <a:lstStyle>
            <a:lvl1pPr>
              <a:defRPr/>
            </a:lvl1pPr>
          </a:lstStyle>
          <a:p>
            <a:pPr>
              <a:defRPr/>
            </a:pPr>
            <a:fld id="{0645086A-D356-471C-8663-B6DC464C7339}" type="slidenum">
              <a:rPr lang="cs-CZ" altLang="cs-CZ"/>
              <a:pPr>
                <a:defRPr/>
              </a:pPr>
              <a:t>‹#›</a:t>
            </a:fld>
            <a:endParaRPr lang="cs-CZ" altLang="cs-CZ"/>
          </a:p>
        </p:txBody>
      </p:sp>
    </p:spTree>
    <p:extLst>
      <p:ext uri="{BB962C8B-B14F-4D97-AF65-F5344CB8AC3E}">
        <p14:creationId xmlns:p14="http://schemas.microsoft.com/office/powerpoint/2010/main" val="3015239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26">
            <a:extLst>
              <a:ext uri="{FF2B5EF4-FFF2-40B4-BE49-F238E27FC236}">
                <a16:creationId xmlns:a16="http://schemas.microsoft.com/office/drawing/2014/main" id="{32E78188-EE33-43A0-9198-A1EB7AE13A3E}"/>
              </a:ext>
            </a:extLst>
          </p:cNvPr>
          <p:cNvSpPr>
            <a:spLocks noGrp="1"/>
          </p:cNvSpPr>
          <p:nvPr>
            <p:ph type="dt" sz="half" idx="10"/>
          </p:nvPr>
        </p:nvSpPr>
        <p:spPr/>
        <p:txBody>
          <a:bodyPr/>
          <a:lstStyle>
            <a:lvl1pPr>
              <a:defRPr/>
            </a:lvl1pPr>
          </a:lstStyle>
          <a:p>
            <a:pPr>
              <a:defRPr/>
            </a:pPr>
            <a:fld id="{B1443922-CA28-482A-AE6B-B368BF19CB35}" type="datetimeFigureOut">
              <a:rPr lang="cs-CZ"/>
              <a:pPr>
                <a:defRPr/>
              </a:pPr>
              <a:t>4.10.2021</a:t>
            </a:fld>
            <a:endParaRPr lang="cs-CZ"/>
          </a:p>
        </p:txBody>
      </p:sp>
      <p:sp>
        <p:nvSpPr>
          <p:cNvPr id="5" name="Zástupný symbol pro zápatí 3">
            <a:extLst>
              <a:ext uri="{FF2B5EF4-FFF2-40B4-BE49-F238E27FC236}">
                <a16:creationId xmlns:a16="http://schemas.microsoft.com/office/drawing/2014/main" id="{45158915-4478-40F8-8F82-84A43D076456}"/>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15">
            <a:extLst>
              <a:ext uri="{FF2B5EF4-FFF2-40B4-BE49-F238E27FC236}">
                <a16:creationId xmlns:a16="http://schemas.microsoft.com/office/drawing/2014/main" id="{DB5FC6AF-9D9D-4ABB-9D10-F5A818A7AAF4}"/>
              </a:ext>
            </a:extLst>
          </p:cNvPr>
          <p:cNvSpPr>
            <a:spLocks noGrp="1"/>
          </p:cNvSpPr>
          <p:nvPr>
            <p:ph type="sldNum" sz="quarter" idx="12"/>
          </p:nvPr>
        </p:nvSpPr>
        <p:spPr/>
        <p:txBody>
          <a:bodyPr/>
          <a:lstStyle>
            <a:lvl1pPr>
              <a:defRPr/>
            </a:lvl1pPr>
          </a:lstStyle>
          <a:p>
            <a:pPr>
              <a:defRPr/>
            </a:pPr>
            <a:fld id="{D8C5B464-51FB-435A-884B-0794FC2987E3}" type="slidenum">
              <a:rPr lang="cs-CZ" altLang="cs-CZ"/>
              <a:pPr>
                <a:defRPr/>
              </a:pPr>
              <a:t>‹#›</a:t>
            </a:fld>
            <a:endParaRPr lang="cs-CZ" altLang="cs-CZ"/>
          </a:p>
        </p:txBody>
      </p:sp>
    </p:spTree>
    <p:extLst>
      <p:ext uri="{BB962C8B-B14F-4D97-AF65-F5344CB8AC3E}">
        <p14:creationId xmlns:p14="http://schemas.microsoft.com/office/powerpoint/2010/main" val="119849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1066800" y="2821837"/>
            <a:ext cx="6255488" cy="1362075"/>
          </a:xfrm>
        </p:spPr>
        <p:txBody>
          <a:bodyPr anchor="t"/>
          <a:lstStyle>
            <a:lvl1pPr algn="r">
              <a:buNone/>
              <a:defRPr sz="4200" b="1" cap="all"/>
            </a:lvl1pPr>
            <a:extLst/>
          </a:lstStyle>
          <a:p>
            <a:r>
              <a:rPr lang="cs-CZ"/>
              <a:t>Klepnutím lze upravit styl předlohy nadpisů.</a:t>
            </a:r>
            <a:endParaRPr lang="en-US"/>
          </a:p>
        </p:txBody>
      </p:sp>
      <p:sp>
        <p:nvSpPr>
          <p:cNvPr id="3" name="Zástupný symbol pro tex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a:t>Klepnutím lze upravit styly předlohy textu.</a:t>
            </a:r>
          </a:p>
        </p:txBody>
      </p:sp>
      <p:sp>
        <p:nvSpPr>
          <p:cNvPr id="4" name="Zástupný symbol pro datum 3">
            <a:extLst>
              <a:ext uri="{FF2B5EF4-FFF2-40B4-BE49-F238E27FC236}">
                <a16:creationId xmlns:a16="http://schemas.microsoft.com/office/drawing/2014/main" id="{B6DA03BB-67E0-4FF5-8B8F-CD3F6A349A3F}"/>
              </a:ext>
            </a:extLst>
          </p:cNvPr>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442AC6C7-0674-4267-85EC-7009D9A5A814}" type="datetimeFigureOut">
              <a:rPr lang="cs-CZ"/>
              <a:pPr>
                <a:defRPr/>
              </a:pPr>
              <a:t>4.10.2021</a:t>
            </a:fld>
            <a:endParaRPr lang="cs-CZ"/>
          </a:p>
        </p:txBody>
      </p:sp>
      <p:sp>
        <p:nvSpPr>
          <p:cNvPr id="5" name="Zástupný symbol pro zápatí 4">
            <a:extLst>
              <a:ext uri="{FF2B5EF4-FFF2-40B4-BE49-F238E27FC236}">
                <a16:creationId xmlns:a16="http://schemas.microsoft.com/office/drawing/2014/main" id="{05D420C2-85CC-45C0-BC49-EFE9AFB8273C}"/>
              </a:ext>
            </a:extLst>
          </p:cNvPr>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cs-CZ"/>
          </a:p>
        </p:txBody>
      </p:sp>
      <p:sp>
        <p:nvSpPr>
          <p:cNvPr id="6" name="Zástupný symbol pro číslo snímku 5">
            <a:extLst>
              <a:ext uri="{FF2B5EF4-FFF2-40B4-BE49-F238E27FC236}">
                <a16:creationId xmlns:a16="http://schemas.microsoft.com/office/drawing/2014/main" id="{12E25495-80C1-4131-B2D5-72E819387003}"/>
              </a:ext>
            </a:extLst>
          </p:cNvPr>
          <p:cNvSpPr>
            <a:spLocks noGrp="1"/>
          </p:cNvSpPr>
          <p:nvPr>
            <p:ph type="sldNum" sz="quarter" idx="12"/>
          </p:nvPr>
        </p:nvSpPr>
        <p:spPr>
          <a:xfrm>
            <a:off x="6734175" y="6554788"/>
            <a:ext cx="587375" cy="228600"/>
          </a:xfrm>
        </p:spPr>
        <p:txBody>
          <a:bodyPr/>
          <a:lstStyle>
            <a:lvl1pPr>
              <a:defRPr/>
            </a:lvl1pPr>
          </a:lstStyle>
          <a:p>
            <a:pPr>
              <a:defRPr/>
            </a:pPr>
            <a:fld id="{503A598B-AE9D-4D50-8A46-7FB13FB32A4E}" type="slidenum">
              <a:rPr lang="cs-CZ" altLang="cs-CZ"/>
              <a:pPr>
                <a:defRPr/>
              </a:pPr>
              <a:t>‹#›</a:t>
            </a:fld>
            <a:endParaRPr lang="cs-CZ" altLang="cs-CZ"/>
          </a:p>
        </p:txBody>
      </p:sp>
    </p:spTree>
    <p:extLst>
      <p:ext uri="{BB962C8B-B14F-4D97-AF65-F5344CB8AC3E}">
        <p14:creationId xmlns:p14="http://schemas.microsoft.com/office/powerpoint/2010/main" val="420708080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p>
            <a:r>
              <a:rPr lang="cs-CZ"/>
              <a:t>Klepnutím lze upravit styl předlohy nadpisů.</a:t>
            </a:r>
            <a:endParaRPr lang="en-US"/>
          </a:p>
        </p:txBody>
      </p:sp>
      <p:sp>
        <p:nvSpPr>
          <p:cNvPr id="3" name="Zástupný symbol pro obsah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26">
            <a:extLst>
              <a:ext uri="{FF2B5EF4-FFF2-40B4-BE49-F238E27FC236}">
                <a16:creationId xmlns:a16="http://schemas.microsoft.com/office/drawing/2014/main" id="{74BD4767-CD34-4912-967F-6655FB1C5B64}"/>
              </a:ext>
            </a:extLst>
          </p:cNvPr>
          <p:cNvSpPr>
            <a:spLocks noGrp="1"/>
          </p:cNvSpPr>
          <p:nvPr>
            <p:ph type="dt" sz="half" idx="10"/>
          </p:nvPr>
        </p:nvSpPr>
        <p:spPr/>
        <p:txBody>
          <a:bodyPr/>
          <a:lstStyle>
            <a:lvl1pPr>
              <a:defRPr/>
            </a:lvl1pPr>
          </a:lstStyle>
          <a:p>
            <a:pPr>
              <a:defRPr/>
            </a:pPr>
            <a:fld id="{DA183E35-92C5-40AF-B15F-1A6B50B986E8}" type="datetimeFigureOut">
              <a:rPr lang="cs-CZ"/>
              <a:pPr>
                <a:defRPr/>
              </a:pPr>
              <a:t>4.10.2021</a:t>
            </a:fld>
            <a:endParaRPr lang="cs-CZ"/>
          </a:p>
        </p:txBody>
      </p:sp>
      <p:sp>
        <p:nvSpPr>
          <p:cNvPr id="6" name="Zástupný symbol pro zápatí 3">
            <a:extLst>
              <a:ext uri="{FF2B5EF4-FFF2-40B4-BE49-F238E27FC236}">
                <a16:creationId xmlns:a16="http://schemas.microsoft.com/office/drawing/2014/main" id="{1EB75D40-56FC-4360-B413-F7A8861596E7}"/>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15">
            <a:extLst>
              <a:ext uri="{FF2B5EF4-FFF2-40B4-BE49-F238E27FC236}">
                <a16:creationId xmlns:a16="http://schemas.microsoft.com/office/drawing/2014/main" id="{9F91BE4C-11F4-4AF0-A786-3B6ED21275DF}"/>
              </a:ext>
            </a:extLst>
          </p:cNvPr>
          <p:cNvSpPr>
            <a:spLocks noGrp="1"/>
          </p:cNvSpPr>
          <p:nvPr>
            <p:ph type="sldNum" sz="quarter" idx="12"/>
          </p:nvPr>
        </p:nvSpPr>
        <p:spPr/>
        <p:txBody>
          <a:bodyPr/>
          <a:lstStyle>
            <a:lvl1pPr>
              <a:defRPr/>
            </a:lvl1pPr>
          </a:lstStyle>
          <a:p>
            <a:pPr>
              <a:defRPr/>
            </a:pPr>
            <a:fld id="{4A69C490-EB2E-47D8-AAAF-76D7DAEF739D}" type="slidenum">
              <a:rPr lang="cs-CZ" altLang="cs-CZ"/>
              <a:pPr>
                <a:defRPr/>
              </a:pPr>
              <a:t>‹#›</a:t>
            </a:fld>
            <a:endParaRPr lang="cs-CZ" altLang="cs-CZ"/>
          </a:p>
        </p:txBody>
      </p:sp>
    </p:spTree>
    <p:extLst>
      <p:ext uri="{BB962C8B-B14F-4D97-AF65-F5344CB8AC3E}">
        <p14:creationId xmlns:p14="http://schemas.microsoft.com/office/powerpoint/2010/main" val="1487213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lvl1pPr>
              <a:defRPr/>
            </a:lvl1pPr>
            <a:extLst/>
          </a:lstStyle>
          <a:p>
            <a:r>
              <a:rPr lang="cs-CZ"/>
              <a:t>Klepnutím lze upravit styl předlohy nadpisů.</a:t>
            </a:r>
            <a:endParaRPr lang="en-US"/>
          </a:p>
        </p:txBody>
      </p:sp>
      <p:sp>
        <p:nvSpPr>
          <p:cNvPr id="3" name="Zástupný symbol pro tex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cs-CZ"/>
              <a:t>Klepnutím lze upravit styly předlohy textu.</a:t>
            </a:r>
          </a:p>
        </p:txBody>
      </p:sp>
      <p:sp>
        <p:nvSpPr>
          <p:cNvPr id="4" name="Zástupný symbol pro tex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cs-CZ"/>
              <a:t>Klepnutím lze upravit styly předlohy textu.</a:t>
            </a:r>
          </a:p>
        </p:txBody>
      </p:sp>
      <p:sp>
        <p:nvSpPr>
          <p:cNvPr id="5" name="Zástupný symbol pro obsah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obsah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26">
            <a:extLst>
              <a:ext uri="{FF2B5EF4-FFF2-40B4-BE49-F238E27FC236}">
                <a16:creationId xmlns:a16="http://schemas.microsoft.com/office/drawing/2014/main" id="{BBF73887-DB2A-427D-A46B-3FAFFCE9D76F}"/>
              </a:ext>
            </a:extLst>
          </p:cNvPr>
          <p:cNvSpPr>
            <a:spLocks noGrp="1"/>
          </p:cNvSpPr>
          <p:nvPr>
            <p:ph type="dt" sz="half" idx="10"/>
          </p:nvPr>
        </p:nvSpPr>
        <p:spPr/>
        <p:txBody>
          <a:bodyPr/>
          <a:lstStyle>
            <a:lvl1pPr>
              <a:defRPr/>
            </a:lvl1pPr>
          </a:lstStyle>
          <a:p>
            <a:pPr>
              <a:defRPr/>
            </a:pPr>
            <a:fld id="{A0B2FD2E-B84A-42FE-99DD-4F095A6E8CD8}" type="datetimeFigureOut">
              <a:rPr lang="cs-CZ"/>
              <a:pPr>
                <a:defRPr/>
              </a:pPr>
              <a:t>4.10.2021</a:t>
            </a:fld>
            <a:endParaRPr lang="cs-CZ"/>
          </a:p>
        </p:txBody>
      </p:sp>
      <p:sp>
        <p:nvSpPr>
          <p:cNvPr id="8" name="Zástupný symbol pro zápatí 3">
            <a:extLst>
              <a:ext uri="{FF2B5EF4-FFF2-40B4-BE49-F238E27FC236}">
                <a16:creationId xmlns:a16="http://schemas.microsoft.com/office/drawing/2014/main" id="{5ABE12FF-7E3A-44D2-A90D-5D0ED34DE5E8}"/>
              </a:ext>
            </a:extLst>
          </p:cNvPr>
          <p:cNvSpPr>
            <a:spLocks noGrp="1"/>
          </p:cNvSpPr>
          <p:nvPr>
            <p:ph type="ftr" sz="quarter" idx="11"/>
          </p:nvPr>
        </p:nvSpPr>
        <p:spPr/>
        <p:txBody>
          <a:bodyPr/>
          <a:lstStyle>
            <a:lvl1pPr>
              <a:defRPr/>
            </a:lvl1pPr>
          </a:lstStyle>
          <a:p>
            <a:pPr>
              <a:defRPr/>
            </a:pPr>
            <a:endParaRPr lang="cs-CZ"/>
          </a:p>
        </p:txBody>
      </p:sp>
      <p:sp>
        <p:nvSpPr>
          <p:cNvPr id="9" name="Zástupný symbol pro číslo snímku 15">
            <a:extLst>
              <a:ext uri="{FF2B5EF4-FFF2-40B4-BE49-F238E27FC236}">
                <a16:creationId xmlns:a16="http://schemas.microsoft.com/office/drawing/2014/main" id="{A6E922BA-F4D5-4A4A-9334-B29F1A0EA03C}"/>
              </a:ext>
            </a:extLst>
          </p:cNvPr>
          <p:cNvSpPr>
            <a:spLocks noGrp="1"/>
          </p:cNvSpPr>
          <p:nvPr>
            <p:ph type="sldNum" sz="quarter" idx="12"/>
          </p:nvPr>
        </p:nvSpPr>
        <p:spPr/>
        <p:txBody>
          <a:bodyPr/>
          <a:lstStyle>
            <a:lvl1pPr>
              <a:defRPr/>
            </a:lvl1pPr>
          </a:lstStyle>
          <a:p>
            <a:pPr>
              <a:defRPr/>
            </a:pPr>
            <a:fld id="{72BAB3EB-BCAD-4122-80CA-F6F9D4FB3CBB}" type="slidenum">
              <a:rPr lang="cs-CZ" altLang="cs-CZ"/>
              <a:pPr>
                <a:defRPr/>
              </a:pPr>
              <a:t>‹#›</a:t>
            </a:fld>
            <a:endParaRPr lang="cs-CZ" altLang="cs-CZ"/>
          </a:p>
        </p:txBody>
      </p:sp>
    </p:spTree>
    <p:extLst>
      <p:ext uri="{BB962C8B-B14F-4D97-AF65-F5344CB8AC3E}">
        <p14:creationId xmlns:p14="http://schemas.microsoft.com/office/powerpoint/2010/main" val="92916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p>
            <a:r>
              <a:rPr lang="cs-CZ"/>
              <a:t>Klepnutím lze upravit styl předlohy nadpisů.</a:t>
            </a:r>
            <a:endParaRPr lang="en-US"/>
          </a:p>
        </p:txBody>
      </p:sp>
      <p:sp>
        <p:nvSpPr>
          <p:cNvPr id="3" name="Zástupný symbol pro datum 26">
            <a:extLst>
              <a:ext uri="{FF2B5EF4-FFF2-40B4-BE49-F238E27FC236}">
                <a16:creationId xmlns:a16="http://schemas.microsoft.com/office/drawing/2014/main" id="{3C2B274F-891A-495F-98B6-8426D3997A85}"/>
              </a:ext>
            </a:extLst>
          </p:cNvPr>
          <p:cNvSpPr>
            <a:spLocks noGrp="1"/>
          </p:cNvSpPr>
          <p:nvPr>
            <p:ph type="dt" sz="half" idx="10"/>
          </p:nvPr>
        </p:nvSpPr>
        <p:spPr/>
        <p:txBody>
          <a:bodyPr/>
          <a:lstStyle>
            <a:lvl1pPr>
              <a:defRPr/>
            </a:lvl1pPr>
          </a:lstStyle>
          <a:p>
            <a:pPr>
              <a:defRPr/>
            </a:pPr>
            <a:fld id="{08EA5EAC-D1D3-4CA8-8076-7A172AF07CDB}" type="datetimeFigureOut">
              <a:rPr lang="cs-CZ"/>
              <a:pPr>
                <a:defRPr/>
              </a:pPr>
              <a:t>4.10.2021</a:t>
            </a:fld>
            <a:endParaRPr lang="cs-CZ"/>
          </a:p>
        </p:txBody>
      </p:sp>
      <p:sp>
        <p:nvSpPr>
          <p:cNvPr id="4" name="Zástupný symbol pro zápatí 3">
            <a:extLst>
              <a:ext uri="{FF2B5EF4-FFF2-40B4-BE49-F238E27FC236}">
                <a16:creationId xmlns:a16="http://schemas.microsoft.com/office/drawing/2014/main" id="{036D68EF-15EA-478A-99AF-A6E10BF64597}"/>
              </a:ext>
            </a:extLst>
          </p:cNvPr>
          <p:cNvSpPr>
            <a:spLocks noGrp="1"/>
          </p:cNvSpPr>
          <p:nvPr>
            <p:ph type="ftr" sz="quarter" idx="11"/>
          </p:nvPr>
        </p:nvSpPr>
        <p:spPr/>
        <p:txBody>
          <a:bodyPr/>
          <a:lstStyle>
            <a:lvl1pPr>
              <a:defRPr/>
            </a:lvl1pPr>
          </a:lstStyle>
          <a:p>
            <a:pPr>
              <a:defRPr/>
            </a:pPr>
            <a:endParaRPr lang="cs-CZ"/>
          </a:p>
        </p:txBody>
      </p:sp>
      <p:sp>
        <p:nvSpPr>
          <p:cNvPr id="5" name="Zástupný symbol pro číslo snímku 15">
            <a:extLst>
              <a:ext uri="{FF2B5EF4-FFF2-40B4-BE49-F238E27FC236}">
                <a16:creationId xmlns:a16="http://schemas.microsoft.com/office/drawing/2014/main" id="{CB8CE9B9-7E24-4F9C-A694-78C6F88C85A2}"/>
              </a:ext>
            </a:extLst>
          </p:cNvPr>
          <p:cNvSpPr>
            <a:spLocks noGrp="1"/>
          </p:cNvSpPr>
          <p:nvPr>
            <p:ph type="sldNum" sz="quarter" idx="12"/>
          </p:nvPr>
        </p:nvSpPr>
        <p:spPr/>
        <p:txBody>
          <a:bodyPr/>
          <a:lstStyle>
            <a:lvl1pPr>
              <a:defRPr/>
            </a:lvl1pPr>
          </a:lstStyle>
          <a:p>
            <a:pPr>
              <a:defRPr/>
            </a:pPr>
            <a:fld id="{AC291203-F4F9-45C1-9829-46855FD754FC}" type="slidenum">
              <a:rPr lang="cs-CZ" altLang="cs-CZ"/>
              <a:pPr>
                <a:defRPr/>
              </a:pPr>
              <a:t>‹#›</a:t>
            </a:fld>
            <a:endParaRPr lang="cs-CZ" altLang="cs-CZ"/>
          </a:p>
        </p:txBody>
      </p:sp>
    </p:spTree>
    <p:extLst>
      <p:ext uri="{BB962C8B-B14F-4D97-AF65-F5344CB8AC3E}">
        <p14:creationId xmlns:p14="http://schemas.microsoft.com/office/powerpoint/2010/main" val="3481020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26">
            <a:extLst>
              <a:ext uri="{FF2B5EF4-FFF2-40B4-BE49-F238E27FC236}">
                <a16:creationId xmlns:a16="http://schemas.microsoft.com/office/drawing/2014/main" id="{95828BCC-98CB-471F-A89D-4C5434268DB6}"/>
              </a:ext>
            </a:extLst>
          </p:cNvPr>
          <p:cNvSpPr>
            <a:spLocks noGrp="1"/>
          </p:cNvSpPr>
          <p:nvPr>
            <p:ph type="dt" sz="half" idx="10"/>
          </p:nvPr>
        </p:nvSpPr>
        <p:spPr/>
        <p:txBody>
          <a:bodyPr/>
          <a:lstStyle>
            <a:lvl1pPr>
              <a:defRPr/>
            </a:lvl1pPr>
          </a:lstStyle>
          <a:p>
            <a:pPr>
              <a:defRPr/>
            </a:pPr>
            <a:fld id="{D310B6F3-7E65-4C03-A8CE-782B2DB96698}" type="datetimeFigureOut">
              <a:rPr lang="cs-CZ"/>
              <a:pPr>
                <a:defRPr/>
              </a:pPr>
              <a:t>4.10.2021</a:t>
            </a:fld>
            <a:endParaRPr lang="cs-CZ"/>
          </a:p>
        </p:txBody>
      </p:sp>
      <p:sp>
        <p:nvSpPr>
          <p:cNvPr id="3" name="Zástupný symbol pro zápatí 3">
            <a:extLst>
              <a:ext uri="{FF2B5EF4-FFF2-40B4-BE49-F238E27FC236}">
                <a16:creationId xmlns:a16="http://schemas.microsoft.com/office/drawing/2014/main" id="{6D0C7A1C-305E-4030-B648-2621FB4EEEB6}"/>
              </a:ext>
            </a:extLst>
          </p:cNvPr>
          <p:cNvSpPr>
            <a:spLocks noGrp="1"/>
          </p:cNvSpPr>
          <p:nvPr>
            <p:ph type="ftr" sz="quarter" idx="11"/>
          </p:nvPr>
        </p:nvSpPr>
        <p:spPr/>
        <p:txBody>
          <a:bodyPr/>
          <a:lstStyle>
            <a:lvl1pPr>
              <a:defRPr/>
            </a:lvl1pPr>
          </a:lstStyle>
          <a:p>
            <a:pPr>
              <a:defRPr/>
            </a:pPr>
            <a:endParaRPr lang="cs-CZ"/>
          </a:p>
        </p:txBody>
      </p:sp>
      <p:sp>
        <p:nvSpPr>
          <p:cNvPr id="4" name="Zástupný symbol pro číslo snímku 15">
            <a:extLst>
              <a:ext uri="{FF2B5EF4-FFF2-40B4-BE49-F238E27FC236}">
                <a16:creationId xmlns:a16="http://schemas.microsoft.com/office/drawing/2014/main" id="{E182622D-DDE8-4988-9135-A1F75CB0AD4D}"/>
              </a:ext>
            </a:extLst>
          </p:cNvPr>
          <p:cNvSpPr>
            <a:spLocks noGrp="1"/>
          </p:cNvSpPr>
          <p:nvPr>
            <p:ph type="sldNum" sz="quarter" idx="12"/>
          </p:nvPr>
        </p:nvSpPr>
        <p:spPr/>
        <p:txBody>
          <a:bodyPr/>
          <a:lstStyle>
            <a:lvl1pPr>
              <a:defRPr/>
            </a:lvl1pPr>
          </a:lstStyle>
          <a:p>
            <a:pPr>
              <a:defRPr/>
            </a:pPr>
            <a:fld id="{3BC5EE91-EC4D-4E36-974F-6DF1E2BC24BD}" type="slidenum">
              <a:rPr lang="cs-CZ" altLang="cs-CZ"/>
              <a:pPr>
                <a:defRPr/>
              </a:pPr>
              <a:t>‹#›</a:t>
            </a:fld>
            <a:endParaRPr lang="cs-CZ" altLang="cs-CZ"/>
          </a:p>
        </p:txBody>
      </p:sp>
    </p:spTree>
    <p:extLst>
      <p:ext uri="{BB962C8B-B14F-4D97-AF65-F5344CB8AC3E}">
        <p14:creationId xmlns:p14="http://schemas.microsoft.com/office/powerpoint/2010/main" val="1237008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cs-CZ"/>
              <a:t>Klepnutím lze upravit styl předlohy nadpisů.</a:t>
            </a:r>
            <a:endParaRPr lang="en-US"/>
          </a:p>
        </p:txBody>
      </p:sp>
      <p:sp>
        <p:nvSpPr>
          <p:cNvPr id="3" name="Zástupný symbol pro text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cs-CZ"/>
              <a:t>Klepnutím lze upravit styly předlohy textu.</a:t>
            </a:r>
          </a:p>
        </p:txBody>
      </p:sp>
      <p:sp>
        <p:nvSpPr>
          <p:cNvPr id="4" name="Zástupný symbol pro obsah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26">
            <a:extLst>
              <a:ext uri="{FF2B5EF4-FFF2-40B4-BE49-F238E27FC236}">
                <a16:creationId xmlns:a16="http://schemas.microsoft.com/office/drawing/2014/main" id="{32019A59-9990-4DAD-B4DF-4DDDD0006EDA}"/>
              </a:ext>
            </a:extLst>
          </p:cNvPr>
          <p:cNvSpPr>
            <a:spLocks noGrp="1"/>
          </p:cNvSpPr>
          <p:nvPr>
            <p:ph type="dt" sz="half" idx="10"/>
          </p:nvPr>
        </p:nvSpPr>
        <p:spPr/>
        <p:txBody>
          <a:bodyPr/>
          <a:lstStyle>
            <a:lvl1pPr>
              <a:defRPr/>
            </a:lvl1pPr>
          </a:lstStyle>
          <a:p>
            <a:pPr>
              <a:defRPr/>
            </a:pPr>
            <a:fld id="{9811878E-C39C-4DD5-8583-D1D18B800F4C}" type="datetimeFigureOut">
              <a:rPr lang="cs-CZ"/>
              <a:pPr>
                <a:defRPr/>
              </a:pPr>
              <a:t>4.10.2021</a:t>
            </a:fld>
            <a:endParaRPr lang="cs-CZ"/>
          </a:p>
        </p:txBody>
      </p:sp>
      <p:sp>
        <p:nvSpPr>
          <p:cNvPr id="6" name="Zástupný symbol pro zápatí 3">
            <a:extLst>
              <a:ext uri="{FF2B5EF4-FFF2-40B4-BE49-F238E27FC236}">
                <a16:creationId xmlns:a16="http://schemas.microsoft.com/office/drawing/2014/main" id="{A8490244-2A50-42AD-9AB5-36D03A0FAB45}"/>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15">
            <a:extLst>
              <a:ext uri="{FF2B5EF4-FFF2-40B4-BE49-F238E27FC236}">
                <a16:creationId xmlns:a16="http://schemas.microsoft.com/office/drawing/2014/main" id="{95C1A51C-F697-4A71-8F39-27AA707265B7}"/>
              </a:ext>
            </a:extLst>
          </p:cNvPr>
          <p:cNvSpPr>
            <a:spLocks noGrp="1"/>
          </p:cNvSpPr>
          <p:nvPr>
            <p:ph type="sldNum" sz="quarter" idx="12"/>
          </p:nvPr>
        </p:nvSpPr>
        <p:spPr/>
        <p:txBody>
          <a:bodyPr/>
          <a:lstStyle>
            <a:lvl1pPr>
              <a:defRPr/>
            </a:lvl1pPr>
          </a:lstStyle>
          <a:p>
            <a:pPr>
              <a:defRPr/>
            </a:pPr>
            <a:fld id="{68BC0440-6771-4353-AA9C-EC89DDB2157E}" type="slidenum">
              <a:rPr lang="cs-CZ" altLang="cs-CZ"/>
              <a:pPr>
                <a:defRPr/>
              </a:pPr>
              <a:t>‹#›</a:t>
            </a:fld>
            <a:endParaRPr lang="cs-CZ" altLang="cs-CZ"/>
          </a:p>
        </p:txBody>
      </p:sp>
    </p:spTree>
    <p:extLst>
      <p:ext uri="{BB962C8B-B14F-4D97-AF65-F5344CB8AC3E}">
        <p14:creationId xmlns:p14="http://schemas.microsoft.com/office/powerpoint/2010/main" val="17207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Obdélník 4">
            <a:extLst>
              <a:ext uri="{FF2B5EF4-FFF2-40B4-BE49-F238E27FC236}">
                <a16:creationId xmlns:a16="http://schemas.microsoft.com/office/drawing/2014/main" id="{7A8D46EC-3C91-4538-B07D-B24E46442E2F}"/>
              </a:ext>
            </a:extLst>
          </p:cNvPr>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Obdélník 5">
            <a:extLst>
              <a:ext uri="{FF2B5EF4-FFF2-40B4-BE49-F238E27FC236}">
                <a16:creationId xmlns:a16="http://schemas.microsoft.com/office/drawing/2014/main" id="{F5AA818F-AAC4-4216-87C6-0143DE2F47A1}"/>
              </a:ext>
            </a:extLst>
          </p:cNvPr>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Nadpis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cs-CZ"/>
              <a:t>Klepnutím lze upravit styl předlohy nadpisů.</a:t>
            </a:r>
            <a:endParaRPr lang="en-US" dirty="0"/>
          </a:p>
        </p:txBody>
      </p:sp>
      <p:sp>
        <p:nvSpPr>
          <p:cNvPr id="4" name="Zástupný symbol pro text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cs-CZ"/>
              <a:t>Klepnutím lze upravit styly předlohy textu.</a:t>
            </a:r>
          </a:p>
        </p:txBody>
      </p:sp>
      <p:sp>
        <p:nvSpPr>
          <p:cNvPr id="10" name="Zástupný symbol pro obrázek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cs-CZ" noProof="0"/>
              <a:t>Klepnutím na ikonu přidáte obrázek.</a:t>
            </a:r>
            <a:endParaRPr lang="en-US" noProof="0" dirty="0"/>
          </a:p>
        </p:txBody>
      </p:sp>
      <p:sp>
        <p:nvSpPr>
          <p:cNvPr id="7" name="Zástupný symbol pro datum 4">
            <a:extLst>
              <a:ext uri="{FF2B5EF4-FFF2-40B4-BE49-F238E27FC236}">
                <a16:creationId xmlns:a16="http://schemas.microsoft.com/office/drawing/2014/main" id="{1A006D53-C4DA-4C50-8821-DE03FD4E4F60}"/>
              </a:ext>
            </a:extLst>
          </p:cNvPr>
          <p:cNvSpPr>
            <a:spLocks noGrp="1"/>
          </p:cNvSpPr>
          <p:nvPr>
            <p:ph type="dt" sz="half" idx="10"/>
          </p:nvPr>
        </p:nvSpPr>
        <p:spPr/>
        <p:txBody>
          <a:bodyPr/>
          <a:lstStyle>
            <a:lvl1pPr>
              <a:defRPr/>
            </a:lvl1pPr>
            <a:extLst/>
          </a:lstStyle>
          <a:p>
            <a:pPr>
              <a:defRPr/>
            </a:pPr>
            <a:fld id="{1A927B4F-7231-497B-8ADD-1F4F266C5AD5}" type="datetimeFigureOut">
              <a:rPr lang="cs-CZ"/>
              <a:pPr>
                <a:defRPr/>
              </a:pPr>
              <a:t>4.10.2021</a:t>
            </a:fld>
            <a:endParaRPr lang="cs-CZ"/>
          </a:p>
        </p:txBody>
      </p:sp>
      <p:sp>
        <p:nvSpPr>
          <p:cNvPr id="8" name="Zástupný symbol pro zápatí 5">
            <a:extLst>
              <a:ext uri="{FF2B5EF4-FFF2-40B4-BE49-F238E27FC236}">
                <a16:creationId xmlns:a16="http://schemas.microsoft.com/office/drawing/2014/main" id="{72F6CBDD-73F1-4574-9FA2-932BDA597F52}"/>
              </a:ext>
            </a:extLst>
          </p:cNvPr>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6">
            <a:extLst>
              <a:ext uri="{FF2B5EF4-FFF2-40B4-BE49-F238E27FC236}">
                <a16:creationId xmlns:a16="http://schemas.microsoft.com/office/drawing/2014/main" id="{675F46B8-8C2C-4FBF-ADAD-0BE3B83EF9C0}"/>
              </a:ext>
            </a:extLst>
          </p:cNvPr>
          <p:cNvSpPr>
            <a:spLocks noGrp="1"/>
          </p:cNvSpPr>
          <p:nvPr>
            <p:ph type="sldNum" sz="quarter" idx="12"/>
          </p:nvPr>
        </p:nvSpPr>
        <p:spPr/>
        <p:txBody>
          <a:bodyPr/>
          <a:lstStyle>
            <a:lvl1pPr>
              <a:defRPr/>
            </a:lvl1pPr>
          </a:lstStyle>
          <a:p>
            <a:pPr>
              <a:defRPr/>
            </a:pPr>
            <a:fld id="{F15FF599-D5A5-48CC-A2F3-E1962B41A288}" type="slidenum">
              <a:rPr lang="cs-CZ" altLang="cs-CZ"/>
              <a:pPr>
                <a:defRPr/>
              </a:pPr>
              <a:t>‹#›</a:t>
            </a:fld>
            <a:endParaRPr lang="cs-CZ" altLang="cs-CZ"/>
          </a:p>
        </p:txBody>
      </p:sp>
    </p:spTree>
    <p:extLst>
      <p:ext uri="{BB962C8B-B14F-4D97-AF65-F5344CB8AC3E}">
        <p14:creationId xmlns:p14="http://schemas.microsoft.com/office/powerpoint/2010/main" val="400651790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Obdélník 8">
            <a:extLst>
              <a:ext uri="{FF2B5EF4-FFF2-40B4-BE49-F238E27FC236}">
                <a16:creationId xmlns:a16="http://schemas.microsoft.com/office/drawing/2014/main" id="{B6368587-0C60-45E7-BB16-889F20DF1AA6}"/>
              </a:ext>
            </a:extLst>
          </p:cNvPr>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Zástupný symbol pro nadpis 2">
            <a:extLst>
              <a:ext uri="{FF2B5EF4-FFF2-40B4-BE49-F238E27FC236}">
                <a16:creationId xmlns:a16="http://schemas.microsoft.com/office/drawing/2014/main" id="{FFBCE1F0-FF0B-41D3-8357-3F7B077F4523}"/>
              </a:ext>
            </a:extLst>
          </p:cNvPr>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cs-CZ"/>
              <a:t>Klepnutím lze upravit styl předlohy nadpisů.</a:t>
            </a:r>
            <a:endParaRPr lang="en-US"/>
          </a:p>
        </p:txBody>
      </p:sp>
      <p:sp>
        <p:nvSpPr>
          <p:cNvPr id="1030" name="Zástupný symbol pro text 30">
            <a:extLst>
              <a:ext uri="{FF2B5EF4-FFF2-40B4-BE49-F238E27FC236}">
                <a16:creationId xmlns:a16="http://schemas.microsoft.com/office/drawing/2014/main" id="{DA9992CD-2036-4314-89E5-CD671A990DBF}"/>
              </a:ext>
            </a:extLst>
          </p:cNvPr>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endParaRPr lang="en-US" altLang="cs-CZ"/>
          </a:p>
        </p:txBody>
      </p:sp>
      <p:sp>
        <p:nvSpPr>
          <p:cNvPr id="27" name="Zástupný symbol pro datum 26">
            <a:extLst>
              <a:ext uri="{FF2B5EF4-FFF2-40B4-BE49-F238E27FC236}">
                <a16:creationId xmlns:a16="http://schemas.microsoft.com/office/drawing/2014/main" id="{69D30DD1-8705-4A5A-97EB-71DA9252736A}"/>
              </a:ext>
            </a:extLst>
          </p:cNvPr>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defRPr>
            </a:lvl1pPr>
            <a:extLst/>
          </a:lstStyle>
          <a:p>
            <a:pPr>
              <a:defRPr/>
            </a:pPr>
            <a:fld id="{AEA85270-6763-44D8-BAE3-9ABEF7A36635}" type="datetimeFigureOut">
              <a:rPr lang="cs-CZ"/>
              <a:pPr>
                <a:defRPr/>
              </a:pPr>
              <a:t>4.10.2021</a:t>
            </a:fld>
            <a:endParaRPr lang="cs-CZ"/>
          </a:p>
        </p:txBody>
      </p:sp>
      <p:sp>
        <p:nvSpPr>
          <p:cNvPr id="4" name="Zástupný symbol pro zápatí 3">
            <a:extLst>
              <a:ext uri="{FF2B5EF4-FFF2-40B4-BE49-F238E27FC236}">
                <a16:creationId xmlns:a16="http://schemas.microsoft.com/office/drawing/2014/main" id="{B8AEEC55-923F-43BC-8346-31A6F13FE283}"/>
              </a:ext>
            </a:extLst>
          </p:cNvPr>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defRPr>
            </a:lvl1pPr>
            <a:extLst/>
          </a:lstStyle>
          <a:p>
            <a:pPr>
              <a:defRPr/>
            </a:pPr>
            <a:endParaRPr lang="cs-CZ"/>
          </a:p>
        </p:txBody>
      </p:sp>
      <p:sp>
        <p:nvSpPr>
          <p:cNvPr id="16" name="Zástupný symbol pro číslo snímku 15">
            <a:extLst>
              <a:ext uri="{FF2B5EF4-FFF2-40B4-BE49-F238E27FC236}">
                <a16:creationId xmlns:a16="http://schemas.microsoft.com/office/drawing/2014/main" id="{716C09ED-DD58-47F6-90D5-154735A2CE74}"/>
              </a:ext>
            </a:extLst>
          </p:cNvPr>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eaLnBrk="1" hangingPunct="1">
              <a:defRPr sz="1100">
                <a:solidFill>
                  <a:schemeClr val="tx2"/>
                </a:solidFill>
                <a:latin typeface="Trebuchet MS" panose="020B0603020202020204" pitchFamily="34" charset="0"/>
              </a:defRPr>
            </a:lvl1pPr>
          </a:lstStyle>
          <a:p>
            <a:pPr>
              <a:defRPr/>
            </a:pPr>
            <a:fld id="{99C722BA-4492-4A85-87F1-8656C1101718}"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893" r:id="rId1"/>
    <p:sldLayoutId id="2147483886" r:id="rId2"/>
    <p:sldLayoutId id="2147483894" r:id="rId3"/>
    <p:sldLayoutId id="2147483887" r:id="rId4"/>
    <p:sldLayoutId id="2147483888" r:id="rId5"/>
    <p:sldLayoutId id="2147483889" r:id="rId6"/>
    <p:sldLayoutId id="2147483890" r:id="rId7"/>
    <p:sldLayoutId id="2147483891" r:id="rId8"/>
    <p:sldLayoutId id="2147483895" r:id="rId9"/>
    <p:sldLayoutId id="2147483892" r:id="rId10"/>
    <p:sldLayoutId id="2147483896"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anose="05020102010507070707"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anose="05020102010507070707"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anose="05000000000000000000"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anose="05020102010507070707"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anose="05000000000000000000"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3F56FB-16AA-4E19-8D83-B75293E6751B}"/>
              </a:ext>
            </a:extLst>
          </p:cNvPr>
          <p:cNvSpPr>
            <a:spLocks noGrp="1"/>
          </p:cNvSpPr>
          <p:nvPr>
            <p:ph type="ctrTitle"/>
          </p:nvPr>
        </p:nvSpPr>
        <p:spPr/>
        <p:txBody>
          <a:bodyPr/>
          <a:lstStyle/>
          <a:p>
            <a:pPr eaLnBrk="1" fontAlgn="auto" hangingPunct="1">
              <a:spcAft>
                <a:spcPts val="0"/>
              </a:spcAft>
              <a:defRPr/>
            </a:pPr>
            <a:r>
              <a:rPr lang="cs-CZ" dirty="0">
                <a:solidFill>
                  <a:schemeClr val="tx1"/>
                </a:solidFill>
              </a:rPr>
              <a:t>Ochrana zdraví spotřebitele</a:t>
            </a:r>
            <a:br>
              <a:rPr lang="cs-CZ" dirty="0">
                <a:solidFill>
                  <a:schemeClr val="tx1"/>
                </a:solidFill>
              </a:rPr>
            </a:br>
            <a:r>
              <a:rPr lang="cs-CZ" dirty="0">
                <a:solidFill>
                  <a:schemeClr val="tx1"/>
                </a:solidFill>
              </a:rPr>
              <a:t>hygienické aspekty a limity</a:t>
            </a:r>
          </a:p>
        </p:txBody>
      </p:sp>
      <p:sp>
        <p:nvSpPr>
          <p:cNvPr id="6147" name="Podnadpis 2">
            <a:extLst>
              <a:ext uri="{FF2B5EF4-FFF2-40B4-BE49-F238E27FC236}">
                <a16:creationId xmlns:a16="http://schemas.microsoft.com/office/drawing/2014/main" id="{644F7117-B4DB-4782-8E32-D0CFD62AA6A2}"/>
              </a:ext>
            </a:extLst>
          </p:cNvPr>
          <p:cNvSpPr>
            <a:spLocks noGrp="1"/>
          </p:cNvSpPr>
          <p:nvPr>
            <p:ph type="subTitle" idx="1"/>
          </p:nvPr>
        </p:nvSpPr>
        <p:spPr>
          <a:xfrm>
            <a:off x="3354388" y="3540125"/>
            <a:ext cx="5114925" cy="1101725"/>
          </a:xfrm>
        </p:spPr>
        <p:txBody>
          <a:bodyPr/>
          <a:lstStyle/>
          <a:p>
            <a:pPr eaLnBrk="1" hangingPunct="1"/>
            <a:r>
              <a:rPr lang="cs-CZ" altLang="cs-CZ"/>
              <a:t>Jana Dudová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6CB266-6471-47F9-8C8A-331E1B89EB84}"/>
              </a:ext>
            </a:extLst>
          </p:cNvPr>
          <p:cNvSpPr>
            <a:spLocks noGrp="1"/>
          </p:cNvSpPr>
          <p:nvPr>
            <p:ph type="title"/>
          </p:nvPr>
        </p:nvSpPr>
        <p:spPr>
          <a:xfrm>
            <a:off x="457200" y="1"/>
            <a:ext cx="7239000" cy="1052736"/>
          </a:xfrm>
        </p:spPr>
        <p:txBody>
          <a:bodyPr/>
          <a:lstStyle/>
          <a:p>
            <a:r>
              <a:rPr lang="cs-CZ" dirty="0">
                <a:solidFill>
                  <a:schemeClr val="tx1"/>
                </a:solidFill>
              </a:rPr>
              <a:t>Ochrana veřejného zdraví</a:t>
            </a:r>
          </a:p>
        </p:txBody>
      </p:sp>
      <p:sp>
        <p:nvSpPr>
          <p:cNvPr id="3" name="Zástupný symbol pro obsah 2">
            <a:extLst>
              <a:ext uri="{FF2B5EF4-FFF2-40B4-BE49-F238E27FC236}">
                <a16:creationId xmlns:a16="http://schemas.microsoft.com/office/drawing/2014/main" id="{4C156052-B378-472D-B721-8F8AB2A2B21F}"/>
              </a:ext>
            </a:extLst>
          </p:cNvPr>
          <p:cNvSpPr>
            <a:spLocks noGrp="1"/>
          </p:cNvSpPr>
          <p:nvPr>
            <p:ph idx="1"/>
          </p:nvPr>
        </p:nvSpPr>
        <p:spPr>
          <a:xfrm>
            <a:off x="457200" y="1052738"/>
            <a:ext cx="7239000" cy="5403626"/>
          </a:xfrm>
        </p:spPr>
        <p:txBody>
          <a:bodyPr/>
          <a:lstStyle/>
          <a:p>
            <a:r>
              <a:rPr lang="cs-CZ" dirty="0"/>
              <a:t>Veřejným zdravím je zdravotní stav obyvatelstva a jeho skupin…</a:t>
            </a:r>
          </a:p>
          <a:p>
            <a:r>
              <a:rPr lang="cs-CZ" dirty="0"/>
              <a:t>Ochrana veřejného zdraví – souhrn činností a opatření k vytváření a ochraně zdravých životních a pracovních podmínek, zabránění infekčních onemocnění…</a:t>
            </a:r>
          </a:p>
          <a:p>
            <a:r>
              <a:rPr lang="cs-CZ" dirty="0"/>
              <a:t>Ohrožení veřejného zdraví – obyvatelstvo nebo jeho skupiny jsou vystaveny nebezpečí, z něhož </a:t>
            </a:r>
            <a:r>
              <a:rPr lang="cs-CZ" b="1" dirty="0"/>
              <a:t>míra zátěže rizikovými faktory přírodních, životních nebo pracovních podmínek překračuje obecně přijatelnou úroveň a představuje významné riziko </a:t>
            </a:r>
            <a:r>
              <a:rPr lang="cs-CZ" dirty="0"/>
              <a:t>poškození zdraví.</a:t>
            </a:r>
          </a:p>
          <a:p>
            <a:endParaRPr lang="cs-CZ" dirty="0"/>
          </a:p>
        </p:txBody>
      </p:sp>
    </p:spTree>
    <p:extLst>
      <p:ext uri="{BB962C8B-B14F-4D97-AF65-F5344CB8AC3E}">
        <p14:creationId xmlns:p14="http://schemas.microsoft.com/office/powerpoint/2010/main" val="17186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D106E7-0B6A-4F70-986D-A23BAEF4BA3B}"/>
              </a:ext>
            </a:extLst>
          </p:cNvPr>
          <p:cNvSpPr>
            <a:spLocks noGrp="1"/>
          </p:cNvSpPr>
          <p:nvPr>
            <p:ph type="title"/>
          </p:nvPr>
        </p:nvSpPr>
        <p:spPr>
          <a:xfrm>
            <a:off x="457200" y="320675"/>
            <a:ext cx="7239000" cy="660053"/>
          </a:xfrm>
        </p:spPr>
        <p:txBody>
          <a:bodyPr>
            <a:normAutofit fontScale="90000"/>
          </a:bodyPr>
          <a:lstStyle/>
          <a:p>
            <a:r>
              <a:rPr lang="cs-CZ" dirty="0">
                <a:solidFill>
                  <a:schemeClr val="tx1"/>
                </a:solidFill>
              </a:rPr>
              <a:t>Hodnocení zdravotních rizik</a:t>
            </a:r>
          </a:p>
        </p:txBody>
      </p:sp>
      <p:sp>
        <p:nvSpPr>
          <p:cNvPr id="3" name="Zástupný symbol pro obsah 2">
            <a:extLst>
              <a:ext uri="{FF2B5EF4-FFF2-40B4-BE49-F238E27FC236}">
                <a16:creationId xmlns:a16="http://schemas.microsoft.com/office/drawing/2014/main" id="{6AA211AA-7CBB-43D7-BE67-C01C4778357C}"/>
              </a:ext>
            </a:extLst>
          </p:cNvPr>
          <p:cNvSpPr>
            <a:spLocks noGrp="1"/>
          </p:cNvSpPr>
          <p:nvPr>
            <p:ph idx="1"/>
          </p:nvPr>
        </p:nvSpPr>
        <p:spPr>
          <a:xfrm>
            <a:off x="457200" y="1268760"/>
            <a:ext cx="7239000" cy="5472608"/>
          </a:xfrm>
        </p:spPr>
        <p:txBody>
          <a:bodyPr/>
          <a:lstStyle/>
          <a:p>
            <a:r>
              <a:rPr lang="cs-CZ" sz="2400" dirty="0"/>
              <a:t>Přímá souvislost s ochranou zdraví spotřebitele – např. vazba na bezpečnost výrobků vč. potravin, bezpečnost služeb apod.</a:t>
            </a:r>
          </a:p>
          <a:p>
            <a:r>
              <a:rPr lang="cs-CZ" sz="2400" dirty="0"/>
              <a:t>Jedná se o posouzení míry závažnosti zátěže populace vystavené rizikovým faktorům životních a pracovních podmínek a způsobu života (§ 2/4 ZOVZ).</a:t>
            </a:r>
          </a:p>
          <a:p>
            <a:r>
              <a:rPr lang="cs-CZ" sz="2400" b="1" dirty="0"/>
              <a:t>Rozumně dosažitelná míra?</a:t>
            </a:r>
          </a:p>
          <a:p>
            <a:r>
              <a:rPr lang="cs-CZ" sz="2400" dirty="0"/>
              <a:t>Srov. např. § 31/1 ZOVZ: jedná se o poměr mezi náklady na opatření a jejich přínosem ke snížení zátěže – s ohledem na počet exponovaných fyzických osob (hluk, vibrace…).</a:t>
            </a:r>
          </a:p>
        </p:txBody>
      </p:sp>
    </p:spTree>
    <p:extLst>
      <p:ext uri="{BB962C8B-B14F-4D97-AF65-F5344CB8AC3E}">
        <p14:creationId xmlns:p14="http://schemas.microsoft.com/office/powerpoint/2010/main" val="401857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5975DB-BF4A-41CC-8D32-2173267F6171}"/>
              </a:ext>
            </a:extLst>
          </p:cNvPr>
          <p:cNvSpPr>
            <a:spLocks noGrp="1"/>
          </p:cNvSpPr>
          <p:nvPr>
            <p:ph type="title"/>
          </p:nvPr>
        </p:nvSpPr>
        <p:spPr>
          <a:xfrm>
            <a:off x="457200" y="562373"/>
            <a:ext cx="7239000" cy="202332"/>
          </a:xfrm>
        </p:spPr>
        <p:txBody>
          <a:bodyPr>
            <a:normAutofit fontScale="90000"/>
          </a:bodyPr>
          <a:lstStyle/>
          <a:p>
            <a:r>
              <a:rPr lang="cs-CZ" dirty="0">
                <a:solidFill>
                  <a:schemeClr val="tx1"/>
                </a:solidFill>
              </a:rPr>
              <a:t>Příklad</a:t>
            </a:r>
          </a:p>
        </p:txBody>
      </p:sp>
      <p:sp>
        <p:nvSpPr>
          <p:cNvPr id="3" name="Zástupný symbol pro obsah 2">
            <a:extLst>
              <a:ext uri="{FF2B5EF4-FFF2-40B4-BE49-F238E27FC236}">
                <a16:creationId xmlns:a16="http://schemas.microsoft.com/office/drawing/2014/main" id="{9FB71304-C300-4B2F-978F-3AE05CE8AD62}"/>
              </a:ext>
            </a:extLst>
          </p:cNvPr>
          <p:cNvSpPr>
            <a:spLocks noGrp="1"/>
          </p:cNvSpPr>
          <p:nvPr>
            <p:ph idx="1"/>
          </p:nvPr>
        </p:nvSpPr>
        <p:spPr>
          <a:xfrm>
            <a:off x="457200" y="764705"/>
            <a:ext cx="7239000" cy="6624735"/>
          </a:xfrm>
        </p:spPr>
        <p:txBody>
          <a:bodyPr/>
          <a:lstStyle/>
          <a:p>
            <a:r>
              <a:rPr lang="cs-CZ" sz="2000" dirty="0"/>
              <a:t>Společnost ABC, spol. s r.o. provozuje účelovou komunikaci, která slouží jako jediná přístupová cesta do areálu této společnosti. Provoz na komunikaci značně přesahuje hlukové limity. Společnost proto požádala KHS o vydání omezeného povolení k provozu na komunikaci. Dle § 31 OVZ KHS takové povolení vydá, pokud bude hluk omezen na rozumně dosažitelnou míru (RDM).</a:t>
            </a:r>
          </a:p>
          <a:p>
            <a:r>
              <a:rPr lang="cs-CZ" sz="2000" dirty="0"/>
              <a:t>Rozdílné situace při posuzování RDM:</a:t>
            </a:r>
          </a:p>
          <a:p>
            <a:pPr>
              <a:buFontTx/>
              <a:buChar char="-"/>
            </a:pPr>
            <a:r>
              <a:rPr lang="cs-CZ" sz="2000" dirty="0"/>
              <a:t>Hlukem jsou výrazně dotčeni senioři z blízkého Domova seniorů (cca 100 osob)</a:t>
            </a:r>
          </a:p>
          <a:p>
            <a:pPr>
              <a:buFontTx/>
              <a:buChar char="-"/>
            </a:pPr>
            <a:r>
              <a:rPr lang="cs-CZ" sz="2000" dirty="0"/>
              <a:t>Hlukem je výrazně dotčen pan X., který má od společnosti ABC pronajatý rekreační objekt lokalizovaný v těsné blízkosti komunikace.</a:t>
            </a:r>
          </a:p>
          <a:p>
            <a:pPr>
              <a:buFontTx/>
              <a:buChar char="-"/>
            </a:pPr>
            <a:r>
              <a:rPr lang="cs-CZ" sz="2000" dirty="0"/>
              <a:t>Celou situaci je třeba posuzovat (pro účely přednášky) i z hlediska vymezení pojmu spotřebitel</a:t>
            </a:r>
          </a:p>
        </p:txBody>
      </p:sp>
    </p:spTree>
    <p:extLst>
      <p:ext uri="{BB962C8B-B14F-4D97-AF65-F5344CB8AC3E}">
        <p14:creationId xmlns:p14="http://schemas.microsoft.com/office/powerpoint/2010/main" val="1347084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EF16C7-9596-4B7C-8EC1-4DB7EF228AA1}"/>
              </a:ext>
            </a:extLst>
          </p:cNvPr>
          <p:cNvSpPr>
            <a:spLocks noGrp="1"/>
          </p:cNvSpPr>
          <p:nvPr>
            <p:ph type="title"/>
          </p:nvPr>
        </p:nvSpPr>
        <p:spPr>
          <a:xfrm>
            <a:off x="683568" y="401637"/>
            <a:ext cx="7239000" cy="1143000"/>
          </a:xfrm>
        </p:spPr>
        <p:txBody>
          <a:bodyPr>
            <a:normAutofit fontScale="90000"/>
          </a:bodyPr>
          <a:lstStyle/>
          <a:p>
            <a:r>
              <a:rPr lang="cs-CZ" dirty="0">
                <a:solidFill>
                  <a:schemeClr val="tx1"/>
                </a:solidFill>
              </a:rPr>
              <a:t>Hygienické limity a aspekty </a:t>
            </a:r>
            <a:br>
              <a:rPr lang="cs-CZ" dirty="0">
                <a:solidFill>
                  <a:schemeClr val="tx1"/>
                </a:solidFill>
              </a:rPr>
            </a:br>
            <a:r>
              <a:rPr lang="cs-CZ" dirty="0">
                <a:solidFill>
                  <a:schemeClr val="tx1"/>
                </a:solidFill>
              </a:rPr>
              <a:t>dle </a:t>
            </a:r>
            <a:r>
              <a:rPr lang="cs-CZ" dirty="0" err="1">
                <a:solidFill>
                  <a:schemeClr val="tx1"/>
                </a:solidFill>
              </a:rPr>
              <a:t>zovz</a:t>
            </a:r>
            <a:endParaRPr lang="cs-CZ" dirty="0">
              <a:solidFill>
                <a:schemeClr val="tx1"/>
              </a:solidFill>
            </a:endParaRPr>
          </a:p>
        </p:txBody>
      </p:sp>
      <p:sp>
        <p:nvSpPr>
          <p:cNvPr id="3" name="Zástupný symbol pro obsah 2">
            <a:extLst>
              <a:ext uri="{FF2B5EF4-FFF2-40B4-BE49-F238E27FC236}">
                <a16:creationId xmlns:a16="http://schemas.microsoft.com/office/drawing/2014/main" id="{84267D1A-12EE-454C-AAC8-C2B9D5DF3933}"/>
              </a:ext>
            </a:extLst>
          </p:cNvPr>
          <p:cNvSpPr>
            <a:spLocks noGrp="1"/>
          </p:cNvSpPr>
          <p:nvPr>
            <p:ph idx="1"/>
          </p:nvPr>
        </p:nvSpPr>
        <p:spPr/>
        <p:txBody>
          <a:bodyPr/>
          <a:lstStyle/>
          <a:p>
            <a:r>
              <a:rPr lang="cs-CZ" dirty="0"/>
              <a:t>Hygienické požadavky na vodu vč. přírodních a umělých koupališť</a:t>
            </a:r>
          </a:p>
          <a:p>
            <a:r>
              <a:rPr lang="cs-CZ" dirty="0"/>
              <a:t>Hygienické požadavky na provoz škol a školských zařízení</a:t>
            </a:r>
          </a:p>
          <a:p>
            <a:r>
              <a:rPr lang="cs-CZ" dirty="0"/>
              <a:t>Hygienické požadavky na školy v přírodě a zotavovací akce</a:t>
            </a:r>
          </a:p>
          <a:p>
            <a:r>
              <a:rPr lang="cs-CZ" dirty="0"/>
              <a:t>Hygienické požadavky na provoz zdravotnických zařízení a některých zařízení sociálních služeb</a:t>
            </a:r>
          </a:p>
          <a:p>
            <a:r>
              <a:rPr lang="cs-CZ" dirty="0"/>
              <a:t>Hygienické požadavky na výkon činností epidemiologicky závažných a na ubytovací služby</a:t>
            </a:r>
          </a:p>
          <a:p>
            <a:endParaRPr lang="cs-CZ" dirty="0"/>
          </a:p>
        </p:txBody>
      </p:sp>
    </p:spTree>
    <p:extLst>
      <p:ext uri="{BB962C8B-B14F-4D97-AF65-F5344CB8AC3E}">
        <p14:creationId xmlns:p14="http://schemas.microsoft.com/office/powerpoint/2010/main" val="3489706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11E471-7D4E-4A4D-BFD2-846009BA2EB1}"/>
              </a:ext>
            </a:extLst>
          </p:cNvPr>
          <p:cNvSpPr>
            <a:spLocks noGrp="1"/>
          </p:cNvSpPr>
          <p:nvPr>
            <p:ph type="title"/>
          </p:nvPr>
        </p:nvSpPr>
        <p:spPr>
          <a:xfrm>
            <a:off x="457200" y="320675"/>
            <a:ext cx="7239000" cy="804069"/>
          </a:xfrm>
        </p:spPr>
        <p:txBody>
          <a:bodyPr>
            <a:normAutofit fontScale="90000"/>
          </a:bodyPr>
          <a:lstStyle/>
          <a:p>
            <a:r>
              <a:rPr lang="cs-CZ" dirty="0">
                <a:solidFill>
                  <a:schemeClr val="tx1"/>
                </a:solidFill>
              </a:rPr>
              <a:t>Hygienické limity a aspekty </a:t>
            </a:r>
            <a:br>
              <a:rPr lang="cs-CZ" dirty="0">
                <a:solidFill>
                  <a:schemeClr val="tx1"/>
                </a:solidFill>
              </a:rPr>
            </a:br>
            <a:r>
              <a:rPr lang="cs-CZ" dirty="0">
                <a:solidFill>
                  <a:schemeClr val="tx1"/>
                </a:solidFill>
              </a:rPr>
              <a:t>dle </a:t>
            </a:r>
            <a:r>
              <a:rPr lang="cs-CZ" dirty="0" err="1">
                <a:solidFill>
                  <a:schemeClr val="tx1"/>
                </a:solidFill>
              </a:rPr>
              <a:t>zovz</a:t>
            </a:r>
            <a:endParaRPr lang="cs-CZ" dirty="0"/>
          </a:p>
        </p:txBody>
      </p:sp>
      <p:sp>
        <p:nvSpPr>
          <p:cNvPr id="3" name="Zástupný symbol pro obsah 2">
            <a:extLst>
              <a:ext uri="{FF2B5EF4-FFF2-40B4-BE49-F238E27FC236}">
                <a16:creationId xmlns:a16="http://schemas.microsoft.com/office/drawing/2014/main" id="{ED7B4198-A44B-46DC-B15D-C96BB243B486}"/>
              </a:ext>
            </a:extLst>
          </p:cNvPr>
          <p:cNvSpPr>
            <a:spLocks noGrp="1"/>
          </p:cNvSpPr>
          <p:nvPr>
            <p:ph idx="1"/>
          </p:nvPr>
        </p:nvSpPr>
        <p:spPr>
          <a:xfrm>
            <a:off x="457200" y="1196752"/>
            <a:ext cx="7239000" cy="5259611"/>
          </a:xfrm>
        </p:spPr>
        <p:txBody>
          <a:bodyPr/>
          <a:lstStyle/>
          <a:p>
            <a:r>
              <a:rPr lang="cs-CZ" dirty="0"/>
              <a:t>Hygienické požadavky na stravovací služby</a:t>
            </a:r>
          </a:p>
          <a:p>
            <a:r>
              <a:rPr lang="cs-CZ" dirty="0"/>
              <a:t>Hygienické požadavky na předměty běžného užívání vč. kosmetických přípravků</a:t>
            </a:r>
          </a:p>
          <a:p>
            <a:r>
              <a:rPr lang="cs-CZ" dirty="0"/>
              <a:t>Hygienické požadavky na hluk, vibrace a neionizující záření</a:t>
            </a:r>
          </a:p>
          <a:p>
            <a:r>
              <a:rPr lang="cs-CZ" dirty="0"/>
              <a:t>Ochrana zdraví při práci dle kategorizace prací</a:t>
            </a:r>
          </a:p>
          <a:p>
            <a:r>
              <a:rPr lang="cs-CZ" dirty="0"/>
              <a:t>Ochrana zdraví při nakládání s chemickými látkami a směsmi</a:t>
            </a:r>
          </a:p>
          <a:p>
            <a:r>
              <a:rPr lang="cs-CZ" dirty="0"/>
              <a:t>Ochrana zdraví při předcházení vzniku a šíření infekčních onemocnění vč. systému epidemiologické bdělosti</a:t>
            </a:r>
          </a:p>
          <a:p>
            <a:endParaRPr lang="cs-CZ" dirty="0"/>
          </a:p>
        </p:txBody>
      </p:sp>
    </p:spTree>
    <p:extLst>
      <p:ext uri="{BB962C8B-B14F-4D97-AF65-F5344CB8AC3E}">
        <p14:creationId xmlns:p14="http://schemas.microsoft.com/office/powerpoint/2010/main" val="3455899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37106B-30C2-4BA7-816C-5554660BF52B}"/>
              </a:ext>
            </a:extLst>
          </p:cNvPr>
          <p:cNvSpPr>
            <a:spLocks noGrp="1"/>
          </p:cNvSpPr>
          <p:nvPr>
            <p:ph type="title"/>
          </p:nvPr>
        </p:nvSpPr>
        <p:spPr/>
        <p:txBody>
          <a:bodyPr>
            <a:normAutofit fontScale="90000"/>
          </a:bodyPr>
          <a:lstStyle/>
          <a:p>
            <a:r>
              <a:rPr lang="cs-CZ" dirty="0">
                <a:solidFill>
                  <a:srgbClr val="0070C0"/>
                </a:solidFill>
              </a:rPr>
              <a:t>Hygienické požadavky na vodu</a:t>
            </a:r>
          </a:p>
        </p:txBody>
      </p:sp>
      <p:sp>
        <p:nvSpPr>
          <p:cNvPr id="3" name="Zástupný symbol pro obsah 2">
            <a:extLst>
              <a:ext uri="{FF2B5EF4-FFF2-40B4-BE49-F238E27FC236}">
                <a16:creationId xmlns:a16="http://schemas.microsoft.com/office/drawing/2014/main" id="{D14D9B06-8490-48A1-BFE5-4AD420A0E73D}"/>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329249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075D5B-5180-464D-91C2-0DEA03503ED3}"/>
              </a:ext>
            </a:extLst>
          </p:cNvPr>
          <p:cNvSpPr>
            <a:spLocks noGrp="1"/>
          </p:cNvSpPr>
          <p:nvPr>
            <p:ph type="title"/>
          </p:nvPr>
        </p:nvSpPr>
        <p:spPr>
          <a:xfrm>
            <a:off x="457200" y="320675"/>
            <a:ext cx="7239000" cy="660053"/>
          </a:xfrm>
        </p:spPr>
        <p:txBody>
          <a:bodyPr>
            <a:normAutofit/>
          </a:bodyPr>
          <a:lstStyle/>
          <a:p>
            <a:r>
              <a:rPr lang="cs-CZ" dirty="0">
                <a:solidFill>
                  <a:schemeClr val="tx1"/>
                </a:solidFill>
              </a:rPr>
              <a:t>Pitná voda</a:t>
            </a:r>
          </a:p>
        </p:txBody>
      </p:sp>
      <p:sp>
        <p:nvSpPr>
          <p:cNvPr id="3" name="Zástupný symbol pro obsah 2">
            <a:extLst>
              <a:ext uri="{FF2B5EF4-FFF2-40B4-BE49-F238E27FC236}">
                <a16:creationId xmlns:a16="http://schemas.microsoft.com/office/drawing/2014/main" id="{28668044-F2E7-462E-86BB-933CA2F59138}"/>
              </a:ext>
            </a:extLst>
          </p:cNvPr>
          <p:cNvSpPr>
            <a:spLocks noGrp="1"/>
          </p:cNvSpPr>
          <p:nvPr>
            <p:ph idx="1"/>
          </p:nvPr>
        </p:nvSpPr>
        <p:spPr>
          <a:xfrm>
            <a:off x="457200" y="1124744"/>
            <a:ext cx="7239000" cy="5331619"/>
          </a:xfrm>
        </p:spPr>
        <p:txBody>
          <a:bodyPr/>
          <a:lstStyle/>
          <a:p>
            <a:r>
              <a:rPr lang="cs-CZ" dirty="0"/>
              <a:t>hygienické limity makrobiologických, biologických, fyzikálních, chemických a organoleptických ukazatelů. Ne přírodní léčivý zdroj a přírodní minerální voda.</a:t>
            </a:r>
          </a:p>
          <a:p>
            <a:r>
              <a:rPr lang="cs-CZ" dirty="0"/>
              <a:t>Povinnosti dodavatele vody pro veřejnou potřebu</a:t>
            </a:r>
          </a:p>
          <a:p>
            <a:pPr>
              <a:buFontTx/>
              <a:buChar char="-"/>
            </a:pPr>
            <a:r>
              <a:rPr lang="cs-CZ" dirty="0"/>
              <a:t>Provozovatele vodovodu</a:t>
            </a:r>
          </a:p>
          <a:p>
            <a:pPr>
              <a:buFontTx/>
              <a:buChar char="-"/>
            </a:pPr>
            <a:r>
              <a:rPr lang="cs-CZ" dirty="0"/>
              <a:t>Osoby dodávající vodu při podnikatel. činnosti</a:t>
            </a:r>
          </a:p>
          <a:p>
            <a:pPr>
              <a:buFontTx/>
              <a:buChar char="-"/>
            </a:pPr>
            <a:r>
              <a:rPr lang="cs-CZ" dirty="0"/>
              <a:t>Provozovatele veřejné studny </a:t>
            </a:r>
          </a:p>
          <a:p>
            <a:pPr>
              <a:buFontTx/>
              <a:buChar char="-"/>
            </a:pPr>
            <a:r>
              <a:rPr lang="cs-CZ" dirty="0"/>
              <a:t>Osoby dodávající vodu pro veřejné objekty z individuálního zdroje</a:t>
            </a:r>
          </a:p>
        </p:txBody>
      </p:sp>
    </p:spTree>
    <p:extLst>
      <p:ext uri="{BB962C8B-B14F-4D97-AF65-F5344CB8AC3E}">
        <p14:creationId xmlns:p14="http://schemas.microsoft.com/office/powerpoint/2010/main" val="2488584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9BB8A9-C5A5-4F39-862B-B01B3DDBA13C}"/>
              </a:ext>
            </a:extLst>
          </p:cNvPr>
          <p:cNvSpPr>
            <a:spLocks noGrp="1"/>
          </p:cNvSpPr>
          <p:nvPr>
            <p:ph type="title"/>
          </p:nvPr>
        </p:nvSpPr>
        <p:spPr/>
        <p:txBody>
          <a:bodyPr>
            <a:normAutofit fontScale="90000"/>
          </a:bodyPr>
          <a:lstStyle/>
          <a:p>
            <a:r>
              <a:rPr lang="cs-CZ" dirty="0">
                <a:solidFill>
                  <a:schemeClr val="tx1"/>
                </a:solidFill>
              </a:rPr>
              <a:t>výrobky přicházející </a:t>
            </a:r>
            <a:br>
              <a:rPr lang="cs-CZ" dirty="0">
                <a:solidFill>
                  <a:schemeClr val="tx1"/>
                </a:solidFill>
              </a:rPr>
            </a:br>
            <a:r>
              <a:rPr lang="cs-CZ" dirty="0">
                <a:solidFill>
                  <a:schemeClr val="tx1"/>
                </a:solidFill>
              </a:rPr>
              <a:t>do kontaktu s vodou</a:t>
            </a:r>
          </a:p>
        </p:txBody>
      </p:sp>
      <p:sp>
        <p:nvSpPr>
          <p:cNvPr id="3" name="Zástupný symbol pro obsah 2">
            <a:extLst>
              <a:ext uri="{FF2B5EF4-FFF2-40B4-BE49-F238E27FC236}">
                <a16:creationId xmlns:a16="http://schemas.microsoft.com/office/drawing/2014/main" id="{0AF9EFB2-861C-44D3-A615-DD16FEE109C1}"/>
              </a:ext>
            </a:extLst>
          </p:cNvPr>
          <p:cNvSpPr>
            <a:spLocks noGrp="1"/>
          </p:cNvSpPr>
          <p:nvPr>
            <p:ph idx="1"/>
          </p:nvPr>
        </p:nvSpPr>
        <p:spPr/>
        <p:txBody>
          <a:bodyPr/>
          <a:lstStyle/>
          <a:p>
            <a:r>
              <a:rPr lang="cs-CZ" dirty="0"/>
              <a:t>Povinnosti výrobce nebo dovozce výrobku určeného k přímému styku s pitnou, teplou nebo surovou vodou vč. povinností vztahujících se k chemické látce či směsi na úpravu vody</a:t>
            </a:r>
          </a:p>
        </p:txBody>
      </p:sp>
    </p:spTree>
    <p:extLst>
      <p:ext uri="{BB962C8B-B14F-4D97-AF65-F5344CB8AC3E}">
        <p14:creationId xmlns:p14="http://schemas.microsoft.com/office/powerpoint/2010/main" val="2338673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39671B-A912-48A9-9A01-A0F739E9A66C}"/>
              </a:ext>
            </a:extLst>
          </p:cNvPr>
          <p:cNvSpPr>
            <a:spLocks noGrp="1"/>
          </p:cNvSpPr>
          <p:nvPr>
            <p:ph type="title"/>
          </p:nvPr>
        </p:nvSpPr>
        <p:spPr/>
        <p:txBody>
          <a:bodyPr/>
          <a:lstStyle/>
          <a:p>
            <a:r>
              <a:rPr lang="cs-CZ" dirty="0">
                <a:solidFill>
                  <a:schemeClr val="tx1"/>
                </a:solidFill>
              </a:rPr>
              <a:t>Příklad</a:t>
            </a:r>
          </a:p>
        </p:txBody>
      </p:sp>
      <p:sp>
        <p:nvSpPr>
          <p:cNvPr id="3" name="Zástupný symbol pro obsah 2">
            <a:extLst>
              <a:ext uri="{FF2B5EF4-FFF2-40B4-BE49-F238E27FC236}">
                <a16:creationId xmlns:a16="http://schemas.microsoft.com/office/drawing/2014/main" id="{2570196E-BA54-4FBB-A427-5BF9F4100BB8}"/>
              </a:ext>
            </a:extLst>
          </p:cNvPr>
          <p:cNvSpPr>
            <a:spLocks noGrp="1"/>
          </p:cNvSpPr>
          <p:nvPr>
            <p:ph idx="1"/>
          </p:nvPr>
        </p:nvSpPr>
        <p:spPr/>
        <p:txBody>
          <a:bodyPr/>
          <a:lstStyle/>
          <a:p>
            <a:r>
              <a:rPr lang="cs-CZ" dirty="0"/>
              <a:t>Paní C. si zakoupila v supermarketu láhev piva.</a:t>
            </a:r>
          </a:p>
          <a:p>
            <a:r>
              <a:rPr lang="cs-CZ" dirty="0"/>
              <a:t>Po otevření láhve ucítila výrazný chemický zápach unikající z tekutiny.</a:t>
            </a:r>
          </a:p>
          <a:p>
            <a:r>
              <a:rPr lang="cs-CZ" dirty="0"/>
              <a:t>Zřejmě došlo ke kontaminaci láhve neznámou tekutinou…</a:t>
            </a:r>
          </a:p>
          <a:p>
            <a:r>
              <a:rPr lang="cs-CZ" dirty="0"/>
              <a:t>Věnujte se odpovědnostním vztahům výrobce, dovozce, toho, který se za výrobce označil – srov. § 2/10,11 a 13 ZOVZ</a:t>
            </a:r>
          </a:p>
          <a:p>
            <a:endParaRPr lang="cs-CZ" dirty="0"/>
          </a:p>
        </p:txBody>
      </p:sp>
    </p:spTree>
    <p:extLst>
      <p:ext uri="{BB962C8B-B14F-4D97-AF65-F5344CB8AC3E}">
        <p14:creationId xmlns:p14="http://schemas.microsoft.com/office/powerpoint/2010/main" val="4206862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962FC2-24E7-4C80-9B2F-F1FECA08A7F3}"/>
              </a:ext>
            </a:extLst>
          </p:cNvPr>
          <p:cNvSpPr>
            <a:spLocks noGrp="1"/>
          </p:cNvSpPr>
          <p:nvPr>
            <p:ph type="title"/>
          </p:nvPr>
        </p:nvSpPr>
        <p:spPr>
          <a:xfrm>
            <a:off x="457200" y="320675"/>
            <a:ext cx="7239000" cy="876077"/>
          </a:xfrm>
        </p:spPr>
        <p:txBody>
          <a:bodyPr>
            <a:normAutofit fontScale="90000"/>
          </a:bodyPr>
          <a:lstStyle/>
          <a:p>
            <a:r>
              <a:rPr lang="cs-CZ" dirty="0">
                <a:solidFill>
                  <a:schemeClr val="tx1"/>
                </a:solidFill>
              </a:rPr>
              <a:t>Přírodní a umělá koupaliště</a:t>
            </a:r>
            <a:br>
              <a:rPr lang="cs-CZ" dirty="0">
                <a:solidFill>
                  <a:schemeClr val="tx1"/>
                </a:solidFill>
              </a:rPr>
            </a:br>
            <a:r>
              <a:rPr lang="cs-CZ" dirty="0">
                <a:solidFill>
                  <a:schemeClr val="tx1"/>
                </a:solidFill>
              </a:rPr>
              <a:t> a sauny</a:t>
            </a:r>
          </a:p>
        </p:txBody>
      </p:sp>
      <p:sp>
        <p:nvSpPr>
          <p:cNvPr id="3" name="Zástupný symbol pro obsah 2">
            <a:extLst>
              <a:ext uri="{FF2B5EF4-FFF2-40B4-BE49-F238E27FC236}">
                <a16:creationId xmlns:a16="http://schemas.microsoft.com/office/drawing/2014/main" id="{EA69EA50-09AE-4234-B926-0F64A70DCC5C}"/>
              </a:ext>
            </a:extLst>
          </p:cNvPr>
          <p:cNvSpPr>
            <a:spLocks noGrp="1"/>
          </p:cNvSpPr>
          <p:nvPr>
            <p:ph idx="1"/>
          </p:nvPr>
        </p:nvSpPr>
        <p:spPr>
          <a:xfrm>
            <a:off x="457200" y="1268760"/>
            <a:ext cx="7239000" cy="5187603"/>
          </a:xfrm>
        </p:spPr>
        <p:txBody>
          <a:bodyPr/>
          <a:lstStyle/>
          <a:p>
            <a:r>
              <a:rPr lang="cs-CZ" dirty="0"/>
              <a:t>Povinnosti provozovatele zajistit, aby koupající se fyzické osoby nebyly vystaveny zdravotním rizikům ze znečištěné vody ke koupání, sprchování nebo ochlazování</a:t>
            </a:r>
          </a:p>
          <a:p>
            <a:r>
              <a:rPr lang="cs-CZ" dirty="0"/>
              <a:t>Soulad s technickými požadavky na výrobky</a:t>
            </a:r>
          </a:p>
          <a:p>
            <a:r>
              <a:rPr lang="cs-CZ" dirty="0"/>
              <a:t>odběr vzorků a jejich kontrola prostřednictvím akreditované či autorizované osoby (§ 83c ZOVZ)</a:t>
            </a:r>
          </a:p>
          <a:p>
            <a:r>
              <a:rPr lang="cs-CZ" dirty="0"/>
              <a:t>Provozní řád</a:t>
            </a:r>
          </a:p>
          <a:p>
            <a:r>
              <a:rPr lang="cs-CZ" dirty="0"/>
              <a:t>Hygienické limity, při jejich překročení povinnost zastavit provoz a informovat veřejnost.</a:t>
            </a:r>
          </a:p>
        </p:txBody>
      </p:sp>
    </p:spTree>
    <p:extLst>
      <p:ext uri="{BB962C8B-B14F-4D97-AF65-F5344CB8AC3E}">
        <p14:creationId xmlns:p14="http://schemas.microsoft.com/office/powerpoint/2010/main" val="165994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E8DA54-C270-4E95-9410-C5B95216309A}"/>
              </a:ext>
            </a:extLst>
          </p:cNvPr>
          <p:cNvSpPr>
            <a:spLocks noGrp="1"/>
          </p:cNvSpPr>
          <p:nvPr>
            <p:ph type="title"/>
          </p:nvPr>
        </p:nvSpPr>
        <p:spPr>
          <a:xfrm>
            <a:off x="457200" y="116632"/>
            <a:ext cx="7239000" cy="1080120"/>
          </a:xfrm>
        </p:spPr>
        <p:txBody>
          <a:bodyPr>
            <a:normAutofit fontScale="90000"/>
          </a:bodyPr>
          <a:lstStyle/>
          <a:p>
            <a:pPr eaLnBrk="1" fontAlgn="auto" hangingPunct="1">
              <a:spcAft>
                <a:spcPts val="0"/>
              </a:spcAft>
              <a:defRPr/>
            </a:pPr>
            <a:r>
              <a:rPr lang="cs-CZ" dirty="0">
                <a:solidFill>
                  <a:schemeClr val="tx1"/>
                </a:solidFill>
              </a:rPr>
              <a:t>Mezinárodní Prameny právní úpravy, evropské právo</a:t>
            </a:r>
          </a:p>
        </p:txBody>
      </p:sp>
      <p:sp>
        <p:nvSpPr>
          <p:cNvPr id="3" name="Zástupný symbol pro obsah 2">
            <a:extLst>
              <a:ext uri="{FF2B5EF4-FFF2-40B4-BE49-F238E27FC236}">
                <a16:creationId xmlns:a16="http://schemas.microsoft.com/office/drawing/2014/main" id="{CAA379AD-AC13-4373-A170-0B8B51F7D81D}"/>
              </a:ext>
            </a:extLst>
          </p:cNvPr>
          <p:cNvSpPr>
            <a:spLocks noGrp="1"/>
          </p:cNvSpPr>
          <p:nvPr>
            <p:ph idx="1"/>
          </p:nvPr>
        </p:nvSpPr>
        <p:spPr>
          <a:xfrm>
            <a:off x="457200" y="1196752"/>
            <a:ext cx="7239000" cy="5616623"/>
          </a:xfrm>
        </p:spPr>
        <p:txBody>
          <a:bodyPr>
            <a:normAutofit fontScale="62500" lnSpcReduction="20000"/>
          </a:bodyPr>
          <a:lstStyle/>
          <a:p>
            <a:pPr marL="274320" indent="-274320" eaLnBrk="1" fontAlgn="auto" hangingPunct="1">
              <a:spcAft>
                <a:spcPts val="0"/>
              </a:spcAft>
              <a:buFont typeface="Wingdings 2"/>
              <a:buChar char=""/>
              <a:defRPr/>
            </a:pPr>
            <a:r>
              <a:rPr lang="cs-CZ" b="1" dirty="0"/>
              <a:t>Mezinárodní pakt o</a:t>
            </a:r>
            <a:r>
              <a:rPr lang="cs-CZ" dirty="0"/>
              <a:t> </a:t>
            </a:r>
            <a:r>
              <a:rPr lang="cs-CZ" b="1" dirty="0"/>
              <a:t>občanských a politických právech </a:t>
            </a:r>
            <a:r>
              <a:rPr lang="cs-CZ" dirty="0"/>
              <a:t>(č. 120/1976 Sb.) </a:t>
            </a:r>
            <a:br>
              <a:rPr lang="cs-CZ" dirty="0"/>
            </a:br>
            <a:r>
              <a:rPr lang="cs-CZ" dirty="0"/>
              <a:t>a </a:t>
            </a:r>
            <a:r>
              <a:rPr lang="cs-CZ" b="1" dirty="0"/>
              <a:t>Mezinárodní pakt o</a:t>
            </a:r>
            <a:r>
              <a:rPr lang="cs-CZ" dirty="0"/>
              <a:t> </a:t>
            </a:r>
            <a:r>
              <a:rPr lang="cs-CZ" b="1" dirty="0"/>
              <a:t>hospodářských, sociálních a kulturních právech</a:t>
            </a:r>
            <a:r>
              <a:rPr lang="cs-CZ" dirty="0"/>
              <a:t> (č. 120/1976 Sb.) sjednané v rámci OSN – </a:t>
            </a:r>
            <a:r>
              <a:rPr lang="cs-CZ" dirty="0" err="1"/>
              <a:t>m.j</a:t>
            </a:r>
            <a:r>
              <a:rPr lang="cs-CZ" dirty="0"/>
              <a:t>. s ohledem na </a:t>
            </a:r>
            <a:r>
              <a:rPr lang="cs-CZ" dirty="0">
                <a:solidFill>
                  <a:schemeClr val="tx2">
                    <a:lumMod val="75000"/>
                  </a:schemeClr>
                </a:solidFill>
              </a:rPr>
              <a:t>prevenci epidemických, endemických a jiných nemocí</a:t>
            </a:r>
          </a:p>
          <a:p>
            <a:pPr marL="274320" indent="-274320" eaLnBrk="1" fontAlgn="auto" hangingPunct="1">
              <a:spcAft>
                <a:spcPts val="0"/>
              </a:spcAft>
              <a:buFont typeface="Wingdings 2"/>
              <a:buChar char=""/>
              <a:defRPr/>
            </a:pPr>
            <a:r>
              <a:rPr lang="cs-CZ" b="1" dirty="0"/>
              <a:t>Úmluva o ochraně lidských práv a základních svobod</a:t>
            </a:r>
            <a:r>
              <a:rPr lang="cs-CZ" dirty="0"/>
              <a:t> (č. 209/1992 Sb.) sjednaná v rámci Rady Evropy - </a:t>
            </a:r>
            <a:r>
              <a:rPr lang="cs-CZ" dirty="0">
                <a:solidFill>
                  <a:schemeClr val="tx2">
                    <a:lumMod val="75000"/>
                  </a:schemeClr>
                </a:solidFill>
              </a:rPr>
              <a:t>čl. 8 soukromý a rodinný život, např. ve vazbě na očkování</a:t>
            </a:r>
          </a:p>
          <a:p>
            <a:pPr marL="274320" indent="-274320" eaLnBrk="1" fontAlgn="auto" hangingPunct="1">
              <a:spcAft>
                <a:spcPts val="0"/>
              </a:spcAft>
              <a:buFont typeface="Wingdings 2"/>
              <a:buChar char=""/>
              <a:defRPr/>
            </a:pPr>
            <a:r>
              <a:rPr lang="cs-CZ" dirty="0"/>
              <a:t>Smlouva o fungování EU – zejména čl. 168 – Unie se zavazuje zajišťovat vysoký standard ochrany zdraví – </a:t>
            </a:r>
            <a:r>
              <a:rPr lang="cs-CZ" dirty="0">
                <a:solidFill>
                  <a:schemeClr val="tx2">
                    <a:lumMod val="75000"/>
                  </a:schemeClr>
                </a:solidFill>
              </a:rPr>
              <a:t>zejména ochrana před infekčními chorobami</a:t>
            </a:r>
          </a:p>
          <a:p>
            <a:pPr marL="274320" indent="-274320" eaLnBrk="1" fontAlgn="auto" hangingPunct="1">
              <a:spcAft>
                <a:spcPts val="0"/>
              </a:spcAft>
              <a:buFont typeface="Wingdings 2"/>
              <a:buChar char=""/>
              <a:defRPr/>
            </a:pPr>
            <a:r>
              <a:rPr lang="cs-CZ" dirty="0"/>
              <a:t>Listina základních práv EU – právo na život – </a:t>
            </a:r>
            <a:r>
              <a:rPr lang="cs-CZ" dirty="0">
                <a:solidFill>
                  <a:schemeClr val="tx2">
                    <a:lumMod val="75000"/>
                  </a:schemeClr>
                </a:solidFill>
              </a:rPr>
              <a:t>zejména preventivní zdravotní péče</a:t>
            </a:r>
          </a:p>
          <a:p>
            <a:pPr marL="274320" indent="-274320" eaLnBrk="1" fontAlgn="auto" hangingPunct="1">
              <a:spcAft>
                <a:spcPts val="0"/>
              </a:spcAft>
              <a:buFont typeface="Wingdings 2"/>
              <a:buChar char=""/>
              <a:defRPr/>
            </a:pPr>
            <a:r>
              <a:rPr lang="cs-CZ" b="1" dirty="0"/>
              <a:t>Sekundární právo – viz zejména rozhodnutí</a:t>
            </a:r>
            <a:r>
              <a:rPr lang="cs-CZ" dirty="0"/>
              <a:t> Evropského parlamentu a Rady </a:t>
            </a:r>
            <a:r>
              <a:rPr lang="cs-CZ" b="1" dirty="0"/>
              <a:t>2119/98/ES o</a:t>
            </a:r>
            <a:r>
              <a:rPr lang="cs-CZ" dirty="0"/>
              <a:t> </a:t>
            </a:r>
            <a:r>
              <a:rPr lang="cs-CZ" b="1" dirty="0"/>
              <a:t>zřízení sítě epidemiologického dozoru a kontroly přenosných nemocí v EU/ES</a:t>
            </a:r>
          </a:p>
          <a:p>
            <a:pPr marL="274320" indent="-274320" eaLnBrk="1" fontAlgn="auto" hangingPunct="1">
              <a:spcAft>
                <a:spcPts val="0"/>
              </a:spcAft>
              <a:buFont typeface="Wingdings 2"/>
              <a:buChar char=""/>
              <a:defRPr/>
            </a:pPr>
            <a:r>
              <a:rPr lang="cs-CZ" b="1" dirty="0"/>
              <a:t>Nařízení EP a Rady č. 852/2004/ES o hygieně potravin</a:t>
            </a:r>
          </a:p>
          <a:p>
            <a:pPr marL="274320" indent="-274320" eaLnBrk="1" fontAlgn="auto" hangingPunct="1">
              <a:spcAft>
                <a:spcPts val="0"/>
              </a:spcAft>
              <a:buFont typeface="Wingdings 2"/>
              <a:buChar char=""/>
              <a:defRPr/>
            </a:pPr>
            <a:r>
              <a:rPr lang="cs-CZ" dirty="0"/>
              <a:t>Nařízení EP a Rady č. 178/2002/ES, kterým se stanoví obecné zásady a požadavky potravinového práva</a:t>
            </a:r>
          </a:p>
          <a:p>
            <a:pPr marL="274320" indent="-274320" eaLnBrk="1" fontAlgn="auto" hangingPunct="1">
              <a:spcAft>
                <a:spcPts val="0"/>
              </a:spcAft>
              <a:buFont typeface="Wingdings 2"/>
              <a:buChar char=""/>
              <a:defRPr/>
            </a:pPr>
            <a:r>
              <a:rPr lang="cs-CZ" dirty="0"/>
              <a:t>Nařízení EP a Rady č. 1935/2004/ES o materiálech určených pro styk s potravinami</a:t>
            </a:r>
          </a:p>
          <a:p>
            <a:pPr marL="274320" indent="-274320" eaLnBrk="1" fontAlgn="auto" hangingPunct="1">
              <a:spcAft>
                <a:spcPts val="0"/>
              </a:spcAft>
              <a:buFont typeface="Wingdings 2"/>
              <a:buChar char=""/>
              <a:defRPr/>
            </a:pPr>
            <a:r>
              <a:rPr lang="cs-CZ" dirty="0"/>
              <a:t>Nařízení EP a Rady č. 1223/2009/ES o kosmetických přípravcích</a:t>
            </a:r>
          </a:p>
          <a:p>
            <a:pPr marL="274320" indent="-274320" eaLnBrk="1" fontAlgn="auto" hangingPunct="1">
              <a:spcAft>
                <a:spcPts val="0"/>
              </a:spcAft>
              <a:buFont typeface="Wingdings 2"/>
              <a:buChar char=""/>
              <a:defRPr/>
            </a:pPr>
            <a:r>
              <a:rPr lang="cs-CZ" dirty="0"/>
              <a:t>Nařízení EP a Rady č. 1272/2008/ES o klasifikaci, označování a balení látek a směsí</a:t>
            </a:r>
            <a:br>
              <a:rPr lang="cs-CZ" dirty="0"/>
            </a:br>
            <a:endParaRPr lang="cs-CZ" dirty="0"/>
          </a:p>
          <a:p>
            <a:pPr marL="274320" indent="-274320" eaLnBrk="1" fontAlgn="auto" hangingPunct="1">
              <a:spcAft>
                <a:spcPts val="0"/>
              </a:spcAft>
              <a:buFont typeface="Wingdings 2"/>
              <a:buChar char=""/>
              <a:defRPr/>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EA7A68-0B50-414B-9B2E-3923D06B3FF4}"/>
              </a:ext>
            </a:extLst>
          </p:cNvPr>
          <p:cNvSpPr>
            <a:spLocks noGrp="1"/>
          </p:cNvSpPr>
          <p:nvPr>
            <p:ph type="title"/>
          </p:nvPr>
        </p:nvSpPr>
        <p:spPr>
          <a:xfrm>
            <a:off x="323528" y="379106"/>
            <a:ext cx="7239000" cy="1143000"/>
          </a:xfrm>
        </p:spPr>
        <p:txBody>
          <a:bodyPr/>
          <a:lstStyle/>
          <a:p>
            <a:r>
              <a:rPr lang="cs-CZ" dirty="0">
                <a:solidFill>
                  <a:schemeClr val="tx1"/>
                </a:solidFill>
              </a:rPr>
              <a:t>Příklad</a:t>
            </a:r>
          </a:p>
        </p:txBody>
      </p:sp>
      <p:sp>
        <p:nvSpPr>
          <p:cNvPr id="3" name="Zástupný symbol pro obsah 2">
            <a:extLst>
              <a:ext uri="{FF2B5EF4-FFF2-40B4-BE49-F238E27FC236}">
                <a16:creationId xmlns:a16="http://schemas.microsoft.com/office/drawing/2014/main" id="{3C83E1B1-7D0B-4B94-A001-F545FA004944}"/>
              </a:ext>
            </a:extLst>
          </p:cNvPr>
          <p:cNvSpPr>
            <a:spLocks noGrp="1"/>
          </p:cNvSpPr>
          <p:nvPr>
            <p:ph idx="1"/>
          </p:nvPr>
        </p:nvSpPr>
        <p:spPr/>
        <p:txBody>
          <a:bodyPr/>
          <a:lstStyle/>
          <a:p>
            <a:r>
              <a:rPr lang="cs-CZ" dirty="0"/>
              <a:t>Slečně T. se po návštěvě koupaliště objevily výrazné změny na kůži – dostala vyrážku. Má podezření, že uvedené zdravotní problémy souvisí s pobytem v bazénu, resp. areálu koupaliště.</a:t>
            </a:r>
          </a:p>
          <a:p>
            <a:r>
              <a:rPr lang="cs-CZ" dirty="0"/>
              <a:t>Které kontrolní orgány by měla kontaktovat?</a:t>
            </a:r>
          </a:p>
          <a:p>
            <a:r>
              <a:rPr lang="cs-CZ" dirty="0"/>
              <a:t>Jakých nároků se může domáhat?</a:t>
            </a:r>
          </a:p>
          <a:p>
            <a:r>
              <a:rPr lang="cs-CZ" dirty="0"/>
              <a:t>Zabývejte se příčinnou souvislostí mezi pobytem na koupališti a zdravotními problémy.</a:t>
            </a:r>
          </a:p>
        </p:txBody>
      </p:sp>
    </p:spTree>
    <p:extLst>
      <p:ext uri="{BB962C8B-B14F-4D97-AF65-F5344CB8AC3E}">
        <p14:creationId xmlns:p14="http://schemas.microsoft.com/office/powerpoint/2010/main" val="103875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A9D555-2DB4-44B2-B991-1C9498726592}"/>
              </a:ext>
            </a:extLst>
          </p:cNvPr>
          <p:cNvSpPr>
            <a:spLocks noGrp="1"/>
          </p:cNvSpPr>
          <p:nvPr>
            <p:ph type="title"/>
          </p:nvPr>
        </p:nvSpPr>
        <p:spPr/>
        <p:txBody>
          <a:bodyPr>
            <a:normAutofit fontScale="90000"/>
          </a:bodyPr>
          <a:lstStyle/>
          <a:p>
            <a:r>
              <a:rPr lang="cs-CZ" dirty="0">
                <a:solidFill>
                  <a:srgbClr val="0070C0"/>
                </a:solidFill>
              </a:rPr>
              <a:t>zařízení a hromadné pobyty pro děti a mladistvé</a:t>
            </a:r>
          </a:p>
        </p:txBody>
      </p:sp>
      <p:sp>
        <p:nvSpPr>
          <p:cNvPr id="3" name="Zástupný symbol pro obsah 2">
            <a:extLst>
              <a:ext uri="{FF2B5EF4-FFF2-40B4-BE49-F238E27FC236}">
                <a16:creationId xmlns:a16="http://schemas.microsoft.com/office/drawing/2014/main" id="{A5C04C5F-0FF4-4AE2-8644-A18EC40631E6}"/>
              </a:ext>
            </a:extLst>
          </p:cNvPr>
          <p:cNvSpPr>
            <a:spLocks noGrp="1"/>
          </p:cNvSpPr>
          <p:nvPr>
            <p:ph idx="1"/>
          </p:nvPr>
        </p:nvSpPr>
        <p:spPr/>
        <p:txBody>
          <a:bodyPr/>
          <a:lstStyle/>
          <a:p>
            <a:r>
              <a:rPr lang="cs-CZ" dirty="0"/>
              <a:t>Školy a školská zařízení, dětské skupiny</a:t>
            </a:r>
          </a:p>
          <a:p>
            <a:r>
              <a:rPr lang="cs-CZ" dirty="0"/>
              <a:t>Mimoškolská zařízení</a:t>
            </a:r>
          </a:p>
          <a:p>
            <a:r>
              <a:rPr lang="cs-CZ" dirty="0"/>
              <a:t>Školy v přírodě a zotavovací akce pro děti do 15 let, hrací plochy</a:t>
            </a:r>
          </a:p>
          <a:p>
            <a:r>
              <a:rPr lang="cs-CZ" dirty="0"/>
              <a:t>Povinnost provozovatele zajistit hygienické podmínky pro děti i účast dospělých FO činných při akci</a:t>
            </a:r>
          </a:p>
          <a:p>
            <a:r>
              <a:rPr lang="cs-CZ" dirty="0"/>
              <a:t>Povinnost provozovatele zajistit hygienicky nezávadný stav zařízení k ubytování (vnitřní prostředí pobytových místností) a zásobování pitnou vodou</a:t>
            </a:r>
          </a:p>
          <a:p>
            <a:endParaRPr lang="cs-CZ" dirty="0"/>
          </a:p>
        </p:txBody>
      </p:sp>
    </p:spTree>
    <p:extLst>
      <p:ext uri="{BB962C8B-B14F-4D97-AF65-F5344CB8AC3E}">
        <p14:creationId xmlns:p14="http://schemas.microsoft.com/office/powerpoint/2010/main" val="1207996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C87D15-2365-44D1-98A2-C5845C03F1C2}"/>
              </a:ext>
            </a:extLst>
          </p:cNvPr>
          <p:cNvSpPr>
            <a:spLocks noGrp="1"/>
          </p:cNvSpPr>
          <p:nvPr>
            <p:ph type="title"/>
          </p:nvPr>
        </p:nvSpPr>
        <p:spPr/>
        <p:txBody>
          <a:bodyPr>
            <a:normAutofit fontScale="90000"/>
          </a:bodyPr>
          <a:lstStyle/>
          <a:p>
            <a:r>
              <a:rPr lang="cs-CZ" dirty="0">
                <a:solidFill>
                  <a:srgbClr val="0070C0"/>
                </a:solidFill>
              </a:rPr>
              <a:t>Provoz zdravotnických zařízení a soc. služeb</a:t>
            </a:r>
          </a:p>
        </p:txBody>
      </p:sp>
      <p:sp>
        <p:nvSpPr>
          <p:cNvPr id="3" name="Zástupný symbol pro obsah 2">
            <a:extLst>
              <a:ext uri="{FF2B5EF4-FFF2-40B4-BE49-F238E27FC236}">
                <a16:creationId xmlns:a16="http://schemas.microsoft.com/office/drawing/2014/main" id="{66128AF1-1324-4CAC-A02B-9B9D9EC6EFED}"/>
              </a:ext>
            </a:extLst>
          </p:cNvPr>
          <p:cNvSpPr>
            <a:spLocks noGrp="1"/>
          </p:cNvSpPr>
          <p:nvPr>
            <p:ph idx="1"/>
          </p:nvPr>
        </p:nvSpPr>
        <p:spPr/>
        <p:txBody>
          <a:bodyPr/>
          <a:lstStyle/>
          <a:p>
            <a:r>
              <a:rPr lang="cs-CZ" dirty="0"/>
              <a:t>Povinnost poskytovatele činit hygienická a protiepidemická opatření</a:t>
            </a:r>
          </a:p>
          <a:p>
            <a:r>
              <a:rPr lang="cs-CZ" dirty="0"/>
              <a:t>Provozní řád</a:t>
            </a:r>
          </a:p>
          <a:p>
            <a:pPr eaLnBrk="1" hangingPunct="1"/>
            <a:r>
              <a:rPr lang="cs-CZ" dirty="0"/>
              <a:t>Prevence infekcí + dezinfekce, </a:t>
            </a:r>
            <a:r>
              <a:rPr lang="cs-CZ" altLang="cs-CZ" sz="2800" dirty="0"/>
              <a:t>zdravotní služba a podmínky poskytování </a:t>
            </a:r>
          </a:p>
          <a:p>
            <a:pPr eaLnBrk="1" hangingPunct="1"/>
            <a:r>
              <a:rPr lang="cs-CZ" altLang="cs-CZ" sz="2800" dirty="0"/>
              <a:t>Podmínky hodnocení kvality a bezpečí zdrav. služeb + další činnosti spojené se zdrav. službami jsou upraveny v z. o zdravotních službách</a:t>
            </a:r>
          </a:p>
          <a:p>
            <a:endParaRPr lang="cs-CZ" dirty="0"/>
          </a:p>
        </p:txBody>
      </p:sp>
    </p:spTree>
    <p:extLst>
      <p:ext uri="{BB962C8B-B14F-4D97-AF65-F5344CB8AC3E}">
        <p14:creationId xmlns:p14="http://schemas.microsoft.com/office/powerpoint/2010/main" val="3046741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FFFAD4-3B50-42FB-8209-55D66296AD61}"/>
              </a:ext>
            </a:extLst>
          </p:cNvPr>
          <p:cNvSpPr>
            <a:spLocks noGrp="1"/>
          </p:cNvSpPr>
          <p:nvPr>
            <p:ph type="title"/>
          </p:nvPr>
        </p:nvSpPr>
        <p:spPr/>
        <p:txBody>
          <a:bodyPr>
            <a:normAutofit/>
          </a:bodyPr>
          <a:lstStyle/>
          <a:p>
            <a:r>
              <a:rPr lang="cs-CZ" sz="3200" dirty="0">
                <a:solidFill>
                  <a:schemeClr val="tx1"/>
                </a:solidFill>
              </a:rPr>
              <a:t>Přímý zásah do tělesné integrity – vždy Souhlas dotčené osoby</a:t>
            </a:r>
            <a:endParaRPr lang="cs-CZ" sz="3200" dirty="0"/>
          </a:p>
        </p:txBody>
      </p:sp>
      <p:sp>
        <p:nvSpPr>
          <p:cNvPr id="3" name="Zástupný symbol pro obsah 2">
            <a:extLst>
              <a:ext uri="{FF2B5EF4-FFF2-40B4-BE49-F238E27FC236}">
                <a16:creationId xmlns:a16="http://schemas.microsoft.com/office/drawing/2014/main" id="{44AFA537-0228-44FD-BBF9-CCDF3917D722}"/>
              </a:ext>
            </a:extLst>
          </p:cNvPr>
          <p:cNvSpPr>
            <a:spLocks noGrp="1"/>
          </p:cNvSpPr>
          <p:nvPr>
            <p:ph idx="1"/>
          </p:nvPr>
        </p:nvSpPr>
        <p:spPr/>
        <p:txBody>
          <a:bodyPr/>
          <a:lstStyle/>
          <a:p>
            <a:pPr marL="274320" indent="-274320" eaLnBrk="1" fontAlgn="auto" hangingPunct="1">
              <a:spcAft>
                <a:spcPts val="0"/>
              </a:spcAft>
              <a:buFont typeface="Wingdings 2"/>
              <a:buChar char=""/>
              <a:defRPr/>
            </a:pPr>
            <a:r>
              <a:rPr lang="cs-CZ" sz="1800" dirty="0"/>
              <a:t>Podle čl. 5 Úmluvy o biomedicíně (ÚOB) platí, že jakýkoliv </a:t>
            </a:r>
            <a:r>
              <a:rPr lang="cs-CZ" sz="1800" b="1" dirty="0"/>
              <a:t>zákrok v oblasti péče o zdraví </a:t>
            </a:r>
            <a:r>
              <a:rPr lang="cs-CZ" sz="1800" dirty="0"/>
              <a:t>je možno provést pouze za podmínky, že k němu dotčená osoba poskytla svobodný a </a:t>
            </a:r>
            <a:r>
              <a:rPr lang="cs-CZ" sz="1800" b="1" dirty="0"/>
              <a:t>informovaný souhlas. </a:t>
            </a:r>
            <a:r>
              <a:rPr lang="cs-CZ" sz="1800" dirty="0"/>
              <a:t>Dále platí, a to zároveň s předchozím pravidlem, že taková osoba musí být </a:t>
            </a:r>
            <a:r>
              <a:rPr lang="cs-CZ" sz="1800" b="1" dirty="0"/>
              <a:t>předem řádně informována </a:t>
            </a:r>
            <a:r>
              <a:rPr lang="cs-CZ" sz="1800" dirty="0"/>
              <a:t>o účelu a povaze zákroku, jakož i o jeho důsledcích a rizicích. Rovněž platí, že dotčená osoba může </a:t>
            </a:r>
            <a:r>
              <a:rPr lang="cs-CZ" sz="1800" b="1" dirty="0"/>
              <a:t>kdykoliv svobodně svůj souhlas odvolat.</a:t>
            </a:r>
          </a:p>
          <a:p>
            <a:pPr marL="274320" indent="-274320" eaLnBrk="1" fontAlgn="auto" hangingPunct="1">
              <a:spcAft>
                <a:spcPts val="0"/>
              </a:spcAft>
              <a:buFont typeface="Wingdings 2"/>
              <a:buChar char=""/>
              <a:defRPr/>
            </a:pPr>
            <a:r>
              <a:rPr lang="cs-CZ" sz="1800" dirty="0"/>
              <a:t> Ustanovení mezinárodní smlouvy, jíž ÚOB je, a kterou je Česká republika vázána, nejsou přímo provedena platným českým zákonem. Nicméně ÚOB je přímo závazná a má přednost před zákonem, to vyplývá z </a:t>
            </a:r>
            <a:r>
              <a:rPr lang="cs-CZ" sz="1800" dirty="0" err="1"/>
              <a:t>ust</a:t>
            </a:r>
            <a:r>
              <a:rPr lang="cs-CZ" sz="1800" dirty="0"/>
              <a:t>. čl. 10 ústavy. Přímá závaznost znamená, že ač je s ÚOB vnitrostátní zákonodárství v rozporu nebo neupravuje příslušnou materii podrobně anebo vůbec, je znění OÚB tím </a:t>
            </a:r>
            <a:r>
              <a:rPr lang="cs-CZ" sz="1800" b="1" dirty="0"/>
              <a:t>přednostním právně závazným </a:t>
            </a:r>
            <a:r>
              <a:rPr lang="cs-CZ" sz="1800" dirty="0"/>
              <a:t>(vymahatelným) </a:t>
            </a:r>
            <a:r>
              <a:rPr lang="cs-CZ" sz="1800" b="1" dirty="0"/>
              <a:t>pravidlem chování</a:t>
            </a:r>
            <a:r>
              <a:rPr lang="cs-CZ" sz="1800" dirty="0"/>
              <a:t>, jímž jsou všichni povinni se řídit, resp. dovolat se na jeho základě svých práv.  </a:t>
            </a:r>
          </a:p>
          <a:p>
            <a:endParaRPr lang="cs-CZ" dirty="0"/>
          </a:p>
        </p:txBody>
      </p:sp>
    </p:spTree>
    <p:extLst>
      <p:ext uri="{BB962C8B-B14F-4D97-AF65-F5344CB8AC3E}">
        <p14:creationId xmlns:p14="http://schemas.microsoft.com/office/powerpoint/2010/main" val="38498012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CCBF55-6DCC-449B-AB2A-7EAC323E393F}"/>
              </a:ext>
            </a:extLst>
          </p:cNvPr>
          <p:cNvSpPr>
            <a:spLocks noGrp="1"/>
          </p:cNvSpPr>
          <p:nvPr>
            <p:ph type="title"/>
          </p:nvPr>
        </p:nvSpPr>
        <p:spPr>
          <a:xfrm>
            <a:off x="457200" y="320675"/>
            <a:ext cx="7239000" cy="732061"/>
          </a:xfrm>
        </p:spPr>
        <p:txBody>
          <a:bodyPr>
            <a:normAutofit fontScale="90000"/>
          </a:bodyPr>
          <a:lstStyle/>
          <a:p>
            <a:r>
              <a:rPr lang="cs-CZ" b="0" dirty="0">
                <a:solidFill>
                  <a:schemeClr val="tx1"/>
                </a:solidFill>
              </a:rPr>
              <a:t>Evropský soud pro lidská práva (ESLP)</a:t>
            </a:r>
            <a:endParaRPr lang="cs-CZ" dirty="0"/>
          </a:p>
        </p:txBody>
      </p:sp>
      <p:sp>
        <p:nvSpPr>
          <p:cNvPr id="3" name="Zástupný symbol pro obsah 2">
            <a:extLst>
              <a:ext uri="{FF2B5EF4-FFF2-40B4-BE49-F238E27FC236}">
                <a16:creationId xmlns:a16="http://schemas.microsoft.com/office/drawing/2014/main" id="{AA18891A-2980-4702-B589-6958991AF712}"/>
              </a:ext>
            </a:extLst>
          </p:cNvPr>
          <p:cNvSpPr>
            <a:spLocks noGrp="1"/>
          </p:cNvSpPr>
          <p:nvPr>
            <p:ph idx="1"/>
          </p:nvPr>
        </p:nvSpPr>
        <p:spPr>
          <a:xfrm>
            <a:off x="457200" y="980728"/>
            <a:ext cx="7239000" cy="5688632"/>
          </a:xfrm>
        </p:spPr>
        <p:txBody>
          <a:bodyPr/>
          <a:lstStyle/>
          <a:p>
            <a:pPr marL="274320" indent="-274320" eaLnBrk="1" fontAlgn="auto" hangingPunct="1">
              <a:spcAft>
                <a:spcPts val="0"/>
              </a:spcAft>
              <a:buFont typeface="Wingdings 2"/>
              <a:buChar char=""/>
              <a:defRPr/>
            </a:pPr>
            <a:r>
              <a:rPr lang="cs-CZ" sz="1800" dirty="0"/>
              <a:t>porušení článku 5 Úmluvy o ochraně lidských práv a základních svobod se týkají </a:t>
            </a:r>
            <a:r>
              <a:rPr lang="cs-CZ" sz="1800" b="1" dirty="0"/>
              <a:t>neoprávněného či nepřiměřeného držení osob v izolaci</a:t>
            </a:r>
          </a:p>
          <a:p>
            <a:pPr marL="274320" indent="-274320" eaLnBrk="1" fontAlgn="auto" hangingPunct="1">
              <a:spcAft>
                <a:spcPts val="0"/>
              </a:spcAft>
              <a:buFont typeface="Wingdings 2"/>
              <a:buChar char=""/>
              <a:defRPr/>
            </a:pPr>
            <a:r>
              <a:rPr lang="cs-CZ" sz="1800" dirty="0"/>
              <a:t>rozsudek ve věci </a:t>
            </a:r>
            <a:r>
              <a:rPr lang="cs-CZ" sz="1800" b="1" dirty="0" err="1"/>
              <a:t>Enhorn</a:t>
            </a:r>
            <a:r>
              <a:rPr lang="cs-CZ" sz="1800" b="1" dirty="0"/>
              <a:t> proti Švédsku</a:t>
            </a:r>
            <a:r>
              <a:rPr lang="cs-CZ" sz="1800" dirty="0"/>
              <a:t> ze dne 25. ledna 2005, č. 56529/00. V daném případu byl stěžovatel nakažen virem HIV a jelikož nedodržoval stanovená opatření nařízená mu krajským hygienikem, byl na základě soudního příkazu hospitalizován. V povinné izolaci byl bez svého souhlasu. Evropský soud pro lidská práva v tomto rozhodnutí stanovil kritéria významná pro posouzení, zda </a:t>
            </a:r>
            <a:r>
              <a:rPr lang="cs-CZ" sz="1800" b="1" dirty="0"/>
              <a:t>zbavení svobody za účelem zabránění šíření nakažlivé nemoci je v souladu se zásadou proporcionality a požadavkem, aby zbavení svobody bylo prosté jakékoli svévolnosti. </a:t>
            </a:r>
          </a:p>
          <a:p>
            <a:pPr marL="274320" indent="-274320" eaLnBrk="1" fontAlgn="auto" hangingPunct="1">
              <a:spcAft>
                <a:spcPts val="0"/>
              </a:spcAft>
              <a:buFont typeface="Wingdings 2"/>
              <a:buChar char=""/>
              <a:defRPr/>
            </a:pPr>
            <a:r>
              <a:rPr lang="cs-CZ" sz="1800" dirty="0"/>
              <a:t>Zbavení svobody infikované osoby je poslední možností, jak šíření nemoci zabránit, protože méně závažná opatření se ukázala jako nedostatečná pro ochranu zájmu veřejnosti. Když tato kritéria již neplatí, podklad pro zbavení svobody přestává existovat.</a:t>
            </a:r>
          </a:p>
          <a:p>
            <a:endParaRPr lang="cs-CZ" dirty="0"/>
          </a:p>
        </p:txBody>
      </p:sp>
    </p:spTree>
    <p:extLst>
      <p:ext uri="{BB962C8B-B14F-4D97-AF65-F5344CB8AC3E}">
        <p14:creationId xmlns:p14="http://schemas.microsoft.com/office/powerpoint/2010/main" val="40196875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1BFFC2-E02A-48DF-A538-006DC15229BA}"/>
              </a:ext>
            </a:extLst>
          </p:cNvPr>
          <p:cNvSpPr>
            <a:spLocks noGrp="1"/>
          </p:cNvSpPr>
          <p:nvPr>
            <p:ph type="title"/>
          </p:nvPr>
        </p:nvSpPr>
        <p:spPr/>
        <p:txBody>
          <a:bodyPr>
            <a:normAutofit fontScale="90000"/>
          </a:bodyPr>
          <a:lstStyle/>
          <a:p>
            <a:r>
              <a:rPr lang="cs-CZ" dirty="0">
                <a:solidFill>
                  <a:srgbClr val="0070C0"/>
                </a:solidFill>
              </a:rPr>
              <a:t>Činnosti epidemiologicky závažné</a:t>
            </a:r>
          </a:p>
        </p:txBody>
      </p:sp>
      <p:sp>
        <p:nvSpPr>
          <p:cNvPr id="3" name="Zástupný symbol pro obsah 2">
            <a:extLst>
              <a:ext uri="{FF2B5EF4-FFF2-40B4-BE49-F238E27FC236}">
                <a16:creationId xmlns:a16="http://schemas.microsoft.com/office/drawing/2014/main" id="{8AA61E09-9CAC-4166-8776-E916CEF7893E}"/>
              </a:ext>
            </a:extLst>
          </p:cNvPr>
          <p:cNvSpPr>
            <a:spLocks noGrp="1"/>
          </p:cNvSpPr>
          <p:nvPr>
            <p:ph idx="1"/>
          </p:nvPr>
        </p:nvSpPr>
        <p:spPr/>
        <p:txBody>
          <a:bodyPr/>
          <a:lstStyle/>
          <a:p>
            <a:r>
              <a:rPr lang="cs-CZ" dirty="0"/>
              <a:t>Provozování stravovacích služeb</a:t>
            </a:r>
          </a:p>
          <a:p>
            <a:r>
              <a:rPr lang="cs-CZ" dirty="0"/>
              <a:t>Výroba, zpracování a uvádění na trh potravin</a:t>
            </a:r>
          </a:p>
          <a:p>
            <a:r>
              <a:rPr lang="cs-CZ" dirty="0"/>
              <a:t>Výroba kosmetických přípravků</a:t>
            </a:r>
          </a:p>
          <a:p>
            <a:r>
              <a:rPr lang="cs-CZ" dirty="0"/>
              <a:t>Provozování úpraven vod a vodovodů</a:t>
            </a:r>
          </a:p>
          <a:p>
            <a:r>
              <a:rPr lang="cs-CZ" dirty="0"/>
              <a:t>Provozování holičství, kadeřnictví, pedikúry, manikúry, solária, kosmetických, masérských, regeneračních nebo rekondičních služeb</a:t>
            </a:r>
          </a:p>
          <a:p>
            <a:r>
              <a:rPr lang="cs-CZ" dirty="0"/>
              <a:t>Provozování živností, při níž je porušována integrita kůže </a:t>
            </a:r>
          </a:p>
          <a:p>
            <a:endParaRPr lang="cs-CZ" dirty="0"/>
          </a:p>
        </p:txBody>
      </p:sp>
    </p:spTree>
    <p:extLst>
      <p:ext uri="{BB962C8B-B14F-4D97-AF65-F5344CB8AC3E}">
        <p14:creationId xmlns:p14="http://schemas.microsoft.com/office/powerpoint/2010/main" val="2336361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FF0D1A-644C-46F2-A17D-D9E58C537250}"/>
              </a:ext>
            </a:extLst>
          </p:cNvPr>
          <p:cNvSpPr>
            <a:spLocks noGrp="1"/>
          </p:cNvSpPr>
          <p:nvPr>
            <p:ph type="title"/>
          </p:nvPr>
        </p:nvSpPr>
        <p:spPr/>
        <p:txBody>
          <a:bodyPr>
            <a:normAutofit fontScale="90000"/>
          </a:bodyPr>
          <a:lstStyle/>
          <a:p>
            <a:r>
              <a:rPr lang="cs-CZ" dirty="0">
                <a:solidFill>
                  <a:schemeClr val="tx1"/>
                </a:solidFill>
              </a:rPr>
              <a:t>Činnosti epidemiolog. Závažné - Povinnosti</a:t>
            </a:r>
          </a:p>
        </p:txBody>
      </p:sp>
      <p:sp>
        <p:nvSpPr>
          <p:cNvPr id="3" name="Zástupný symbol pro obsah 2">
            <a:extLst>
              <a:ext uri="{FF2B5EF4-FFF2-40B4-BE49-F238E27FC236}">
                <a16:creationId xmlns:a16="http://schemas.microsoft.com/office/drawing/2014/main" id="{F03B03C5-B1CE-4E63-BFD8-9C40ECA4B052}"/>
              </a:ext>
            </a:extLst>
          </p:cNvPr>
          <p:cNvSpPr>
            <a:spLocks noGrp="1"/>
          </p:cNvSpPr>
          <p:nvPr>
            <p:ph idx="1"/>
          </p:nvPr>
        </p:nvSpPr>
        <p:spPr/>
        <p:txBody>
          <a:bodyPr/>
          <a:lstStyle/>
          <a:p>
            <a:r>
              <a:rPr lang="cs-CZ" dirty="0"/>
              <a:t>Povinnost mít zdravotní průkaz + znalosti k ochraně veřejného zdraví</a:t>
            </a:r>
          </a:p>
          <a:p>
            <a:r>
              <a:rPr lang="cs-CZ" dirty="0"/>
              <a:t>Povinnost dodržovat zásady provozní hygieny vč. zajištění, aby nedošlo k ohrožení či poškození zdraví FO.</a:t>
            </a:r>
          </a:p>
          <a:p>
            <a:r>
              <a:rPr lang="cs-CZ" dirty="0"/>
              <a:t>Ochranná DDD</a:t>
            </a:r>
          </a:p>
          <a:p>
            <a:r>
              <a:rPr lang="cs-CZ" dirty="0"/>
              <a:t>Hlášení infekčních onemocnění orgánu OVZ</a:t>
            </a:r>
          </a:p>
          <a:p>
            <a:r>
              <a:rPr lang="cs-CZ" dirty="0"/>
              <a:t>Spolupráce správních úřadů</a:t>
            </a:r>
          </a:p>
        </p:txBody>
      </p:sp>
    </p:spTree>
    <p:extLst>
      <p:ext uri="{BB962C8B-B14F-4D97-AF65-F5344CB8AC3E}">
        <p14:creationId xmlns:p14="http://schemas.microsoft.com/office/powerpoint/2010/main" val="19264315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27C7D4-F3A7-430D-81C9-09F3845DC36F}"/>
              </a:ext>
            </a:extLst>
          </p:cNvPr>
          <p:cNvSpPr>
            <a:spLocks noGrp="1"/>
          </p:cNvSpPr>
          <p:nvPr>
            <p:ph type="title"/>
          </p:nvPr>
        </p:nvSpPr>
        <p:spPr/>
        <p:txBody>
          <a:bodyPr/>
          <a:lstStyle/>
          <a:p>
            <a:r>
              <a:rPr lang="cs-CZ" dirty="0">
                <a:solidFill>
                  <a:schemeClr val="tx1"/>
                </a:solidFill>
              </a:rPr>
              <a:t>Příklad</a:t>
            </a:r>
          </a:p>
        </p:txBody>
      </p:sp>
      <p:sp>
        <p:nvSpPr>
          <p:cNvPr id="3" name="Zástupný symbol pro obsah 2">
            <a:extLst>
              <a:ext uri="{FF2B5EF4-FFF2-40B4-BE49-F238E27FC236}">
                <a16:creationId xmlns:a16="http://schemas.microsoft.com/office/drawing/2014/main" id="{555EAB5E-16AB-4270-B423-5810370AC328}"/>
              </a:ext>
            </a:extLst>
          </p:cNvPr>
          <p:cNvSpPr>
            <a:spLocks noGrp="1"/>
          </p:cNvSpPr>
          <p:nvPr>
            <p:ph idx="1"/>
          </p:nvPr>
        </p:nvSpPr>
        <p:spPr/>
        <p:txBody>
          <a:bodyPr/>
          <a:lstStyle/>
          <a:p>
            <a:r>
              <a:rPr lang="cs-CZ" dirty="0"/>
              <a:t>Pan Z. je vlastníkem objektu, ve kterém se ve velkém rozmnožili hlodavci (myši a potkani). Zajímá se o podmínky deratizace.</a:t>
            </a:r>
          </a:p>
          <a:p>
            <a:r>
              <a:rPr lang="cs-CZ" dirty="0"/>
              <a:t>výkon speciální ochranné dezinfekce, dezinsekce a deratizace, při které se používají toxické a vysoce toxické chemické látky a chemické přípravky, muže fyzická osoba, která má kvalifikaci podle § 58 odst. 2 a 3 ZOVZ. (PO nebo podnikající FO).</a:t>
            </a:r>
          </a:p>
          <a:p>
            <a:endParaRPr lang="cs-CZ" dirty="0"/>
          </a:p>
        </p:txBody>
      </p:sp>
    </p:spTree>
    <p:extLst>
      <p:ext uri="{BB962C8B-B14F-4D97-AF65-F5344CB8AC3E}">
        <p14:creationId xmlns:p14="http://schemas.microsoft.com/office/powerpoint/2010/main" val="35692406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7A69D1-D70F-49C7-B7EB-30A089FEB7E8}"/>
              </a:ext>
            </a:extLst>
          </p:cNvPr>
          <p:cNvSpPr>
            <a:spLocks noGrp="1"/>
          </p:cNvSpPr>
          <p:nvPr>
            <p:ph type="title"/>
          </p:nvPr>
        </p:nvSpPr>
        <p:spPr/>
        <p:txBody>
          <a:bodyPr>
            <a:normAutofit fontScale="90000"/>
          </a:bodyPr>
          <a:lstStyle/>
          <a:p>
            <a:r>
              <a:rPr lang="cs-CZ" dirty="0">
                <a:solidFill>
                  <a:schemeClr val="tx1"/>
                </a:solidFill>
              </a:rPr>
              <a:t>Mimořádná opatření při epidemii</a:t>
            </a:r>
          </a:p>
        </p:txBody>
      </p:sp>
      <p:sp>
        <p:nvSpPr>
          <p:cNvPr id="3" name="Zástupný symbol pro obsah 2">
            <a:extLst>
              <a:ext uri="{FF2B5EF4-FFF2-40B4-BE49-F238E27FC236}">
                <a16:creationId xmlns:a16="http://schemas.microsoft.com/office/drawing/2014/main" id="{EE3E88B7-06B0-4875-B159-73EFD9010F17}"/>
              </a:ext>
            </a:extLst>
          </p:cNvPr>
          <p:cNvSpPr>
            <a:spLocks noGrp="1"/>
          </p:cNvSpPr>
          <p:nvPr>
            <p:ph idx="1"/>
          </p:nvPr>
        </p:nvSpPr>
        <p:spPr/>
        <p:txBody>
          <a:bodyPr/>
          <a:lstStyle/>
          <a:p>
            <a:r>
              <a:rPr lang="cs-CZ" dirty="0"/>
              <a:t>Zákaz, resp. omezení nakládání s potravinami</a:t>
            </a:r>
          </a:p>
          <a:p>
            <a:r>
              <a:rPr lang="cs-CZ" dirty="0"/>
              <a:t>Zákaz nebo omezení styku FO podezřelých z nákazy s ostatními, zákaz cestování, omezení cestování….</a:t>
            </a:r>
          </a:p>
          <a:p>
            <a:r>
              <a:rPr lang="cs-CZ" dirty="0"/>
              <a:t>Příkaz k vyčlenění lůžek</a:t>
            </a:r>
          </a:p>
          <a:p>
            <a:r>
              <a:rPr lang="cs-CZ" dirty="0"/>
              <a:t>Zákaz nebo nařízení určité činnosti</a:t>
            </a:r>
          </a:p>
        </p:txBody>
      </p:sp>
    </p:spTree>
    <p:extLst>
      <p:ext uri="{BB962C8B-B14F-4D97-AF65-F5344CB8AC3E}">
        <p14:creationId xmlns:p14="http://schemas.microsoft.com/office/powerpoint/2010/main" val="545007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F11FFE-9F3D-49A2-ABD9-2184EB5FA542}"/>
              </a:ext>
            </a:extLst>
          </p:cNvPr>
          <p:cNvSpPr>
            <a:spLocks noGrp="1"/>
          </p:cNvSpPr>
          <p:nvPr>
            <p:ph type="title"/>
          </p:nvPr>
        </p:nvSpPr>
        <p:spPr/>
        <p:txBody>
          <a:bodyPr/>
          <a:lstStyle/>
          <a:p>
            <a:r>
              <a:rPr lang="cs-CZ" dirty="0">
                <a:solidFill>
                  <a:schemeClr val="tx1"/>
                </a:solidFill>
              </a:rPr>
              <a:t>příklad</a:t>
            </a:r>
          </a:p>
        </p:txBody>
      </p:sp>
      <p:sp>
        <p:nvSpPr>
          <p:cNvPr id="3" name="Zástupný symbol pro obsah 2">
            <a:extLst>
              <a:ext uri="{FF2B5EF4-FFF2-40B4-BE49-F238E27FC236}">
                <a16:creationId xmlns:a16="http://schemas.microsoft.com/office/drawing/2014/main" id="{369FF2C0-04A7-4578-8818-0E77D6903C38}"/>
              </a:ext>
            </a:extLst>
          </p:cNvPr>
          <p:cNvSpPr>
            <a:spLocks noGrp="1"/>
          </p:cNvSpPr>
          <p:nvPr>
            <p:ph idx="1"/>
          </p:nvPr>
        </p:nvSpPr>
        <p:spPr/>
        <p:txBody>
          <a:bodyPr/>
          <a:lstStyle/>
          <a:p>
            <a:r>
              <a:rPr lang="cs-CZ" dirty="0"/>
              <a:t>Srov. </a:t>
            </a:r>
            <a:r>
              <a:rPr lang="cs-CZ" dirty="0" err="1"/>
              <a:t>mimoř</a:t>
            </a:r>
            <a:r>
              <a:rPr lang="cs-CZ" dirty="0"/>
              <a:t>. opatření MZDR dle § 80/1 </a:t>
            </a:r>
            <a:r>
              <a:rPr lang="cs-CZ" dirty="0" err="1"/>
              <a:t>písm.g</a:t>
            </a:r>
            <a:r>
              <a:rPr lang="cs-CZ" dirty="0"/>
              <a:t>) postupem podle § 69/1 ZOVZ</a:t>
            </a:r>
          </a:p>
          <a:p>
            <a:r>
              <a:rPr lang="cs-CZ" dirty="0"/>
              <a:t>Krizová opatření dle § 5 </a:t>
            </a:r>
            <a:r>
              <a:rPr lang="cs-CZ" dirty="0" err="1"/>
              <a:t>písm.a</a:t>
            </a:r>
            <a:r>
              <a:rPr lang="cs-CZ" dirty="0"/>
              <a:t>) až e) z. 240/2000 Sb., krizový zákon – vyhlašuje vláda</a:t>
            </a:r>
          </a:p>
          <a:p>
            <a:r>
              <a:rPr lang="cs-CZ" dirty="0"/>
              <a:t>Nouzový stav dle čl. 5,6 úst. Z. 110/1998 Sb., o bezpečnosti ČR</a:t>
            </a:r>
          </a:p>
        </p:txBody>
      </p:sp>
    </p:spTree>
    <p:extLst>
      <p:ext uri="{BB962C8B-B14F-4D97-AF65-F5344CB8AC3E}">
        <p14:creationId xmlns:p14="http://schemas.microsoft.com/office/powerpoint/2010/main" val="3929445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CDFE7D-09B1-44E7-92C4-F36059A0FA09}"/>
              </a:ext>
            </a:extLst>
          </p:cNvPr>
          <p:cNvSpPr>
            <a:spLocks noGrp="1"/>
          </p:cNvSpPr>
          <p:nvPr>
            <p:ph type="title"/>
          </p:nvPr>
        </p:nvSpPr>
        <p:spPr>
          <a:xfrm>
            <a:off x="403123" y="188640"/>
            <a:ext cx="7239000" cy="1143000"/>
          </a:xfrm>
        </p:spPr>
        <p:txBody>
          <a:bodyPr>
            <a:normAutofit fontScale="90000"/>
          </a:bodyPr>
          <a:lstStyle/>
          <a:p>
            <a:pPr eaLnBrk="1" fontAlgn="auto" hangingPunct="1">
              <a:spcAft>
                <a:spcPts val="0"/>
              </a:spcAft>
              <a:defRPr/>
            </a:pPr>
            <a:r>
              <a:rPr lang="cs-CZ" dirty="0">
                <a:solidFill>
                  <a:schemeClr val="tx1"/>
                </a:solidFill>
              </a:rPr>
              <a:t>Základní Vnitrostátní prameny právní úpravy</a:t>
            </a:r>
          </a:p>
        </p:txBody>
      </p:sp>
      <p:sp>
        <p:nvSpPr>
          <p:cNvPr id="8195" name="Zástupný symbol pro obsah 2">
            <a:extLst>
              <a:ext uri="{FF2B5EF4-FFF2-40B4-BE49-F238E27FC236}">
                <a16:creationId xmlns:a16="http://schemas.microsoft.com/office/drawing/2014/main" id="{3614DE5F-6001-4A87-9329-168CA6444D67}"/>
              </a:ext>
            </a:extLst>
          </p:cNvPr>
          <p:cNvSpPr>
            <a:spLocks noGrp="1"/>
          </p:cNvSpPr>
          <p:nvPr>
            <p:ph idx="1"/>
          </p:nvPr>
        </p:nvSpPr>
        <p:spPr>
          <a:xfrm>
            <a:off x="457200" y="1609725"/>
            <a:ext cx="7472363" cy="5105400"/>
          </a:xfrm>
        </p:spPr>
        <p:txBody>
          <a:bodyPr/>
          <a:lstStyle/>
          <a:p>
            <a:pPr eaLnBrk="1" hangingPunct="1"/>
            <a:r>
              <a:rPr lang="cs-CZ" altLang="cs-CZ" sz="2000" b="1" dirty="0"/>
              <a:t>Zákon č. 258/2000 Sb., o ochraně veřejného zdraví </a:t>
            </a:r>
            <a:r>
              <a:rPr lang="cs-CZ" altLang="cs-CZ" sz="2000" dirty="0"/>
              <a:t>(ZOVZ)</a:t>
            </a:r>
          </a:p>
          <a:p>
            <a:pPr eaLnBrk="1" hangingPunct="1"/>
            <a:r>
              <a:rPr lang="cs-CZ" altLang="cs-CZ" sz="2000" dirty="0"/>
              <a:t>Zákon č. 634/1992 Sb., o ochraně spotřebitele</a:t>
            </a:r>
          </a:p>
          <a:p>
            <a:pPr eaLnBrk="1" hangingPunct="1"/>
            <a:r>
              <a:rPr lang="cs-CZ" altLang="cs-CZ" sz="2000" dirty="0"/>
              <a:t>Zákon č. 22/1997 Sb., o technických požadavcích na výrobky</a:t>
            </a:r>
          </a:p>
          <a:p>
            <a:pPr eaLnBrk="1" hangingPunct="1"/>
            <a:r>
              <a:rPr lang="cs-CZ" altLang="cs-CZ" sz="2000" dirty="0"/>
              <a:t>Zákon č. 102/2001 Sb., o obecné bezpečnosti výrobků,</a:t>
            </a:r>
          </a:p>
          <a:p>
            <a:pPr eaLnBrk="1" hangingPunct="1"/>
            <a:r>
              <a:rPr lang="cs-CZ" altLang="cs-CZ" sz="2000" dirty="0"/>
              <a:t>Zákon č. 110/1997 Sb., o potravinách</a:t>
            </a:r>
          </a:p>
          <a:p>
            <a:pPr eaLnBrk="1" hangingPunct="1"/>
            <a:r>
              <a:rPr lang="cs-CZ" altLang="cs-CZ" sz="2000" dirty="0"/>
              <a:t>Zákon č. 65/2017 Sb., o ochraně zdraví před škodlivými účinky návykových látek</a:t>
            </a:r>
          </a:p>
          <a:p>
            <a:pPr eaLnBrk="1" hangingPunct="1"/>
            <a:r>
              <a:rPr lang="cs-CZ" altLang="cs-CZ" sz="2000" dirty="0"/>
              <a:t>Zákon č. 116/2020 Sb., o náhradě újmy způsobené povinným očkováním a další…..</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FAFE96-2082-4DA1-972A-46969CC5C1DA}"/>
              </a:ext>
            </a:extLst>
          </p:cNvPr>
          <p:cNvSpPr>
            <a:spLocks noGrp="1"/>
          </p:cNvSpPr>
          <p:nvPr>
            <p:ph type="title"/>
          </p:nvPr>
        </p:nvSpPr>
        <p:spPr/>
        <p:txBody>
          <a:bodyPr>
            <a:normAutofit fontScale="90000"/>
          </a:bodyPr>
          <a:lstStyle/>
          <a:p>
            <a:r>
              <a:rPr lang="cs-CZ" dirty="0">
                <a:solidFill>
                  <a:schemeClr val="tx1"/>
                </a:solidFill>
              </a:rPr>
              <a:t>Podmínky provozování stravovacích služeb</a:t>
            </a:r>
          </a:p>
        </p:txBody>
      </p:sp>
      <p:sp>
        <p:nvSpPr>
          <p:cNvPr id="3" name="Zástupný symbol pro obsah 2">
            <a:extLst>
              <a:ext uri="{FF2B5EF4-FFF2-40B4-BE49-F238E27FC236}">
                <a16:creationId xmlns:a16="http://schemas.microsoft.com/office/drawing/2014/main" id="{5E947E0D-B200-40F7-965B-F3685CE70953}"/>
              </a:ext>
            </a:extLst>
          </p:cNvPr>
          <p:cNvSpPr>
            <a:spLocks noGrp="1"/>
          </p:cNvSpPr>
          <p:nvPr>
            <p:ph idx="1"/>
          </p:nvPr>
        </p:nvSpPr>
        <p:spPr/>
        <p:txBody>
          <a:bodyPr/>
          <a:lstStyle/>
          <a:p>
            <a:r>
              <a:rPr lang="cs-CZ" dirty="0"/>
              <a:t>Stravovací služba je činnost provozovatele potravinářského podniku.</a:t>
            </a:r>
          </a:p>
          <a:p>
            <a:r>
              <a:rPr lang="cs-CZ" dirty="0"/>
              <a:t>Provoz pouze v provozovně, která vyhovuje hygienickým požadavkům.</a:t>
            </a:r>
          </a:p>
        </p:txBody>
      </p:sp>
    </p:spTree>
    <p:extLst>
      <p:ext uri="{BB962C8B-B14F-4D97-AF65-F5344CB8AC3E}">
        <p14:creationId xmlns:p14="http://schemas.microsoft.com/office/powerpoint/2010/main" val="9564915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BA13C8-BAF8-4CCF-A0AA-148215B917E9}"/>
              </a:ext>
            </a:extLst>
          </p:cNvPr>
          <p:cNvSpPr>
            <a:spLocks noGrp="1"/>
          </p:cNvSpPr>
          <p:nvPr>
            <p:ph type="title"/>
          </p:nvPr>
        </p:nvSpPr>
        <p:spPr/>
        <p:txBody>
          <a:bodyPr/>
          <a:lstStyle/>
          <a:p>
            <a:r>
              <a:rPr lang="cs-CZ" b="0" dirty="0">
                <a:solidFill>
                  <a:schemeClr val="tx1"/>
                </a:solidFill>
              </a:rPr>
              <a:t>Předměty běžného užívání</a:t>
            </a:r>
          </a:p>
        </p:txBody>
      </p:sp>
      <p:sp>
        <p:nvSpPr>
          <p:cNvPr id="3" name="Zástupný symbol pro obsah 2">
            <a:extLst>
              <a:ext uri="{FF2B5EF4-FFF2-40B4-BE49-F238E27FC236}">
                <a16:creationId xmlns:a16="http://schemas.microsoft.com/office/drawing/2014/main" id="{3A3D637D-2DE7-46C0-802C-1CA48FB70428}"/>
              </a:ext>
            </a:extLst>
          </p:cNvPr>
          <p:cNvSpPr>
            <a:spLocks noGrp="1"/>
          </p:cNvSpPr>
          <p:nvPr>
            <p:ph idx="1"/>
          </p:nvPr>
        </p:nvSpPr>
        <p:spPr/>
        <p:txBody>
          <a:bodyPr/>
          <a:lstStyle/>
          <a:p>
            <a:r>
              <a:rPr lang="cs-CZ" dirty="0"/>
              <a:t>Materiály a předměty určené pro styk s potravinami</a:t>
            </a:r>
          </a:p>
          <a:p>
            <a:r>
              <a:rPr lang="cs-CZ" dirty="0"/>
              <a:t>Kosmetické přípravky</a:t>
            </a:r>
          </a:p>
          <a:p>
            <a:r>
              <a:rPr lang="cs-CZ" dirty="0"/>
              <a:t>Výrobky pro děti do 3 let</a:t>
            </a:r>
          </a:p>
          <a:p>
            <a:pPr marL="0" indent="0">
              <a:buNone/>
            </a:pPr>
            <a:r>
              <a:rPr lang="cs-CZ" dirty="0"/>
              <a:t>----------------------------------------------------------</a:t>
            </a:r>
          </a:p>
          <a:p>
            <a:r>
              <a:rPr lang="cs-CZ" dirty="0"/>
              <a:t>Aplikace přímo použitelných předpisů EU</a:t>
            </a:r>
          </a:p>
          <a:p>
            <a:r>
              <a:rPr lang="cs-CZ" dirty="0"/>
              <a:t>Bezpečnost</a:t>
            </a:r>
          </a:p>
          <a:p>
            <a:r>
              <a:rPr lang="cs-CZ" dirty="0"/>
              <a:t>Značení</a:t>
            </a:r>
          </a:p>
        </p:txBody>
      </p:sp>
    </p:spTree>
    <p:extLst>
      <p:ext uri="{BB962C8B-B14F-4D97-AF65-F5344CB8AC3E}">
        <p14:creationId xmlns:p14="http://schemas.microsoft.com/office/powerpoint/2010/main" val="36409192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5EBB09-E9D9-433B-8562-BAC2E64560B9}"/>
              </a:ext>
            </a:extLst>
          </p:cNvPr>
          <p:cNvSpPr>
            <a:spLocks noGrp="1"/>
          </p:cNvSpPr>
          <p:nvPr>
            <p:ph type="title"/>
          </p:nvPr>
        </p:nvSpPr>
        <p:spPr/>
        <p:txBody>
          <a:bodyPr/>
          <a:lstStyle/>
          <a:p>
            <a:r>
              <a:rPr lang="cs-CZ" dirty="0">
                <a:solidFill>
                  <a:schemeClr val="tx1"/>
                </a:solidFill>
              </a:rPr>
              <a:t>Problematika očkování</a:t>
            </a:r>
          </a:p>
        </p:txBody>
      </p:sp>
      <p:sp>
        <p:nvSpPr>
          <p:cNvPr id="3" name="Zástupný symbol pro obsah 2">
            <a:extLst>
              <a:ext uri="{FF2B5EF4-FFF2-40B4-BE49-F238E27FC236}">
                <a16:creationId xmlns:a16="http://schemas.microsoft.com/office/drawing/2014/main" id="{69E10618-8B05-4CD1-8DCF-9FBDE893E66C}"/>
              </a:ext>
            </a:extLst>
          </p:cNvPr>
          <p:cNvSpPr>
            <a:spLocks noGrp="1"/>
          </p:cNvSpPr>
          <p:nvPr>
            <p:ph idx="1"/>
          </p:nvPr>
        </p:nvSpPr>
        <p:spPr>
          <a:xfrm>
            <a:off x="457200" y="1609724"/>
            <a:ext cx="7239000" cy="5131643"/>
          </a:xfrm>
        </p:spPr>
        <p:txBody>
          <a:bodyPr/>
          <a:lstStyle/>
          <a:p>
            <a:pPr marL="365760" indent="-283464" algn="just" eaLnBrk="1" fontAlgn="auto" hangingPunct="1">
              <a:spcAft>
                <a:spcPts val="0"/>
              </a:spcAft>
              <a:buFont typeface="Wingdings 2"/>
              <a:buChar char=""/>
              <a:defRPr/>
            </a:pPr>
            <a:r>
              <a:rPr lang="cs-CZ" sz="2000" dirty="0"/>
              <a:t>§ 46/1 ZOVZ: </a:t>
            </a:r>
            <a:r>
              <a:rPr lang="cs-CZ" sz="2000" i="1" dirty="0"/>
              <a:t>,,fyzická osoba, která má na území České republiky trvalý pobyt, cizinec, jemuž byl povolen trvalý pobyt, cizinec, který je oprávněn k trvalému pobytu na území České republiky, a dále cizinec, jemuž byl povolen přechodný pobyt na území České republiky na dobu delší než 90 dnů nebo je oprávněn na území České republiky pobývat po dobu delší než 90 dnů, </a:t>
            </a:r>
            <a:r>
              <a:rPr lang="cs-CZ" sz="2000" b="1" i="1" dirty="0"/>
              <a:t>jsou povinni podrobit se, v prováděcím právním předpisu upravených případech a termínech, stanovenému druhu pravidelného očkování</a:t>
            </a:r>
            <a:r>
              <a:rPr lang="cs-CZ" sz="2000" i="1" dirty="0"/>
              <a:t>.“ </a:t>
            </a:r>
          </a:p>
          <a:p>
            <a:pPr marL="365760" indent="-283464" eaLnBrk="1" fontAlgn="auto" hangingPunct="1">
              <a:spcAft>
                <a:spcPts val="0"/>
              </a:spcAft>
              <a:buFont typeface="Wingdings 2"/>
              <a:buChar char=""/>
              <a:defRPr/>
            </a:pPr>
            <a:r>
              <a:rPr lang="cs-CZ" sz="2000" i="1" dirty="0"/>
              <a:t>§ 46/4 ZOVZ:</a:t>
            </a:r>
            <a:r>
              <a:rPr lang="cs-CZ" sz="2000" dirty="0"/>
              <a:t> pokud jde o osobu, která nedovršila 15-ti let věku, odpovídá za splnění jejích povinností stanovených v odstavci jedna její zákonný zástupce. </a:t>
            </a:r>
          </a:p>
          <a:p>
            <a:pPr marL="365760" indent="-283464" eaLnBrk="1" fontAlgn="auto" hangingPunct="1">
              <a:spcAft>
                <a:spcPts val="0"/>
              </a:spcAft>
              <a:buFont typeface="Wingdings 2"/>
              <a:buChar char=""/>
              <a:defRPr/>
            </a:pPr>
            <a:r>
              <a:rPr lang="cs-CZ" sz="2000" dirty="0"/>
              <a:t>§ 92k ZOVZ poskytovatelé zdravotních služeb, služeb péče o dítě, zařízení dle § 46 odst. 4 ZOVZ - pokuta až do 500 tis. </a:t>
            </a:r>
            <a:r>
              <a:rPr lang="cs-CZ" sz="2000" dirty="0" err="1"/>
              <a:t>kč</a:t>
            </a:r>
            <a:r>
              <a:rPr lang="cs-CZ" sz="2000" dirty="0"/>
              <a:t>.</a:t>
            </a:r>
          </a:p>
          <a:p>
            <a:pPr marL="82296" indent="0" eaLnBrk="1" fontAlgn="auto" hangingPunct="1">
              <a:spcAft>
                <a:spcPts val="0"/>
              </a:spcAft>
              <a:buNone/>
              <a:defRPr/>
            </a:pPr>
            <a:endParaRPr lang="cs-CZ" sz="2000" dirty="0"/>
          </a:p>
          <a:p>
            <a:endParaRPr lang="cs-CZ" dirty="0"/>
          </a:p>
        </p:txBody>
      </p:sp>
    </p:spTree>
    <p:extLst>
      <p:ext uri="{BB962C8B-B14F-4D97-AF65-F5344CB8AC3E}">
        <p14:creationId xmlns:p14="http://schemas.microsoft.com/office/powerpoint/2010/main" val="36633107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B511B6-DC1E-42D7-94A7-02FDBC1D653C}"/>
              </a:ext>
            </a:extLst>
          </p:cNvPr>
          <p:cNvSpPr>
            <a:spLocks noGrp="1"/>
          </p:cNvSpPr>
          <p:nvPr>
            <p:ph type="title"/>
          </p:nvPr>
        </p:nvSpPr>
        <p:spPr>
          <a:xfrm>
            <a:off x="422787" y="188640"/>
            <a:ext cx="7239000" cy="1143000"/>
          </a:xfrm>
        </p:spPr>
        <p:txBody>
          <a:bodyPr>
            <a:normAutofit fontScale="90000"/>
          </a:bodyPr>
          <a:lstStyle/>
          <a:p>
            <a:pPr eaLnBrk="1" fontAlgn="auto" hangingPunct="1">
              <a:spcAft>
                <a:spcPts val="0"/>
              </a:spcAft>
              <a:defRPr/>
            </a:pPr>
            <a:r>
              <a:rPr lang="cs-CZ" dirty="0">
                <a:solidFill>
                  <a:schemeClr val="tx1"/>
                </a:solidFill>
              </a:rPr>
              <a:t>Soudní Judikatura k povinnosti očkování</a:t>
            </a:r>
          </a:p>
        </p:txBody>
      </p:sp>
      <p:sp>
        <p:nvSpPr>
          <p:cNvPr id="3" name="Zástupný symbol pro obsah 2">
            <a:extLst>
              <a:ext uri="{FF2B5EF4-FFF2-40B4-BE49-F238E27FC236}">
                <a16:creationId xmlns:a16="http://schemas.microsoft.com/office/drawing/2014/main" id="{736D514A-E124-4ED3-B5B6-D06F3AF80052}"/>
              </a:ext>
            </a:extLst>
          </p:cNvPr>
          <p:cNvSpPr>
            <a:spLocks noGrp="1"/>
          </p:cNvSpPr>
          <p:nvPr>
            <p:ph idx="1"/>
          </p:nvPr>
        </p:nvSpPr>
        <p:spPr/>
        <p:txBody>
          <a:bodyPr>
            <a:normAutofit fontScale="62500" lnSpcReduction="20000"/>
          </a:bodyPr>
          <a:lstStyle/>
          <a:p>
            <a:pPr marL="274320" indent="-274320" eaLnBrk="1" fontAlgn="auto" hangingPunct="1">
              <a:spcAft>
                <a:spcPts val="0"/>
              </a:spcAft>
              <a:buFont typeface="Wingdings 2"/>
              <a:buChar char=""/>
              <a:defRPr/>
            </a:pPr>
            <a:r>
              <a:rPr lang="cs-CZ" dirty="0"/>
              <a:t>Často je namítáno porušení práva na život, práva na ochranu soukromí a práva na svobodu myšlení, svědomí a náboženského vyznání zavedením povinného očkování. Nejznámější je rozhodnutí Evropské komise pro lidská práva Sdružení X v. Spojené Království (č. 7154/75). Soud dospěl k závěru, že </a:t>
            </a:r>
            <a:r>
              <a:rPr lang="cs-CZ" b="1" dirty="0"/>
              <a:t>povinné očkování zajišťuje ochranu života před infekcemi </a:t>
            </a:r>
            <a:br>
              <a:rPr lang="cs-CZ" b="1" dirty="0"/>
            </a:br>
            <a:r>
              <a:rPr lang="cs-CZ" b="1" dirty="0"/>
              <a:t>a představuje tak prostředek ochrany veřejného zdraví</a:t>
            </a:r>
            <a:r>
              <a:rPr lang="cs-CZ" dirty="0"/>
              <a:t>, a proto výše jmenovaná práva nebyla porušena. </a:t>
            </a:r>
          </a:p>
          <a:p>
            <a:pPr marL="274320" indent="-274320" eaLnBrk="1" fontAlgn="auto" hangingPunct="1">
              <a:spcAft>
                <a:spcPts val="0"/>
              </a:spcAft>
              <a:buFont typeface="Wingdings 2"/>
              <a:buChar char=""/>
              <a:defRPr/>
            </a:pPr>
            <a:r>
              <a:rPr lang="cs-CZ" dirty="0"/>
              <a:t>Obdobně judikoval i Nejvyšší správní soud ve svém rozsudku ze dne 28. 2. 2006, </a:t>
            </a:r>
            <a:r>
              <a:rPr lang="cs-CZ" dirty="0" err="1"/>
              <a:t>sp</a:t>
            </a:r>
            <a:r>
              <a:rPr lang="cs-CZ" dirty="0"/>
              <a:t>. zn. 5 As 17/2005. Stěžovatel namítal zasažení do jeho svobody myšlení, svědomí a náboženského vyznání. K tomu NSS poznamenal, že k zásahu do výše zmíněných práv nedošlo, došlo pouze k omezení výkonu tohoto práva v souladu s Listinou na základě zákona (ZOVZ), jelikož ten sleduje vyšší cíle – ochranu veřejného zdraví, což je plně v souladu s ústavně zaručeným právem na ochranu zdraví. </a:t>
            </a:r>
            <a:r>
              <a:rPr lang="cs-CZ" b="1" dirty="0"/>
              <a:t>Pokud zákon o ochraně veřejného zdraví ukládá povinnost podrobit se pravidelnému očkování, činí tak z důvodu ochrany veřejného zdraví. Tato povinnost je rovněž v souladu s Úmluvou o biomedicíně, protože Úmluva úpravu obsaženou v zákoně ve svém článku 26 připouští.</a:t>
            </a:r>
          </a:p>
          <a:p>
            <a:pPr marL="274320" indent="-274320" eaLnBrk="1" fontAlgn="auto" hangingPunct="1">
              <a:spcAft>
                <a:spcPts val="0"/>
              </a:spcAft>
              <a:buFont typeface="Wingdings 2"/>
              <a:buChar char=""/>
              <a:defRPr/>
            </a:pPr>
            <a:r>
              <a:rPr lang="cs-CZ" b="1" dirty="0" err="1"/>
              <a:t>Pl.ÚS</a:t>
            </a:r>
            <a:r>
              <a:rPr lang="cs-CZ" b="1" dirty="0"/>
              <a:t> 19/14</a:t>
            </a:r>
          </a:p>
          <a:p>
            <a:pPr marL="274320" indent="-274320" eaLnBrk="1" fontAlgn="auto" hangingPunct="1">
              <a:spcAft>
                <a:spcPts val="0"/>
              </a:spcAft>
              <a:buFont typeface="Wingdings 2"/>
              <a:buChar char=""/>
              <a:defRPr/>
            </a:pPr>
            <a:r>
              <a:rPr lang="cs-CZ" b="1" dirty="0"/>
              <a:t>Rozsudek ESLP </a:t>
            </a:r>
            <a:r>
              <a:rPr lang="cs-CZ" b="1" dirty="0" err="1"/>
              <a:t>Solomachin</a:t>
            </a:r>
            <a:r>
              <a:rPr lang="cs-CZ" b="1" dirty="0"/>
              <a:t> proti Ukrajině </a:t>
            </a:r>
            <a:r>
              <a:rPr lang="cs-CZ" dirty="0"/>
              <a:t>č. 24429/03 právo na respektování soukromého a rodinného života dle čl. 8. Úmluvy – povinné očkování je ospravedlnitelným zásahem v zájmu veřejného zdraví….</a:t>
            </a:r>
          </a:p>
          <a:p>
            <a:pPr marL="274320" indent="-274320" eaLnBrk="1" fontAlgn="auto" hangingPunct="1">
              <a:spcAft>
                <a:spcPts val="0"/>
              </a:spcAft>
              <a:buFont typeface="Wingdings 2"/>
              <a:buChar char=""/>
              <a:defRPr/>
            </a:pPr>
            <a:endParaRPr lang="cs-CZ" dirty="0"/>
          </a:p>
          <a:p>
            <a:pPr marL="274320" indent="-274320" eaLnBrk="1" fontAlgn="auto" hangingPunct="1">
              <a:spcAft>
                <a:spcPts val="0"/>
              </a:spcAft>
              <a:buFont typeface="Wingdings 2"/>
              <a:buChar char=""/>
              <a:defRPr/>
            </a:pP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218BCB-657D-453E-8456-271FA1A44089}"/>
              </a:ext>
            </a:extLst>
          </p:cNvPr>
          <p:cNvSpPr>
            <a:spLocks noGrp="1"/>
          </p:cNvSpPr>
          <p:nvPr>
            <p:ph type="title"/>
          </p:nvPr>
        </p:nvSpPr>
        <p:spPr/>
        <p:txBody>
          <a:bodyPr>
            <a:normAutofit fontScale="90000"/>
          </a:bodyPr>
          <a:lstStyle/>
          <a:p>
            <a:r>
              <a:rPr lang="cs-CZ" dirty="0">
                <a:solidFill>
                  <a:schemeClr val="tx1"/>
                </a:solidFill>
              </a:rPr>
              <a:t>Náhrada újmy způsobené povinným očkováním</a:t>
            </a:r>
          </a:p>
        </p:txBody>
      </p:sp>
      <p:sp>
        <p:nvSpPr>
          <p:cNvPr id="3" name="Zástupný symbol pro obsah 2">
            <a:extLst>
              <a:ext uri="{FF2B5EF4-FFF2-40B4-BE49-F238E27FC236}">
                <a16:creationId xmlns:a16="http://schemas.microsoft.com/office/drawing/2014/main" id="{D2C40E2E-E508-43D8-ACF0-811F813CD125}"/>
              </a:ext>
            </a:extLst>
          </p:cNvPr>
          <p:cNvSpPr>
            <a:spLocks noGrp="1"/>
          </p:cNvSpPr>
          <p:nvPr>
            <p:ph idx="1"/>
          </p:nvPr>
        </p:nvSpPr>
        <p:spPr/>
        <p:txBody>
          <a:bodyPr/>
          <a:lstStyle/>
          <a:p>
            <a:r>
              <a:rPr lang="cs-CZ" dirty="0"/>
              <a:t>Z. 116/2020 Sb.</a:t>
            </a:r>
          </a:p>
          <a:p>
            <a:r>
              <a:rPr lang="cs-CZ" dirty="0"/>
              <a:t>Domněnka příčinné souvislosti mezi újmou na zdraví a povinným očkováním</a:t>
            </a:r>
          </a:p>
          <a:p>
            <a:r>
              <a:rPr lang="cs-CZ" dirty="0"/>
              <a:t>Povinným je stát prostřednictvím Ministerstva zdravotnictví</a:t>
            </a:r>
          </a:p>
        </p:txBody>
      </p:sp>
    </p:spTree>
    <p:extLst>
      <p:ext uri="{BB962C8B-B14F-4D97-AF65-F5344CB8AC3E}">
        <p14:creationId xmlns:p14="http://schemas.microsoft.com/office/powerpoint/2010/main" val="12561137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7127C0-1D12-4590-A2C7-C2631DE731A9}"/>
              </a:ext>
            </a:extLst>
          </p:cNvPr>
          <p:cNvSpPr>
            <a:spLocks noGrp="1"/>
          </p:cNvSpPr>
          <p:nvPr>
            <p:ph type="title"/>
          </p:nvPr>
        </p:nvSpPr>
        <p:spPr/>
        <p:txBody>
          <a:bodyPr/>
          <a:lstStyle/>
          <a:p>
            <a:r>
              <a:rPr lang="cs-CZ" b="0" dirty="0">
                <a:solidFill>
                  <a:schemeClr val="tx1"/>
                </a:solidFill>
              </a:rPr>
              <a:t>Limity hluku</a:t>
            </a:r>
          </a:p>
        </p:txBody>
      </p:sp>
      <p:sp>
        <p:nvSpPr>
          <p:cNvPr id="3" name="Zástupný symbol pro obsah 2">
            <a:extLst>
              <a:ext uri="{FF2B5EF4-FFF2-40B4-BE49-F238E27FC236}">
                <a16:creationId xmlns:a16="http://schemas.microsoft.com/office/drawing/2014/main" id="{715979A4-F6B0-4697-9805-BE8B413ED784}"/>
              </a:ext>
            </a:extLst>
          </p:cNvPr>
          <p:cNvSpPr>
            <a:spLocks noGrp="1"/>
          </p:cNvSpPr>
          <p:nvPr>
            <p:ph idx="1"/>
          </p:nvPr>
        </p:nvSpPr>
        <p:spPr/>
        <p:txBody>
          <a:bodyPr/>
          <a:lstStyle/>
          <a:p>
            <a:r>
              <a:rPr lang="cs-CZ" dirty="0"/>
              <a:t>Povinnosti osoby provozující zdroj hluku</a:t>
            </a:r>
          </a:p>
          <a:p>
            <a:r>
              <a:rPr lang="cs-CZ" dirty="0"/>
              <a:t>Hluk=zvuk, který může být škodlivý pro zdraví a jehož imisní </a:t>
            </a:r>
            <a:r>
              <a:rPr lang="cs-CZ" dirty="0" err="1"/>
              <a:t>hyg</a:t>
            </a:r>
            <a:r>
              <a:rPr lang="cs-CZ" dirty="0"/>
              <a:t>. limit stanoví prováděcí předpis - § 30/1 ZOVZ</a:t>
            </a:r>
          </a:p>
          <a:p>
            <a:r>
              <a:rPr lang="cs-CZ" dirty="0"/>
              <a:t>Za hluk se nepovažuje dle § 31/2 ZOVZ</a:t>
            </a:r>
          </a:p>
          <a:p>
            <a:pPr>
              <a:buFontTx/>
              <a:buChar char="-"/>
            </a:pPr>
            <a:r>
              <a:rPr lang="cs-CZ" dirty="0"/>
              <a:t>hlasový projev osoby (nejde-li o součást veřejné hudební produkce v budově)</a:t>
            </a:r>
          </a:p>
          <a:p>
            <a:pPr>
              <a:buFontTx/>
              <a:buChar char="-"/>
            </a:pPr>
            <a:r>
              <a:rPr lang="cs-CZ" dirty="0"/>
              <a:t>Hlasový projev zvířete</a:t>
            </a:r>
          </a:p>
          <a:p>
            <a:pPr>
              <a:buFontTx/>
              <a:buChar char="-"/>
            </a:pPr>
            <a:r>
              <a:rPr lang="cs-CZ" b="1" dirty="0"/>
              <a:t>Zvuk z produkce hudby ve venkovním prostoru</a:t>
            </a:r>
          </a:p>
          <a:p>
            <a:pPr>
              <a:buFontTx/>
              <a:buChar char="-"/>
            </a:pPr>
            <a:r>
              <a:rPr lang="cs-CZ" dirty="0"/>
              <a:t>Zvuk z akustického varovného signálu……..</a:t>
            </a:r>
          </a:p>
        </p:txBody>
      </p:sp>
    </p:spTree>
    <p:extLst>
      <p:ext uri="{BB962C8B-B14F-4D97-AF65-F5344CB8AC3E}">
        <p14:creationId xmlns:p14="http://schemas.microsoft.com/office/powerpoint/2010/main" val="42546441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8EE8F7-F5C5-4932-BEF0-242866BC3C93}"/>
              </a:ext>
            </a:extLst>
          </p:cNvPr>
          <p:cNvSpPr>
            <a:spLocks noGrp="1"/>
          </p:cNvSpPr>
          <p:nvPr>
            <p:ph type="title"/>
          </p:nvPr>
        </p:nvSpPr>
        <p:spPr/>
        <p:txBody>
          <a:bodyPr/>
          <a:lstStyle/>
          <a:p>
            <a:r>
              <a:rPr lang="cs-CZ" dirty="0">
                <a:solidFill>
                  <a:schemeClr val="tx1"/>
                </a:solidFill>
              </a:rPr>
              <a:t>Výjimky z limitů hluku</a:t>
            </a:r>
          </a:p>
        </p:txBody>
      </p:sp>
      <p:sp>
        <p:nvSpPr>
          <p:cNvPr id="3" name="Zástupný symbol pro obsah 2">
            <a:extLst>
              <a:ext uri="{FF2B5EF4-FFF2-40B4-BE49-F238E27FC236}">
                <a16:creationId xmlns:a16="http://schemas.microsoft.com/office/drawing/2014/main" id="{BDE3D295-741B-42EA-979F-D5D266E3DE0D}"/>
              </a:ext>
            </a:extLst>
          </p:cNvPr>
          <p:cNvSpPr>
            <a:spLocks noGrp="1"/>
          </p:cNvSpPr>
          <p:nvPr>
            <p:ph idx="1"/>
          </p:nvPr>
        </p:nvSpPr>
        <p:spPr/>
        <p:txBody>
          <a:bodyPr/>
          <a:lstStyle/>
          <a:p>
            <a:r>
              <a:rPr lang="cs-CZ" dirty="0"/>
              <a:t>Pokud při používání zdroje hluku a vibrací (s výjimkou leteckého provozu) nelze hluk dodržet, lze zdroj provozovat jen dle povolení OOVZ - KHS. Ten vydá časově omezené povolení vydá, jestliže osoba (provozovatel) prokáže, že hluk nebo vibrace byly omezeny na rozumně dosažitelnou míru (poměr mezi náklady a přínosem s ohledem na počet FO exponovaných hluku). </a:t>
            </a:r>
          </a:p>
        </p:txBody>
      </p:sp>
    </p:spTree>
    <p:extLst>
      <p:ext uri="{BB962C8B-B14F-4D97-AF65-F5344CB8AC3E}">
        <p14:creationId xmlns:p14="http://schemas.microsoft.com/office/powerpoint/2010/main" val="37913143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B5777F-F15E-4F71-8D4C-30C9F366F684}"/>
              </a:ext>
            </a:extLst>
          </p:cNvPr>
          <p:cNvSpPr>
            <a:spLocks noGrp="1"/>
          </p:cNvSpPr>
          <p:nvPr>
            <p:ph type="title"/>
          </p:nvPr>
        </p:nvSpPr>
        <p:spPr/>
        <p:txBody>
          <a:bodyPr/>
          <a:lstStyle/>
          <a:p>
            <a:r>
              <a:rPr lang="cs-CZ" dirty="0">
                <a:solidFill>
                  <a:schemeClr val="tx1"/>
                </a:solidFill>
              </a:rPr>
              <a:t>příklad</a:t>
            </a:r>
          </a:p>
        </p:txBody>
      </p:sp>
      <p:sp>
        <p:nvSpPr>
          <p:cNvPr id="3" name="Zástupný symbol pro obsah 2">
            <a:extLst>
              <a:ext uri="{FF2B5EF4-FFF2-40B4-BE49-F238E27FC236}">
                <a16:creationId xmlns:a16="http://schemas.microsoft.com/office/drawing/2014/main" id="{449E2849-8BF1-4B83-A7AB-B3CDE46F22A9}"/>
              </a:ext>
            </a:extLst>
          </p:cNvPr>
          <p:cNvSpPr>
            <a:spLocks noGrp="1"/>
          </p:cNvSpPr>
          <p:nvPr>
            <p:ph idx="1"/>
          </p:nvPr>
        </p:nvSpPr>
        <p:spPr/>
        <p:txBody>
          <a:bodyPr/>
          <a:lstStyle/>
          <a:p>
            <a:r>
              <a:rPr lang="cs-CZ" dirty="0"/>
              <a:t>Pan D. si jako jediný host hotelu „Lesní tišina“ pro sebe pronajal apartmán. Po celou dobu jeho 2 denního pobytu (zejména v nočních hodinách)  ho rušila nedaleká hudební produkce v rámci rockového festivalu. Limity „hluku“ značně přesahovaly povolené hodnoty. </a:t>
            </a:r>
          </a:p>
          <a:p>
            <a:r>
              <a:rPr lang="cs-CZ" dirty="0"/>
              <a:t>Jedná se v daném případě de lege lata o hluk?</a:t>
            </a:r>
          </a:p>
          <a:p>
            <a:r>
              <a:rPr lang="cs-CZ" dirty="0"/>
              <a:t>Zvažte možnosti obrany pro pana D.</a:t>
            </a:r>
          </a:p>
          <a:p>
            <a:endParaRPr lang="cs-CZ" dirty="0"/>
          </a:p>
        </p:txBody>
      </p:sp>
    </p:spTree>
    <p:extLst>
      <p:ext uri="{BB962C8B-B14F-4D97-AF65-F5344CB8AC3E}">
        <p14:creationId xmlns:p14="http://schemas.microsoft.com/office/powerpoint/2010/main" val="42194636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A27102-0A34-4BE9-9AFC-72727913597B}"/>
              </a:ext>
            </a:extLst>
          </p:cNvPr>
          <p:cNvSpPr>
            <a:spLocks noGrp="1"/>
          </p:cNvSpPr>
          <p:nvPr>
            <p:ph type="title"/>
          </p:nvPr>
        </p:nvSpPr>
        <p:spPr/>
        <p:txBody>
          <a:bodyPr/>
          <a:lstStyle/>
          <a:p>
            <a:r>
              <a:rPr lang="cs-CZ" dirty="0">
                <a:solidFill>
                  <a:schemeClr val="tx1"/>
                </a:solidFill>
              </a:rPr>
              <a:t>Neionizující záření</a:t>
            </a:r>
          </a:p>
        </p:txBody>
      </p:sp>
      <p:sp>
        <p:nvSpPr>
          <p:cNvPr id="3" name="Zástupný symbol pro obsah 2">
            <a:extLst>
              <a:ext uri="{FF2B5EF4-FFF2-40B4-BE49-F238E27FC236}">
                <a16:creationId xmlns:a16="http://schemas.microsoft.com/office/drawing/2014/main" id="{22D9A355-40C8-442B-96A2-39C88A3683AF}"/>
              </a:ext>
            </a:extLst>
          </p:cNvPr>
          <p:cNvSpPr>
            <a:spLocks noGrp="1"/>
          </p:cNvSpPr>
          <p:nvPr>
            <p:ph idx="1"/>
          </p:nvPr>
        </p:nvSpPr>
        <p:spPr/>
        <p:txBody>
          <a:bodyPr/>
          <a:lstStyle/>
          <a:p>
            <a:r>
              <a:rPr lang="cs-CZ" dirty="0"/>
              <a:t>Povinnosti osob používajících NZ</a:t>
            </a:r>
          </a:p>
          <a:p>
            <a:r>
              <a:rPr lang="cs-CZ" dirty="0"/>
              <a:t>Povinnosti provozovatelů NZ</a:t>
            </a:r>
          </a:p>
          <a:p>
            <a:r>
              <a:rPr lang="cs-CZ" dirty="0"/>
              <a:t>Povinnosti výrobce a dovozce laseru</a:t>
            </a:r>
          </a:p>
        </p:txBody>
      </p:sp>
    </p:spTree>
    <p:extLst>
      <p:ext uri="{BB962C8B-B14F-4D97-AF65-F5344CB8AC3E}">
        <p14:creationId xmlns:p14="http://schemas.microsoft.com/office/powerpoint/2010/main" val="32361436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9C1ACF-EBC4-4246-AEE4-69787511151A}"/>
              </a:ext>
            </a:extLst>
          </p:cNvPr>
          <p:cNvSpPr>
            <a:spLocks noGrp="1"/>
          </p:cNvSpPr>
          <p:nvPr>
            <p:ph type="title"/>
          </p:nvPr>
        </p:nvSpPr>
        <p:spPr>
          <a:xfrm>
            <a:off x="457200" y="320675"/>
            <a:ext cx="7239000" cy="732061"/>
          </a:xfrm>
        </p:spPr>
        <p:txBody>
          <a:bodyPr/>
          <a:lstStyle/>
          <a:p>
            <a:r>
              <a:rPr lang="cs-CZ" b="0" dirty="0">
                <a:solidFill>
                  <a:schemeClr val="tx1"/>
                </a:solidFill>
              </a:rPr>
              <a:t>Chemické látky</a:t>
            </a:r>
          </a:p>
        </p:txBody>
      </p:sp>
      <p:sp>
        <p:nvSpPr>
          <p:cNvPr id="3" name="Zástupný symbol pro obsah 2">
            <a:extLst>
              <a:ext uri="{FF2B5EF4-FFF2-40B4-BE49-F238E27FC236}">
                <a16:creationId xmlns:a16="http://schemas.microsoft.com/office/drawing/2014/main" id="{92DFC406-C691-41D0-AD3D-CE623031326D}"/>
              </a:ext>
            </a:extLst>
          </p:cNvPr>
          <p:cNvSpPr>
            <a:spLocks noGrp="1"/>
          </p:cNvSpPr>
          <p:nvPr>
            <p:ph idx="1"/>
          </p:nvPr>
        </p:nvSpPr>
        <p:spPr>
          <a:xfrm>
            <a:off x="457200" y="1196752"/>
            <a:ext cx="7355160" cy="5472608"/>
          </a:xfrm>
        </p:spPr>
        <p:txBody>
          <a:bodyPr/>
          <a:lstStyle/>
          <a:p>
            <a:r>
              <a:rPr lang="cs-CZ" dirty="0"/>
              <a:t>Při nakládání s CHL je každý povinen chránit zdraví FO</a:t>
            </a:r>
          </a:p>
          <a:p>
            <a:r>
              <a:rPr lang="cs-CZ" dirty="0"/>
              <a:t>Nikdo nesmí nabízet, darovat, prodávat nebo jinak dodat, přenechat nebo obstarat jiným osobám než jsou právnické nebo podnikající FO nebezpečné chemické látky, které mají přiřazenu třídu a kategorii nebezpečnosti akutní toxicita kategorie 1 nebo 2 podle nařízení 1272/2008/ES.</a:t>
            </a:r>
          </a:p>
          <a:p>
            <a:r>
              <a:rPr lang="cs-CZ" dirty="0"/>
              <a:t>U osob mladších nebo nesvéprávných se tento zákaz rozšiřuje …</a:t>
            </a:r>
          </a:p>
          <a:p>
            <a:r>
              <a:rPr lang="cs-CZ" dirty="0"/>
              <a:t>Povinnost odborné způsobilosti při nakládání.</a:t>
            </a:r>
          </a:p>
          <a:p>
            <a:endParaRPr lang="cs-CZ" dirty="0"/>
          </a:p>
        </p:txBody>
      </p:sp>
    </p:spTree>
    <p:extLst>
      <p:ext uri="{BB962C8B-B14F-4D97-AF65-F5344CB8AC3E}">
        <p14:creationId xmlns:p14="http://schemas.microsoft.com/office/powerpoint/2010/main" val="2871646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232F60-2EEA-41B0-95BE-F589F200DD83}"/>
              </a:ext>
            </a:extLst>
          </p:cNvPr>
          <p:cNvSpPr>
            <a:spLocks noGrp="1"/>
          </p:cNvSpPr>
          <p:nvPr>
            <p:ph type="title"/>
          </p:nvPr>
        </p:nvSpPr>
        <p:spPr>
          <a:xfrm>
            <a:off x="488693" y="-747464"/>
            <a:ext cx="7427913" cy="1707083"/>
          </a:xfrm>
        </p:spPr>
        <p:txBody>
          <a:bodyPr/>
          <a:lstStyle/>
          <a:p>
            <a:pPr>
              <a:defRPr/>
            </a:pPr>
            <a:r>
              <a:rPr lang="cs-CZ" dirty="0">
                <a:solidFill>
                  <a:schemeClr val="tx1"/>
                </a:solidFill>
              </a:rPr>
              <a:t>Podzákonné předpisy</a:t>
            </a:r>
          </a:p>
        </p:txBody>
      </p:sp>
      <p:sp>
        <p:nvSpPr>
          <p:cNvPr id="4" name="Obdélník 3">
            <a:extLst>
              <a:ext uri="{FF2B5EF4-FFF2-40B4-BE49-F238E27FC236}">
                <a16:creationId xmlns:a16="http://schemas.microsoft.com/office/drawing/2014/main" id="{DD04C9C3-DBF1-41FF-8BE0-A0ACD3D84482}"/>
              </a:ext>
            </a:extLst>
          </p:cNvPr>
          <p:cNvSpPr/>
          <p:nvPr/>
        </p:nvSpPr>
        <p:spPr>
          <a:xfrm>
            <a:off x="323850" y="1463675"/>
            <a:ext cx="7561263" cy="4524375"/>
          </a:xfrm>
          <a:prstGeom prst="rect">
            <a:avLst/>
          </a:prstGeom>
        </p:spPr>
        <p:txBody>
          <a:bodyPr>
            <a:spAutoFit/>
          </a:bodyPr>
          <a:lstStyle/>
          <a:p>
            <a:pPr eaLnBrk="1" hangingPunct="1">
              <a:defRPr/>
            </a:pPr>
            <a:r>
              <a:rPr lang="cs-CZ" altLang="cs-CZ" dirty="0"/>
              <a:t>- Vyhláška č. 6/2003 Sb., kterou se stanoví hygienické limity chemických, fyzikálních a biologických ukazatelů pro vnitřní prostředí pobytových místností některých staveb</a:t>
            </a:r>
          </a:p>
          <a:p>
            <a:pPr eaLnBrk="1" hangingPunct="1">
              <a:defRPr/>
            </a:pPr>
            <a:r>
              <a:rPr lang="cs-CZ" altLang="cs-CZ" dirty="0"/>
              <a:t>- Vyhláška č. 432/2003 Sb., kterou se mimo jiné stanoví limitní hodnoty ukazatelů biologických expozičních testů</a:t>
            </a:r>
          </a:p>
          <a:p>
            <a:pPr eaLnBrk="1" hangingPunct="1">
              <a:defRPr/>
            </a:pPr>
            <a:r>
              <a:rPr lang="cs-CZ" altLang="cs-CZ" dirty="0"/>
              <a:t>- Vyhláška č. 137/2004 Sb., o hygienických požadavcích na stravovací služby…</a:t>
            </a:r>
          </a:p>
          <a:p>
            <a:pPr eaLnBrk="1" hangingPunct="1">
              <a:defRPr/>
            </a:pPr>
            <a:r>
              <a:rPr lang="cs-CZ" altLang="cs-CZ" dirty="0"/>
              <a:t>- Vyhláška č. 410/2005 Sb., o hygienických požadavcích na prostory a provoz zařízení a provozoven pro výchovu a vzdělávání dětí a mladistvých</a:t>
            </a:r>
          </a:p>
          <a:p>
            <a:pPr eaLnBrk="1" hangingPunct="1">
              <a:defRPr/>
            </a:pPr>
            <a:r>
              <a:rPr lang="cs-CZ" altLang="cs-CZ" dirty="0"/>
              <a:t>- vyhláška č. 306/2012 Sb., kterou se upravují podmínky předcházení vzniku a šíření infekčních onemocnění a hygienické požadavky na provoz zdravotnických zařízení a ústavů sociální péče</a:t>
            </a:r>
          </a:p>
          <a:p>
            <a:pPr marL="285750" indent="-285750" eaLnBrk="1" hangingPunct="1">
              <a:buFontTx/>
              <a:buChar char="-"/>
              <a:defRPr/>
            </a:pPr>
            <a:r>
              <a:rPr lang="cs-CZ" altLang="cs-CZ" dirty="0"/>
              <a:t>vyhláška č. 537/2006 Sb., o očkování proti infekčním nemocem</a:t>
            </a:r>
          </a:p>
          <a:p>
            <a:pPr marL="285750" indent="-285750" eaLnBrk="1" hangingPunct="1">
              <a:buFontTx/>
              <a:buChar char="-"/>
              <a:defRPr/>
            </a:pPr>
            <a:r>
              <a:rPr lang="cs-CZ" altLang="cs-CZ" dirty="0"/>
              <a:t>Nařízení vlády č. 272/2011 Sb., o ochraně zdraví před nepříznivými účinky hluku a vibrací…</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32B5B1-869F-46CA-9F83-9D2A00700CC2}"/>
              </a:ext>
            </a:extLst>
          </p:cNvPr>
          <p:cNvSpPr>
            <a:spLocks noGrp="1"/>
          </p:cNvSpPr>
          <p:nvPr>
            <p:ph type="title"/>
          </p:nvPr>
        </p:nvSpPr>
        <p:spPr/>
        <p:txBody>
          <a:bodyPr>
            <a:normAutofit/>
          </a:bodyPr>
          <a:lstStyle/>
          <a:p>
            <a:r>
              <a:rPr lang="cs-CZ" dirty="0">
                <a:solidFill>
                  <a:schemeClr val="tx1"/>
                </a:solidFill>
              </a:rPr>
              <a:t>Návykové látky </a:t>
            </a:r>
            <a:r>
              <a:rPr lang="cs-CZ" sz="2200" dirty="0">
                <a:solidFill>
                  <a:schemeClr val="tx1"/>
                </a:solidFill>
              </a:rPr>
              <a:t>z. 65/2017 Sb.</a:t>
            </a:r>
          </a:p>
        </p:txBody>
      </p:sp>
      <p:sp>
        <p:nvSpPr>
          <p:cNvPr id="3" name="Zástupný symbol pro obsah 2">
            <a:extLst>
              <a:ext uri="{FF2B5EF4-FFF2-40B4-BE49-F238E27FC236}">
                <a16:creationId xmlns:a16="http://schemas.microsoft.com/office/drawing/2014/main" id="{9677B307-3729-47FB-8934-850133F60E40}"/>
              </a:ext>
            </a:extLst>
          </p:cNvPr>
          <p:cNvSpPr>
            <a:spLocks noGrp="1"/>
          </p:cNvSpPr>
          <p:nvPr>
            <p:ph idx="1"/>
          </p:nvPr>
        </p:nvSpPr>
        <p:spPr/>
        <p:txBody>
          <a:bodyPr/>
          <a:lstStyle/>
          <a:p>
            <a:r>
              <a:rPr lang="cs-CZ" dirty="0"/>
              <a:t>Návyková látka: tabák, alkohol, omamné a psychotropní látky a jiné látky s psychoaktivními účinky</a:t>
            </a:r>
          </a:p>
          <a:p>
            <a:r>
              <a:rPr lang="cs-CZ" dirty="0"/>
              <a:t>Omezení dostupnosti</a:t>
            </a:r>
          </a:p>
          <a:p>
            <a:r>
              <a:rPr lang="cs-CZ" dirty="0"/>
              <a:t>Zákaz výrobků napodobujících tabákové výrobky nebo kuřácké pomůcky</a:t>
            </a:r>
          </a:p>
          <a:p>
            <a:r>
              <a:rPr lang="cs-CZ" dirty="0"/>
              <a:t>Zákaz kouření na vymezených místech, prostorách a prostranství</a:t>
            </a:r>
          </a:p>
          <a:p>
            <a:r>
              <a:rPr lang="cs-CZ" dirty="0"/>
              <a:t>Stavebně oddělený prostor ke kouření</a:t>
            </a:r>
          </a:p>
          <a:p>
            <a:r>
              <a:rPr lang="cs-CZ" dirty="0"/>
              <a:t>Zákaz a omezení prodeje a prodávání alkoholických nápojů</a:t>
            </a:r>
          </a:p>
        </p:txBody>
      </p:sp>
    </p:spTree>
    <p:extLst>
      <p:ext uri="{BB962C8B-B14F-4D97-AF65-F5344CB8AC3E}">
        <p14:creationId xmlns:p14="http://schemas.microsoft.com/office/powerpoint/2010/main" val="1519046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170605-2F9A-499E-8E6A-36F65A47A81B}"/>
              </a:ext>
            </a:extLst>
          </p:cNvPr>
          <p:cNvSpPr>
            <a:spLocks noGrp="1"/>
          </p:cNvSpPr>
          <p:nvPr>
            <p:ph type="title"/>
          </p:nvPr>
        </p:nvSpPr>
        <p:spPr>
          <a:xfrm>
            <a:off x="457200" y="320675"/>
            <a:ext cx="7239000" cy="660053"/>
          </a:xfrm>
        </p:spPr>
        <p:txBody>
          <a:bodyPr/>
          <a:lstStyle/>
          <a:p>
            <a:r>
              <a:rPr lang="cs-CZ" dirty="0">
                <a:solidFill>
                  <a:schemeClr val="tx1"/>
                </a:solidFill>
              </a:rPr>
              <a:t>Návykové látky</a:t>
            </a:r>
          </a:p>
        </p:txBody>
      </p:sp>
      <p:sp>
        <p:nvSpPr>
          <p:cNvPr id="3" name="Zástupný symbol pro obsah 2">
            <a:extLst>
              <a:ext uri="{FF2B5EF4-FFF2-40B4-BE49-F238E27FC236}">
                <a16:creationId xmlns:a16="http://schemas.microsoft.com/office/drawing/2014/main" id="{15BFFC3B-8D09-434E-BF73-18A7DC79C1B9}"/>
              </a:ext>
            </a:extLst>
          </p:cNvPr>
          <p:cNvSpPr>
            <a:spLocks noGrp="1"/>
          </p:cNvSpPr>
          <p:nvPr>
            <p:ph idx="1"/>
          </p:nvPr>
        </p:nvSpPr>
        <p:spPr>
          <a:xfrm>
            <a:off x="457200" y="1196752"/>
            <a:ext cx="7239000" cy="5259611"/>
          </a:xfrm>
        </p:spPr>
        <p:txBody>
          <a:bodyPr/>
          <a:lstStyle/>
          <a:p>
            <a:r>
              <a:rPr lang="cs-CZ" dirty="0"/>
              <a:t>Prodej alkoholických nápojů prostřednictvím prostředku komunikace na dálku – informace o zákazu prodeje osobám mladším než 18 let</a:t>
            </a:r>
          </a:p>
          <a:p>
            <a:r>
              <a:rPr lang="cs-CZ" dirty="0"/>
              <a:t>Obec může obecně závaznou vyhláškou zakázat kouření a používání el. cigaret na veřejném prostranství.</a:t>
            </a:r>
          </a:p>
          <a:p>
            <a:r>
              <a:rPr lang="cs-CZ" dirty="0"/>
              <a:t>Zákaz vstupu osoby, která je zjevně pod vlivem NL přímo ze zákona…</a:t>
            </a:r>
          </a:p>
          <a:p>
            <a:r>
              <a:rPr lang="cs-CZ" dirty="0"/>
              <a:t>Povinnost se podrobit orientačnímu vyšetření u  důvodného podezření, že osoba požila NL (hradí PČR, poskytovatel zdrav. zař.), prokáže-li se, pak hradí vyšetřovaná osoba</a:t>
            </a:r>
          </a:p>
        </p:txBody>
      </p:sp>
    </p:spTree>
    <p:extLst>
      <p:ext uri="{BB962C8B-B14F-4D97-AF65-F5344CB8AC3E}">
        <p14:creationId xmlns:p14="http://schemas.microsoft.com/office/powerpoint/2010/main" val="31862659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63E910-C9DF-4BCA-BC51-17DC29AACBFF}"/>
              </a:ext>
            </a:extLst>
          </p:cNvPr>
          <p:cNvSpPr>
            <a:spLocks noGrp="1"/>
          </p:cNvSpPr>
          <p:nvPr>
            <p:ph type="title"/>
          </p:nvPr>
        </p:nvSpPr>
        <p:spPr/>
        <p:txBody>
          <a:bodyPr/>
          <a:lstStyle/>
          <a:p>
            <a:r>
              <a:rPr lang="cs-CZ" dirty="0">
                <a:solidFill>
                  <a:schemeClr val="tx1"/>
                </a:solidFill>
              </a:rPr>
              <a:t>Protidrogová politika</a:t>
            </a:r>
          </a:p>
        </p:txBody>
      </p:sp>
      <p:sp>
        <p:nvSpPr>
          <p:cNvPr id="3" name="Zástupný symbol pro obsah 2">
            <a:extLst>
              <a:ext uri="{FF2B5EF4-FFF2-40B4-BE49-F238E27FC236}">
                <a16:creationId xmlns:a16="http://schemas.microsoft.com/office/drawing/2014/main" id="{D1AF9708-5B9A-4093-99FF-33BAD8604CC3}"/>
              </a:ext>
            </a:extLst>
          </p:cNvPr>
          <p:cNvSpPr>
            <a:spLocks noGrp="1"/>
          </p:cNvSpPr>
          <p:nvPr>
            <p:ph idx="1"/>
          </p:nvPr>
        </p:nvSpPr>
        <p:spPr/>
        <p:txBody>
          <a:bodyPr/>
          <a:lstStyle/>
          <a:p>
            <a:r>
              <a:rPr lang="cs-CZ" dirty="0"/>
              <a:t>Vláda</a:t>
            </a:r>
          </a:p>
          <a:p>
            <a:r>
              <a:rPr lang="cs-CZ" dirty="0"/>
              <a:t>Prostředky omezení práv spotřebitele ve veřejném zájmu</a:t>
            </a:r>
          </a:p>
        </p:txBody>
      </p:sp>
    </p:spTree>
    <p:extLst>
      <p:ext uri="{BB962C8B-B14F-4D97-AF65-F5344CB8AC3E}">
        <p14:creationId xmlns:p14="http://schemas.microsoft.com/office/powerpoint/2010/main" val="24700941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29286C-92C8-4164-A77F-EB1B9C5B9E02}"/>
              </a:ext>
            </a:extLst>
          </p:cNvPr>
          <p:cNvSpPr>
            <a:spLocks noGrp="1"/>
          </p:cNvSpPr>
          <p:nvPr>
            <p:ph type="title"/>
          </p:nvPr>
        </p:nvSpPr>
        <p:spPr>
          <a:xfrm>
            <a:off x="539552" y="332656"/>
            <a:ext cx="7239000" cy="1143000"/>
          </a:xfrm>
        </p:spPr>
        <p:txBody>
          <a:bodyPr/>
          <a:lstStyle/>
          <a:p>
            <a:r>
              <a:rPr lang="cs-CZ" dirty="0">
                <a:solidFill>
                  <a:schemeClr val="tx1"/>
                </a:solidFill>
              </a:rPr>
              <a:t>Státní zdravotní dozor</a:t>
            </a:r>
          </a:p>
        </p:txBody>
      </p:sp>
      <p:sp>
        <p:nvSpPr>
          <p:cNvPr id="3" name="Zástupný symbol pro obsah 2">
            <a:extLst>
              <a:ext uri="{FF2B5EF4-FFF2-40B4-BE49-F238E27FC236}">
                <a16:creationId xmlns:a16="http://schemas.microsoft.com/office/drawing/2014/main" id="{0D9FE063-E7DE-4AFB-A85C-C5C26104F738}"/>
              </a:ext>
            </a:extLst>
          </p:cNvPr>
          <p:cNvSpPr>
            <a:spLocks noGrp="1"/>
          </p:cNvSpPr>
          <p:nvPr>
            <p:ph idx="1"/>
          </p:nvPr>
        </p:nvSpPr>
        <p:spPr/>
        <p:txBody>
          <a:bodyPr/>
          <a:lstStyle/>
          <a:p>
            <a:r>
              <a:rPr lang="cs-CZ" dirty="0"/>
              <a:t>§ 84 ZOVZ</a:t>
            </a:r>
          </a:p>
          <a:p>
            <a:r>
              <a:rPr lang="cs-CZ" dirty="0"/>
              <a:t> dozor nad dodržováním právních předpisů k OVZ</a:t>
            </a:r>
          </a:p>
          <a:p>
            <a:r>
              <a:rPr lang="cs-CZ" dirty="0"/>
              <a:t>Možnost pozastavit výkon činnosti, užívání vody…</a:t>
            </a:r>
          </a:p>
          <a:p>
            <a:r>
              <a:rPr lang="cs-CZ" dirty="0"/>
              <a:t>Prověřování znalostí u činností </a:t>
            </a:r>
            <a:r>
              <a:rPr lang="cs-CZ" dirty="0" err="1"/>
              <a:t>epid</a:t>
            </a:r>
            <a:r>
              <a:rPr lang="cs-CZ" dirty="0"/>
              <a:t>. závažných…</a:t>
            </a:r>
          </a:p>
          <a:p>
            <a:r>
              <a:rPr lang="cs-CZ" dirty="0"/>
              <a:t>V </a:t>
            </a:r>
            <a:r>
              <a:rPr lang="cs-CZ" dirty="0" err="1"/>
              <a:t>mimoř</a:t>
            </a:r>
            <a:r>
              <a:rPr lang="cs-CZ" dirty="0"/>
              <a:t>. případech hodných zvl. zřetele vstup do obydlí FO (např. u hluku, vibrací…)</a:t>
            </a:r>
          </a:p>
          <a:p>
            <a:endParaRPr lang="cs-CZ" dirty="0"/>
          </a:p>
        </p:txBody>
      </p:sp>
    </p:spTree>
    <p:extLst>
      <p:ext uri="{BB962C8B-B14F-4D97-AF65-F5344CB8AC3E}">
        <p14:creationId xmlns:p14="http://schemas.microsoft.com/office/powerpoint/2010/main" val="17811753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32FA0A-E58F-4836-80D2-BCFC2CF0C910}"/>
              </a:ext>
            </a:extLst>
          </p:cNvPr>
          <p:cNvSpPr>
            <a:spLocks noGrp="1"/>
          </p:cNvSpPr>
          <p:nvPr>
            <p:ph type="title"/>
          </p:nvPr>
        </p:nvSpPr>
        <p:spPr/>
        <p:txBody>
          <a:bodyPr/>
          <a:lstStyle/>
          <a:p>
            <a:r>
              <a:rPr lang="cs-CZ" dirty="0">
                <a:solidFill>
                  <a:schemeClr val="tx1"/>
                </a:solidFill>
              </a:rPr>
              <a:t>autorizace</a:t>
            </a:r>
          </a:p>
        </p:txBody>
      </p:sp>
      <p:sp>
        <p:nvSpPr>
          <p:cNvPr id="3" name="Zástupný symbol pro obsah 2">
            <a:extLst>
              <a:ext uri="{FF2B5EF4-FFF2-40B4-BE49-F238E27FC236}">
                <a16:creationId xmlns:a16="http://schemas.microsoft.com/office/drawing/2014/main" id="{4A6FDD93-0445-4C4E-8ADA-5F9198E56679}"/>
              </a:ext>
            </a:extLst>
          </p:cNvPr>
          <p:cNvSpPr>
            <a:spLocks noGrp="1"/>
          </p:cNvSpPr>
          <p:nvPr>
            <p:ph idx="1"/>
          </p:nvPr>
        </p:nvSpPr>
        <p:spPr/>
        <p:txBody>
          <a:bodyPr/>
          <a:lstStyle/>
          <a:p>
            <a:r>
              <a:rPr lang="cs-CZ" dirty="0"/>
              <a:t>§ 83a a násl. – postup zahájený na žádost FO, která je podnikatelem (</a:t>
            </a:r>
            <a:r>
              <a:rPr lang="cs-CZ" dirty="0" err="1"/>
              <a:t>org</a:t>
            </a:r>
            <a:r>
              <a:rPr lang="cs-CZ" dirty="0"/>
              <a:t>. složky státu, kraje nebo obce) – osvědčení o autorizaci, resp. o tom, že osoba je způsobilá k určitému odbornému výkonu (kontrole)</a:t>
            </a:r>
          </a:p>
          <a:p>
            <a:r>
              <a:rPr lang="cs-CZ" dirty="0"/>
              <a:t>Např. odběr vzorků vody, měření koncentrací a intenzit vnitřního prostředí, mikrobiálního znečištění písku, dezinfekce, měření hluku, chemických škodlivin, toxikologie… </a:t>
            </a:r>
          </a:p>
          <a:p>
            <a:r>
              <a:rPr lang="cs-CZ" dirty="0"/>
              <a:t>Provádění hodnocení zdravotních rizik – jen prostřednictvím konkrétní FO</a:t>
            </a:r>
          </a:p>
        </p:txBody>
      </p:sp>
    </p:spTree>
    <p:extLst>
      <p:ext uri="{BB962C8B-B14F-4D97-AF65-F5344CB8AC3E}">
        <p14:creationId xmlns:p14="http://schemas.microsoft.com/office/powerpoint/2010/main" val="1269068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F6E444-6E09-483C-8AE1-8A751D26CA03}"/>
              </a:ext>
            </a:extLst>
          </p:cNvPr>
          <p:cNvSpPr>
            <a:spLocks noGrp="1"/>
          </p:cNvSpPr>
          <p:nvPr>
            <p:ph type="title"/>
          </p:nvPr>
        </p:nvSpPr>
        <p:spPr>
          <a:xfrm>
            <a:off x="457200" y="320675"/>
            <a:ext cx="7239000" cy="804069"/>
          </a:xfrm>
        </p:spPr>
        <p:txBody>
          <a:bodyPr/>
          <a:lstStyle/>
          <a:p>
            <a:r>
              <a:rPr lang="cs-CZ" dirty="0">
                <a:solidFill>
                  <a:schemeClr val="tx1"/>
                </a:solidFill>
              </a:rPr>
              <a:t>Některé varovné systémy</a:t>
            </a:r>
          </a:p>
        </p:txBody>
      </p:sp>
      <p:sp>
        <p:nvSpPr>
          <p:cNvPr id="3" name="Zástupný symbol pro obsah 2">
            <a:extLst>
              <a:ext uri="{FF2B5EF4-FFF2-40B4-BE49-F238E27FC236}">
                <a16:creationId xmlns:a16="http://schemas.microsoft.com/office/drawing/2014/main" id="{2D1F4E7F-E8F9-4C72-91D2-676512CFD647}"/>
              </a:ext>
            </a:extLst>
          </p:cNvPr>
          <p:cNvSpPr>
            <a:spLocks noGrp="1"/>
          </p:cNvSpPr>
          <p:nvPr>
            <p:ph idx="1"/>
          </p:nvPr>
        </p:nvSpPr>
        <p:spPr>
          <a:xfrm>
            <a:off x="457200" y="1196753"/>
            <a:ext cx="7283152" cy="5472608"/>
          </a:xfrm>
        </p:spPr>
        <p:txBody>
          <a:bodyPr/>
          <a:lstStyle/>
          <a:p>
            <a:r>
              <a:rPr lang="cs-CZ" sz="2400" b="1" dirty="0"/>
              <a:t>RAPEX</a:t>
            </a:r>
          </a:p>
          <a:p>
            <a:r>
              <a:rPr lang="cs-CZ" sz="2400" b="1" dirty="0"/>
              <a:t>RASSF</a:t>
            </a:r>
          </a:p>
          <a:p>
            <a:pPr algn="just"/>
            <a:r>
              <a:rPr lang="cs-CZ" sz="2400" b="1" dirty="0"/>
              <a:t>Systém epidemiologické bdělosti </a:t>
            </a:r>
            <a:r>
              <a:rPr lang="cs-CZ" sz="2400" dirty="0"/>
              <a:t>pro infekce způsobené </a:t>
            </a:r>
            <a:r>
              <a:rPr lang="cs-CZ" sz="2400" dirty="0" err="1"/>
              <a:t>Haemophilus</a:t>
            </a:r>
            <a:r>
              <a:rPr lang="cs-CZ" sz="2400" dirty="0"/>
              <a:t> </a:t>
            </a:r>
            <a:r>
              <a:rPr lang="cs-CZ" sz="2400" dirty="0" err="1"/>
              <a:t>influenzae</a:t>
            </a:r>
            <a:r>
              <a:rPr lang="cs-CZ" sz="2400" dirty="0"/>
              <a:t> b, chřipku, spalničky, dávivý kašel, nákazy vyvolané virem lidského imunodeficitu, </a:t>
            </a:r>
            <a:r>
              <a:rPr lang="cs-CZ" sz="2400" dirty="0" err="1"/>
              <a:t>legionelózu</a:t>
            </a:r>
            <a:r>
              <a:rPr lang="cs-CZ" sz="2400" dirty="0"/>
              <a:t>, meningokokové onemocnění a tuberkulózu</a:t>
            </a:r>
          </a:p>
          <a:p>
            <a:pPr algn="just"/>
            <a:r>
              <a:rPr lang="cs-CZ" sz="2400" dirty="0"/>
              <a:t>Ministerstvo zdravotnictví shromažďuje informace a předává je do sítě EU pro epidemiologický dozor a kontrolu infekčních onemocnění, provádí výměnu nutných informací, organizuje systém včasného varování a reakce pro účely prevence a kontroly a provádí konzultace</a:t>
            </a:r>
          </a:p>
          <a:p>
            <a:endParaRPr lang="cs-CZ" dirty="0"/>
          </a:p>
        </p:txBody>
      </p:sp>
    </p:spTree>
    <p:extLst>
      <p:ext uri="{BB962C8B-B14F-4D97-AF65-F5344CB8AC3E}">
        <p14:creationId xmlns:p14="http://schemas.microsoft.com/office/powerpoint/2010/main" val="26255803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F46290-06FC-4ACE-B151-A2A57FA56A72}"/>
              </a:ext>
            </a:extLst>
          </p:cNvPr>
          <p:cNvSpPr>
            <a:spLocks noGrp="1"/>
          </p:cNvSpPr>
          <p:nvPr>
            <p:ph type="title"/>
          </p:nvPr>
        </p:nvSpPr>
        <p:spPr/>
        <p:txBody>
          <a:bodyPr>
            <a:normAutofit fontScale="90000"/>
          </a:bodyPr>
          <a:lstStyle/>
          <a:p>
            <a:r>
              <a:rPr lang="cs-CZ" dirty="0">
                <a:solidFill>
                  <a:schemeClr val="tx1"/>
                </a:solidFill>
              </a:rPr>
              <a:t>Nadstandardní požadavky na ochranu zdraví spotřebitele</a:t>
            </a:r>
          </a:p>
        </p:txBody>
      </p:sp>
      <p:sp>
        <p:nvSpPr>
          <p:cNvPr id="3" name="Zástupný symbol pro obsah 2">
            <a:extLst>
              <a:ext uri="{FF2B5EF4-FFF2-40B4-BE49-F238E27FC236}">
                <a16:creationId xmlns:a16="http://schemas.microsoft.com/office/drawing/2014/main" id="{12A4945F-AE0E-4A96-9EA2-B32CE420C459}"/>
              </a:ext>
            </a:extLst>
          </p:cNvPr>
          <p:cNvSpPr>
            <a:spLocks noGrp="1"/>
          </p:cNvSpPr>
          <p:nvPr>
            <p:ph idx="1"/>
          </p:nvPr>
        </p:nvSpPr>
        <p:spPr/>
        <p:txBody>
          <a:bodyPr/>
          <a:lstStyle/>
          <a:p>
            <a:r>
              <a:rPr lang="cs-CZ" dirty="0"/>
              <a:t>Dobrovolné nástroje</a:t>
            </a:r>
          </a:p>
          <a:p>
            <a:r>
              <a:rPr lang="cs-CZ" dirty="0"/>
              <a:t>Nástroje přímé regulace</a:t>
            </a:r>
          </a:p>
        </p:txBody>
      </p:sp>
    </p:spTree>
    <p:extLst>
      <p:ext uri="{BB962C8B-B14F-4D97-AF65-F5344CB8AC3E}">
        <p14:creationId xmlns:p14="http://schemas.microsoft.com/office/powerpoint/2010/main" val="8577644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E3E873-D339-4C53-A58F-8743D3825168}"/>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15D53F0-E0ED-445A-B19D-EADA7C107C2C}"/>
              </a:ext>
            </a:extLst>
          </p:cNvPr>
          <p:cNvSpPr>
            <a:spLocks noGrp="1"/>
          </p:cNvSpPr>
          <p:nvPr>
            <p:ph idx="1"/>
          </p:nvPr>
        </p:nvSpPr>
        <p:spPr>
          <a:xfrm>
            <a:off x="1043608" y="1916832"/>
            <a:ext cx="7239000" cy="4846638"/>
          </a:xfrm>
        </p:spPr>
        <p:txBody>
          <a:bodyPr/>
          <a:lstStyle/>
          <a:p>
            <a:pPr marL="0" indent="0">
              <a:buNone/>
            </a:pPr>
            <a:r>
              <a:rPr lang="cs-CZ" sz="3600" dirty="0"/>
              <a:t>Děkuji za pozornost</a:t>
            </a:r>
          </a:p>
          <a:p>
            <a:endParaRPr lang="cs-CZ" dirty="0"/>
          </a:p>
          <a:p>
            <a:pPr marL="0" indent="0">
              <a:buNone/>
            </a:pPr>
            <a:r>
              <a:rPr lang="cs-CZ" dirty="0"/>
              <a:t>		jana.dudova@law.muni.cz</a:t>
            </a:r>
          </a:p>
        </p:txBody>
      </p:sp>
    </p:spTree>
    <p:extLst>
      <p:ext uri="{BB962C8B-B14F-4D97-AF65-F5344CB8AC3E}">
        <p14:creationId xmlns:p14="http://schemas.microsoft.com/office/powerpoint/2010/main" val="3596419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33EF8E-21FB-4051-BBF2-12346013AF40}"/>
              </a:ext>
            </a:extLst>
          </p:cNvPr>
          <p:cNvSpPr>
            <a:spLocks noGrp="1"/>
          </p:cNvSpPr>
          <p:nvPr>
            <p:ph type="title"/>
          </p:nvPr>
        </p:nvSpPr>
        <p:spPr/>
        <p:txBody>
          <a:bodyPr/>
          <a:lstStyle/>
          <a:p>
            <a:pPr eaLnBrk="1" fontAlgn="auto" hangingPunct="1">
              <a:spcAft>
                <a:spcPts val="0"/>
              </a:spcAft>
              <a:defRPr/>
            </a:pPr>
            <a:endParaRPr lang="cs-CZ" dirty="0"/>
          </a:p>
        </p:txBody>
      </p:sp>
      <p:sp>
        <p:nvSpPr>
          <p:cNvPr id="9219" name="Zástupný symbol pro obsah 2">
            <a:extLst>
              <a:ext uri="{FF2B5EF4-FFF2-40B4-BE49-F238E27FC236}">
                <a16:creationId xmlns:a16="http://schemas.microsoft.com/office/drawing/2014/main" id="{1CB2B00D-A894-4770-B959-368720913772}"/>
              </a:ext>
            </a:extLst>
          </p:cNvPr>
          <p:cNvSpPr>
            <a:spLocks noGrp="1"/>
          </p:cNvSpPr>
          <p:nvPr>
            <p:ph idx="1"/>
          </p:nvPr>
        </p:nvSpPr>
        <p:spPr>
          <a:xfrm>
            <a:off x="457200" y="333375"/>
            <a:ext cx="7239000" cy="6122988"/>
          </a:xfrm>
        </p:spPr>
        <p:txBody>
          <a:bodyPr/>
          <a:lstStyle/>
          <a:p>
            <a:pPr eaLnBrk="1" hangingPunct="1">
              <a:defRPr/>
            </a:pPr>
            <a:r>
              <a:rPr lang="cs-CZ" altLang="cs-CZ" sz="2000" b="1" dirty="0"/>
              <a:t>Spotřebitel</a:t>
            </a:r>
            <a:r>
              <a:rPr lang="cs-CZ" altLang="cs-CZ" sz="2000" dirty="0"/>
              <a:t> : </a:t>
            </a:r>
            <a:r>
              <a:rPr lang="cs-CZ" sz="2000" dirty="0"/>
              <a:t>„Spotřebitel je každý člověk, který mimo rámec své podnikatelské činnosti nebo mimo rámec samostatného výkonu svého povolání uzavírá smlouvu s podnikatelem nebo s ním jinak jedná (§ 419 OZ).</a:t>
            </a:r>
          </a:p>
          <a:p>
            <a:pPr eaLnBrk="1" hangingPunct="1">
              <a:defRPr/>
            </a:pPr>
            <a:r>
              <a:rPr lang="cs-CZ" sz="2000" b="1" dirty="0"/>
              <a:t>Za podnikatele se považuje každý, kdo samostatně vykonává na vlastní účet a odpovědnost výdělečnou činnost </a:t>
            </a:r>
            <a:r>
              <a:rPr lang="cs-CZ" sz="2000" dirty="0"/>
              <a:t>živnostenským nebo obdobným způsobem se záměrem činit tak soustavně za účelem dosažení zisku. Za podnikatele je také považován ten, kdo ho zastupuje, jeho jménem a na jeho účet jedná se spotřebitelem (§ 420 OZ).</a:t>
            </a:r>
          </a:p>
          <a:p>
            <a:pPr eaLnBrk="1" hangingPunct="1">
              <a:defRPr/>
            </a:pPr>
            <a:r>
              <a:rPr lang="cs-CZ" sz="2000" dirty="0"/>
              <a:t>Z</a:t>
            </a:r>
            <a:r>
              <a:rPr lang="cs-CZ" altLang="cs-CZ" sz="2000" dirty="0"/>
              <a:t>dravotní péči lze zařadit pod pojem služby (podnikatelem je osoba zapsaná </a:t>
            </a:r>
            <a:r>
              <a:rPr lang="pl-PL" altLang="cs-CZ" sz="2000" dirty="0"/>
              <a:t>v </a:t>
            </a:r>
            <a:r>
              <a:rPr lang="pl-PL" altLang="cs-CZ" sz="2000" dirty="0" err="1"/>
              <a:t>obchodnim</a:t>
            </a:r>
            <a:r>
              <a:rPr lang="pl-PL" altLang="cs-CZ" sz="2000" dirty="0"/>
              <a:t> </a:t>
            </a:r>
            <a:r>
              <a:rPr lang="pl-PL" altLang="cs-CZ" sz="2000" dirty="0" err="1"/>
              <a:t>rejstřiku</a:t>
            </a:r>
            <a:r>
              <a:rPr lang="pl-PL" altLang="cs-CZ" sz="2000" dirty="0"/>
              <a:t> -  tzn. mimo </a:t>
            </a:r>
            <a:r>
              <a:rPr lang="pl-PL" altLang="cs-CZ" sz="2000" dirty="0" err="1"/>
              <a:t>jiné</a:t>
            </a:r>
            <a:r>
              <a:rPr lang="pl-PL" altLang="cs-CZ" sz="2000" dirty="0"/>
              <a:t>  </a:t>
            </a:r>
            <a:r>
              <a:rPr lang="pl-PL" altLang="cs-CZ" sz="2000" dirty="0" err="1"/>
              <a:t>také</a:t>
            </a:r>
            <a:r>
              <a:rPr lang="pl-PL" altLang="cs-CZ" sz="2000" dirty="0"/>
              <a:t> </a:t>
            </a:r>
            <a:r>
              <a:rPr lang="pl-PL" altLang="cs-CZ" sz="2000" dirty="0" err="1"/>
              <a:t>zdravotnická</a:t>
            </a:r>
            <a:r>
              <a:rPr lang="pl-PL" altLang="cs-CZ" sz="2000" dirty="0"/>
              <a:t> </a:t>
            </a:r>
            <a:r>
              <a:rPr lang="pl-PL" altLang="cs-CZ" sz="2000" dirty="0" err="1"/>
              <a:t>zařízení</a:t>
            </a:r>
            <a:r>
              <a:rPr lang="pl-PL" altLang="cs-CZ" sz="2000" dirty="0"/>
              <a:t>).</a:t>
            </a:r>
            <a:r>
              <a:rPr lang="cs-CZ" altLang="cs-CZ" sz="2000" dirty="0"/>
              <a:t> </a:t>
            </a:r>
          </a:p>
          <a:p>
            <a:pPr eaLnBrk="1" hangingPunct="1">
              <a:defRPr/>
            </a:pPr>
            <a:endParaRPr lang="cs-CZ" altLang="cs-CZ" sz="2000" dirty="0"/>
          </a:p>
          <a:p>
            <a:pPr eaLnBrk="1" hangingPunct="1">
              <a:defRPr/>
            </a:pPr>
            <a:r>
              <a:rPr lang="cs-CZ" altLang="cs-CZ" sz="2000" dirty="0"/>
              <a:t>Subsidiarita zákona o ochraně spotřebitele vůči předpisům upravujícím hygienické aspekty a mimo jiné i zdravotnického práva.</a:t>
            </a:r>
          </a:p>
          <a:p>
            <a:pPr marL="0" indent="0" eaLnBrk="1" hangingPunct="1">
              <a:buFont typeface="Wingdings 2" panose="05020102010507070707" pitchFamily="18" charset="2"/>
              <a:buNone/>
              <a:defRPr/>
            </a:pPr>
            <a:endParaRPr lang="cs-CZ" alt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D3A980-3F7E-4CA9-B6EE-F45932EC8AC9}"/>
              </a:ext>
            </a:extLst>
          </p:cNvPr>
          <p:cNvSpPr>
            <a:spLocks noGrp="1"/>
          </p:cNvSpPr>
          <p:nvPr>
            <p:ph type="title"/>
          </p:nvPr>
        </p:nvSpPr>
        <p:spPr>
          <a:xfrm>
            <a:off x="471948" y="188640"/>
            <a:ext cx="7239000" cy="1359024"/>
          </a:xfrm>
        </p:spPr>
        <p:txBody>
          <a:bodyPr/>
          <a:lstStyle/>
          <a:p>
            <a:pPr eaLnBrk="1" fontAlgn="auto" hangingPunct="1">
              <a:spcAft>
                <a:spcPts val="0"/>
              </a:spcAft>
              <a:defRPr/>
            </a:pPr>
            <a:r>
              <a:rPr lang="cs-CZ" dirty="0">
                <a:solidFill>
                  <a:schemeClr val="tx1"/>
                </a:solidFill>
              </a:rPr>
              <a:t>Ústavní zakotvení </a:t>
            </a:r>
          </a:p>
        </p:txBody>
      </p:sp>
      <p:sp>
        <p:nvSpPr>
          <p:cNvPr id="11267" name="Zástupný symbol pro obsah 2">
            <a:extLst>
              <a:ext uri="{FF2B5EF4-FFF2-40B4-BE49-F238E27FC236}">
                <a16:creationId xmlns:a16="http://schemas.microsoft.com/office/drawing/2014/main" id="{7777D3D5-392D-4B95-AB50-C1B56B2420E3}"/>
              </a:ext>
            </a:extLst>
          </p:cNvPr>
          <p:cNvSpPr>
            <a:spLocks noGrp="1"/>
          </p:cNvSpPr>
          <p:nvPr>
            <p:ph idx="1"/>
          </p:nvPr>
        </p:nvSpPr>
        <p:spPr/>
        <p:txBody>
          <a:bodyPr/>
          <a:lstStyle/>
          <a:p>
            <a:pPr eaLnBrk="1" hangingPunct="1"/>
            <a:r>
              <a:rPr lang="cs-CZ" altLang="cs-CZ"/>
              <a:t>Článek 31 LZPS: </a:t>
            </a:r>
            <a:r>
              <a:rPr lang="cs-CZ" altLang="cs-CZ" b="1"/>
              <a:t>právo každého na ochranu zdraví. </a:t>
            </a:r>
            <a:r>
              <a:rPr lang="cs-CZ" altLang="cs-CZ"/>
              <a:t>Tomu na druhé straně odpovídá povinnost státu zajistit dostatečnou ochranu před faktory, které mohou  ohrozit lidské zdraví. Ochrana zachovaní zdraví člověka je předpokladem jeho existence, a tím i nutným předpokladem práva na život a zachování fyzické integrity jedince (srov. čl. 7 LZPS).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7B5702-7F21-4F10-BE9D-337C1BBE45D8}"/>
              </a:ext>
            </a:extLst>
          </p:cNvPr>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cs-CZ" dirty="0">
                <a:solidFill>
                  <a:schemeClr val="tx1"/>
                </a:solidFill>
              </a:rPr>
              <a:t>Zdravotní politika a ochrana spotřebitele</a:t>
            </a:r>
          </a:p>
        </p:txBody>
      </p:sp>
      <p:sp>
        <p:nvSpPr>
          <p:cNvPr id="12291" name="Zástupný symbol pro obsah 2">
            <a:extLst>
              <a:ext uri="{FF2B5EF4-FFF2-40B4-BE49-F238E27FC236}">
                <a16:creationId xmlns:a16="http://schemas.microsoft.com/office/drawing/2014/main" id="{07316976-614E-4737-B7E3-7889A0867CE0}"/>
              </a:ext>
            </a:extLst>
          </p:cNvPr>
          <p:cNvSpPr>
            <a:spLocks noGrp="1"/>
          </p:cNvSpPr>
          <p:nvPr>
            <p:ph idx="1"/>
          </p:nvPr>
        </p:nvSpPr>
        <p:spPr/>
        <p:txBody>
          <a:bodyPr/>
          <a:lstStyle/>
          <a:p>
            <a:pPr eaLnBrk="1" hangingPunct="1"/>
            <a:r>
              <a:rPr lang="pl-PL" altLang="cs-CZ"/>
              <a:t>Tvůrcem zdravotni politiky je v souladu s programovými </a:t>
            </a:r>
            <a:r>
              <a:rPr lang="cs-CZ" altLang="cs-CZ"/>
              <a:t>prohlášeními vlády a ve smyslu ustanovení § 80 odst. 1 písm. a) ZOVZ ministerstvo zdravotnictví. </a:t>
            </a:r>
          </a:p>
          <a:p>
            <a:pPr eaLnBrk="1" hangingPunct="1">
              <a:buFont typeface="Wingdings 2" panose="05020102010507070707" pitchFamily="18" charset="2"/>
              <a:buNone/>
            </a:pPr>
            <a:endParaRPr lang="cs-CZ" altLang="cs-CZ"/>
          </a:p>
          <a:p>
            <a:pPr eaLnBrk="1" hangingPunct="1"/>
            <a:r>
              <a:rPr lang="cs-CZ" altLang="cs-CZ"/>
              <a:t>Realizace zdravotní politiky je jevem veřejnoprávním, spočívá v autoritativní tvorbě a vydávání rozhodnutí, jakož i ve výkonu řídící a kontrolní činnosti.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CA4570-F3CB-467D-86D2-7E16777FEACF}"/>
              </a:ext>
            </a:extLst>
          </p:cNvPr>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cs-CZ" dirty="0">
                <a:solidFill>
                  <a:schemeClr val="tx1"/>
                </a:solidFill>
              </a:rPr>
              <a:t>Zákon o ochraně veřejného zdraví (ZOVZ)</a:t>
            </a:r>
          </a:p>
        </p:txBody>
      </p:sp>
      <p:sp>
        <p:nvSpPr>
          <p:cNvPr id="14339" name="Zástupný symbol pro obsah 2">
            <a:extLst>
              <a:ext uri="{FF2B5EF4-FFF2-40B4-BE49-F238E27FC236}">
                <a16:creationId xmlns:a16="http://schemas.microsoft.com/office/drawing/2014/main" id="{8309496E-0CC5-470F-A492-E1A353791D9A}"/>
              </a:ext>
            </a:extLst>
          </p:cNvPr>
          <p:cNvSpPr>
            <a:spLocks noGrp="1"/>
          </p:cNvSpPr>
          <p:nvPr>
            <p:ph idx="1"/>
          </p:nvPr>
        </p:nvSpPr>
        <p:spPr/>
        <p:txBody>
          <a:bodyPr/>
          <a:lstStyle/>
          <a:p>
            <a:pPr eaLnBrk="1" hangingPunct="1"/>
            <a:r>
              <a:rPr lang="cs-CZ" altLang="cs-CZ" dirty="0"/>
              <a:t>Upravuje práva a povinnosti fyzických a právnických osob v oblasti ochrany a podpory veřejného zdraví. ZOVZ upravuje životni a pracovní podmínky stanovením hygienických limitů u vybraných činnosti, kategorií, předmětů a médii tak, </a:t>
            </a:r>
            <a:r>
              <a:rPr lang="cs-CZ" altLang="cs-CZ" b="1" dirty="0"/>
              <a:t>aby jejich negativní účinky na člověka byly </a:t>
            </a:r>
            <a:r>
              <a:rPr lang="pl-PL" altLang="cs-CZ" b="1" dirty="0" err="1"/>
              <a:t>omezeny</a:t>
            </a:r>
            <a:r>
              <a:rPr lang="pl-PL" altLang="cs-CZ" b="1" dirty="0"/>
              <a:t> na </a:t>
            </a:r>
            <a:r>
              <a:rPr lang="pl-PL" altLang="cs-CZ" b="1" dirty="0" err="1"/>
              <a:t>rozumně</a:t>
            </a:r>
            <a:r>
              <a:rPr lang="pl-PL" altLang="cs-CZ" b="1" dirty="0"/>
              <a:t> </a:t>
            </a:r>
            <a:r>
              <a:rPr lang="pl-PL" altLang="cs-CZ" b="1" dirty="0" err="1"/>
              <a:t>dosažitelnou</a:t>
            </a:r>
            <a:r>
              <a:rPr lang="pl-PL" altLang="cs-CZ" b="1" dirty="0"/>
              <a:t> </a:t>
            </a:r>
            <a:r>
              <a:rPr lang="pl-PL" altLang="cs-CZ" b="1" dirty="0" err="1"/>
              <a:t>míru</a:t>
            </a:r>
            <a:r>
              <a:rPr lang="pl-PL" altLang="cs-CZ" b="1" dirty="0"/>
              <a:t>.</a:t>
            </a:r>
          </a:p>
          <a:p>
            <a:pPr eaLnBrk="1" hangingPunct="1"/>
            <a:r>
              <a:rPr lang="cs-CZ" altLang="cs-CZ" dirty="0"/>
              <a:t>Spolu se svými prováděcími předpisy tvoří ZOVZ rámec hygienického zabezpečeni výkonu zdravotní péče.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8C324E-6DC9-45E7-86D8-746C7C4BD806}"/>
              </a:ext>
            </a:extLst>
          </p:cNvPr>
          <p:cNvSpPr>
            <a:spLocks noGrp="1"/>
          </p:cNvSpPr>
          <p:nvPr>
            <p:ph type="title"/>
          </p:nvPr>
        </p:nvSpPr>
        <p:spPr>
          <a:xfrm>
            <a:off x="457200" y="320040"/>
            <a:ext cx="7239000" cy="1143000"/>
          </a:xfrm>
        </p:spPr>
        <p:txBody>
          <a:bodyPr/>
          <a:lstStyle/>
          <a:p>
            <a:pPr eaLnBrk="1" fontAlgn="auto" hangingPunct="1">
              <a:spcAft>
                <a:spcPts val="0"/>
              </a:spcAft>
              <a:defRPr/>
            </a:pPr>
            <a:r>
              <a:rPr lang="cs-CZ" dirty="0">
                <a:solidFill>
                  <a:schemeClr val="tx1"/>
                </a:solidFill>
              </a:rPr>
              <a:t>Ministerstvo zdravotnictví</a:t>
            </a:r>
          </a:p>
        </p:txBody>
      </p:sp>
      <p:sp>
        <p:nvSpPr>
          <p:cNvPr id="3" name="Zástupný symbol pro obsah 2">
            <a:extLst>
              <a:ext uri="{FF2B5EF4-FFF2-40B4-BE49-F238E27FC236}">
                <a16:creationId xmlns:a16="http://schemas.microsoft.com/office/drawing/2014/main" id="{1721BED6-0C1A-4D53-BD23-5C6B129D2FB9}"/>
              </a:ext>
            </a:extLst>
          </p:cNvPr>
          <p:cNvSpPr>
            <a:spLocks noGrp="1"/>
          </p:cNvSpPr>
          <p:nvPr>
            <p:ph idx="1"/>
          </p:nvPr>
        </p:nvSpPr>
        <p:spPr/>
        <p:txBody>
          <a:bodyPr>
            <a:normAutofit fontScale="92500"/>
          </a:bodyPr>
          <a:lstStyle/>
          <a:p>
            <a:pPr marL="274320" indent="-274320" eaLnBrk="1" fontAlgn="auto" hangingPunct="1">
              <a:spcAft>
                <a:spcPts val="0"/>
              </a:spcAft>
              <a:buFont typeface="Wingdings 2"/>
              <a:buChar char=""/>
              <a:defRPr/>
            </a:pPr>
            <a:r>
              <a:rPr lang="pl-PL" dirty="0"/>
              <a:t>řídí a kontroluje KHS</a:t>
            </a:r>
            <a:r>
              <a:rPr lang="cs-CZ" dirty="0"/>
              <a:t> včetně rozhodovací pravomoci o opravných prostředcích proti rozhodnuti krajských hygieniků, </a:t>
            </a:r>
          </a:p>
          <a:p>
            <a:pPr marL="274320" indent="-274320" eaLnBrk="1" fontAlgn="auto" hangingPunct="1">
              <a:spcAft>
                <a:spcPts val="0"/>
              </a:spcAft>
              <a:buFont typeface="Wingdings 2"/>
              <a:buChar char=""/>
              <a:defRPr/>
            </a:pPr>
            <a:r>
              <a:rPr lang="cs-CZ" dirty="0"/>
              <a:t>řídí očkování, </a:t>
            </a:r>
          </a:p>
          <a:p>
            <a:pPr marL="274320" indent="-274320" eaLnBrk="1" fontAlgn="auto" hangingPunct="1">
              <a:spcAft>
                <a:spcPts val="0"/>
              </a:spcAft>
              <a:buFont typeface="Wingdings 2"/>
              <a:buChar char=""/>
              <a:defRPr/>
            </a:pPr>
            <a:r>
              <a:rPr lang="cs-CZ" dirty="0"/>
              <a:t>nařizuje mimořádná opatřeni při epidemiích, při výskytu zdravotně závadných výrobků nebo</a:t>
            </a:r>
          </a:p>
          <a:p>
            <a:pPr marL="274320" indent="-274320" eaLnBrk="1" fontAlgn="auto" hangingPunct="1">
              <a:spcAft>
                <a:spcPts val="0"/>
              </a:spcAft>
              <a:buFont typeface="Wingdings 2"/>
              <a:buNone/>
              <a:defRPr/>
            </a:pPr>
            <a:r>
              <a:rPr lang="pl-PL" dirty="0"/>
              <a:t>   vod, při živelných pohromách a jiných událostech na celostátni úrovni apod.</a:t>
            </a:r>
          </a:p>
          <a:p>
            <a:pPr marL="274320" indent="-274320" eaLnBrk="1" fontAlgn="auto" hangingPunct="1">
              <a:spcAft>
                <a:spcPts val="0"/>
              </a:spcAft>
              <a:buFont typeface="Wingdings 2"/>
              <a:buChar char=""/>
              <a:defRPr/>
            </a:pPr>
            <a:r>
              <a:rPr lang="cs-CZ" dirty="0"/>
              <a:t> koordinační úloha - odpovídá za tvorbu </a:t>
            </a:r>
            <a:r>
              <a:rPr lang="pl-PL" dirty="0"/>
              <a:t>a uskutečňování národní politiky na úseku ochrany veřejného zdraví (srov. § 10 kompetenčního zákona a § 80 ZOVZ).</a:t>
            </a: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hatý">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hat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hat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9354</TotalTime>
  <Words>3418</Words>
  <Application>Microsoft Office PowerPoint</Application>
  <PresentationFormat>Předvádění na obrazovce (4:3)</PresentationFormat>
  <Paragraphs>229</Paragraphs>
  <Slides>47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47</vt:i4>
      </vt:variant>
    </vt:vector>
  </HeadingPairs>
  <TitlesOfParts>
    <vt:vector size="52" baseType="lpstr">
      <vt:lpstr>Arial</vt:lpstr>
      <vt:lpstr>Trebuchet MS</vt:lpstr>
      <vt:lpstr>Wingdings</vt:lpstr>
      <vt:lpstr>Wingdings 2</vt:lpstr>
      <vt:lpstr>Bohatý</vt:lpstr>
      <vt:lpstr>Ochrana zdraví spotřebitele hygienické aspekty a limity</vt:lpstr>
      <vt:lpstr>Mezinárodní Prameny právní úpravy, evropské právo</vt:lpstr>
      <vt:lpstr>Základní Vnitrostátní prameny právní úpravy</vt:lpstr>
      <vt:lpstr>Podzákonné předpisy</vt:lpstr>
      <vt:lpstr>Prezentace aplikace PowerPoint</vt:lpstr>
      <vt:lpstr>Ústavní zakotvení </vt:lpstr>
      <vt:lpstr>Zdravotní politika a ochrana spotřebitele</vt:lpstr>
      <vt:lpstr>Zákon o ochraně veřejného zdraví (ZOVZ)</vt:lpstr>
      <vt:lpstr>Ministerstvo zdravotnictví</vt:lpstr>
      <vt:lpstr>Ochrana veřejného zdraví</vt:lpstr>
      <vt:lpstr>Hodnocení zdravotních rizik</vt:lpstr>
      <vt:lpstr>Příklad</vt:lpstr>
      <vt:lpstr>Hygienické limity a aspekty  dle zovz</vt:lpstr>
      <vt:lpstr>Hygienické limity a aspekty  dle zovz</vt:lpstr>
      <vt:lpstr>Hygienické požadavky na vodu</vt:lpstr>
      <vt:lpstr>Pitná voda</vt:lpstr>
      <vt:lpstr>výrobky přicházející  do kontaktu s vodou</vt:lpstr>
      <vt:lpstr>Příklad</vt:lpstr>
      <vt:lpstr>Přírodní a umělá koupaliště  a sauny</vt:lpstr>
      <vt:lpstr>Příklad</vt:lpstr>
      <vt:lpstr>zařízení a hromadné pobyty pro děti a mladistvé</vt:lpstr>
      <vt:lpstr>Provoz zdravotnických zařízení a soc. služeb</vt:lpstr>
      <vt:lpstr>Přímý zásah do tělesné integrity – vždy Souhlas dotčené osoby</vt:lpstr>
      <vt:lpstr>Evropský soud pro lidská práva (ESLP)</vt:lpstr>
      <vt:lpstr>Činnosti epidemiologicky závažné</vt:lpstr>
      <vt:lpstr>Činnosti epidemiolog. Závažné - Povinnosti</vt:lpstr>
      <vt:lpstr>Příklad</vt:lpstr>
      <vt:lpstr>Mimořádná opatření při epidemii</vt:lpstr>
      <vt:lpstr>příklad</vt:lpstr>
      <vt:lpstr>Podmínky provozování stravovacích služeb</vt:lpstr>
      <vt:lpstr>Předměty běžného užívání</vt:lpstr>
      <vt:lpstr>Problematika očkování</vt:lpstr>
      <vt:lpstr>Soudní Judikatura k povinnosti očkování</vt:lpstr>
      <vt:lpstr>Náhrada újmy způsobené povinným očkováním</vt:lpstr>
      <vt:lpstr>Limity hluku</vt:lpstr>
      <vt:lpstr>Výjimky z limitů hluku</vt:lpstr>
      <vt:lpstr>příklad</vt:lpstr>
      <vt:lpstr>Neionizující záření</vt:lpstr>
      <vt:lpstr>Chemické látky</vt:lpstr>
      <vt:lpstr>Návykové látky z. 65/2017 Sb.</vt:lpstr>
      <vt:lpstr>Návykové látky</vt:lpstr>
      <vt:lpstr>Protidrogová politika</vt:lpstr>
      <vt:lpstr>Státní zdravotní dozor</vt:lpstr>
      <vt:lpstr>autorizace</vt:lpstr>
      <vt:lpstr>Některé varovné systémy</vt:lpstr>
      <vt:lpstr>Nadstandardní požadavky na ochranu zdraví spotřebitele</vt:lpstr>
      <vt:lpstr>Prezentace aplikace PowerPoint</vt:lpstr>
    </vt:vector>
  </TitlesOfParts>
  <Company>Autocont CZ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zdraví pacienta</dc:title>
  <dc:creator>Dudová</dc:creator>
  <cp:lastModifiedBy>Jana Dudová</cp:lastModifiedBy>
  <cp:revision>243</cp:revision>
  <dcterms:created xsi:type="dcterms:W3CDTF">2011-04-01T06:41:33Z</dcterms:created>
  <dcterms:modified xsi:type="dcterms:W3CDTF">2021-10-06T07:57:18Z</dcterms:modified>
</cp:coreProperties>
</file>