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08" r:id="rId3"/>
    <p:sldId id="315" r:id="rId4"/>
    <p:sldId id="316" r:id="rId5"/>
    <p:sldId id="321" r:id="rId6"/>
    <p:sldId id="322" r:id="rId7"/>
    <p:sldId id="317" r:id="rId8"/>
    <p:sldId id="318" r:id="rId9"/>
    <p:sldId id="257" r:id="rId10"/>
    <p:sldId id="301" r:id="rId11"/>
    <p:sldId id="300" r:id="rId12"/>
    <p:sldId id="305" r:id="rId13"/>
    <p:sldId id="304" r:id="rId14"/>
    <p:sldId id="259" r:id="rId15"/>
    <p:sldId id="260" r:id="rId16"/>
    <p:sldId id="306" r:id="rId17"/>
    <p:sldId id="261" r:id="rId18"/>
    <p:sldId id="263" r:id="rId19"/>
    <p:sldId id="319" r:id="rId20"/>
    <p:sldId id="309" r:id="rId21"/>
    <p:sldId id="264" r:id="rId22"/>
    <p:sldId id="266" r:id="rId23"/>
    <p:sldId id="291" r:id="rId24"/>
    <p:sldId id="303" r:id="rId25"/>
    <p:sldId id="292" r:id="rId26"/>
    <p:sldId id="293" r:id="rId27"/>
    <p:sldId id="302" r:id="rId28"/>
    <p:sldId id="294" r:id="rId29"/>
    <p:sldId id="290" r:id="rId30"/>
    <p:sldId id="267" r:id="rId31"/>
    <p:sldId id="288" r:id="rId32"/>
    <p:sldId id="289" r:id="rId33"/>
    <p:sldId id="296" r:id="rId34"/>
    <p:sldId id="269" r:id="rId35"/>
    <p:sldId id="323" r:id="rId36"/>
    <p:sldId id="271" r:id="rId37"/>
    <p:sldId id="272" r:id="rId38"/>
    <p:sldId id="273" r:id="rId39"/>
    <p:sldId id="274" r:id="rId40"/>
    <p:sldId id="324" r:id="rId41"/>
    <p:sldId id="295" r:id="rId42"/>
    <p:sldId id="297" r:id="rId43"/>
    <p:sldId id="298" r:id="rId44"/>
    <p:sldId id="299" r:id="rId45"/>
    <p:sldId id="275" r:id="rId46"/>
    <p:sldId id="276" r:id="rId47"/>
    <p:sldId id="277" r:id="rId48"/>
    <p:sldId id="278" r:id="rId49"/>
    <p:sldId id="279" r:id="rId50"/>
    <p:sldId id="280" r:id="rId51"/>
    <p:sldId id="282" r:id="rId52"/>
    <p:sldId id="283" r:id="rId53"/>
    <p:sldId id="285" r:id="rId54"/>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64" d="100"/>
          <a:sy n="64" d="100"/>
        </p:scale>
        <p:origin x="58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8675" name="Rectangle 3"/>
          <p:cNvSpPr>
            <a:spLocks noGrp="1" noChangeArrowheads="1"/>
          </p:cNvSpPr>
          <p:nvPr>
            <p:ph type="ctrTitle"/>
          </p:nvPr>
        </p:nvSpPr>
        <p:spPr>
          <a:xfrm>
            <a:off x="315913" y="466725"/>
            <a:ext cx="6781800" cy="2133600"/>
          </a:xfrm>
        </p:spPr>
        <p:txBody>
          <a:bodyPr/>
          <a:lstStyle>
            <a:lvl1pPr algn="r">
              <a:defRPr sz="4800"/>
            </a:lvl1pPr>
          </a:lstStyle>
          <a:p>
            <a:r>
              <a:rPr lang="cs-CZ" altLang="en-US"/>
              <a:t>Klepnutím lze upravit styl předlohy nadpisů.</a:t>
            </a:r>
          </a:p>
        </p:txBody>
      </p:sp>
      <p:sp>
        <p:nvSpPr>
          <p:cNvPr id="2867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cs-CZ" altLang="en-US"/>
              <a:t>Klepnutím lze upravit styl předlohy podnadpisů.</a:t>
            </a:r>
          </a:p>
        </p:txBody>
      </p:sp>
      <p:sp>
        <p:nvSpPr>
          <p:cNvPr id="38" name="Rectangle 5"/>
          <p:cNvSpPr>
            <a:spLocks noGrp="1" noChangeArrowheads="1"/>
          </p:cNvSpPr>
          <p:nvPr>
            <p:ph type="dt" sz="half" idx="10"/>
          </p:nvPr>
        </p:nvSpPr>
        <p:spPr/>
        <p:txBody>
          <a:bodyPr/>
          <a:lstStyle>
            <a:lvl1pPr>
              <a:defRPr/>
            </a:lvl1pPr>
          </a:lstStyle>
          <a:p>
            <a:pPr>
              <a:defRPr/>
            </a:pPr>
            <a:endParaRPr lang="cs-CZ" altLang="en-US"/>
          </a:p>
        </p:txBody>
      </p:sp>
      <p:sp>
        <p:nvSpPr>
          <p:cNvPr id="39" name="Rectangle 6"/>
          <p:cNvSpPr>
            <a:spLocks noGrp="1" noChangeArrowheads="1"/>
          </p:cNvSpPr>
          <p:nvPr>
            <p:ph type="ftr" sz="quarter" idx="11"/>
          </p:nvPr>
        </p:nvSpPr>
        <p:spPr/>
        <p:txBody>
          <a:bodyPr/>
          <a:lstStyle>
            <a:lvl1pPr>
              <a:defRPr/>
            </a:lvl1pPr>
          </a:lstStyle>
          <a:p>
            <a:pPr>
              <a:defRPr/>
            </a:pPr>
            <a:endParaRPr lang="cs-CZ" altLang="en-US"/>
          </a:p>
        </p:txBody>
      </p:sp>
      <p:sp>
        <p:nvSpPr>
          <p:cNvPr id="40" name="Rectangle 7"/>
          <p:cNvSpPr>
            <a:spLocks noGrp="1" noChangeArrowheads="1"/>
          </p:cNvSpPr>
          <p:nvPr>
            <p:ph type="sldNum" sz="quarter" idx="12"/>
          </p:nvPr>
        </p:nvSpPr>
        <p:spPr/>
        <p:txBody>
          <a:bodyPr/>
          <a:lstStyle>
            <a:lvl1pPr>
              <a:defRPr/>
            </a:lvl1pPr>
          </a:lstStyle>
          <a:p>
            <a:pPr>
              <a:defRPr/>
            </a:pPr>
            <a:fld id="{EB1519C7-5A96-4ED9-83B1-90179BCC5E8C}" type="slidenum">
              <a:rPr lang="cs-CZ" altLang="en-US"/>
              <a:pPr>
                <a:defRPr/>
              </a:pPr>
              <a:t>‹#›</a:t>
            </a:fld>
            <a:endParaRPr lang="cs-CZ" altLang="en-US"/>
          </a:p>
        </p:txBody>
      </p:sp>
    </p:spTree>
    <p:extLst>
      <p:ext uri="{BB962C8B-B14F-4D97-AF65-F5344CB8AC3E}">
        <p14:creationId xmlns:p14="http://schemas.microsoft.com/office/powerpoint/2010/main" val="369675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C0BA7E2F-48C3-46FB-B27F-1570E9A250B8}" type="slidenum">
              <a:rPr lang="cs-CZ" altLang="en-US"/>
              <a:pPr>
                <a:defRPr/>
              </a:pPr>
              <a:t>‹#›</a:t>
            </a:fld>
            <a:endParaRPr lang="cs-CZ" altLang="en-US"/>
          </a:p>
        </p:txBody>
      </p:sp>
    </p:spTree>
    <p:extLst>
      <p:ext uri="{BB962C8B-B14F-4D97-AF65-F5344CB8AC3E}">
        <p14:creationId xmlns:p14="http://schemas.microsoft.com/office/powerpoint/2010/main" val="173600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22238"/>
            <a:ext cx="2057400" cy="600868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122238"/>
            <a:ext cx="6019800" cy="600868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527A9347-F63F-46C7-BF59-C2C4D2EAFC3A}" type="slidenum">
              <a:rPr lang="cs-CZ" altLang="en-US"/>
              <a:pPr>
                <a:defRPr/>
              </a:pPr>
              <a:t>‹#›</a:t>
            </a:fld>
            <a:endParaRPr lang="cs-CZ" altLang="en-US"/>
          </a:p>
        </p:txBody>
      </p:sp>
    </p:spTree>
    <p:extLst>
      <p:ext uri="{BB962C8B-B14F-4D97-AF65-F5344CB8AC3E}">
        <p14:creationId xmlns:p14="http://schemas.microsoft.com/office/powerpoint/2010/main" val="107055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EC3CD2D9-1B35-4014-9700-E7F30856D750}" type="slidenum">
              <a:rPr lang="cs-CZ" altLang="en-US"/>
              <a:pPr>
                <a:defRPr/>
              </a:pPr>
              <a:t>‹#›</a:t>
            </a:fld>
            <a:endParaRPr lang="cs-CZ" altLang="en-US"/>
          </a:p>
        </p:txBody>
      </p:sp>
    </p:spTree>
    <p:extLst>
      <p:ext uri="{BB962C8B-B14F-4D97-AF65-F5344CB8AC3E}">
        <p14:creationId xmlns:p14="http://schemas.microsoft.com/office/powerpoint/2010/main" val="2823782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6" name="Rectangle 7"/>
          <p:cNvSpPr>
            <a:spLocks noGrp="1" noChangeArrowheads="1"/>
          </p:cNvSpPr>
          <p:nvPr>
            <p:ph type="sldNum" sz="quarter" idx="12"/>
          </p:nvPr>
        </p:nvSpPr>
        <p:spPr>
          <a:ln/>
        </p:spPr>
        <p:txBody>
          <a:bodyPr/>
          <a:lstStyle>
            <a:lvl1pPr>
              <a:defRPr/>
            </a:lvl1pPr>
          </a:lstStyle>
          <a:p>
            <a:pPr>
              <a:defRPr/>
            </a:pPr>
            <a:fld id="{953E51C9-812E-44E3-986C-DDB720B30160}" type="slidenum">
              <a:rPr lang="cs-CZ" altLang="en-US"/>
              <a:pPr>
                <a:defRPr/>
              </a:pPr>
              <a:t>‹#›</a:t>
            </a:fld>
            <a:endParaRPr lang="cs-CZ" altLang="en-US"/>
          </a:p>
        </p:txBody>
      </p:sp>
    </p:spTree>
    <p:extLst>
      <p:ext uri="{BB962C8B-B14F-4D97-AF65-F5344CB8AC3E}">
        <p14:creationId xmlns:p14="http://schemas.microsoft.com/office/powerpoint/2010/main" val="244746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7"/>
          <p:cNvSpPr>
            <a:spLocks noGrp="1" noChangeArrowheads="1"/>
          </p:cNvSpPr>
          <p:nvPr>
            <p:ph type="sldNum" sz="quarter" idx="12"/>
          </p:nvPr>
        </p:nvSpPr>
        <p:spPr>
          <a:ln/>
        </p:spPr>
        <p:txBody>
          <a:bodyPr/>
          <a:lstStyle>
            <a:lvl1pPr>
              <a:defRPr/>
            </a:lvl1pPr>
          </a:lstStyle>
          <a:p>
            <a:pPr>
              <a:defRPr/>
            </a:pPr>
            <a:fld id="{4A1D0795-EE62-4C2B-BEBB-5551717C58D8}" type="slidenum">
              <a:rPr lang="cs-CZ" altLang="en-US"/>
              <a:pPr>
                <a:defRPr/>
              </a:pPr>
              <a:t>‹#›</a:t>
            </a:fld>
            <a:endParaRPr lang="cs-CZ" altLang="en-US"/>
          </a:p>
        </p:txBody>
      </p:sp>
    </p:spTree>
    <p:extLst>
      <p:ext uri="{BB962C8B-B14F-4D97-AF65-F5344CB8AC3E}">
        <p14:creationId xmlns:p14="http://schemas.microsoft.com/office/powerpoint/2010/main" val="141644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9" name="Rectangle 7"/>
          <p:cNvSpPr>
            <a:spLocks noGrp="1" noChangeArrowheads="1"/>
          </p:cNvSpPr>
          <p:nvPr>
            <p:ph type="sldNum" sz="quarter" idx="12"/>
          </p:nvPr>
        </p:nvSpPr>
        <p:spPr>
          <a:ln/>
        </p:spPr>
        <p:txBody>
          <a:bodyPr/>
          <a:lstStyle>
            <a:lvl1pPr>
              <a:defRPr/>
            </a:lvl1pPr>
          </a:lstStyle>
          <a:p>
            <a:pPr>
              <a:defRPr/>
            </a:pPr>
            <a:fld id="{CB2471B4-EE7E-4BD2-81CB-292FB26CACC7}" type="slidenum">
              <a:rPr lang="cs-CZ" altLang="en-US"/>
              <a:pPr>
                <a:defRPr/>
              </a:pPr>
              <a:t>‹#›</a:t>
            </a:fld>
            <a:endParaRPr lang="cs-CZ" altLang="en-US"/>
          </a:p>
        </p:txBody>
      </p:sp>
    </p:spTree>
    <p:extLst>
      <p:ext uri="{BB962C8B-B14F-4D97-AF65-F5344CB8AC3E}">
        <p14:creationId xmlns:p14="http://schemas.microsoft.com/office/powerpoint/2010/main" val="1215043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5" name="Rectangle 7"/>
          <p:cNvSpPr>
            <a:spLocks noGrp="1" noChangeArrowheads="1"/>
          </p:cNvSpPr>
          <p:nvPr>
            <p:ph type="sldNum" sz="quarter" idx="12"/>
          </p:nvPr>
        </p:nvSpPr>
        <p:spPr>
          <a:ln/>
        </p:spPr>
        <p:txBody>
          <a:bodyPr/>
          <a:lstStyle>
            <a:lvl1pPr>
              <a:defRPr/>
            </a:lvl1pPr>
          </a:lstStyle>
          <a:p>
            <a:pPr>
              <a:defRPr/>
            </a:pPr>
            <a:fld id="{D38141E3-349E-4EDE-AC23-5E2D78B7081F}" type="slidenum">
              <a:rPr lang="cs-CZ" altLang="en-US"/>
              <a:pPr>
                <a:defRPr/>
              </a:pPr>
              <a:t>‹#›</a:t>
            </a:fld>
            <a:endParaRPr lang="cs-CZ" altLang="en-US"/>
          </a:p>
        </p:txBody>
      </p:sp>
    </p:spTree>
    <p:extLst>
      <p:ext uri="{BB962C8B-B14F-4D97-AF65-F5344CB8AC3E}">
        <p14:creationId xmlns:p14="http://schemas.microsoft.com/office/powerpoint/2010/main" val="343962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4" name="Rectangle 7"/>
          <p:cNvSpPr>
            <a:spLocks noGrp="1" noChangeArrowheads="1"/>
          </p:cNvSpPr>
          <p:nvPr>
            <p:ph type="sldNum" sz="quarter" idx="12"/>
          </p:nvPr>
        </p:nvSpPr>
        <p:spPr>
          <a:ln/>
        </p:spPr>
        <p:txBody>
          <a:bodyPr/>
          <a:lstStyle>
            <a:lvl1pPr>
              <a:defRPr/>
            </a:lvl1pPr>
          </a:lstStyle>
          <a:p>
            <a:pPr>
              <a:defRPr/>
            </a:pPr>
            <a:fld id="{A6102BE4-F178-4DB7-957C-60E2FB20DE00}" type="slidenum">
              <a:rPr lang="cs-CZ" altLang="en-US"/>
              <a:pPr>
                <a:defRPr/>
              </a:pPr>
              <a:t>‹#›</a:t>
            </a:fld>
            <a:endParaRPr lang="cs-CZ" altLang="en-US"/>
          </a:p>
        </p:txBody>
      </p:sp>
    </p:spTree>
    <p:extLst>
      <p:ext uri="{BB962C8B-B14F-4D97-AF65-F5344CB8AC3E}">
        <p14:creationId xmlns:p14="http://schemas.microsoft.com/office/powerpoint/2010/main" val="169044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7"/>
          <p:cNvSpPr>
            <a:spLocks noGrp="1" noChangeArrowheads="1"/>
          </p:cNvSpPr>
          <p:nvPr>
            <p:ph type="sldNum" sz="quarter" idx="12"/>
          </p:nvPr>
        </p:nvSpPr>
        <p:spPr>
          <a:ln/>
        </p:spPr>
        <p:txBody>
          <a:bodyPr/>
          <a:lstStyle>
            <a:lvl1pPr>
              <a:defRPr/>
            </a:lvl1pPr>
          </a:lstStyle>
          <a:p>
            <a:pPr>
              <a:defRPr/>
            </a:pPr>
            <a:fld id="{5337F571-53A7-4793-B9DA-DBC8C35A60D8}" type="slidenum">
              <a:rPr lang="cs-CZ" altLang="en-US"/>
              <a:pPr>
                <a:defRPr/>
              </a:pPr>
              <a:t>‹#›</a:t>
            </a:fld>
            <a:endParaRPr lang="cs-CZ" altLang="en-US"/>
          </a:p>
        </p:txBody>
      </p:sp>
    </p:spTree>
    <p:extLst>
      <p:ext uri="{BB962C8B-B14F-4D97-AF65-F5344CB8AC3E}">
        <p14:creationId xmlns:p14="http://schemas.microsoft.com/office/powerpoint/2010/main" val="1785874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en-US"/>
          </a:p>
        </p:txBody>
      </p:sp>
      <p:sp>
        <p:nvSpPr>
          <p:cNvPr id="7" name="Rectangle 7"/>
          <p:cNvSpPr>
            <a:spLocks noGrp="1" noChangeArrowheads="1"/>
          </p:cNvSpPr>
          <p:nvPr>
            <p:ph type="sldNum" sz="quarter" idx="12"/>
          </p:nvPr>
        </p:nvSpPr>
        <p:spPr>
          <a:ln/>
        </p:spPr>
        <p:txBody>
          <a:bodyPr/>
          <a:lstStyle>
            <a:lvl1pPr>
              <a:defRPr/>
            </a:lvl1pPr>
          </a:lstStyle>
          <a:p>
            <a:pPr>
              <a:defRPr/>
            </a:pPr>
            <a:fld id="{E188CF13-435D-4B67-9490-F1E0E5F32A5D}" type="slidenum">
              <a:rPr lang="cs-CZ" altLang="en-US"/>
              <a:pPr>
                <a:defRPr/>
              </a:pPr>
              <a:t>‹#›</a:t>
            </a:fld>
            <a:endParaRPr lang="cs-CZ" altLang="en-US"/>
          </a:p>
        </p:txBody>
      </p:sp>
    </p:spTree>
    <p:extLst>
      <p:ext uri="{BB962C8B-B14F-4D97-AF65-F5344CB8AC3E}">
        <p14:creationId xmlns:p14="http://schemas.microsoft.com/office/powerpoint/2010/main" val="1361246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cs-CZ" altLang="en-US"/>
              <a:t>Klepnutím lze upravit styl předlohy nadpisů.</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en-US"/>
              <a:t>Klepnutím lze upravit styly předlohy textu.</a:t>
            </a:r>
          </a:p>
          <a:p>
            <a:pPr lvl="1"/>
            <a:r>
              <a:rPr lang="cs-CZ" altLang="en-US"/>
              <a:t>Druhá úroveň</a:t>
            </a:r>
          </a:p>
          <a:p>
            <a:pPr lvl="2"/>
            <a:r>
              <a:rPr lang="cs-CZ" altLang="en-US"/>
              <a:t>Třetí úroveň</a:t>
            </a:r>
          </a:p>
          <a:p>
            <a:pPr lvl="3"/>
            <a:r>
              <a:rPr lang="cs-CZ" altLang="en-US"/>
              <a:t>Čtvrtá úroveň</a:t>
            </a:r>
          </a:p>
          <a:p>
            <a:pPr lvl="4"/>
            <a:r>
              <a:rPr lang="cs-CZ" altLang="en-US"/>
              <a:t>Pátá úroveň</a:t>
            </a:r>
          </a:p>
        </p:txBody>
      </p:sp>
      <p:sp>
        <p:nvSpPr>
          <p:cNvPr id="2765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cs-CZ" altLang="en-US"/>
          </a:p>
        </p:txBody>
      </p:sp>
      <p:sp>
        <p:nvSpPr>
          <p:cNvPr id="2765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cs-CZ" altLang="en-US"/>
          </a:p>
        </p:txBody>
      </p:sp>
      <p:sp>
        <p:nvSpPr>
          <p:cNvPr id="2765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063FE56D-DBC3-45CB-B764-4B1D11A69089}" type="slidenum">
              <a:rPr lang="cs-CZ" altLang="en-US"/>
              <a:pPr>
                <a:defRPr/>
              </a:pPr>
              <a:t>‹#›</a:t>
            </a:fld>
            <a:endParaRPr lang="cs-CZ"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39"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0"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1"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2"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3"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4"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8"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2"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7"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8"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59"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60"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61"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sp>
          <p:nvSpPr>
            <p:cNvPr id="1063"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cs-CZ" altLang="cs-CZ"/>
            </a:p>
          </p:txBody>
        </p:sp>
      </p:grpSp>
    </p:spTree>
  </p:cSld>
  <p:clrMap bg1="lt1" tx1="dk1" bg2="lt2" tx2="dk2" accent1="accent1" accent2="accent2" accent3="accent3" accent4="accent4" accent5="accent5" accent6="accent6" hlink="hlink" folHlink="folHlink"/>
  <p:sldLayoutIdLst>
    <p:sldLayoutId id="2147483852"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silium.europa.eu/cs/council-eu/configurations/compet/" TargetMode="External"/><Relationship Id="rId2" Type="http://schemas.openxmlformats.org/officeDocument/2006/relationships/hyperlink" Target="http://www.europarl.europa.eu/committees/cs/imco/home.html" TargetMode="External"/><Relationship Id="rId1" Type="http://schemas.openxmlformats.org/officeDocument/2006/relationships/slideLayout" Target="../slideLayouts/slideLayout2.xml"/><Relationship Id="rId6" Type="http://schemas.openxmlformats.org/officeDocument/2006/relationships/hyperlink" Target="https://europa.eu/european-union/about-eu/agencies/chafea_cs" TargetMode="External"/><Relationship Id="rId5" Type="http://schemas.openxmlformats.org/officeDocument/2006/relationships/hyperlink" Target="http://www.consilium.europa.eu/cs/council-eu/preparatory-bodies/working-party-consumer-protection-information/" TargetMode="External"/><Relationship Id="rId4" Type="http://schemas.openxmlformats.org/officeDocument/2006/relationships/hyperlink" Target="http://www.consilium.europa.eu/cs/council-eu/configurations/epsco/"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cs-CZ" altLang="cs-CZ" dirty="0"/>
              <a:t>Veřejnoprávní ochrana spotřebitele</a:t>
            </a:r>
          </a:p>
        </p:txBody>
      </p:sp>
      <p:sp>
        <p:nvSpPr>
          <p:cNvPr id="3075" name="Rectangle 3"/>
          <p:cNvSpPr>
            <a:spLocks noGrp="1" noChangeArrowheads="1"/>
          </p:cNvSpPr>
          <p:nvPr>
            <p:ph type="subTitle" idx="1"/>
          </p:nvPr>
        </p:nvSpPr>
        <p:spPr/>
        <p:txBody>
          <a:bodyPr/>
          <a:lstStyle/>
          <a:p>
            <a:pPr eaLnBrk="1" hangingPunct="1"/>
            <a:r>
              <a:rPr lang="cs-CZ" altLang="cs-CZ" b="1"/>
              <a:t>Jana Dudová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r>
              <a:rPr lang="cs-CZ" altLang="cs-CZ"/>
              <a:t>spotřebitel</a:t>
            </a:r>
          </a:p>
        </p:txBody>
      </p:sp>
      <p:sp>
        <p:nvSpPr>
          <p:cNvPr id="5123" name="Zástupný symbol pro obsah 2"/>
          <p:cNvSpPr>
            <a:spLocks noGrp="1"/>
          </p:cNvSpPr>
          <p:nvPr>
            <p:ph idx="1"/>
          </p:nvPr>
        </p:nvSpPr>
        <p:spPr/>
        <p:txBody>
          <a:bodyPr/>
          <a:lstStyle/>
          <a:p>
            <a:r>
              <a:rPr lang="cs-CZ" altLang="cs-CZ" b="1"/>
              <a:t>Spotřebitel</a:t>
            </a:r>
            <a:r>
              <a:rPr lang="cs-CZ" altLang="cs-CZ"/>
              <a:t>: fyzická osoba, která </a:t>
            </a:r>
            <a:r>
              <a:rPr lang="cs-CZ" altLang="cs-CZ" b="1"/>
              <a:t>nejedná v rámci své podnikatelské činnosti </a:t>
            </a:r>
            <a:r>
              <a:rPr lang="cs-CZ" altLang="cs-CZ"/>
              <a:t>nebo v rámci samostatného výkonu svého povolání (shodně viz ust. § 419 občanského zákoníku: spotřebitelem je každý člověk, který mimo rámec své podnikatelské činnosti nebo mimo rámec samostatného výkonu svého povolání uzavírá smlouvu s podnikatelem nebo s ním jinak jedná). Posuzování - vždy z hlediska průměrného spotřebitele.</a:t>
            </a:r>
          </a:p>
          <a:p>
            <a:endParaRPr lang="cs-CZ" alt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cs-CZ" altLang="cs-CZ"/>
              <a:t>Průměrný spotřebitel</a:t>
            </a:r>
          </a:p>
        </p:txBody>
      </p:sp>
      <p:sp>
        <p:nvSpPr>
          <p:cNvPr id="6147" name="Zástupný symbol pro obsah 2"/>
          <p:cNvSpPr>
            <a:spLocks noGrp="1"/>
          </p:cNvSpPr>
          <p:nvPr>
            <p:ph idx="1"/>
          </p:nvPr>
        </p:nvSpPr>
        <p:spPr/>
        <p:txBody>
          <a:bodyPr/>
          <a:lstStyle/>
          <a:p>
            <a:r>
              <a:rPr lang="cs-CZ" altLang="cs-CZ"/>
              <a:t>Evropské spotřebitelské právo a politiky jsou založeny na  pojmu „průměrný spotřebitel“. </a:t>
            </a:r>
          </a:p>
          <a:p>
            <a:r>
              <a:rPr lang="cs-CZ" altLang="cs-CZ"/>
              <a:t>Při rozhodování o  tom, zda jsou praktiky obchodníků pro spotřebitele klamavé, je třeba uplatnit objektivní právní kritérium, a to tzv. „standard průměrného spotřebitele“. Jedná se o  spotřebitele, o kterém lze důvodně předpokládat, že je běžně informovaný, přiměřeně pozorný a obezřetný.</a:t>
            </a:r>
          </a:p>
          <a:p>
            <a:endParaRPr lang="cs-CZ" altLang="cs-CZ"/>
          </a:p>
          <a:p>
            <a:endParaRPr lang="cs-CZ" alt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I</a:t>
            </a:r>
          </a:p>
        </p:txBody>
      </p:sp>
      <p:sp>
        <p:nvSpPr>
          <p:cNvPr id="3" name="Zástupný symbol pro obsah 2"/>
          <p:cNvSpPr>
            <a:spLocks noGrp="1"/>
          </p:cNvSpPr>
          <p:nvPr>
            <p:ph idx="1"/>
          </p:nvPr>
        </p:nvSpPr>
        <p:spPr/>
        <p:txBody>
          <a:bodyPr/>
          <a:lstStyle/>
          <a:p>
            <a:r>
              <a:rPr lang="cs-CZ" sz="2000" b="1" dirty="0"/>
              <a:t>Povinnost prodávajícího informovat spotřebitele o ceně výrobků podle § 12 zákona o ochraně spotřebitele je splněna jen tehdy, pokud jsou poskytované informace spotřebiteli přístupné okamžitě bez toho, že by byl nucen činit jakýkoliv úkon směřující ke zjištění ceny konkrétního výrobku.</a:t>
            </a:r>
            <a:endParaRPr lang="cs-CZ" sz="2000" dirty="0"/>
          </a:p>
          <a:p>
            <a:r>
              <a:rPr lang="cs-CZ" sz="2000" b="1" dirty="0"/>
              <a:t>Infopanel umístěný v lékárně, jehož prostřednictvím lze získat informaci o ceně prodávaných doplňkových výrobků, může být vhodným doplňkovým zdrojem informací; sám o sobě však nezajišťuje jiné vhodné zpřístupnění informace o ceně výrobků ve smyslu citovaného ustanovení.</a:t>
            </a:r>
            <a:endParaRPr lang="cs-CZ" sz="2000" dirty="0"/>
          </a:p>
          <a:p>
            <a:r>
              <a:rPr lang="cs-CZ" sz="2000" i="1" dirty="0"/>
              <a:t>(Podle rozsudku Městského soudu v Praze ze dne 2. 3. 2006, čj. 11 Ca 203/2005-30)</a:t>
            </a:r>
            <a:endParaRPr lang="cs-CZ" sz="2000" dirty="0"/>
          </a:p>
          <a:p>
            <a:endParaRPr lang="cs-CZ" dirty="0"/>
          </a:p>
        </p:txBody>
      </p:sp>
    </p:spTree>
    <p:extLst>
      <p:ext uri="{BB962C8B-B14F-4D97-AF65-F5344CB8AC3E}">
        <p14:creationId xmlns:p14="http://schemas.microsoft.com/office/powerpoint/2010/main" val="4235553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II</a:t>
            </a:r>
          </a:p>
        </p:txBody>
      </p:sp>
      <p:sp>
        <p:nvSpPr>
          <p:cNvPr id="3" name="Zástupný symbol pro obsah 2"/>
          <p:cNvSpPr>
            <a:spLocks noGrp="1"/>
          </p:cNvSpPr>
          <p:nvPr>
            <p:ph idx="1"/>
          </p:nvPr>
        </p:nvSpPr>
        <p:spPr>
          <a:xfrm>
            <a:off x="457200" y="1340768"/>
            <a:ext cx="8229600" cy="4790157"/>
          </a:xfrm>
        </p:spPr>
        <p:txBody>
          <a:bodyPr/>
          <a:lstStyle/>
          <a:p>
            <a:pPr algn="just"/>
            <a:r>
              <a:rPr lang="cs-CZ" sz="2000" dirty="0"/>
              <a:t>Rozsudek NSS ze dne 18. ledna 2018 ve věci „Ginkgo </a:t>
            </a:r>
            <a:r>
              <a:rPr lang="cs-CZ" sz="2000" dirty="0" err="1"/>
              <a:t>biloba</a:t>
            </a:r>
            <a:r>
              <a:rPr lang="cs-CZ" sz="2000" dirty="0"/>
              <a:t>“: </a:t>
            </a:r>
            <a:r>
              <a:rPr lang="cs-CZ" sz="2000" dirty="0" err="1"/>
              <a:t>sp</a:t>
            </a:r>
            <a:r>
              <a:rPr lang="cs-CZ" sz="2000" dirty="0"/>
              <a:t>. zn. 8 As 260/2017:kasační stížnost týkající se pokuty, kterou Rada pro rozhlasové a televizní vysílání uložila za porušení § 2 odst. 1 písm. c) zákona č. 40/1995 Sb., o regulaci reklamy. </a:t>
            </a:r>
            <a:r>
              <a:rPr lang="cs-CZ" sz="2000" b="1" dirty="0"/>
              <a:t>Ačkoli v reklamě byl uveden pravdivý údaj o ceně produktu 249 Kč, nebyla již uvedena zcela zásadní informace, že k ceně bude připočteno poštovné a balné ve výši 120 Kč.</a:t>
            </a:r>
            <a:r>
              <a:rPr lang="cs-CZ" sz="2000" dirty="0"/>
              <a:t> Takto prezentovaná informace byla podle Rady s to uvést spotřebitele v </a:t>
            </a:r>
            <a:r>
              <a:rPr lang="cs-CZ" sz="2000" b="1" dirty="0"/>
              <a:t>omyl o skutečné ceně nabízeného výrobku</a:t>
            </a:r>
            <a:r>
              <a:rPr lang="cs-CZ" sz="2000" dirty="0"/>
              <a:t>, a proto ji vyhodnotila jako klamavou obchodní praktiku podle § 5 odst. 1 písm. b) zákona č. 634/1992 Sb., o ochraně spotřebitele.</a:t>
            </a:r>
          </a:p>
          <a:p>
            <a:pPr algn="just"/>
            <a:r>
              <a:rPr lang="cs-CZ" sz="2000" dirty="0"/>
              <a:t>Klamavost reklamy je nutno hodnotit k okamžiku jejího odvysílání, nikoliv ve vztahu k později sděleným informacím. Opačný výklad by vedl k faktické nemožnosti potrestat zadavatele reklamy. Pokuta 400 tisíc korun za klamavou reklamu.</a:t>
            </a:r>
          </a:p>
          <a:p>
            <a:endParaRPr lang="cs-CZ" sz="2000" dirty="0"/>
          </a:p>
        </p:txBody>
      </p:sp>
    </p:spTree>
    <p:extLst>
      <p:ext uri="{BB962C8B-B14F-4D97-AF65-F5344CB8AC3E}">
        <p14:creationId xmlns:p14="http://schemas.microsoft.com/office/powerpoint/2010/main" val="2785013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81050" y="476250"/>
            <a:ext cx="8362950" cy="647700"/>
          </a:xfrm>
        </p:spPr>
        <p:txBody>
          <a:bodyPr/>
          <a:lstStyle/>
          <a:p>
            <a:pPr eaLnBrk="1" hangingPunct="1"/>
            <a:r>
              <a:rPr lang="cs-CZ" altLang="cs-CZ" sz="3200"/>
              <a:t>Důsledky veřejnoprávní ochrany spotřebitele</a:t>
            </a:r>
          </a:p>
        </p:txBody>
      </p:sp>
      <p:sp>
        <p:nvSpPr>
          <p:cNvPr id="8195" name="Rectangle 3"/>
          <p:cNvSpPr>
            <a:spLocks noGrp="1" noChangeArrowheads="1"/>
          </p:cNvSpPr>
          <p:nvPr>
            <p:ph type="body" idx="1"/>
          </p:nvPr>
        </p:nvSpPr>
        <p:spPr>
          <a:xfrm>
            <a:off x="714375" y="1000125"/>
            <a:ext cx="7786688" cy="6572250"/>
          </a:xfrm>
        </p:spPr>
        <p:txBody>
          <a:bodyPr/>
          <a:lstStyle/>
          <a:p>
            <a:pPr eaLnBrk="1" hangingPunct="1">
              <a:lnSpc>
                <a:spcPct val="90000"/>
              </a:lnSpc>
            </a:pPr>
            <a:r>
              <a:rPr lang="cs-CZ" altLang="cs-CZ" dirty="0"/>
              <a:t>při porušení povinností všechny  stanovené veřejnoprávní  sankce</a:t>
            </a:r>
          </a:p>
          <a:p>
            <a:pPr eaLnBrk="1" hangingPunct="1">
              <a:lnSpc>
                <a:spcPct val="90000"/>
              </a:lnSpc>
            </a:pPr>
            <a:r>
              <a:rPr lang="cs-CZ" altLang="cs-CZ" dirty="0"/>
              <a:t>soukromoprávní důsledky porušení veřejnoprávních předpisů: </a:t>
            </a:r>
          </a:p>
          <a:p>
            <a:pPr eaLnBrk="1" hangingPunct="1">
              <a:lnSpc>
                <a:spcPct val="90000"/>
              </a:lnSpc>
              <a:buFont typeface="Wingdings" panose="05000000000000000000" pitchFamily="2" charset="2"/>
              <a:buNone/>
            </a:pPr>
            <a:r>
              <a:rPr lang="cs-CZ" altLang="cs-CZ" dirty="0"/>
              <a:t>- </a:t>
            </a:r>
            <a:r>
              <a:rPr lang="cs-CZ" altLang="cs-CZ" sz="2800" dirty="0"/>
              <a:t>informační povinnosti (§ 1811 OZ), </a:t>
            </a:r>
          </a:p>
          <a:p>
            <a:pPr eaLnBrk="1" hangingPunct="1">
              <a:lnSpc>
                <a:spcPct val="90000"/>
              </a:lnSpc>
              <a:buFont typeface="Wingdings" panose="05000000000000000000" pitchFamily="2" charset="2"/>
              <a:buNone/>
            </a:pPr>
            <a:r>
              <a:rPr lang="cs-CZ" altLang="cs-CZ" sz="2800" dirty="0"/>
              <a:t>- výčet zakázaných ujednání, která zakládají významnou nerovnováhu práv či povinností stran v neprospěch spotřebitele. Jsou-li některá z uvedených či jim podobných ustanovení do smlouvy přesto zahrnuta, nevyvolávají žádné právní účinky (jsou pouze zdánlivá), ledaže by se jich spotřebitel sám dovolal (§ 1815 OZ).</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1188" y="188913"/>
            <a:ext cx="8208962" cy="954087"/>
          </a:xfrm>
        </p:spPr>
        <p:txBody>
          <a:bodyPr/>
          <a:lstStyle/>
          <a:p>
            <a:pPr eaLnBrk="1" hangingPunct="1"/>
            <a:r>
              <a:rPr lang="cs-CZ" altLang="cs-CZ" sz="3200"/>
              <a:t>Veřejnoprávní vs. soukromoprávní ochrana</a:t>
            </a:r>
          </a:p>
        </p:txBody>
      </p:sp>
      <p:sp>
        <p:nvSpPr>
          <p:cNvPr id="9219" name="Rectangle 3"/>
          <p:cNvSpPr>
            <a:spLocks noGrp="1" noChangeArrowheads="1"/>
          </p:cNvSpPr>
          <p:nvPr>
            <p:ph type="body" idx="1"/>
          </p:nvPr>
        </p:nvSpPr>
        <p:spPr>
          <a:xfrm>
            <a:off x="457200" y="1285875"/>
            <a:ext cx="8258175" cy="5214938"/>
          </a:xfrm>
        </p:spPr>
        <p:txBody>
          <a:bodyPr/>
          <a:lstStyle/>
          <a:p>
            <a:pPr eaLnBrk="1" hangingPunct="1"/>
            <a:r>
              <a:rPr lang="cs-CZ" altLang="cs-CZ" dirty="0"/>
              <a:t>věcná působnosti zákonů (např. § 1 odst. 1 zákona  o ochraně spotřebitele)</a:t>
            </a:r>
          </a:p>
          <a:p>
            <a:pPr eaLnBrk="1" hangingPunct="1"/>
            <a:r>
              <a:rPr lang="cs-CZ" altLang="cs-CZ" sz="2400" dirty="0"/>
              <a:t>ZOS zapracovává příslušné předpisy Evropské unie, zároveň navazuje na přímo použitelné předpisy Evropské unie a upravuje některé podmínky podnikání významné pro ochranu spotřebitele, úkoly veřejné správy v oblasti ochrany spotřebitele a oprávnění spotřebitelů, sdružení spotřebitelů nebo jiných právnických osob založených k ochraně spotřebitele.</a:t>
            </a:r>
          </a:p>
          <a:p>
            <a:pPr eaLnBrk="1" hangingPunct="1"/>
            <a:r>
              <a:rPr lang="cs-CZ" altLang="cs-CZ" dirty="0"/>
              <a:t>vznik subjektivního práva a z toho vyplývající možnosti soukromoprávní ochrany</a:t>
            </a:r>
          </a:p>
          <a:p>
            <a:pPr eaLnBrk="1" hangingPunct="1"/>
            <a:r>
              <a:rPr lang="cs-CZ" altLang="cs-CZ" dirty="0"/>
              <a:t>preventivní charakter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9392"/>
            <a:ext cx="7543800" cy="1224136"/>
          </a:xfrm>
        </p:spPr>
        <p:txBody>
          <a:bodyPr/>
          <a:lstStyle/>
          <a:p>
            <a:r>
              <a:rPr lang="cs-CZ" dirty="0"/>
              <a:t>Příklad</a:t>
            </a:r>
          </a:p>
        </p:txBody>
      </p:sp>
      <p:sp>
        <p:nvSpPr>
          <p:cNvPr id="3" name="Zástupný symbol pro obsah 2"/>
          <p:cNvSpPr>
            <a:spLocks noGrp="1"/>
          </p:cNvSpPr>
          <p:nvPr>
            <p:ph idx="1"/>
          </p:nvPr>
        </p:nvSpPr>
        <p:spPr>
          <a:xfrm>
            <a:off x="457200" y="1268760"/>
            <a:ext cx="8229600" cy="5112568"/>
          </a:xfrm>
        </p:spPr>
        <p:txBody>
          <a:bodyPr/>
          <a:lstStyle/>
          <a:p>
            <a:r>
              <a:rPr lang="cs-CZ" sz="2000" b="1" dirty="0"/>
              <a:t>Obecný zákaz vstupu dětí do provozovny restaurace, který není založen na objektivních a rozumných důvodech a odůvodněn legitimním cílem, představuje diskriminaci ve smyslu § 6 zákona č. 634/1992 Sb., o ochraně spotřebitele. Důvody, na jejichž základě lze přiměřeným a nezbytným způsobem omezit vstup dětí do provozovny, mohou být např. její stavební řešení nebo povaha zde poskytovaných služeb; za ospravedlnitelný důvod pro zákaz vstupu dětí do restaurace ovšem nelze považovat provozovatelem toliko v obecné rovině deklarované zaměření na určitý druh klientely.</a:t>
            </a:r>
            <a:endParaRPr lang="cs-CZ" sz="2000" dirty="0"/>
          </a:p>
          <a:p>
            <a:r>
              <a:rPr lang="cs-CZ" sz="2000" i="1" dirty="0"/>
              <a:t>(Podle rozsudku Nejvyššího správního soudu ze dne 30. 10. 2014, čj. 4 As 1/2014-28)</a:t>
            </a:r>
            <a:endParaRPr lang="cs-CZ" sz="2000" dirty="0"/>
          </a:p>
          <a:p>
            <a:r>
              <a:rPr lang="cs-CZ" sz="2000" dirty="0"/>
              <a:t>zákaz diskriminace spotřebitele proniká do oblasti soukromého práva zejména prostřednictvím zákona č. 198/2009 Sb., o rovném zacházení a o právních prostředcích ochrany před (antidiskriminační zákon). </a:t>
            </a:r>
          </a:p>
          <a:p>
            <a:endParaRPr lang="cs-CZ" dirty="0"/>
          </a:p>
        </p:txBody>
      </p:sp>
    </p:spTree>
    <p:extLst>
      <p:ext uri="{BB962C8B-B14F-4D97-AF65-F5344CB8AC3E}">
        <p14:creationId xmlns:p14="http://schemas.microsoft.com/office/powerpoint/2010/main" val="4167375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altLang="cs-CZ"/>
              <a:t>Některé další pojmy</a:t>
            </a:r>
          </a:p>
        </p:txBody>
      </p:sp>
      <p:sp>
        <p:nvSpPr>
          <p:cNvPr id="10243" name="Rectangle 3"/>
          <p:cNvSpPr>
            <a:spLocks noGrp="1" noChangeArrowheads="1"/>
          </p:cNvSpPr>
          <p:nvPr>
            <p:ph type="body" idx="1"/>
          </p:nvPr>
        </p:nvSpPr>
        <p:spPr>
          <a:xfrm>
            <a:off x="457200" y="1719263"/>
            <a:ext cx="8229600" cy="4805362"/>
          </a:xfrm>
        </p:spPr>
        <p:txBody>
          <a:bodyPr/>
          <a:lstStyle/>
          <a:p>
            <a:r>
              <a:rPr lang="cs-CZ" altLang="cs-CZ" dirty="0"/>
              <a:t>výrobkem je věc, která je určena k nabídce spotřebiteli, včetně práv a </a:t>
            </a:r>
            <a:r>
              <a:rPr lang="cs-CZ" altLang="cs-CZ" b="1" dirty="0"/>
              <a:t>závazků</a:t>
            </a:r>
            <a:r>
              <a:rPr lang="cs-CZ" altLang="cs-CZ" dirty="0"/>
              <a:t> s touto věcí souvisejících,</a:t>
            </a:r>
          </a:p>
          <a:p>
            <a:r>
              <a:rPr lang="cs-CZ" altLang="cs-CZ" dirty="0"/>
              <a:t>službou je jakákoliv podnikatelská činnost, která je určena k nabídce spotřebiteli, včetně práv a </a:t>
            </a:r>
            <a:r>
              <a:rPr lang="cs-CZ" altLang="cs-CZ" b="1" dirty="0"/>
              <a:t>závazků</a:t>
            </a:r>
            <a:r>
              <a:rPr lang="cs-CZ" altLang="cs-CZ" dirty="0"/>
              <a:t> s touto činností souvisejících</a:t>
            </a:r>
          </a:p>
          <a:p>
            <a:r>
              <a:rPr lang="cs-CZ" altLang="cs-CZ" sz="2000" dirty="0"/>
              <a:t>výrobkem nebezpečným svou zaměnitelností s potravinou: výrobek, který není potravinou, má však tvar, vůni, barvu, vzhled, obal, označení, objem nebo rozměry, které mohou způsobit, že spotřebitelé, zejména děti, jej mohou zaměnit s potravinou a v důsledku toho si jej mohou dávat do úst, cucat nebo polykat, což může být nebezpečné pro lidské zdraví…</a:t>
            </a:r>
          </a:p>
          <a:p>
            <a:pPr eaLnBrk="1" hangingPunct="1"/>
            <a:endParaRPr lang="cs-CZ" altLang="cs-CZ"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22238"/>
            <a:ext cx="7543800" cy="735012"/>
          </a:xfrm>
        </p:spPr>
        <p:txBody>
          <a:bodyPr/>
          <a:lstStyle/>
          <a:p>
            <a:pPr eaLnBrk="1" hangingPunct="1"/>
            <a:r>
              <a:rPr lang="cs-CZ" altLang="cs-CZ"/>
              <a:t>ZOS (§ 2/1 n)</a:t>
            </a:r>
          </a:p>
        </p:txBody>
      </p:sp>
      <p:sp>
        <p:nvSpPr>
          <p:cNvPr id="11267" name="Rectangle 3"/>
          <p:cNvSpPr>
            <a:spLocks noGrp="1" noChangeArrowheads="1"/>
          </p:cNvSpPr>
          <p:nvPr>
            <p:ph type="body" idx="1"/>
          </p:nvPr>
        </p:nvSpPr>
        <p:spPr>
          <a:xfrm>
            <a:off x="457200" y="857250"/>
            <a:ext cx="8329613" cy="5715000"/>
          </a:xfrm>
        </p:spPr>
        <p:txBody>
          <a:bodyPr/>
          <a:lstStyle/>
          <a:p>
            <a:pPr eaLnBrk="1" hangingPunct="1"/>
            <a:r>
              <a:rPr lang="cs-CZ" altLang="cs-CZ" dirty="0"/>
              <a:t>Výrobek nebo zboží porušující některá práva duševního vlastnictví </a:t>
            </a:r>
          </a:p>
          <a:p>
            <a:pPr eaLnBrk="1" hangingPunct="1"/>
            <a:r>
              <a:rPr lang="cs-CZ" altLang="cs-CZ" sz="2000" dirty="0"/>
              <a:t>1. </a:t>
            </a:r>
            <a:r>
              <a:rPr lang="cs-CZ" altLang="cs-CZ" sz="2000" b="1" dirty="0"/>
              <a:t>padělek,</a:t>
            </a:r>
            <a:r>
              <a:rPr lang="cs-CZ" altLang="cs-CZ" sz="2000" dirty="0"/>
              <a:t> jímž je výrobek nebo zboží, včetně jeho obalu, na němž je bez souhlasu majitele ochranné známky umístěno označení stejné nebo zaměnitelné s ochrannou známkou, </a:t>
            </a:r>
            <a:r>
              <a:rPr lang="cs-CZ" altLang="cs-CZ" sz="2000" b="1" dirty="0"/>
              <a:t>porušující práva majitele ochranné známky</a:t>
            </a:r>
          </a:p>
          <a:p>
            <a:pPr eaLnBrk="1" hangingPunct="1"/>
            <a:r>
              <a:rPr lang="cs-CZ" altLang="cs-CZ" sz="2000" dirty="0"/>
              <a:t>2. </a:t>
            </a:r>
            <a:r>
              <a:rPr lang="cs-CZ" altLang="cs-CZ" sz="2000" b="1" dirty="0"/>
              <a:t>nedovolená napodobenina</a:t>
            </a:r>
            <a:r>
              <a:rPr lang="cs-CZ" altLang="cs-CZ" sz="2000" dirty="0"/>
              <a:t>, jíž je výrobek nebo zboží, které je </a:t>
            </a:r>
            <a:r>
              <a:rPr lang="cs-CZ" altLang="cs-CZ" sz="2000" b="1" dirty="0"/>
              <a:t>rozmnoženinou </a:t>
            </a:r>
            <a:r>
              <a:rPr lang="cs-CZ" altLang="cs-CZ" sz="2000" dirty="0"/>
              <a:t>nebo zahrnuje rozmnoženinu vyrobenou </a:t>
            </a:r>
            <a:r>
              <a:rPr lang="cs-CZ" altLang="cs-CZ" sz="2000" b="1" dirty="0"/>
              <a:t>bez souhlasu majitele </a:t>
            </a:r>
            <a:r>
              <a:rPr lang="cs-CZ" altLang="cs-CZ" sz="2000" dirty="0"/>
              <a:t>autorských nebo příbuzných práv nebo bez souhlasu majitele práv k průmyslovému vzoru</a:t>
            </a:r>
          </a:p>
          <a:p>
            <a:pPr eaLnBrk="1" hangingPunct="1"/>
            <a:r>
              <a:rPr lang="cs-CZ" altLang="cs-CZ" sz="2000" dirty="0"/>
              <a:t>3. </a:t>
            </a:r>
            <a:r>
              <a:rPr lang="cs-CZ" altLang="cs-CZ" sz="2000" b="1" dirty="0"/>
              <a:t>výrobek nebo zboží, porušující práva majitele patentu nebo užitného vzoru nebo práva majitele dodatkového ochranného osvědčení pro léčiva a pro přípravky na ochranu rostlin </a:t>
            </a:r>
            <a:r>
              <a:rPr lang="cs-CZ" altLang="cs-CZ" sz="2000" dirty="0"/>
              <a:t>podle zvláštního právního předpisu</a:t>
            </a:r>
          </a:p>
          <a:p>
            <a:pPr eaLnBrk="1" hangingPunct="1"/>
            <a:r>
              <a:rPr lang="cs-CZ" altLang="cs-CZ" sz="2000" dirty="0"/>
              <a:t>4. </a:t>
            </a:r>
            <a:r>
              <a:rPr lang="cs-CZ" altLang="cs-CZ" sz="2000" b="1" dirty="0"/>
              <a:t>výrobek nebo zboží, porušující práva toho, jemuž svědčí ochrana zapsaného označení původu nebo zeměpisného označení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43C9AF-65EE-42EB-BE13-F6799A8A6929}"/>
              </a:ext>
            </a:extLst>
          </p:cNvPr>
          <p:cNvSpPr>
            <a:spLocks noGrp="1"/>
          </p:cNvSpPr>
          <p:nvPr>
            <p:ph type="title"/>
          </p:nvPr>
        </p:nvSpPr>
        <p:spPr>
          <a:xfrm>
            <a:off x="457200" y="-243408"/>
            <a:ext cx="7427168" cy="2160240"/>
          </a:xfrm>
        </p:spPr>
        <p:txBody>
          <a:bodyPr/>
          <a:lstStyle/>
          <a:p>
            <a:pPr eaLnBrk="1" hangingPunct="1"/>
            <a:r>
              <a:rPr lang="cs-CZ" altLang="cs-CZ" dirty="0"/>
              <a:t>Nejdůležitější zásady ochrany </a:t>
            </a:r>
            <a:br>
              <a:rPr lang="cs-CZ" altLang="cs-CZ" dirty="0"/>
            </a:br>
            <a:r>
              <a:rPr lang="cs-CZ" altLang="cs-CZ" dirty="0"/>
              <a:t>spotřebitele</a:t>
            </a:r>
            <a:br>
              <a:rPr lang="cs-CZ" altLang="cs-CZ" dirty="0"/>
            </a:br>
            <a:endParaRPr lang="cs-CZ" dirty="0"/>
          </a:p>
        </p:txBody>
      </p:sp>
      <p:sp>
        <p:nvSpPr>
          <p:cNvPr id="3" name="Zástupný symbol pro obsah 2">
            <a:extLst>
              <a:ext uri="{FF2B5EF4-FFF2-40B4-BE49-F238E27FC236}">
                <a16:creationId xmlns:a16="http://schemas.microsoft.com/office/drawing/2014/main" id="{B1C530FB-95BC-44C1-A059-597935FDC68C}"/>
              </a:ext>
            </a:extLst>
          </p:cNvPr>
          <p:cNvSpPr>
            <a:spLocks noGrp="1"/>
          </p:cNvSpPr>
          <p:nvPr>
            <p:ph idx="1"/>
          </p:nvPr>
        </p:nvSpPr>
        <p:spPr/>
        <p:txBody>
          <a:bodyPr/>
          <a:lstStyle/>
          <a:p>
            <a:pPr eaLnBrk="1" hangingPunct="1"/>
            <a:r>
              <a:rPr lang="cs-CZ" altLang="cs-CZ" dirty="0"/>
              <a:t>Zákaz diskriminace a klamání spotřebitele</a:t>
            </a:r>
          </a:p>
          <a:p>
            <a:pPr eaLnBrk="1" hangingPunct="1"/>
            <a:r>
              <a:rPr lang="cs-CZ" altLang="cs-CZ" dirty="0"/>
              <a:t>Zajištění přístupu k podstatným informacím – povinnost informační</a:t>
            </a:r>
            <a:endParaRPr lang="cs-CZ" altLang="cs-CZ" b="1" dirty="0"/>
          </a:p>
          <a:p>
            <a:pPr eaLnBrk="1" hangingPunct="1"/>
            <a:r>
              <a:rPr lang="cs-CZ" altLang="cs-CZ" dirty="0"/>
              <a:t>Zákaz ovlivňování spotřebitele nezákonnými postupy</a:t>
            </a:r>
          </a:p>
          <a:p>
            <a:pPr marL="0" indent="0">
              <a:buNone/>
            </a:pPr>
            <a:endParaRPr lang="cs-CZ" dirty="0"/>
          </a:p>
        </p:txBody>
      </p:sp>
    </p:spTree>
    <p:extLst>
      <p:ext uri="{BB962C8B-B14F-4D97-AF65-F5344CB8AC3E}">
        <p14:creationId xmlns:p14="http://schemas.microsoft.com/office/powerpoint/2010/main" val="128234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 evropském kontextu</a:t>
            </a:r>
          </a:p>
        </p:txBody>
      </p:sp>
      <p:sp>
        <p:nvSpPr>
          <p:cNvPr id="3" name="Zástupný symbol pro obsah 2"/>
          <p:cNvSpPr>
            <a:spLocks noGrp="1"/>
          </p:cNvSpPr>
          <p:nvPr>
            <p:ph idx="1"/>
          </p:nvPr>
        </p:nvSpPr>
        <p:spPr>
          <a:xfrm>
            <a:off x="457200" y="1719262"/>
            <a:ext cx="8229600" cy="4662065"/>
          </a:xfrm>
        </p:spPr>
        <p:txBody>
          <a:bodyPr/>
          <a:lstStyle/>
          <a:p>
            <a:r>
              <a:rPr lang="cs-CZ" sz="2400" dirty="0"/>
              <a:t>K harmonizaci národních postupů na ochranu spotřebitele začalo docházet od poloviny 70. let. V roce 1975 představila Evropská komise </a:t>
            </a:r>
            <a:r>
              <a:rPr lang="cs-CZ" sz="2400" b="1" dirty="0"/>
              <a:t>Předběžný program EHS o ochraně spotřebitele</a:t>
            </a:r>
            <a:r>
              <a:rPr lang="cs-CZ" sz="2400" dirty="0"/>
              <a:t>, který se stal základem spotřebitelské legislativy.   </a:t>
            </a:r>
          </a:p>
          <a:p>
            <a:pPr marL="0" indent="0">
              <a:buNone/>
            </a:pPr>
            <a:r>
              <a:rPr lang="cs-CZ" sz="2400" dirty="0"/>
              <a:t>    Dokument shrnul pět základních práv spotřebitelů:</a:t>
            </a:r>
          </a:p>
          <a:p>
            <a:pPr lvl="0"/>
            <a:r>
              <a:rPr lang="cs-CZ" sz="2400" dirty="0"/>
              <a:t>právo na ochranu zdraví a bezpečnosti</a:t>
            </a:r>
          </a:p>
          <a:p>
            <a:pPr lvl="0"/>
            <a:r>
              <a:rPr lang="cs-CZ" sz="2400" dirty="0"/>
              <a:t>právo na ochranu ekonomických zájmů</a:t>
            </a:r>
          </a:p>
          <a:p>
            <a:pPr lvl="0"/>
            <a:r>
              <a:rPr lang="cs-CZ" sz="2400" dirty="0"/>
              <a:t>právo na náhradu škody</a:t>
            </a:r>
          </a:p>
          <a:p>
            <a:pPr lvl="0"/>
            <a:r>
              <a:rPr lang="cs-CZ" sz="2400" dirty="0"/>
              <a:t>právo na informace a vzdělávání</a:t>
            </a:r>
          </a:p>
          <a:p>
            <a:pPr lvl="0"/>
            <a:r>
              <a:rPr lang="cs-CZ" sz="2400" dirty="0"/>
              <a:t>právo na zastupování</a:t>
            </a:r>
          </a:p>
          <a:p>
            <a:endParaRPr lang="cs-CZ" dirty="0"/>
          </a:p>
        </p:txBody>
      </p:sp>
    </p:spTree>
    <p:extLst>
      <p:ext uri="{BB962C8B-B14F-4D97-AF65-F5344CB8AC3E}">
        <p14:creationId xmlns:p14="http://schemas.microsoft.com/office/powerpoint/2010/main" val="4291421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22238"/>
            <a:ext cx="7543800" cy="1074514"/>
          </a:xfrm>
        </p:spPr>
        <p:txBody>
          <a:bodyPr/>
          <a:lstStyle/>
          <a:p>
            <a:r>
              <a:rPr lang="cs-CZ" dirty="0"/>
              <a:t>Příklad</a:t>
            </a:r>
          </a:p>
        </p:txBody>
      </p:sp>
      <p:sp>
        <p:nvSpPr>
          <p:cNvPr id="3" name="Zástupný symbol pro obsah 2"/>
          <p:cNvSpPr>
            <a:spLocks noGrp="1"/>
          </p:cNvSpPr>
          <p:nvPr>
            <p:ph idx="1"/>
          </p:nvPr>
        </p:nvSpPr>
        <p:spPr>
          <a:xfrm>
            <a:off x="457200" y="1417638"/>
            <a:ext cx="8291264" cy="5035698"/>
          </a:xfrm>
        </p:spPr>
        <p:txBody>
          <a:bodyPr/>
          <a:lstStyle/>
          <a:p>
            <a:r>
              <a:rPr lang="cs-CZ" sz="2000" dirty="0"/>
              <a:t>Dne 17. dubna 2019 Ústavní soud vydal nález II.ÚS 3212/18 ve kterém ÚS dospěl k většinovému názoru, že rozhodnutím Nejvyššího správního soudu došlo k porušení svobody podnikání a svobody projevu stěžovatele, který na vstupních dveřích své provozovny Hotel </a:t>
            </a:r>
            <a:r>
              <a:rPr lang="cs-CZ" sz="2000" dirty="0" err="1"/>
              <a:t>Brioni</a:t>
            </a:r>
            <a:r>
              <a:rPr lang="cs-CZ" sz="2000" dirty="0"/>
              <a:t> vyvěsil následující informaci: “</a:t>
            </a:r>
            <a:r>
              <a:rPr lang="cs-CZ" sz="2000" i="1" dirty="0"/>
              <a:t>S platností od 24. 3. 2014 neubytováváme občany Ruské federace. Důvodem je anexe Krymu. Služby našeho hotelu mohou využít pouze ti občané RF, kteří se podepíší pod prohlášení, ve kterém vyjádří svůj nesouhlas s okupací Krymu, který odporuje všem normám, které by měly platit v 21. století. Váš hotel </a:t>
            </a:r>
            <a:r>
              <a:rPr lang="cs-CZ" sz="2000" i="1" dirty="0" err="1"/>
              <a:t>Brioni</a:t>
            </a:r>
            <a:r>
              <a:rPr lang="cs-CZ" sz="2000" i="1" dirty="0"/>
              <a:t> </a:t>
            </a:r>
            <a:r>
              <a:rPr lang="cs-CZ" sz="2000" i="1" dirty="0" err="1"/>
              <a:t>Boutique</a:t>
            </a:r>
            <a:r>
              <a:rPr lang="cs-CZ" sz="2000" i="1" dirty="0"/>
              <a:t>“.</a:t>
            </a:r>
          </a:p>
          <a:p>
            <a:pPr marL="0" indent="0">
              <a:buNone/>
            </a:pPr>
            <a:r>
              <a:rPr lang="cs-CZ" sz="2000" i="1" dirty="0"/>
              <a:t>X</a:t>
            </a:r>
          </a:p>
          <a:p>
            <a:r>
              <a:rPr lang="cs-CZ" sz="2000" dirty="0"/>
              <a:t>V obdobném případě, kdy majitel restaurace umístil na své internetové stránky text</a:t>
            </a:r>
            <a:r>
              <a:rPr lang="cs-CZ" sz="2000" i="1" dirty="0"/>
              <a:t>: „ V naší restauraci pro imigranty nevaříme!! STOP ISLAM“ </a:t>
            </a:r>
            <a:r>
              <a:rPr lang="cs-CZ" sz="2000" dirty="0"/>
              <a:t>udělila ČOI pokutu, kterou potvrdil soud. </a:t>
            </a:r>
          </a:p>
          <a:p>
            <a:pPr marL="0" indent="0">
              <a:buNone/>
            </a:pPr>
            <a:r>
              <a:rPr lang="cs-CZ" sz="2400" dirty="0"/>
              <a:t>	(</a:t>
            </a:r>
            <a:r>
              <a:rPr lang="cs-CZ" sz="1600" dirty="0"/>
              <a:t>rozsudek Krajského soudu v Brně </a:t>
            </a:r>
            <a:r>
              <a:rPr lang="cs-CZ" sz="1600" dirty="0" err="1"/>
              <a:t>sp</a:t>
            </a:r>
            <a:r>
              <a:rPr lang="cs-CZ" sz="1600" dirty="0"/>
              <a:t>. zn. 29 A 115/2016 ze dne 30. 5. 2018)</a:t>
            </a:r>
          </a:p>
          <a:p>
            <a:endParaRPr lang="cs-CZ" dirty="0"/>
          </a:p>
        </p:txBody>
      </p:sp>
    </p:spTree>
    <p:extLst>
      <p:ext uri="{BB962C8B-B14F-4D97-AF65-F5344CB8AC3E}">
        <p14:creationId xmlns:p14="http://schemas.microsoft.com/office/powerpoint/2010/main" val="3821342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8"/>
            <a:ext cx="7472363" cy="1020762"/>
          </a:xfrm>
        </p:spPr>
        <p:txBody>
          <a:bodyPr/>
          <a:lstStyle/>
          <a:p>
            <a:pPr eaLnBrk="1" hangingPunct="1"/>
            <a:r>
              <a:rPr lang="cs-CZ" altLang="cs-CZ" sz="4000"/>
              <a:t>Poctivost prodeje výrobků a poskytování služeb</a:t>
            </a:r>
            <a:endParaRPr lang="cs-CZ" altLang="cs-CZ"/>
          </a:p>
        </p:txBody>
      </p:sp>
      <p:sp>
        <p:nvSpPr>
          <p:cNvPr id="13315" name="Rectangle 3"/>
          <p:cNvSpPr>
            <a:spLocks noGrp="1" noChangeArrowheads="1"/>
          </p:cNvSpPr>
          <p:nvPr>
            <p:ph type="body" idx="1"/>
          </p:nvPr>
        </p:nvSpPr>
        <p:spPr>
          <a:xfrm>
            <a:off x="457200" y="1214438"/>
            <a:ext cx="8229600" cy="4916487"/>
          </a:xfrm>
        </p:spPr>
        <p:txBody>
          <a:bodyPr/>
          <a:lstStyle/>
          <a:p>
            <a:pPr eaLnBrk="1" hangingPunct="1">
              <a:lnSpc>
                <a:spcPct val="80000"/>
              </a:lnSpc>
              <a:buFont typeface="Wingdings" panose="05000000000000000000" pitchFamily="2" charset="2"/>
              <a:buNone/>
            </a:pPr>
            <a:r>
              <a:rPr lang="cs-CZ" altLang="cs-CZ" sz="2600" b="1" dirty="0"/>
              <a:t> Prodávající je zejména povinen:</a:t>
            </a:r>
          </a:p>
          <a:p>
            <a:pPr eaLnBrk="1" hangingPunct="1">
              <a:lnSpc>
                <a:spcPct val="80000"/>
              </a:lnSpc>
              <a:buFont typeface="Wingdings" panose="05000000000000000000" pitchFamily="2" charset="2"/>
              <a:buNone/>
            </a:pPr>
            <a:r>
              <a:rPr lang="cs-CZ" altLang="cs-CZ" sz="2600" b="1" dirty="0"/>
              <a:t> a) prodávat výrobky ve správné hmotnosti, míře nebo množství a umožnit spotřebiteli překontrolovat si správnost těchto údajů,</a:t>
            </a:r>
          </a:p>
          <a:p>
            <a:pPr eaLnBrk="1" hangingPunct="1">
              <a:lnSpc>
                <a:spcPct val="80000"/>
              </a:lnSpc>
              <a:buFont typeface="Wingdings" panose="05000000000000000000" pitchFamily="2" charset="2"/>
              <a:buNone/>
            </a:pPr>
            <a:r>
              <a:rPr lang="cs-CZ" altLang="cs-CZ" sz="2600" b="1" dirty="0"/>
              <a:t> b) prodávat výrobky a poskytovat služby v předepsané nebo schválené jakosti, pokud je závazně stanovena nebo pokud to vyplývá ze zvláštních předpisů anebo v jakosti jím uváděné; není-li jakost předepsána, schválena nebo uváděna, v jakosti obvyklé,</a:t>
            </a:r>
          </a:p>
          <a:p>
            <a:pPr eaLnBrk="1" hangingPunct="1">
              <a:lnSpc>
                <a:spcPct val="80000"/>
              </a:lnSpc>
              <a:buFont typeface="Wingdings" panose="05000000000000000000" pitchFamily="2" charset="2"/>
              <a:buNone/>
            </a:pPr>
            <a:r>
              <a:rPr lang="cs-CZ" altLang="cs-CZ" sz="2600" b="1" dirty="0"/>
              <a:t> c) prodávat výrobky a poskytovat služby za ceny sjednané v souladu s cenovými předpisy a ceny při prodeji výrobků nebo poskytování služeb správně účtovat.	</a:t>
            </a:r>
            <a:endParaRPr lang="cs-CZ" altLang="cs-CZ" sz="2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altLang="cs-CZ"/>
              <a:t>Informační povinnost</a:t>
            </a:r>
          </a:p>
        </p:txBody>
      </p:sp>
      <p:sp>
        <p:nvSpPr>
          <p:cNvPr id="14339" name="Rectangle 3"/>
          <p:cNvSpPr>
            <a:spLocks noGrp="1" noChangeArrowheads="1"/>
          </p:cNvSpPr>
          <p:nvPr>
            <p:ph type="body" idx="1"/>
          </p:nvPr>
        </p:nvSpPr>
        <p:spPr/>
        <p:txBody>
          <a:bodyPr/>
          <a:lstStyle/>
          <a:p>
            <a:pPr eaLnBrk="1" hangingPunct="1"/>
            <a:r>
              <a:rPr lang="cs-CZ" altLang="cs-CZ"/>
              <a:t>ZOS ukládá </a:t>
            </a:r>
            <a:r>
              <a:rPr lang="cs-CZ" altLang="cs-CZ" b="1"/>
              <a:t>prodávajícímu</a:t>
            </a:r>
            <a:r>
              <a:rPr lang="cs-CZ" altLang="cs-CZ"/>
              <a:t>, jakým způsobem má řádně informovat spotřebitele o </a:t>
            </a:r>
            <a:r>
              <a:rPr lang="cs-CZ" altLang="cs-CZ" b="1"/>
              <a:t>vlastnostech</a:t>
            </a:r>
            <a:r>
              <a:rPr lang="cs-CZ" altLang="cs-CZ"/>
              <a:t> prodávaných </a:t>
            </a:r>
            <a:r>
              <a:rPr lang="cs-CZ" altLang="cs-CZ" b="1"/>
              <a:t>výrobků</a:t>
            </a:r>
            <a:r>
              <a:rPr lang="cs-CZ" altLang="cs-CZ"/>
              <a:t> nebo charakteru poskytovaných </a:t>
            </a:r>
            <a:r>
              <a:rPr lang="cs-CZ" altLang="cs-CZ" b="1"/>
              <a:t>služeb. </a:t>
            </a:r>
            <a:r>
              <a:rPr lang="cs-CZ" altLang="cs-CZ"/>
              <a:t>Spotřebitel má být informován i </a:t>
            </a:r>
            <a:r>
              <a:rPr lang="cs-CZ" altLang="cs-CZ" b="1"/>
              <a:t>o způsobu použití a údržby</a:t>
            </a:r>
            <a:r>
              <a:rPr lang="cs-CZ" altLang="cs-CZ"/>
              <a:t> výrobku, </a:t>
            </a:r>
            <a:r>
              <a:rPr lang="cs-CZ" altLang="cs-CZ" b="1"/>
              <a:t>o nebezpečí</a:t>
            </a:r>
            <a:r>
              <a:rPr lang="cs-CZ" altLang="cs-CZ"/>
              <a:t>, které vyplývá z jeho nesprávného použití nebo údržby i</a:t>
            </a:r>
            <a:r>
              <a:rPr lang="cs-CZ" altLang="cs-CZ" b="1"/>
              <a:t> o riziku</a:t>
            </a:r>
            <a:r>
              <a:rPr lang="cs-CZ" altLang="cs-CZ"/>
              <a:t> souvisejícím s poskytovanou službou (§9 a násl. ZOS).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457200" y="122238"/>
            <a:ext cx="7400925" cy="735012"/>
          </a:xfrm>
        </p:spPr>
        <p:txBody>
          <a:bodyPr/>
          <a:lstStyle/>
          <a:p>
            <a:r>
              <a:rPr lang="cs-CZ" altLang="cs-CZ"/>
              <a:t>Informační povinnost</a:t>
            </a:r>
          </a:p>
        </p:txBody>
      </p:sp>
      <p:sp>
        <p:nvSpPr>
          <p:cNvPr id="15363" name="Zástupný symbol pro obsah 2"/>
          <p:cNvSpPr>
            <a:spLocks noGrp="1"/>
          </p:cNvSpPr>
          <p:nvPr>
            <p:ph idx="1"/>
          </p:nvPr>
        </p:nvSpPr>
        <p:spPr>
          <a:xfrm>
            <a:off x="457200" y="928688"/>
            <a:ext cx="8229600" cy="5715000"/>
          </a:xfrm>
        </p:spPr>
        <p:txBody>
          <a:bodyPr/>
          <a:lstStyle/>
          <a:p>
            <a:r>
              <a:rPr lang="cs-CZ" altLang="cs-CZ" sz="2000" b="1" dirty="0"/>
              <a:t>Prodávající musí zajistit, aby jím prodávané výrobky byly přímo viditelně a srozumitelně označeny</a:t>
            </a:r>
          </a:p>
          <a:p>
            <a:pPr>
              <a:buNone/>
            </a:pPr>
            <a:r>
              <a:rPr lang="cs-CZ" altLang="cs-CZ" sz="2000" dirty="0"/>
              <a:t>a) označením </a:t>
            </a:r>
            <a:r>
              <a:rPr lang="cs-CZ" altLang="cs-CZ" sz="2000" b="1" dirty="0"/>
              <a:t>výrobce nebo dovozce, popřípadě dodavatele</a:t>
            </a:r>
            <a:r>
              <a:rPr lang="cs-CZ" altLang="cs-CZ" sz="2000" dirty="0"/>
              <a:t>, a pokud to povaha výrobku nebo forma prodeje vyžaduje, popřípadě rozměru, dalšími údaji </a:t>
            </a:r>
            <a:r>
              <a:rPr lang="cs-CZ" altLang="cs-CZ" sz="2000" b="1" dirty="0"/>
              <a:t>názvem výrobku, údaji o hmotnosti nebo množství nebo velikosti</a:t>
            </a:r>
            <a:r>
              <a:rPr lang="cs-CZ" altLang="cs-CZ" sz="2000" dirty="0"/>
              <a:t>, potřebnými dle povahy výrobku k jeho identifikaci, popřípadě užití,</a:t>
            </a:r>
          </a:p>
          <a:p>
            <a:pPr>
              <a:buFont typeface="Wingdings" panose="05000000000000000000" pitchFamily="2" charset="2"/>
              <a:buNone/>
            </a:pPr>
            <a:r>
              <a:rPr lang="cs-CZ" altLang="cs-CZ" sz="2000" dirty="0"/>
              <a:t>b) též údaji o materiálech použitých v jejích hlavních částech, jde-li o </a:t>
            </a:r>
            <a:r>
              <a:rPr lang="cs-CZ" altLang="cs-CZ" sz="2000" b="1" dirty="0"/>
              <a:t>obuv</a:t>
            </a:r>
            <a:r>
              <a:rPr lang="cs-CZ" altLang="cs-CZ" sz="2000" dirty="0"/>
              <a:t>, s výjimkou těch výrobků, které podle prováděcího právního předpisu označování nepodléhají.</a:t>
            </a:r>
          </a:p>
          <a:p>
            <a:pPr>
              <a:buFont typeface="Wingdings" panose="05000000000000000000" pitchFamily="2" charset="2"/>
              <a:buNone/>
            </a:pPr>
            <a:r>
              <a:rPr lang="cs-CZ" altLang="cs-CZ" sz="2000" dirty="0"/>
              <a:t>    Je-li třeba, aby při užívání věci byla zachována zvláštní pravidla, zejména </a:t>
            </a:r>
            <a:r>
              <a:rPr lang="cs-CZ" altLang="cs-CZ" sz="2000" b="1" dirty="0"/>
              <a:t>řídí-li se užívání návodem</a:t>
            </a:r>
            <a:r>
              <a:rPr lang="cs-CZ" altLang="cs-CZ" sz="2000" dirty="0"/>
              <a:t>, je prodávající povinen spotřebitele s nimi </a:t>
            </a:r>
            <a:r>
              <a:rPr lang="cs-CZ" altLang="cs-CZ" sz="2000" b="1" dirty="0"/>
              <a:t>seznámit</a:t>
            </a:r>
            <a:r>
              <a:rPr lang="cs-CZ" altLang="cs-CZ" sz="2000" dirty="0"/>
              <a:t>, ledaže jde o pravidla obecně známá. </a:t>
            </a:r>
          </a:p>
          <a:p>
            <a:pPr>
              <a:buFont typeface="Wingdings" panose="05000000000000000000" pitchFamily="2" charset="2"/>
              <a:buNone/>
            </a:pPr>
            <a:r>
              <a:rPr lang="cs-CZ" altLang="cs-CZ" sz="2000" dirty="0"/>
              <a:t>     Nelze-li prodávané výrobky označit přímo, musí je prodávající viditelně a srozumitelně </a:t>
            </a:r>
            <a:r>
              <a:rPr lang="cs-CZ" altLang="cs-CZ" sz="2000" b="1" dirty="0"/>
              <a:t>označit jiným vhodným způsobem</a:t>
            </a:r>
            <a:r>
              <a:rPr lang="cs-CZ" altLang="cs-CZ" sz="2000" dirty="0"/>
              <a:t>. </a:t>
            </a:r>
          </a:p>
          <a:p>
            <a:pPr>
              <a:buFont typeface="Wingdings" panose="05000000000000000000" pitchFamily="2" charset="2"/>
              <a:buNone/>
            </a:pPr>
            <a:r>
              <a:rPr lang="cs-CZ" altLang="cs-CZ" sz="2000" dirty="0"/>
              <a:t>.</a:t>
            </a:r>
          </a:p>
        </p:txBody>
      </p:sp>
      <p:sp>
        <p:nvSpPr>
          <p:cNvPr id="15364" name="Obdélník 1"/>
          <p:cNvSpPr>
            <a:spLocks noChangeArrowheads="1"/>
          </p:cNvSpPr>
          <p:nvPr/>
        </p:nvSpPr>
        <p:spPr bwMode="auto">
          <a:xfrm>
            <a:off x="2286000" y="310515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b="1">
              <a:solidFill>
                <a:srgbClr val="08A8F8"/>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611188" y="423863"/>
            <a:ext cx="7543800" cy="1295400"/>
          </a:xfrm>
        </p:spPr>
        <p:txBody>
          <a:bodyPr/>
          <a:lstStyle/>
          <a:p>
            <a:r>
              <a:rPr lang="cs-CZ" altLang="cs-CZ" sz="2400"/>
              <a:t>INFORMAČNÍ DATABÁZE O BONITĚ A DŮVĚRYHODNOSTI SPOTŘEBITELE</a:t>
            </a:r>
            <a:br>
              <a:rPr lang="cs-CZ" altLang="cs-CZ" sz="2400"/>
            </a:br>
            <a:endParaRPr lang="cs-CZ" altLang="cs-CZ" sz="2400"/>
          </a:p>
        </p:txBody>
      </p:sp>
      <p:sp>
        <p:nvSpPr>
          <p:cNvPr id="16387" name="Zástupný symbol pro obsah 2"/>
          <p:cNvSpPr>
            <a:spLocks noGrp="1"/>
          </p:cNvSpPr>
          <p:nvPr>
            <p:ph idx="1"/>
          </p:nvPr>
        </p:nvSpPr>
        <p:spPr>
          <a:xfrm>
            <a:off x="457200" y="1484313"/>
            <a:ext cx="8435975" cy="4968875"/>
          </a:xfrm>
        </p:spPr>
        <p:txBody>
          <a:bodyPr/>
          <a:lstStyle/>
          <a:p>
            <a:r>
              <a:rPr lang="cs-CZ" altLang="cs-CZ"/>
              <a:t>Za účelem ochrany práv a právem chráněných zájmů prodávajících a spotřebitelů, spočívající v posuzování schopnosti a ochoty spotřebitelů plnit své závazky, se </a:t>
            </a:r>
            <a:r>
              <a:rPr lang="cs-CZ" altLang="cs-CZ" b="1"/>
              <a:t>prodávající, kterým vůči spotřebitelům vznikají pohledávky z úvěrů nebo jiné pohledávky na dlouhodobé nebo opětovné plnění, mohou prostřednictvím informačních databází vzájemně informovat o identifikačních údajích spotřebitelů.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428625" y="0"/>
            <a:ext cx="7543800" cy="949325"/>
          </a:xfrm>
        </p:spPr>
        <p:txBody>
          <a:bodyPr/>
          <a:lstStyle/>
          <a:p>
            <a:r>
              <a:rPr lang="cs-CZ" altLang="cs-CZ" sz="3200"/>
              <a:t>Další povinnosti při prodeji výrobků a poskytování služeb</a:t>
            </a:r>
          </a:p>
        </p:txBody>
      </p:sp>
      <p:sp>
        <p:nvSpPr>
          <p:cNvPr id="17411" name="Zástupný symbol pro obsah 2"/>
          <p:cNvSpPr>
            <a:spLocks noGrp="1"/>
          </p:cNvSpPr>
          <p:nvPr>
            <p:ph idx="1"/>
          </p:nvPr>
        </p:nvSpPr>
        <p:spPr>
          <a:xfrm>
            <a:off x="457200" y="1071563"/>
            <a:ext cx="8229600" cy="5643562"/>
          </a:xfrm>
        </p:spPr>
        <p:txBody>
          <a:bodyPr/>
          <a:lstStyle/>
          <a:p>
            <a:r>
              <a:rPr lang="cs-CZ" altLang="cs-CZ" sz="2000" dirty="0"/>
              <a:t>Umožňuje-li to povaha výrobku a forma prodeje, je prodávající povinen </a:t>
            </a:r>
            <a:r>
              <a:rPr lang="cs-CZ" altLang="cs-CZ" sz="2000" b="1" dirty="0"/>
              <a:t>na žádost spotřebitele výrobek překontrolovat nebo předvést.</a:t>
            </a:r>
          </a:p>
          <a:p>
            <a:r>
              <a:rPr lang="cs-CZ" altLang="cs-CZ" sz="2000" dirty="0"/>
              <a:t> Prodávající je povinen vydat spotřebiteli na jeho žádost </a:t>
            </a:r>
            <a:r>
              <a:rPr lang="cs-CZ" altLang="cs-CZ" sz="2000" b="1" dirty="0"/>
              <a:t>písemné potvrzení o povinnostech z vadného plnění v rozsahu stanoveném zákonem.</a:t>
            </a:r>
          </a:p>
          <a:p>
            <a:pPr>
              <a:buFont typeface="Wingdings" panose="05000000000000000000" pitchFamily="2" charset="2"/>
              <a:buNone/>
            </a:pPr>
            <a:r>
              <a:rPr lang="cs-CZ" altLang="cs-CZ" sz="2000" dirty="0"/>
              <a:t>	Není-li služba poskytnuta na počkání, je prodávající povinen vydat spotřebiteli </a:t>
            </a:r>
            <a:r>
              <a:rPr lang="cs-CZ" altLang="cs-CZ" sz="2000" b="1" dirty="0"/>
              <a:t>písemné potvrzení o převzetí objednávky</a:t>
            </a:r>
            <a:r>
              <a:rPr lang="cs-CZ" altLang="cs-CZ" sz="2000" dirty="0"/>
              <a:t>. Potvrzení musí obsahovat označení předmětu služby, její rozsah, jakost, cenu za provedení služby a termín jejího plnění.</a:t>
            </a:r>
          </a:p>
          <a:p>
            <a:pPr>
              <a:buFont typeface="Wingdings" panose="05000000000000000000" pitchFamily="2" charset="2"/>
              <a:buNone/>
            </a:pPr>
            <a:endParaRPr lang="cs-CZ" altLang="cs-CZ"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altLang="cs-CZ" sz="3600"/>
              <a:t>Další povinnosti při prodeji výrobků a poskytování služeb</a:t>
            </a:r>
          </a:p>
        </p:txBody>
      </p:sp>
      <p:sp>
        <p:nvSpPr>
          <p:cNvPr id="18435" name="Zástupný symbol pro obsah 2"/>
          <p:cNvSpPr>
            <a:spLocks noGrp="1"/>
          </p:cNvSpPr>
          <p:nvPr>
            <p:ph idx="1"/>
          </p:nvPr>
        </p:nvSpPr>
        <p:spPr>
          <a:xfrm>
            <a:off x="457200" y="1500188"/>
            <a:ext cx="8229600" cy="5072062"/>
          </a:xfrm>
        </p:spPr>
        <p:txBody>
          <a:bodyPr/>
          <a:lstStyle/>
          <a:p>
            <a:pPr lvl="1">
              <a:buFont typeface="Wingdings" panose="05000000000000000000" pitchFamily="2" charset="2"/>
              <a:buNone/>
            </a:pPr>
            <a:r>
              <a:rPr lang="cs-CZ" altLang="cs-CZ" sz="2000"/>
              <a:t>	</a:t>
            </a:r>
          </a:p>
          <a:p>
            <a:r>
              <a:rPr lang="cs-CZ" altLang="cs-CZ" sz="2000"/>
              <a:t> Při </a:t>
            </a:r>
            <a:r>
              <a:rPr lang="cs-CZ" altLang="cs-CZ" sz="2000" b="1"/>
              <a:t>prodeji výrobků s následnou dodávkou </a:t>
            </a:r>
            <a:r>
              <a:rPr lang="cs-CZ" altLang="cs-CZ" sz="2000"/>
              <a:t>musí doklad obsahovat také místo určení a datum dodávky.</a:t>
            </a:r>
          </a:p>
          <a:p>
            <a:r>
              <a:rPr lang="cs-CZ" altLang="cs-CZ" sz="2000"/>
              <a:t> Při </a:t>
            </a:r>
            <a:r>
              <a:rPr lang="cs-CZ" altLang="cs-CZ" sz="2000" b="1"/>
              <a:t>prodeji použitých nebo upravovaných výrobků, výrobků s vadou nebo výrobků, jejichž užitné vlastnosti jsou jinak omezeny</a:t>
            </a:r>
            <a:r>
              <a:rPr lang="cs-CZ" altLang="cs-CZ" sz="2000"/>
              <a:t>, musí být tyto skutečnosti v dokladu zřetelně vyznačeny.</a:t>
            </a:r>
          </a:p>
          <a:p>
            <a:r>
              <a:rPr lang="cs-CZ" altLang="cs-CZ" sz="2000"/>
              <a:t> Na žádost spotřebitele je prodávající povinen </a:t>
            </a:r>
            <a:r>
              <a:rPr lang="cs-CZ" altLang="cs-CZ" sz="2000" b="1"/>
              <a:t>vydat doklad o zakoupení výrobku nebo o poskytnutí služby s </a:t>
            </a:r>
            <a:r>
              <a:rPr lang="cs-CZ" altLang="cs-CZ" sz="2000"/>
              <a:t>uvedením data prodeje výrobku nebo poskytnutí služby, o jaký výrobek nebo o jakou službu se jedná a za jakou cenu byl výrobek prodán nebo služba poskytnuta, spolu s identifikačními údaji prodávajícího obsahujícími jméno a příjmení nebo název nebo obchodní firmu, případně název prodávajícího, jeho identifikační číslo osoby, pokud zvláštní právní předpis nestanoví jinak.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r>
              <a:rPr lang="cs-CZ" altLang="cs-CZ"/>
              <a:t>Neoprávněné podnikání</a:t>
            </a:r>
          </a:p>
        </p:txBody>
      </p:sp>
      <p:sp>
        <p:nvSpPr>
          <p:cNvPr id="19459" name="Zástupný symbol pro obsah 2"/>
          <p:cNvSpPr>
            <a:spLocks noGrp="1"/>
          </p:cNvSpPr>
          <p:nvPr>
            <p:ph idx="1"/>
          </p:nvPr>
        </p:nvSpPr>
        <p:spPr/>
        <p:txBody>
          <a:bodyPr/>
          <a:lstStyle/>
          <a:p>
            <a:r>
              <a:rPr lang="cs-CZ" altLang="cs-CZ"/>
              <a:t>Povinnosti prodávajících, výrobců, dovozců nebo dodavatelů mají i osoby, které provozují činnosti uvedené v § 2 odst. 1 písm. b) až e) bez příslušného oprávnění (prodávající, výrobce, dovozce, dodavatel).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457200" y="122238"/>
            <a:ext cx="7258050" cy="735012"/>
          </a:xfrm>
        </p:spPr>
        <p:txBody>
          <a:bodyPr/>
          <a:lstStyle/>
          <a:p>
            <a:r>
              <a:rPr lang="cs-CZ" altLang="cs-CZ"/>
              <a:t>Obaly výrobků</a:t>
            </a:r>
          </a:p>
        </p:txBody>
      </p:sp>
      <p:sp>
        <p:nvSpPr>
          <p:cNvPr id="20483" name="Zástupný symbol pro obsah 2"/>
          <p:cNvSpPr>
            <a:spLocks noGrp="1"/>
          </p:cNvSpPr>
          <p:nvPr>
            <p:ph idx="1"/>
          </p:nvPr>
        </p:nvSpPr>
        <p:spPr>
          <a:xfrm>
            <a:off x="457200" y="928688"/>
            <a:ext cx="8401050" cy="5786437"/>
          </a:xfrm>
        </p:spPr>
        <p:txBody>
          <a:bodyPr/>
          <a:lstStyle/>
          <a:p>
            <a:r>
              <a:rPr lang="cs-CZ" altLang="cs-CZ" sz="2400" dirty="0"/>
              <a:t>Vyžaduje-li to povaha výrobků, zejména s ohledem na hygienické podmínky prodeje a charakter použití, je prodávající povinen </a:t>
            </a:r>
            <a:r>
              <a:rPr lang="cs-CZ" altLang="cs-CZ" sz="2400" b="1" dirty="0"/>
              <a:t>výrobky prodávat v hygienicky nezávadných obalech </a:t>
            </a:r>
            <a:r>
              <a:rPr lang="cs-CZ" altLang="cs-CZ" sz="2400" dirty="0"/>
              <a:t>nebo je do takových obalů při prodeji zabalit, při samoobslužném prodeji je povinen spotřebiteli poskytnout vhodný obalový materiál.</a:t>
            </a:r>
          </a:p>
          <a:p>
            <a:r>
              <a:rPr lang="cs-CZ" altLang="cs-CZ" sz="2400" dirty="0"/>
              <a:t>Prodávající je povinen </a:t>
            </a:r>
            <a:r>
              <a:rPr lang="cs-CZ" altLang="cs-CZ" sz="2400" b="1" dirty="0"/>
              <a:t>informovat spotřebitele o peněžní částce za výkup vratných zálohovaných obalů</a:t>
            </a:r>
            <a:r>
              <a:rPr lang="cs-CZ" altLang="cs-CZ" sz="2400" dirty="0"/>
              <a:t> a tuto informaci na viditelném místě zpřístupnit.</a:t>
            </a:r>
          </a:p>
          <a:p>
            <a:r>
              <a:rPr lang="cs-CZ" altLang="cs-CZ" sz="2400" dirty="0"/>
              <a:t> </a:t>
            </a:r>
            <a:r>
              <a:rPr lang="cs-CZ" altLang="cs-CZ" sz="2400" b="1" dirty="0"/>
              <a:t>O změně peněžní částky </a:t>
            </a:r>
            <a:r>
              <a:rPr lang="cs-CZ" altLang="cs-CZ" sz="2400" dirty="0"/>
              <a:t>za vykupované vratné zálohované obaly </a:t>
            </a:r>
            <a:r>
              <a:rPr lang="cs-CZ" altLang="cs-CZ" sz="2400" b="1" dirty="0"/>
              <a:t>nebo o ukončení výkupu vratných zálohovaných obalů je prodávající povinen informovat spotřebitele po dobu nejméně 30 kalendářních dnů před dnem provedení změny nebo ukončení výkupu</a:t>
            </a:r>
            <a:r>
              <a:rPr lang="cs-CZ" altLang="cs-CZ" sz="2400" dirty="0"/>
              <a:t>. Po tuto dobu nesmí být výkup těchto obalů zastaven.</a:t>
            </a:r>
          </a:p>
          <a:p>
            <a:pPr>
              <a:buFont typeface="Wingdings" panose="05000000000000000000" pitchFamily="2" charset="2"/>
              <a:buNone/>
            </a:pPr>
            <a:endParaRPr lang="cs-CZ" altLang="cs-CZ" dirty="0"/>
          </a:p>
          <a:p>
            <a:pPr>
              <a:buFont typeface="Wingdings" panose="05000000000000000000" pitchFamily="2" charset="2"/>
              <a:buNone/>
            </a:pPr>
            <a:endParaRPr lang="cs-CZ" alt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357188" y="-285750"/>
            <a:ext cx="7543800" cy="1295400"/>
          </a:xfrm>
        </p:spPr>
        <p:txBody>
          <a:bodyPr/>
          <a:lstStyle/>
          <a:p>
            <a:r>
              <a:rPr lang="cs-CZ" altLang="cs-CZ"/>
              <a:t>Zákaz nekalých praktik</a:t>
            </a:r>
          </a:p>
        </p:txBody>
      </p:sp>
      <p:sp>
        <p:nvSpPr>
          <p:cNvPr id="21507" name="Zástupný symbol pro obsah 2"/>
          <p:cNvSpPr>
            <a:spLocks noGrp="1"/>
          </p:cNvSpPr>
          <p:nvPr>
            <p:ph idx="1"/>
          </p:nvPr>
        </p:nvSpPr>
        <p:spPr>
          <a:xfrm>
            <a:off x="500063" y="1071563"/>
            <a:ext cx="8286750" cy="5429250"/>
          </a:xfrm>
        </p:spPr>
        <p:txBody>
          <a:bodyPr/>
          <a:lstStyle/>
          <a:p>
            <a:r>
              <a:rPr lang="cs-CZ" altLang="cs-CZ" sz="2400" dirty="0"/>
              <a:t> </a:t>
            </a:r>
            <a:r>
              <a:rPr lang="cs-CZ" altLang="cs-CZ" sz="2400" b="1" dirty="0"/>
              <a:t>Obchodní praktika je nekalá, je-li jednání podnikatele vůči spotřebiteli v rozporu s požadavky odborné péče a je způsobilé podstatně ovlivnit jeho rozhodování tak, že může učinit obchodní rozhodnutí, které by jinak neučinil.</a:t>
            </a:r>
          </a:p>
          <a:p>
            <a:r>
              <a:rPr lang="cs-CZ" altLang="cs-CZ" sz="2400" dirty="0"/>
              <a:t>Je-li obchodní praktika zaměřena na </a:t>
            </a:r>
            <a:r>
              <a:rPr lang="cs-CZ" altLang="cs-CZ" sz="2400" b="1" dirty="0"/>
              <a:t>spotřebitele</a:t>
            </a:r>
            <a:r>
              <a:rPr lang="cs-CZ" altLang="cs-CZ" sz="2400" dirty="0"/>
              <a:t>, kteří jsou z důvodu duševní nebo fyzické slabosti nebo věku </a:t>
            </a:r>
            <a:r>
              <a:rPr lang="cs-CZ" altLang="cs-CZ" sz="2400" b="1" dirty="0"/>
              <a:t>zvlášť zranitelní</a:t>
            </a:r>
            <a:r>
              <a:rPr lang="cs-CZ" altLang="cs-CZ" sz="2400" dirty="0"/>
              <a:t>, hodnotí se její nekalost z hlediska </a:t>
            </a:r>
            <a:r>
              <a:rPr lang="cs-CZ" altLang="cs-CZ" sz="2400" b="1" dirty="0"/>
              <a:t>průměrného člena této skupiny</a:t>
            </a:r>
            <a:r>
              <a:rPr lang="cs-CZ" altLang="cs-CZ" sz="2400" dirty="0"/>
              <a:t>; tím není dotčeno obvyklé reklamní přehánění. </a:t>
            </a:r>
          </a:p>
          <a:p>
            <a:r>
              <a:rPr lang="cs-CZ" altLang="cs-CZ" sz="2400" b="1" dirty="0"/>
              <a:t>Užívání nekalých obchodních praktik při nabízení nebo prodeji výrobků, při nabízení nebo poskytování služeb či práv se zakazuje. Nekalé jsou zejména klamavé a agresivní obchodní praktiky.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Strategie ochrany spotřebitele</a:t>
            </a:r>
          </a:p>
        </p:txBody>
      </p:sp>
      <p:sp>
        <p:nvSpPr>
          <p:cNvPr id="3" name="Zástupný symbol pro obsah 2"/>
          <p:cNvSpPr>
            <a:spLocks noGrp="1"/>
          </p:cNvSpPr>
          <p:nvPr>
            <p:ph idx="1"/>
          </p:nvPr>
        </p:nvSpPr>
        <p:spPr/>
        <p:txBody>
          <a:bodyPr/>
          <a:lstStyle/>
          <a:p>
            <a:r>
              <a:rPr lang="cs-CZ" sz="2400" dirty="0"/>
              <a:t>věcně je zaměřena na oblast ochrany potravin, ochrany veřejného zdraví a ochrany práv spotřebitele. Opatření na ochranu širších spotřebitelských zájmů se týkají i těchto okruhů:</a:t>
            </a:r>
          </a:p>
          <a:p>
            <a:pPr lvl="0"/>
            <a:r>
              <a:rPr lang="cs-CZ" sz="2400" dirty="0"/>
              <a:t>poctivé obchodní praktiky</a:t>
            </a:r>
          </a:p>
          <a:p>
            <a:pPr lvl="0"/>
            <a:r>
              <a:rPr lang="cs-CZ" sz="2400" dirty="0"/>
              <a:t>klamavá a srovnávací reklama</a:t>
            </a:r>
          </a:p>
          <a:p>
            <a:pPr lvl="0"/>
            <a:r>
              <a:rPr lang="cs-CZ" sz="2400" dirty="0"/>
              <a:t>cenové ukazatele a etikety</a:t>
            </a:r>
          </a:p>
          <a:p>
            <a:pPr lvl="0"/>
            <a:r>
              <a:rPr lang="cs-CZ" sz="2400" dirty="0"/>
              <a:t>nepřiměřené smluvní podmínky</a:t>
            </a:r>
          </a:p>
          <a:p>
            <a:pPr lvl="0"/>
            <a:r>
              <a:rPr lang="cs-CZ" sz="2400" dirty="0"/>
              <a:t>distanční a podomní prodej</a:t>
            </a:r>
          </a:p>
          <a:p>
            <a:pPr lvl="0"/>
            <a:r>
              <a:rPr lang="cs-CZ" sz="2400" dirty="0"/>
              <a:t>práva cestujících</a:t>
            </a:r>
          </a:p>
          <a:p>
            <a:endParaRPr lang="cs-CZ" dirty="0"/>
          </a:p>
        </p:txBody>
      </p:sp>
    </p:spTree>
    <p:extLst>
      <p:ext uri="{BB962C8B-B14F-4D97-AF65-F5344CB8AC3E}">
        <p14:creationId xmlns:p14="http://schemas.microsoft.com/office/powerpoint/2010/main" val="1074868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00063" y="-428625"/>
            <a:ext cx="7543800" cy="1295400"/>
          </a:xfrm>
        </p:spPr>
        <p:txBody>
          <a:bodyPr/>
          <a:lstStyle/>
          <a:p>
            <a:pPr eaLnBrk="1" hangingPunct="1"/>
            <a:r>
              <a:rPr lang="cs-CZ" altLang="cs-CZ" sz="3600"/>
              <a:t>Zákaz nekalých praktik </a:t>
            </a:r>
          </a:p>
        </p:txBody>
      </p:sp>
      <p:sp>
        <p:nvSpPr>
          <p:cNvPr id="22531" name="Rectangle 3"/>
          <p:cNvSpPr>
            <a:spLocks noGrp="1" noChangeArrowheads="1"/>
          </p:cNvSpPr>
          <p:nvPr>
            <p:ph type="body" idx="1"/>
          </p:nvPr>
        </p:nvSpPr>
        <p:spPr>
          <a:xfrm>
            <a:off x="457200" y="1214438"/>
            <a:ext cx="8229600" cy="4916487"/>
          </a:xfrm>
        </p:spPr>
        <p:txBody>
          <a:bodyPr/>
          <a:lstStyle/>
          <a:p>
            <a:pPr eaLnBrk="1" hangingPunct="1"/>
            <a:r>
              <a:rPr lang="cs-CZ" altLang="cs-CZ" sz="2600" b="1" dirty="0"/>
              <a:t>Klamavé obchodní praktiky </a:t>
            </a:r>
            <a:r>
              <a:rPr lang="cs-CZ" altLang="cs-CZ" sz="2600" dirty="0"/>
              <a:t>- § 5 + příloha č. 1 ZOS</a:t>
            </a:r>
          </a:p>
          <a:p>
            <a:pPr eaLnBrk="1" hangingPunct="1"/>
            <a:r>
              <a:rPr lang="cs-CZ" altLang="cs-CZ" sz="2600" b="1" dirty="0"/>
              <a:t>Agresivní obchodní praktiky </a:t>
            </a:r>
            <a:r>
              <a:rPr lang="cs-CZ" altLang="cs-CZ" sz="2600" dirty="0"/>
              <a:t>- § 5a + příloha č. 2 ZOS stanoví zákaz klamání spotřebitele, zejména uváděním nepravdivých, nedoložených, neúplných, nepřesných, nejasných, dvojsmyslných nebo přehnaných údajů nebo zamlžením údajů o skutečných vlastnostech výrobků nebo služeb či úrovni nákupních podmínek.</a:t>
            </a:r>
          </a:p>
          <a:p>
            <a:pPr eaLnBrk="1" hangingPunct="1"/>
            <a:r>
              <a:rPr lang="cs-CZ" altLang="cs-CZ" sz="2600" b="1" dirty="0"/>
              <a:t>Zákaz diskriminace spotřebitele </a:t>
            </a:r>
            <a:r>
              <a:rPr lang="cs-CZ" altLang="cs-CZ" sz="2600" dirty="0"/>
              <a:t>- § 6 ZOS</a:t>
            </a:r>
          </a:p>
          <a:p>
            <a:pPr eaLnBrk="1" hangingPunct="1"/>
            <a:endParaRPr lang="cs-CZ" altLang="cs-CZ" sz="2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altLang="cs-CZ" sz="3200" dirty="0"/>
              <a:t>Klamavé obchodní praktiky – příloha č. 1 ZOS</a:t>
            </a:r>
          </a:p>
        </p:txBody>
      </p:sp>
      <p:sp>
        <p:nvSpPr>
          <p:cNvPr id="23555"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cs-CZ" altLang="cs-CZ" sz="2100" dirty="0"/>
              <a:t>Podnikatel např.</a:t>
            </a:r>
          </a:p>
          <a:p>
            <a:pPr eaLnBrk="1" hangingPunct="1">
              <a:lnSpc>
                <a:spcPct val="80000"/>
              </a:lnSpc>
            </a:pPr>
            <a:r>
              <a:rPr lang="cs-CZ" altLang="cs-CZ" sz="2100" dirty="0"/>
              <a:t>prohlašuje, že se zavázal  dodržovat určitá pravidla chování, ačkoliv tomu tak není</a:t>
            </a:r>
          </a:p>
          <a:p>
            <a:pPr eaLnBrk="1" hangingPunct="1">
              <a:lnSpc>
                <a:spcPct val="80000"/>
              </a:lnSpc>
            </a:pPr>
            <a:r>
              <a:rPr lang="cs-CZ" altLang="cs-CZ" sz="2100" dirty="0"/>
              <a:t>uvádí jako přednost nabídky práva, která vyplývají přímo ze zákona</a:t>
            </a:r>
          </a:p>
          <a:p>
            <a:pPr eaLnBrk="1" hangingPunct="1">
              <a:lnSpc>
                <a:spcPct val="80000"/>
              </a:lnSpc>
            </a:pPr>
            <a:r>
              <a:rPr lang="cs-CZ" altLang="cs-CZ" sz="2100" dirty="0"/>
              <a:t>propaguje výrobky či služby způsobem, ze kterého není patrné, že se jedná o placenou reklamu</a:t>
            </a:r>
          </a:p>
          <a:p>
            <a:pPr eaLnBrk="1" hangingPunct="1">
              <a:lnSpc>
                <a:spcPct val="80000"/>
              </a:lnSpc>
            </a:pPr>
            <a:r>
              <a:rPr lang="cs-CZ" altLang="cs-CZ" sz="2100" dirty="0"/>
              <a:t>uvádí slova „gratis“, „zdarma“, „bezplatně“ apod. a spotřebitel musí vynaložit náklady…</a:t>
            </a:r>
          </a:p>
          <a:p>
            <a:pPr eaLnBrk="1" hangingPunct="1">
              <a:lnSpc>
                <a:spcPct val="80000"/>
              </a:lnSpc>
            </a:pPr>
            <a:r>
              <a:rPr lang="cs-CZ" altLang="cs-CZ" sz="2100" dirty="0"/>
              <a:t>přiloží k propagačnímu materiálu výzvu k provedení platby a vytváří tak pro spotřebitele dojem, že si výrobek nebo službu objednal…</a:t>
            </a:r>
          </a:p>
          <a:p>
            <a:pPr eaLnBrk="1" hangingPunct="1">
              <a:lnSpc>
                <a:spcPct val="80000"/>
              </a:lnSpc>
            </a:pPr>
            <a:r>
              <a:rPr lang="cs-CZ" altLang="cs-CZ" sz="2100" dirty="0"/>
              <a:t>vyvolává dojem nebo nepravdivě uvádí, že nejedná v rámci své podnikatelské činnosti nebo se prezentuje jako spotřebitel</a:t>
            </a:r>
          </a:p>
          <a:p>
            <a:pPr eaLnBrk="1" hangingPunct="1">
              <a:lnSpc>
                <a:spcPct val="80000"/>
              </a:lnSpc>
              <a:buFont typeface="Wingdings" panose="05000000000000000000" pitchFamily="2" charset="2"/>
              <a:buNone/>
            </a:pPr>
            <a:endParaRPr lang="cs-CZ" altLang="cs-CZ" sz="21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altLang="cs-CZ" sz="2800"/>
              <a:t>Agresivní obchodní praktiky – příloha č. 2 ZOS</a:t>
            </a:r>
          </a:p>
        </p:txBody>
      </p:sp>
      <p:sp>
        <p:nvSpPr>
          <p:cNvPr id="24579" name="Rectangle 3"/>
          <p:cNvSpPr>
            <a:spLocks noGrp="1" noChangeArrowheads="1"/>
          </p:cNvSpPr>
          <p:nvPr>
            <p:ph type="body" idx="1"/>
          </p:nvPr>
        </p:nvSpPr>
        <p:spPr>
          <a:xfrm>
            <a:off x="395288" y="1412875"/>
            <a:ext cx="8302625" cy="5221288"/>
          </a:xfrm>
        </p:spPr>
        <p:txBody>
          <a:bodyPr/>
          <a:lstStyle/>
          <a:p>
            <a:pPr eaLnBrk="1" hangingPunct="1">
              <a:lnSpc>
                <a:spcPct val="80000"/>
              </a:lnSpc>
              <a:buFont typeface="Wingdings" panose="05000000000000000000" pitchFamily="2" charset="2"/>
              <a:buNone/>
            </a:pPr>
            <a:r>
              <a:rPr lang="cs-CZ" altLang="cs-CZ" sz="2100" dirty="0"/>
              <a:t>Podnikatel např. </a:t>
            </a:r>
          </a:p>
          <a:p>
            <a:pPr eaLnBrk="1" hangingPunct="1">
              <a:lnSpc>
                <a:spcPct val="80000"/>
              </a:lnSpc>
            </a:pPr>
            <a:r>
              <a:rPr lang="cs-CZ" altLang="cs-CZ" sz="2100" dirty="0"/>
              <a:t>vytváří dojem, že spotřebitel nemůže opustit provozovnu nebo místo, kde jsou nabízeny výrobky či </a:t>
            </a:r>
            <a:r>
              <a:rPr lang="cs-CZ" altLang="cs-CZ" sz="2100" dirty="0" err="1"/>
              <a:t>služby,bez</a:t>
            </a:r>
            <a:r>
              <a:rPr lang="cs-CZ" altLang="cs-CZ" sz="2100" dirty="0"/>
              <a:t> uzavření smlouvy</a:t>
            </a:r>
          </a:p>
          <a:p>
            <a:pPr eaLnBrk="1" hangingPunct="1">
              <a:lnSpc>
                <a:spcPct val="80000"/>
              </a:lnSpc>
            </a:pPr>
            <a:r>
              <a:rPr lang="cs-CZ" altLang="cs-CZ" sz="2100" dirty="0"/>
              <a:t>osobně navštíví spotřebitele v jeho bydlišti, ačkoliv ho spotřebitel vyzval, aby jeho bydliště opustil a nevracel se</a:t>
            </a:r>
          </a:p>
          <a:p>
            <a:pPr eaLnBrk="1" hangingPunct="1">
              <a:lnSpc>
                <a:spcPct val="80000"/>
              </a:lnSpc>
            </a:pPr>
            <a:r>
              <a:rPr lang="cs-CZ" altLang="cs-CZ" sz="2100" dirty="0"/>
              <a:t>opakovaně činí spotřebiteli nevyžádané nabídky</a:t>
            </a:r>
          </a:p>
          <a:p>
            <a:pPr eaLnBrk="1" hangingPunct="1">
              <a:lnSpc>
                <a:spcPct val="80000"/>
              </a:lnSpc>
            </a:pPr>
            <a:r>
              <a:rPr lang="cs-CZ" altLang="cs-CZ" sz="2100" dirty="0"/>
              <a:t>požaduje na spotřebiteli, aby při uplatňování práva z pojistné smlouvy předložil doklady, které nelze pokládat za důvodné…</a:t>
            </a:r>
          </a:p>
          <a:p>
            <a:pPr eaLnBrk="1" hangingPunct="1">
              <a:lnSpc>
                <a:spcPct val="80000"/>
              </a:lnSpc>
            </a:pPr>
            <a:r>
              <a:rPr lang="cs-CZ" altLang="cs-CZ" sz="2100" dirty="0"/>
              <a:t>prostřednictvím reklamy nabádá děti, aby si výrobky či služby koupily, resp. přesvědčily dospělou osobu…</a:t>
            </a:r>
          </a:p>
          <a:p>
            <a:pPr eaLnBrk="1" hangingPunct="1">
              <a:lnSpc>
                <a:spcPct val="80000"/>
              </a:lnSpc>
            </a:pPr>
            <a:r>
              <a:rPr lang="cs-CZ" altLang="cs-CZ" sz="2100" dirty="0"/>
              <a:t>požaduje po spotřebiteli okamžitou nebo odloženou platbu za výrobky či služby, které si spotřebitel neobjednal…</a:t>
            </a:r>
          </a:p>
          <a:p>
            <a:pPr eaLnBrk="1" hangingPunct="1">
              <a:lnSpc>
                <a:spcPct val="80000"/>
              </a:lnSpc>
            </a:pPr>
            <a:r>
              <a:rPr lang="cs-CZ" altLang="cs-CZ" sz="2100" dirty="0"/>
              <a:t>prohlašuje, že pokud si spotřebitel výrobek nebo službu nekoupí, ohrozí tím jeho podnikání, pracovní místo nebo existenci</a:t>
            </a:r>
          </a:p>
          <a:p>
            <a:pPr eaLnBrk="1" hangingPunct="1">
              <a:lnSpc>
                <a:spcPct val="80000"/>
              </a:lnSpc>
            </a:pPr>
            <a:r>
              <a:rPr lang="cs-CZ" altLang="cs-CZ" sz="2100" dirty="0"/>
              <a:t>vytváří dojem, že spotřebitel vyhrál nebo vyhraje, pokud bude jednat určitým způsobem, ačkoli taková výhoda bez vynaložení finančních prostředků ze strany spotřebitele neexistuje…</a:t>
            </a:r>
          </a:p>
          <a:p>
            <a:pPr eaLnBrk="1" hangingPunct="1">
              <a:lnSpc>
                <a:spcPct val="80000"/>
              </a:lnSpc>
            </a:pPr>
            <a:endParaRPr lang="cs-CZ" altLang="cs-CZ" sz="2100" dirty="0"/>
          </a:p>
          <a:p>
            <a:pPr eaLnBrk="1" hangingPunct="1">
              <a:lnSpc>
                <a:spcPct val="80000"/>
              </a:lnSpc>
              <a:buFont typeface="Wingdings" panose="05000000000000000000" pitchFamily="2" charset="2"/>
              <a:buNone/>
            </a:pPr>
            <a:endParaRPr lang="cs-CZ" altLang="cs-CZ" sz="21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r>
              <a:rPr lang="cs-CZ" altLang="cs-CZ" dirty="0"/>
              <a:t>Vazba nekalé obchodní praktiky na OZ</a:t>
            </a:r>
          </a:p>
        </p:txBody>
      </p:sp>
      <p:sp>
        <p:nvSpPr>
          <p:cNvPr id="25603" name="Zástupný symbol pro obsah 2"/>
          <p:cNvSpPr>
            <a:spLocks noGrp="1"/>
          </p:cNvSpPr>
          <p:nvPr>
            <p:ph idx="1"/>
          </p:nvPr>
        </p:nvSpPr>
        <p:spPr/>
        <p:txBody>
          <a:bodyPr/>
          <a:lstStyle/>
          <a:p>
            <a:r>
              <a:rPr lang="cs-CZ" altLang="cs-CZ" b="1" dirty="0"/>
              <a:t>Ochranu spotřebitele sledují i ustanovení § 1838 a 1851 OZ obsahující pravidla o neobjednaném plněn</a:t>
            </a:r>
            <a:r>
              <a:rPr lang="cs-CZ" altLang="cs-CZ" dirty="0"/>
              <a:t>í. Dle jejich výslovného znění spotřebitel není povinen na své náklady podnikateli vnucené zboží vracet, nic platit, ani jej nějakým způsobem vyrozumívat. Na spotřebitele se hledí jako na poctivého držitele, má tudíž právo s dodaným zbožím nakládat jako vlastník, zejména si je ponechat, nebo zcizit jiné osobě.</a:t>
            </a:r>
          </a:p>
          <a:p>
            <a:endParaRPr lang="cs-CZ" alt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altLang="cs-CZ"/>
              <a:t>Dozor nad ochranou spotřebitele</a:t>
            </a:r>
          </a:p>
        </p:txBody>
      </p:sp>
      <p:sp>
        <p:nvSpPr>
          <p:cNvPr id="26627" name="Rectangle 3"/>
          <p:cNvSpPr>
            <a:spLocks noGrp="1" noChangeArrowheads="1"/>
          </p:cNvSpPr>
          <p:nvPr>
            <p:ph type="body" idx="1"/>
          </p:nvPr>
        </p:nvSpPr>
        <p:spPr/>
        <p:txBody>
          <a:bodyPr/>
          <a:lstStyle/>
          <a:p>
            <a:pPr eaLnBrk="1" hangingPunct="1"/>
            <a:r>
              <a:rPr lang="cs-CZ" altLang="cs-CZ" sz="2600" b="1"/>
              <a:t>Česká obchodní inspekce</a:t>
            </a:r>
            <a:r>
              <a:rPr lang="cs-CZ" altLang="cs-CZ" sz="2600"/>
              <a:t> provádí </a:t>
            </a:r>
            <a:r>
              <a:rPr lang="cs-CZ" altLang="cs-CZ" sz="2600" b="1"/>
              <a:t>komplexně</a:t>
            </a:r>
            <a:r>
              <a:rPr lang="cs-CZ" altLang="cs-CZ" sz="2600"/>
              <a:t> dozor nad ochranou spotřebitele s výjimkou dozoru na úseku nezávadnosti krmiv, veterinárních léčiv a prodeje živých zvířat</a:t>
            </a:r>
            <a:r>
              <a:rPr lang="cs-CZ" altLang="cs-CZ" sz="2600" i="1"/>
              <a:t>.</a:t>
            </a:r>
            <a:r>
              <a:rPr lang="cs-CZ" altLang="cs-CZ" sz="2600"/>
              <a:t> </a:t>
            </a:r>
            <a:endParaRPr lang="cs-CZ" altLang="cs-CZ" sz="2600" b="1"/>
          </a:p>
          <a:p>
            <a:pPr eaLnBrk="1" hangingPunct="1"/>
            <a:r>
              <a:rPr lang="cs-CZ" altLang="cs-CZ" sz="2600" b="1"/>
              <a:t>Státní zemědělská a potravinářská inspekce</a:t>
            </a:r>
            <a:r>
              <a:rPr lang="cs-CZ" altLang="cs-CZ" sz="2600"/>
              <a:t> provádí dozor nad dodržováním povinností, stanovených zákonem na úseku zemědělských, potravinářských, kosmetických, mydlářských, saponátových a tabákových výrobků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C93420-626B-4081-B2C3-813B96214A8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B87FBDD-1C31-4BD4-AB25-3A5E2E2F333E}"/>
              </a:ext>
            </a:extLst>
          </p:cNvPr>
          <p:cNvSpPr>
            <a:spLocks noGrp="1"/>
          </p:cNvSpPr>
          <p:nvPr>
            <p:ph idx="1"/>
          </p:nvPr>
        </p:nvSpPr>
        <p:spPr>
          <a:xfrm>
            <a:off x="457200" y="1417638"/>
            <a:ext cx="8435280" cy="5318124"/>
          </a:xfrm>
        </p:spPr>
        <p:txBody>
          <a:bodyPr/>
          <a:lstStyle/>
          <a:p>
            <a:pPr eaLnBrk="1" hangingPunct="1">
              <a:lnSpc>
                <a:spcPct val="90000"/>
              </a:lnSpc>
            </a:pPr>
            <a:r>
              <a:rPr lang="cs-CZ" altLang="cs-CZ" sz="2000" b="1" dirty="0"/>
              <a:t>KHS - orgány ochrany veřejného zdraví</a:t>
            </a:r>
            <a:r>
              <a:rPr lang="cs-CZ" altLang="cs-CZ" sz="2000" dirty="0"/>
              <a:t> (dříve orgány hygienické služby) provádějí </a:t>
            </a:r>
            <a:r>
              <a:rPr lang="cs-CZ" altLang="cs-CZ" sz="2000" b="1" dirty="0"/>
              <a:t>též </a:t>
            </a:r>
            <a:r>
              <a:rPr lang="cs-CZ" altLang="cs-CZ" sz="2000" dirty="0"/>
              <a:t>ve smyslu zákona č. 258/2000 Sb., dozor nad dodržování povinností, stanovených zákonem na úseku ochrany zdraví lidí, zejména z hlediska zdravotní nezávadnosti výrobků a poskytovaných služeb. Výhledově Státní hygienická služba? </a:t>
            </a:r>
            <a:endParaRPr lang="cs-CZ" altLang="cs-CZ" sz="2000" b="1" dirty="0"/>
          </a:p>
          <a:p>
            <a:pPr eaLnBrk="1" hangingPunct="1">
              <a:lnSpc>
                <a:spcPct val="90000"/>
              </a:lnSpc>
            </a:pPr>
            <a:r>
              <a:rPr lang="cs-CZ" altLang="cs-CZ" sz="2000" b="1" dirty="0"/>
              <a:t>Státní veterinární správa, krajské veterinární správy a Městská veterinární správa v Praze - orgány veterinární správy</a:t>
            </a:r>
            <a:r>
              <a:rPr lang="cs-CZ" altLang="cs-CZ" sz="2000" dirty="0"/>
              <a:t> provádějí dozor na úseku veterinární péče nad dodržování zákonem stanovených povinností dle zákona č. 166/1999 Sb., o veterinární péči, ve znění platné právní úpravy, a to z následujících hledisek:</a:t>
            </a:r>
          </a:p>
          <a:p>
            <a:pPr eaLnBrk="1" hangingPunct="1">
              <a:lnSpc>
                <a:spcPct val="90000"/>
              </a:lnSpc>
            </a:pPr>
            <a:r>
              <a:rPr lang="cs-CZ" altLang="cs-CZ" sz="2000" dirty="0"/>
              <a:t>zdravotní nezávadnost a biologická hodnota potravinářských  výrobků živočišného původu,</a:t>
            </a:r>
          </a:p>
          <a:p>
            <a:pPr eaLnBrk="1" hangingPunct="1">
              <a:lnSpc>
                <a:spcPct val="90000"/>
              </a:lnSpc>
            </a:pPr>
            <a:r>
              <a:rPr lang="cs-CZ" altLang="cs-CZ" sz="2000" dirty="0"/>
              <a:t>zdravotní a dietetická nezávadnost krmiv,</a:t>
            </a:r>
          </a:p>
          <a:p>
            <a:pPr eaLnBrk="1" hangingPunct="1">
              <a:lnSpc>
                <a:spcPct val="90000"/>
              </a:lnSpc>
            </a:pPr>
            <a:r>
              <a:rPr lang="cs-CZ" altLang="cs-CZ" sz="2000" dirty="0"/>
              <a:t>uvádění do oběhu pouze veterinárních léčiv a přípravků schválených podle z. 258/2000 Sb.,</a:t>
            </a:r>
          </a:p>
          <a:p>
            <a:pPr eaLnBrk="1" hangingPunct="1">
              <a:lnSpc>
                <a:spcPct val="90000"/>
              </a:lnSpc>
            </a:pPr>
            <a:r>
              <a:rPr lang="cs-CZ" altLang="cs-CZ" sz="2000" dirty="0"/>
              <a:t>zabezpečení prodeje živých zvířat v souladu s podmínkami,  stanovenými zvláštními předpisy (viz výše)</a:t>
            </a:r>
          </a:p>
          <a:p>
            <a:endParaRPr lang="cs-CZ" dirty="0"/>
          </a:p>
        </p:txBody>
      </p:sp>
    </p:spTree>
    <p:extLst>
      <p:ext uri="{BB962C8B-B14F-4D97-AF65-F5344CB8AC3E}">
        <p14:creationId xmlns:p14="http://schemas.microsoft.com/office/powerpoint/2010/main" val="8803280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cs-CZ" altLang="cs-CZ"/>
          </a:p>
        </p:txBody>
      </p:sp>
      <p:sp>
        <p:nvSpPr>
          <p:cNvPr id="28675" name="Rectangle 3"/>
          <p:cNvSpPr>
            <a:spLocks noGrp="1" noChangeArrowheads="1"/>
          </p:cNvSpPr>
          <p:nvPr>
            <p:ph type="body" idx="1"/>
          </p:nvPr>
        </p:nvSpPr>
        <p:spPr/>
        <p:txBody>
          <a:bodyPr/>
          <a:lstStyle/>
          <a:p>
            <a:pPr eaLnBrk="1" hangingPunct="1"/>
            <a:r>
              <a:rPr lang="cs-CZ" altLang="cs-CZ" sz="2600" b="1" dirty="0"/>
              <a:t>Živnostenské úřady</a:t>
            </a:r>
            <a:r>
              <a:rPr lang="cs-CZ" altLang="cs-CZ" sz="2600" dirty="0"/>
              <a:t> provádějí dozor nad dodržováním povinností, stanovených zákonem v oblasti obchodu a služeb podle </a:t>
            </a:r>
            <a:r>
              <a:rPr lang="cs-CZ" altLang="cs-CZ" sz="2600" b="1" dirty="0"/>
              <a:t>umístění </a:t>
            </a:r>
            <a:r>
              <a:rPr lang="cs-CZ" altLang="cs-CZ" sz="2600" dirty="0"/>
              <a:t>(dříve sídla) podnikání (viz zejména §§ 33 a 43 z. o živnostenském podnikání) </a:t>
            </a:r>
            <a:endParaRPr lang="cs-CZ" altLang="cs-CZ" sz="26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cs-CZ" altLang="cs-CZ"/>
          </a:p>
        </p:txBody>
      </p:sp>
      <p:sp>
        <p:nvSpPr>
          <p:cNvPr id="29699" name="Rectangle 3"/>
          <p:cNvSpPr>
            <a:spLocks noGrp="1" noChangeArrowheads="1"/>
          </p:cNvSpPr>
          <p:nvPr>
            <p:ph type="body" idx="1"/>
          </p:nvPr>
        </p:nvSpPr>
        <p:spPr/>
        <p:txBody>
          <a:bodyPr/>
          <a:lstStyle/>
          <a:p>
            <a:pPr eaLnBrk="1" hangingPunct="1"/>
            <a:r>
              <a:rPr lang="cs-CZ" altLang="cs-CZ" b="1"/>
              <a:t>Český úřad pro zkoušení zbraní a střeliva</a:t>
            </a:r>
            <a:r>
              <a:rPr lang="cs-CZ" altLang="cs-CZ"/>
              <a:t> provádí dozor nad dodržováním povinností na úseku střelných zbraní, střeliva a pyrotechnických výrobků…..</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8"/>
            <a:ext cx="7543800" cy="1003300"/>
          </a:xfrm>
        </p:spPr>
        <p:txBody>
          <a:bodyPr/>
          <a:lstStyle/>
          <a:p>
            <a:pPr eaLnBrk="1" hangingPunct="1"/>
            <a:r>
              <a:rPr lang="cs-CZ" altLang="cs-CZ"/>
              <a:t>Oprávnění kontrolních orgánů</a:t>
            </a:r>
          </a:p>
        </p:txBody>
      </p:sp>
      <p:sp>
        <p:nvSpPr>
          <p:cNvPr id="30723" name="Rectangle 3"/>
          <p:cNvSpPr>
            <a:spLocks noGrp="1" noChangeArrowheads="1"/>
          </p:cNvSpPr>
          <p:nvPr>
            <p:ph type="body" idx="1"/>
          </p:nvPr>
        </p:nvSpPr>
        <p:spPr>
          <a:xfrm>
            <a:off x="323850" y="1484313"/>
            <a:ext cx="8301038" cy="5184775"/>
          </a:xfrm>
        </p:spPr>
        <p:txBody>
          <a:bodyPr/>
          <a:lstStyle/>
          <a:p>
            <a:pPr eaLnBrk="1" hangingPunct="1">
              <a:lnSpc>
                <a:spcPct val="90000"/>
              </a:lnSpc>
            </a:pPr>
            <a:r>
              <a:rPr lang="cs-CZ" altLang="cs-CZ" sz="2100"/>
              <a:t>vydávat </a:t>
            </a:r>
            <a:r>
              <a:rPr lang="cs-CZ" altLang="cs-CZ" sz="2100" b="1"/>
              <a:t>závazné pokyny k odstranění</a:t>
            </a:r>
            <a:r>
              <a:rPr lang="cs-CZ" altLang="cs-CZ" sz="2100"/>
              <a:t> zjištěných nedostatků,</a:t>
            </a:r>
            <a:endParaRPr lang="cs-CZ" altLang="cs-CZ" sz="2100" b="1"/>
          </a:p>
          <a:p>
            <a:pPr eaLnBrk="1" hangingPunct="1">
              <a:lnSpc>
                <a:spcPct val="90000"/>
              </a:lnSpc>
            </a:pPr>
            <a:r>
              <a:rPr lang="cs-CZ" altLang="cs-CZ" sz="2100" b="1"/>
              <a:t>pozastavit prodej</a:t>
            </a:r>
            <a:r>
              <a:rPr lang="cs-CZ" altLang="cs-CZ" sz="2100"/>
              <a:t> výrobků nebo poskytování služeb, popř. </a:t>
            </a:r>
            <a:r>
              <a:rPr lang="cs-CZ" altLang="cs-CZ" sz="2100" b="1"/>
              <a:t>uzavřít </a:t>
            </a:r>
            <a:r>
              <a:rPr lang="cs-CZ" altLang="cs-CZ" sz="2100"/>
              <a:t>provozovnu v případě bezprostředního ohrožení života, zdraví nebo majetku).</a:t>
            </a:r>
          </a:p>
          <a:p>
            <a:pPr eaLnBrk="1" hangingPunct="1">
              <a:lnSpc>
                <a:spcPct val="90000"/>
              </a:lnSpc>
            </a:pPr>
            <a:r>
              <a:rPr lang="cs-CZ" altLang="cs-CZ" sz="2100"/>
              <a:t>Vyžaduje-li to naléhavost situace, lze toto rozhodnutí rovněž učinit ústně a neprodleně doručit písemné vyhotovení rozhodnutí.Proti tomuto rozhodnutí je možno podat odvolání do tří dnů od doručení písemného vyhotovení rozhodnutí. Odvolání nemá odkladný účinek a odvolací orgán o něm rozhodne neodkladně.V návaznosti na ustanovení § 28 zákona se na toto řízení vztahují </a:t>
            </a:r>
            <a:r>
              <a:rPr lang="cs-CZ" altLang="cs-CZ" sz="2100" b="1"/>
              <a:t>obecné předpisy o správním řízení</a:t>
            </a:r>
            <a:r>
              <a:rPr lang="cs-CZ" altLang="cs-CZ" sz="2100"/>
              <a:t> dle zákona č. 500/2004 Sb., správního řádu - srov. § 23a.</a:t>
            </a:r>
          </a:p>
          <a:p>
            <a:pPr eaLnBrk="1" hangingPunct="1">
              <a:lnSpc>
                <a:spcPct val="90000"/>
              </a:lnSpc>
              <a:buFont typeface="Wingdings" panose="05000000000000000000" pitchFamily="2" charset="2"/>
              <a:buNone/>
            </a:pPr>
            <a:r>
              <a:rPr lang="cs-CZ" altLang="cs-CZ" sz="210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cs-CZ" altLang="cs-CZ"/>
          </a:p>
        </p:txBody>
      </p:sp>
      <p:sp>
        <p:nvSpPr>
          <p:cNvPr id="31747" name="Rectangle 3"/>
          <p:cNvSpPr>
            <a:spLocks noGrp="1" noChangeArrowheads="1"/>
          </p:cNvSpPr>
          <p:nvPr>
            <p:ph type="body" idx="1"/>
          </p:nvPr>
        </p:nvSpPr>
        <p:spPr/>
        <p:txBody>
          <a:bodyPr/>
          <a:lstStyle/>
          <a:p>
            <a:pPr eaLnBrk="1" hangingPunct="1"/>
            <a:r>
              <a:rPr lang="cs-CZ" altLang="cs-CZ" dirty="0"/>
              <a:t>Sankce: Prodávajícímu, výrobci, dovozci, dodavateli nebo osobám provozujícím podnikatelské činnosti bez příslušného oprávnění- pokuta až do výše 50 milionů Kč.</a:t>
            </a:r>
          </a:p>
          <a:p>
            <a:pPr eaLnBrk="1" hangingPunct="1"/>
            <a:endParaRPr lang="cs-CZ" altLang="cs-CZ" dirty="0"/>
          </a:p>
          <a:p>
            <a:pPr eaLnBrk="1" hangingPunct="1"/>
            <a:r>
              <a:rPr lang="cs-CZ" altLang="cs-CZ" dirty="0"/>
              <a:t>Povinnosti prodávajících, výrobců, dovozců nebo dodavatelů mají i osoby, které provozují tyto činnosti bez příslušného oprávnění.</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22238"/>
            <a:ext cx="7543800" cy="1074514"/>
          </a:xfrm>
        </p:spPr>
        <p:txBody>
          <a:bodyPr/>
          <a:lstStyle/>
          <a:p>
            <a:r>
              <a:rPr lang="cs-CZ" dirty="0"/>
              <a:t>Evropský program</a:t>
            </a:r>
          </a:p>
        </p:txBody>
      </p:sp>
      <p:sp>
        <p:nvSpPr>
          <p:cNvPr id="3" name="Zástupný symbol pro obsah 2"/>
          <p:cNvSpPr>
            <a:spLocks noGrp="1"/>
          </p:cNvSpPr>
          <p:nvPr>
            <p:ph idx="1"/>
          </p:nvPr>
        </p:nvSpPr>
        <p:spPr>
          <a:xfrm>
            <a:off x="457200" y="1268760"/>
            <a:ext cx="8363272" cy="5328592"/>
          </a:xfrm>
        </p:spPr>
        <p:txBody>
          <a:bodyPr/>
          <a:lstStyle/>
          <a:p>
            <a:r>
              <a:rPr lang="cs-CZ" sz="2400" dirty="0"/>
              <a:t>Na období 2014-2020: posílení bezpečnosti spotřebitelů (např. balíček pro bezpečnost výrobků, lepší identifikace a sledovatelnost výrobků, opatření zvyšující bezpečnost v rámci potravinového řetězce a nová pravidla bezpečnosti kosmetických výrobků zvyšování znalosti spotřebitelských práv</a:t>
            </a:r>
          </a:p>
          <a:p>
            <a:pPr lvl="0"/>
            <a:r>
              <a:rPr lang="cs-CZ" sz="2400" dirty="0"/>
              <a:t>lepší prosazování spotřebitelských práv (směrnice o alternativním řešení sporů a nařízení o řešení sporů on-line)</a:t>
            </a:r>
          </a:p>
          <a:p>
            <a:r>
              <a:rPr lang="cs-CZ" sz="2400" dirty="0"/>
              <a:t>začlenění zájmů spotřebitelů do klíčových odvětvových politik </a:t>
            </a:r>
          </a:p>
          <a:p>
            <a:r>
              <a:rPr lang="cs-CZ" sz="2400" dirty="0"/>
              <a:t>Od 2018: příprava tzv. nové politiky pro spotřebitele, jejímž cílem je posílit a lépe vymáhat spotřebitelská práva EU. </a:t>
            </a:r>
          </a:p>
          <a:p>
            <a:endParaRPr lang="cs-CZ" sz="2400" dirty="0"/>
          </a:p>
          <a:p>
            <a:endParaRPr lang="cs-CZ" sz="2400" dirty="0"/>
          </a:p>
        </p:txBody>
      </p:sp>
    </p:spTree>
    <p:extLst>
      <p:ext uri="{BB962C8B-B14F-4D97-AF65-F5344CB8AC3E}">
        <p14:creationId xmlns:p14="http://schemas.microsoft.com/office/powerpoint/2010/main" val="42100744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14BDD-C1DB-4BAF-8E7D-E7EEAFFEF84E}"/>
              </a:ext>
            </a:extLst>
          </p:cNvPr>
          <p:cNvSpPr>
            <a:spLocks noGrp="1"/>
          </p:cNvSpPr>
          <p:nvPr>
            <p:ph type="title"/>
          </p:nvPr>
        </p:nvSpPr>
        <p:spPr/>
        <p:txBody>
          <a:bodyPr/>
          <a:lstStyle/>
          <a:p>
            <a:r>
              <a:rPr lang="cs-CZ" dirty="0"/>
              <a:t>Příklad k orgánům dozoru</a:t>
            </a:r>
          </a:p>
        </p:txBody>
      </p:sp>
      <p:sp>
        <p:nvSpPr>
          <p:cNvPr id="3" name="Zástupný symbol pro obsah 2">
            <a:extLst>
              <a:ext uri="{FF2B5EF4-FFF2-40B4-BE49-F238E27FC236}">
                <a16:creationId xmlns:a16="http://schemas.microsoft.com/office/drawing/2014/main" id="{B95D9F76-958A-4170-B90A-779729EE94A5}"/>
              </a:ext>
            </a:extLst>
          </p:cNvPr>
          <p:cNvSpPr>
            <a:spLocks noGrp="1"/>
          </p:cNvSpPr>
          <p:nvPr>
            <p:ph idx="1"/>
          </p:nvPr>
        </p:nvSpPr>
        <p:spPr/>
        <p:txBody>
          <a:bodyPr/>
          <a:lstStyle/>
          <a:p>
            <a:pPr marL="0" indent="0">
              <a:buNone/>
            </a:pPr>
            <a:r>
              <a:rPr lang="cs-CZ" dirty="0"/>
              <a:t>„obložené chlebíčky se šunkou a vejci“ – kontrola nad prodejem:</a:t>
            </a:r>
          </a:p>
          <a:p>
            <a:r>
              <a:rPr lang="cs-CZ" dirty="0"/>
              <a:t>SZPI</a:t>
            </a:r>
          </a:p>
          <a:p>
            <a:r>
              <a:rPr lang="cs-CZ" dirty="0"/>
              <a:t>Veterinární správa</a:t>
            </a:r>
          </a:p>
          <a:p>
            <a:r>
              <a:rPr lang="cs-CZ" dirty="0"/>
              <a:t>KHS</a:t>
            </a:r>
          </a:p>
          <a:p>
            <a:r>
              <a:rPr lang="cs-CZ" dirty="0"/>
              <a:t>ČOI</a:t>
            </a:r>
          </a:p>
        </p:txBody>
      </p:sp>
    </p:spTree>
    <p:extLst>
      <p:ext uri="{BB962C8B-B14F-4D97-AF65-F5344CB8AC3E}">
        <p14:creationId xmlns:p14="http://schemas.microsoft.com/office/powerpoint/2010/main" val="2476020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r>
              <a:rPr lang="cs-CZ" altLang="cs-CZ"/>
              <a:t>Spolky spotřebitelů</a:t>
            </a:r>
          </a:p>
        </p:txBody>
      </p:sp>
      <p:sp>
        <p:nvSpPr>
          <p:cNvPr id="32771" name="Zástupný symbol pro obsah 2"/>
          <p:cNvSpPr>
            <a:spLocks noGrp="1"/>
          </p:cNvSpPr>
          <p:nvPr>
            <p:ph idx="1"/>
          </p:nvPr>
        </p:nvSpPr>
        <p:spPr>
          <a:xfrm>
            <a:off x="457200" y="1500188"/>
            <a:ext cx="8229600" cy="4630737"/>
          </a:xfrm>
        </p:spPr>
        <p:txBody>
          <a:bodyPr/>
          <a:lstStyle/>
          <a:p>
            <a:r>
              <a:rPr lang="cs-CZ" altLang="cs-CZ" dirty="0"/>
              <a:t>§ 214 OZ : spolek - alespoň tři osoby vedené společným zájmem mohou založit k jeho naplňování spolek jako samosprávný a dobrovolný svazek členů a spolčovat se v něm. V současné době již vniklá a fungující občanská sdružení budou transformována do spolků. A to na základě ustanovení § 3045 odst. 1 OZ: sdružení podle zákona o sdružování občanů se považují za spolky podle tohoto zákona.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r>
              <a:rPr lang="cs-CZ" altLang="cs-CZ"/>
              <a:t>Spolky spotřebitelů</a:t>
            </a:r>
          </a:p>
        </p:txBody>
      </p:sp>
      <p:sp>
        <p:nvSpPr>
          <p:cNvPr id="33795" name="Zástupný symbol pro obsah 2"/>
          <p:cNvSpPr>
            <a:spLocks noGrp="1"/>
          </p:cNvSpPr>
          <p:nvPr>
            <p:ph idx="1"/>
          </p:nvPr>
        </p:nvSpPr>
        <p:spPr>
          <a:xfrm>
            <a:off x="457200" y="1719263"/>
            <a:ext cx="8329613" cy="4924425"/>
          </a:xfrm>
        </p:spPr>
        <p:txBody>
          <a:bodyPr/>
          <a:lstStyle/>
          <a:p>
            <a:r>
              <a:rPr lang="cs-CZ" altLang="cs-CZ" sz="2400" dirty="0"/>
              <a:t>Spolky spotřebitelů mohou podat </a:t>
            </a:r>
            <a:r>
              <a:rPr lang="cs-CZ" altLang="cs-CZ" sz="2400" b="1" dirty="0"/>
              <a:t>návrh  na zahájení řízení u soudu o zdržení se protiprávního jednání ve věci ochrany práv spotřebitelů a mohou být účastníkem takového řízení</a:t>
            </a:r>
            <a:r>
              <a:rPr lang="cs-CZ" altLang="cs-CZ" sz="2400" dirty="0"/>
              <a:t> (viz § 25 – 26 ZOS)</a:t>
            </a:r>
          </a:p>
          <a:p>
            <a:r>
              <a:rPr lang="cs-CZ" altLang="cs-CZ" sz="2400" dirty="0"/>
              <a:t>Spolky spotřebitelů nebo profesní organizace, jež mají oprávněný zájem na ochraně spotřebitele, jsou oprávněny činit </a:t>
            </a:r>
            <a:r>
              <a:rPr lang="cs-CZ" altLang="cs-CZ" sz="2400" b="1" dirty="0"/>
              <a:t>podněty orgánům veřejné správy </a:t>
            </a:r>
            <a:r>
              <a:rPr lang="cs-CZ" altLang="cs-CZ" sz="2400" dirty="0"/>
              <a:t>v souvislosti s jejich dozorem nad ochranou zájmů spotřebitelů. Orgány veřejné správy, které tyto podněty obdrží, jsou </a:t>
            </a:r>
            <a:r>
              <a:rPr lang="cs-CZ" altLang="cs-CZ" sz="2400" b="1" dirty="0"/>
              <a:t>povinny informovat spolky </a:t>
            </a:r>
            <a:r>
              <a:rPr lang="cs-CZ" altLang="cs-CZ" sz="2400" dirty="0"/>
              <a:t>nebo profesní organizace, jež mají oprávněný zájem na ochraně spotřebitele, o jejich vyřízení bez zbytečného odkladu, nejpozději však do dvou měsíců od obdržení podnětu.</a:t>
            </a:r>
          </a:p>
          <a:p>
            <a:pPr>
              <a:buFont typeface="Wingdings" panose="05000000000000000000" pitchFamily="2" charset="2"/>
              <a:buNone/>
            </a:pPr>
            <a:r>
              <a:rPr lang="cs-CZ" altLang="cs-CZ" sz="2400" dirty="0"/>
              <a:t>____________________</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r>
              <a:rPr lang="cs-CZ" altLang="cs-CZ"/>
              <a:t>Problematika „šmejdů“</a:t>
            </a:r>
          </a:p>
        </p:txBody>
      </p:sp>
      <p:sp>
        <p:nvSpPr>
          <p:cNvPr id="34819" name="Zástupný symbol pro obsah 2"/>
          <p:cNvSpPr>
            <a:spLocks noGrp="1"/>
          </p:cNvSpPr>
          <p:nvPr>
            <p:ph idx="1"/>
          </p:nvPr>
        </p:nvSpPr>
        <p:spPr/>
        <p:txBody>
          <a:bodyPr/>
          <a:lstStyle/>
          <a:p>
            <a:r>
              <a:rPr lang="cs-CZ" altLang="cs-CZ"/>
              <a:t>§ 20 a násl. ZOS</a:t>
            </a:r>
          </a:p>
          <a:p>
            <a:r>
              <a:rPr lang="cs-CZ" altLang="cs-CZ"/>
              <a:t>Předváděcí akce</a:t>
            </a:r>
          </a:p>
          <a:p>
            <a:r>
              <a:rPr lang="cs-CZ" altLang="cs-CZ"/>
              <a:t>Ohlašovací povinnost ČOI</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r>
              <a:rPr lang="cs-CZ" altLang="cs-CZ"/>
              <a:t>Mimosoudní řešení spotřebitelských sporů</a:t>
            </a:r>
          </a:p>
        </p:txBody>
      </p:sp>
      <p:sp>
        <p:nvSpPr>
          <p:cNvPr id="35843" name="Zástupný symbol pro obsah 2"/>
          <p:cNvSpPr>
            <a:spLocks noGrp="1"/>
          </p:cNvSpPr>
          <p:nvPr>
            <p:ph idx="1"/>
          </p:nvPr>
        </p:nvSpPr>
        <p:spPr>
          <a:xfrm>
            <a:off x="457200" y="1417638"/>
            <a:ext cx="9083675" cy="7038975"/>
          </a:xfrm>
        </p:spPr>
        <p:txBody>
          <a:bodyPr/>
          <a:lstStyle/>
          <a:p>
            <a:r>
              <a:rPr lang="cs-CZ" altLang="cs-CZ" sz="2000" dirty="0"/>
              <a:t>§ 20d a násl. ZOS</a:t>
            </a:r>
          </a:p>
          <a:p>
            <a:r>
              <a:rPr lang="cs-CZ" altLang="cs-CZ" sz="2000" b="1" dirty="0"/>
              <a:t>Seznam subjektů mimosoudního řešení – vede EK</a:t>
            </a:r>
            <a:r>
              <a:rPr lang="cs-CZ" altLang="cs-CZ" sz="2000" dirty="0"/>
              <a:t>, oznamovací povinnost MPO</a:t>
            </a:r>
          </a:p>
          <a:p>
            <a:r>
              <a:rPr lang="cs-CZ" altLang="cs-CZ" sz="2000" b="1" dirty="0"/>
              <a:t>Odbornost</a:t>
            </a:r>
          </a:p>
          <a:p>
            <a:r>
              <a:rPr lang="cs-CZ" altLang="cs-CZ" sz="2000" b="1" dirty="0"/>
              <a:t>Nezávislost, nestrannost</a:t>
            </a:r>
          </a:p>
          <a:p>
            <a:r>
              <a:rPr lang="cs-CZ" altLang="cs-CZ" sz="2000" dirty="0"/>
              <a:t>Max. na dobu 3 let</a:t>
            </a:r>
          </a:p>
          <a:p>
            <a:r>
              <a:rPr lang="cs-CZ" altLang="cs-CZ" sz="2000" dirty="0"/>
              <a:t>Elektronicky</a:t>
            </a:r>
          </a:p>
          <a:p>
            <a:r>
              <a:rPr lang="cs-CZ" altLang="cs-CZ" sz="2000" b="1" dirty="0"/>
              <a:t>Vnitrostátní i přeshraniční spory </a:t>
            </a:r>
            <a:r>
              <a:rPr lang="cs-CZ" altLang="cs-CZ" sz="2000" dirty="0"/>
              <a:t>(Evropské spotřebitelské centrum ČR)</a:t>
            </a:r>
          </a:p>
          <a:p>
            <a:r>
              <a:rPr lang="cs-CZ" altLang="cs-CZ" sz="2000" b="1" dirty="0"/>
              <a:t>Součinnost prodávajícího s ČOI </a:t>
            </a:r>
            <a:r>
              <a:rPr lang="cs-CZ" altLang="cs-CZ" sz="2000" dirty="0"/>
              <a:t>(ČOI upravuje postup…)</a:t>
            </a:r>
          </a:p>
          <a:p>
            <a:r>
              <a:rPr lang="cs-CZ" altLang="cs-CZ" sz="2000" b="1" dirty="0"/>
              <a:t>Registr</a:t>
            </a:r>
            <a:r>
              <a:rPr lang="cs-CZ" altLang="cs-CZ" sz="2000" dirty="0"/>
              <a:t> – informační databáze o bonitě a důvěryhodnosti spotřebitele (PO, která není prodávajícím, není třeba souhlasu spotřebitele)</a:t>
            </a:r>
          </a:p>
          <a:p>
            <a:r>
              <a:rPr lang="cs-CZ" altLang="cs-CZ" sz="2000" dirty="0"/>
              <a:t>Nařízení EP a Rady EU č. 524/2013 o řešení spotřebitelských sporů a změna nařízení ES č. 2006/2004 a směrnice 2009/22/ES o řešení spotřebitelských sporů on line</a:t>
            </a:r>
          </a:p>
          <a:p>
            <a:r>
              <a:rPr lang="cs-CZ" altLang="cs-CZ" sz="2000" b="1" dirty="0"/>
              <a:t>Mimosoudní řešení se nezpoplatňuje</a:t>
            </a:r>
            <a:r>
              <a:rPr lang="cs-CZ" altLang="cs-CZ" sz="2000" dirty="0"/>
              <a:t>, náklady si nesou strany samy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23850" y="188913"/>
            <a:ext cx="7615238" cy="1079500"/>
          </a:xfrm>
        </p:spPr>
        <p:txBody>
          <a:bodyPr/>
          <a:lstStyle/>
          <a:p>
            <a:pPr eaLnBrk="1" hangingPunct="1"/>
            <a:r>
              <a:rPr lang="cs-CZ" altLang="cs-CZ" sz="3500"/>
              <a:t>Zákon č.102/2001 Sb., o obecné bezpečnosti výrobku</a:t>
            </a:r>
          </a:p>
        </p:txBody>
      </p:sp>
      <p:sp>
        <p:nvSpPr>
          <p:cNvPr id="36867" name="Rectangle 3"/>
          <p:cNvSpPr>
            <a:spLocks noGrp="1" noChangeArrowheads="1"/>
          </p:cNvSpPr>
          <p:nvPr>
            <p:ph type="body" idx="1"/>
          </p:nvPr>
        </p:nvSpPr>
        <p:spPr>
          <a:xfrm>
            <a:off x="179388" y="1412875"/>
            <a:ext cx="8785225" cy="5292725"/>
          </a:xfrm>
        </p:spPr>
        <p:txBody>
          <a:bodyPr/>
          <a:lstStyle/>
          <a:p>
            <a:pPr eaLnBrk="1" hangingPunct="1">
              <a:lnSpc>
                <a:spcPct val="90000"/>
              </a:lnSpc>
            </a:pPr>
            <a:r>
              <a:rPr lang="cs-CZ" altLang="cs-CZ" sz="2100" dirty="0"/>
              <a:t>bezpečnost a ochrana zdraví spotřebitele</a:t>
            </a:r>
          </a:p>
          <a:p>
            <a:pPr eaLnBrk="1" hangingPunct="1">
              <a:lnSpc>
                <a:spcPct val="90000"/>
              </a:lnSpc>
            </a:pPr>
            <a:r>
              <a:rPr lang="cs-CZ" altLang="cs-CZ" sz="2100" dirty="0"/>
              <a:t>obecná úprava bezpečnosti výrobku a omezení rizik ve vztahu k</a:t>
            </a:r>
          </a:p>
          <a:p>
            <a:pPr eaLnBrk="1" hangingPunct="1">
              <a:lnSpc>
                <a:spcPct val="90000"/>
              </a:lnSpc>
              <a:buFont typeface="Wingdings" panose="05000000000000000000" pitchFamily="2" charset="2"/>
              <a:buNone/>
            </a:pPr>
            <a:r>
              <a:rPr lang="cs-CZ" altLang="cs-CZ" sz="2100" dirty="0"/>
              <a:t>    zvl. předpisům (z. 378/2007 Sb., z. o léčivech, z. 110/97 Sb., ….)</a:t>
            </a:r>
            <a:endParaRPr lang="cs-CZ" altLang="cs-CZ" sz="2100" b="1" dirty="0"/>
          </a:p>
          <a:p>
            <a:pPr eaLnBrk="1" hangingPunct="1">
              <a:lnSpc>
                <a:spcPct val="90000"/>
              </a:lnSpc>
              <a:buFont typeface="Wingdings" panose="05000000000000000000" pitchFamily="2" charset="2"/>
              <a:buNone/>
            </a:pPr>
            <a:r>
              <a:rPr lang="cs-CZ" altLang="cs-CZ" sz="2100" b="1" dirty="0"/>
              <a:t>	obecná definice bezpečného výrobku </a:t>
            </a:r>
            <a:r>
              <a:rPr lang="cs-CZ" altLang="cs-CZ" sz="2100" dirty="0"/>
              <a:t>(§3)</a:t>
            </a:r>
            <a:r>
              <a:rPr lang="cs-CZ" altLang="cs-CZ" sz="2100" b="1" dirty="0"/>
              <a:t> + kritéria:</a:t>
            </a:r>
            <a:endParaRPr lang="cs-CZ" altLang="cs-CZ" sz="2100" dirty="0"/>
          </a:p>
          <a:p>
            <a:pPr eaLnBrk="1" hangingPunct="1">
              <a:lnSpc>
                <a:spcPct val="90000"/>
              </a:lnSpc>
            </a:pPr>
            <a:r>
              <a:rPr lang="cs-CZ" altLang="cs-CZ" sz="2100" dirty="0"/>
              <a:t>vlastnosti výrobku, obal, informace v českém jazyce..</a:t>
            </a:r>
          </a:p>
          <a:p>
            <a:pPr eaLnBrk="1" hangingPunct="1">
              <a:lnSpc>
                <a:spcPct val="90000"/>
              </a:lnSpc>
            </a:pPr>
            <a:r>
              <a:rPr lang="cs-CZ" altLang="cs-CZ" sz="2100" dirty="0"/>
              <a:t>vliv na další výrobek</a:t>
            </a:r>
          </a:p>
          <a:p>
            <a:pPr eaLnBrk="1" hangingPunct="1">
              <a:lnSpc>
                <a:spcPct val="90000"/>
              </a:lnSpc>
            </a:pPr>
            <a:r>
              <a:rPr lang="cs-CZ" altLang="cs-CZ" sz="2100" dirty="0"/>
              <a:t>omezení rizik pro spotřebitele</a:t>
            </a:r>
          </a:p>
          <a:p>
            <a:pPr eaLnBrk="1" hangingPunct="1">
              <a:lnSpc>
                <a:spcPct val="90000"/>
              </a:lnSpc>
            </a:pPr>
            <a:r>
              <a:rPr lang="cs-CZ" altLang="cs-CZ" sz="2100" dirty="0"/>
              <a:t>právní předpisy EU, popř. české technické normy (recepce evropských norem)</a:t>
            </a:r>
          </a:p>
          <a:p>
            <a:pPr eaLnBrk="1" hangingPunct="1">
              <a:lnSpc>
                <a:spcPct val="90000"/>
              </a:lnSpc>
            </a:pPr>
            <a:r>
              <a:rPr lang="cs-CZ" altLang="cs-CZ" sz="2100" dirty="0"/>
              <a:t>označování výrobku v souladu se zvl. předpisem (z. 22/97 Sb.)</a:t>
            </a:r>
          </a:p>
          <a:p>
            <a:pPr eaLnBrk="1" hangingPunct="1">
              <a:lnSpc>
                <a:spcPct val="90000"/>
              </a:lnSpc>
            </a:pPr>
            <a:r>
              <a:rPr lang="cs-CZ" altLang="cs-CZ" sz="2100" dirty="0"/>
              <a:t>extenzivní výklad pojmu „výrobce“ a související povinnosti</a:t>
            </a:r>
          </a:p>
          <a:p>
            <a:pPr eaLnBrk="1" hangingPunct="1">
              <a:lnSpc>
                <a:spcPct val="90000"/>
              </a:lnSpc>
            </a:pPr>
            <a:r>
              <a:rPr lang="cs-CZ" altLang="cs-CZ" sz="2100" dirty="0"/>
              <a:t>zpětná informace výrobce o bezpečnosti výrobku a režim stažení nebezpečného výrobku z trhu vč. jeho zpětného převzetí (§ 5)</a:t>
            </a:r>
          </a:p>
          <a:p>
            <a:pPr eaLnBrk="1" hangingPunct="1">
              <a:lnSpc>
                <a:spcPct val="90000"/>
              </a:lnSpc>
            </a:pPr>
            <a:r>
              <a:rPr lang="cs-CZ" altLang="cs-CZ" sz="2100" dirty="0"/>
              <a:t>opatření orgánů veřejné správy při stahování nebezpečných výrobků a informační povinnost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altLang="cs-CZ"/>
              <a:t>Orgány dozoru</a:t>
            </a:r>
          </a:p>
        </p:txBody>
      </p:sp>
      <p:sp>
        <p:nvSpPr>
          <p:cNvPr id="37891" name="Rectangle 3"/>
          <p:cNvSpPr>
            <a:spLocks noGrp="1" noChangeArrowheads="1"/>
          </p:cNvSpPr>
          <p:nvPr>
            <p:ph type="body" idx="1"/>
          </p:nvPr>
        </p:nvSpPr>
        <p:spPr/>
        <p:txBody>
          <a:bodyPr/>
          <a:lstStyle/>
          <a:p>
            <a:pPr eaLnBrk="1" hangingPunct="1"/>
            <a:r>
              <a:rPr lang="cs-CZ" altLang="cs-CZ" sz="2600"/>
              <a:t>stanoví zvl. předpisy,</a:t>
            </a:r>
          </a:p>
          <a:p>
            <a:pPr eaLnBrk="1" hangingPunct="1"/>
            <a:r>
              <a:rPr lang="cs-CZ" altLang="cs-CZ" sz="2600"/>
              <a:t>spec. režim pro celní orgány (oprávnění zajistit výrobky při podezření z jejich nebezpečnosti),</a:t>
            </a:r>
          </a:p>
          <a:p>
            <a:pPr eaLnBrk="1" hangingPunct="1"/>
            <a:r>
              <a:rPr lang="cs-CZ" altLang="cs-CZ" sz="2600"/>
              <a:t>nelze-li stanovit, pak ČOI, </a:t>
            </a:r>
          </a:p>
          <a:p>
            <a:pPr eaLnBrk="1" hangingPunct="1"/>
            <a:r>
              <a:rPr lang="cs-CZ" altLang="cs-CZ" sz="2600"/>
              <a:t>oznamovací povinnost vůči Ministerstvu průmyslu a obchodu (MPO), které je odpovědné za systém pro rychlou výměnu informací ES – RAPEX (vážné a bezprostřední riziko pro bezpečnost a ochranu zdraví spotřebitelů nepotravinářskými výrobky).</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altLang="cs-CZ"/>
              <a:t>Zákon o ochraně veřejného zdraví</a:t>
            </a:r>
          </a:p>
        </p:txBody>
      </p:sp>
      <p:sp>
        <p:nvSpPr>
          <p:cNvPr id="38915" name="Rectangle 3"/>
          <p:cNvSpPr>
            <a:spLocks noGrp="1" noChangeArrowheads="1"/>
          </p:cNvSpPr>
          <p:nvPr>
            <p:ph type="body" idx="1"/>
          </p:nvPr>
        </p:nvSpPr>
        <p:spPr>
          <a:xfrm>
            <a:off x="323850" y="1916113"/>
            <a:ext cx="8362950" cy="4718050"/>
          </a:xfrm>
        </p:spPr>
        <p:txBody>
          <a:bodyPr/>
          <a:lstStyle/>
          <a:p>
            <a:pPr marL="571500" indent="-571500" eaLnBrk="1" hangingPunct="1">
              <a:lnSpc>
                <a:spcPct val="90000"/>
              </a:lnSpc>
            </a:pPr>
            <a:r>
              <a:rPr lang="cs-CZ" altLang="cs-CZ" sz="2100" b="1"/>
              <a:t>hygienické požadavky na předměty běžného užívání</a:t>
            </a:r>
            <a:endParaRPr lang="cs-CZ" altLang="cs-CZ" sz="2100"/>
          </a:p>
          <a:p>
            <a:pPr marL="571500" indent="-571500" eaLnBrk="1" hangingPunct="1">
              <a:lnSpc>
                <a:spcPct val="90000"/>
              </a:lnSpc>
            </a:pPr>
            <a:r>
              <a:rPr lang="cs-CZ" altLang="cs-CZ" sz="2100"/>
              <a:t>předměty běžného užívání se pro účely ZOVZ (§ 25) rozumí:</a:t>
            </a:r>
            <a:endParaRPr lang="cs-CZ" altLang="cs-CZ" sz="2100" b="1"/>
          </a:p>
          <a:p>
            <a:pPr marL="571500" indent="-571500" eaLnBrk="1" hangingPunct="1">
              <a:lnSpc>
                <a:spcPct val="90000"/>
              </a:lnSpc>
            </a:pPr>
            <a:r>
              <a:rPr lang="cs-CZ" altLang="cs-CZ" sz="2100" b="1"/>
              <a:t>výrobky</a:t>
            </a:r>
            <a:r>
              <a:rPr lang="cs-CZ" altLang="cs-CZ" sz="2100"/>
              <a:t>, které jsou ve svém konečném stavu </a:t>
            </a:r>
            <a:r>
              <a:rPr lang="cs-CZ" altLang="cs-CZ" sz="2100" b="1"/>
              <a:t>ve styku s potravinami nebo pokrmy</a:t>
            </a:r>
          </a:p>
          <a:p>
            <a:pPr marL="571500" indent="-571500" eaLnBrk="1" hangingPunct="1">
              <a:lnSpc>
                <a:spcPct val="90000"/>
              </a:lnSpc>
            </a:pPr>
            <a:r>
              <a:rPr lang="cs-CZ" altLang="cs-CZ" sz="2100" b="1"/>
              <a:t>hračky</a:t>
            </a:r>
          </a:p>
          <a:p>
            <a:pPr marL="571500" indent="-571500" eaLnBrk="1" hangingPunct="1">
              <a:lnSpc>
                <a:spcPct val="90000"/>
              </a:lnSpc>
            </a:pPr>
            <a:r>
              <a:rPr lang="cs-CZ" altLang="cs-CZ" sz="2100" b="1"/>
              <a:t>kosmetické prostředky</a:t>
            </a:r>
          </a:p>
          <a:p>
            <a:pPr marL="571500" indent="-571500" eaLnBrk="1" hangingPunct="1">
              <a:lnSpc>
                <a:spcPct val="90000"/>
              </a:lnSpc>
            </a:pPr>
            <a:r>
              <a:rPr lang="cs-CZ" altLang="cs-CZ" sz="2100" b="1"/>
              <a:t>výrobky pro děti do 3 let věku </a:t>
            </a:r>
            <a:r>
              <a:rPr lang="cs-CZ" altLang="cs-CZ" sz="2100"/>
              <a:t>s výjimkou hraček a potravin.</a:t>
            </a:r>
          </a:p>
          <a:p>
            <a:pPr marL="571500" indent="-571500" eaLnBrk="1" hangingPunct="1">
              <a:lnSpc>
                <a:spcPct val="90000"/>
              </a:lnSpc>
            </a:pPr>
            <a:r>
              <a:rPr lang="cs-CZ" altLang="cs-CZ" sz="2100"/>
              <a:t>Upravují se povinnosti </a:t>
            </a:r>
            <a:r>
              <a:rPr lang="cs-CZ" altLang="cs-CZ" sz="2100" b="1"/>
              <a:t>výrobce</a:t>
            </a:r>
            <a:r>
              <a:rPr lang="cs-CZ" altLang="cs-CZ" sz="2100"/>
              <a:t> nebo </a:t>
            </a:r>
            <a:r>
              <a:rPr lang="cs-CZ" altLang="cs-CZ" sz="2100" b="1"/>
              <a:t>dovozce</a:t>
            </a:r>
            <a:r>
              <a:rPr lang="cs-CZ" altLang="cs-CZ" sz="2100"/>
              <a:t>, resp. osoby, která předměty </a:t>
            </a:r>
            <a:r>
              <a:rPr lang="cs-CZ" altLang="cs-CZ" sz="2100" b="1"/>
              <a:t>uvádí do oběhu</a:t>
            </a:r>
            <a:r>
              <a:rPr lang="cs-CZ" altLang="cs-CZ" sz="2100"/>
              <a:t>, pokud dovozce či výrobce nejsou známi. Tito jsou povinni zajistit, aby předměty běžného užívání:</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altLang="cs-CZ"/>
              <a:t>Povinnosti vztahující se k předmětům běžného užívání</a:t>
            </a:r>
          </a:p>
        </p:txBody>
      </p:sp>
      <p:sp>
        <p:nvSpPr>
          <p:cNvPr id="39939" name="Rectangle 3"/>
          <p:cNvSpPr>
            <a:spLocks noGrp="1" noChangeArrowheads="1"/>
          </p:cNvSpPr>
          <p:nvPr>
            <p:ph type="body" idx="1"/>
          </p:nvPr>
        </p:nvSpPr>
        <p:spPr/>
        <p:txBody>
          <a:bodyPr/>
          <a:lstStyle/>
          <a:p>
            <a:pPr eaLnBrk="1" hangingPunct="1">
              <a:lnSpc>
                <a:spcPct val="90000"/>
              </a:lnSpc>
            </a:pPr>
            <a:r>
              <a:rPr lang="cs-CZ" altLang="cs-CZ" sz="2100" dirty="0"/>
              <a:t>Aby za obvyklých nebo běžně předvídatelných podmínek </a:t>
            </a:r>
            <a:r>
              <a:rPr lang="cs-CZ" altLang="cs-CZ" sz="2100" b="1" dirty="0"/>
              <a:t>nezpůsobily poškození zdraví FO, nepříznivě neovlivnily potraviny nebo pokrmy</a:t>
            </a:r>
          </a:p>
          <a:p>
            <a:pPr eaLnBrk="1" hangingPunct="1">
              <a:lnSpc>
                <a:spcPct val="90000"/>
              </a:lnSpc>
            </a:pPr>
            <a:r>
              <a:rPr lang="cs-CZ" altLang="cs-CZ" sz="2100" dirty="0"/>
              <a:t>Aby </a:t>
            </a:r>
            <a:r>
              <a:rPr lang="cs-CZ" altLang="cs-CZ" sz="2100" b="1" dirty="0"/>
              <a:t>vyhovovaly hygienickým požadavkům </a:t>
            </a:r>
            <a:r>
              <a:rPr lang="cs-CZ" altLang="cs-CZ" sz="2100" dirty="0"/>
              <a:t>na jejich složení, vlastnosti a mikrobiologickou čistotu</a:t>
            </a:r>
          </a:p>
          <a:p>
            <a:pPr eaLnBrk="1" hangingPunct="1">
              <a:lnSpc>
                <a:spcPct val="90000"/>
              </a:lnSpc>
            </a:pPr>
            <a:r>
              <a:rPr lang="cs-CZ" altLang="cs-CZ" sz="2100" dirty="0"/>
              <a:t>Aby byly </a:t>
            </a:r>
            <a:r>
              <a:rPr lang="cs-CZ" altLang="cs-CZ" sz="2100" b="1" dirty="0"/>
              <a:t>baleny do zdravotně nezávadných obalů</a:t>
            </a:r>
          </a:p>
          <a:p>
            <a:pPr eaLnBrk="1" hangingPunct="1">
              <a:lnSpc>
                <a:spcPct val="90000"/>
              </a:lnSpc>
            </a:pPr>
            <a:r>
              <a:rPr lang="cs-CZ" altLang="cs-CZ" sz="2100" dirty="0"/>
              <a:t>Aby byly s ohledem na svou povahu a způsob použití </a:t>
            </a:r>
            <a:r>
              <a:rPr lang="cs-CZ" altLang="cs-CZ" sz="2100" b="1" dirty="0"/>
              <a:t>značeny a vybaveny písemným prohlášením a návodem k použit</a:t>
            </a:r>
            <a:r>
              <a:rPr lang="cs-CZ" altLang="cs-CZ" sz="2100" dirty="0"/>
              <a:t>í, popř. k obsluze a čištění.</a:t>
            </a:r>
          </a:p>
          <a:p>
            <a:pPr eaLnBrk="1" hangingPunct="1">
              <a:lnSpc>
                <a:spcPct val="90000"/>
              </a:lnSpc>
            </a:pPr>
            <a:r>
              <a:rPr lang="cs-CZ" altLang="cs-CZ" sz="2100" dirty="0"/>
              <a:t>O přípustnosti obsahu látek, které nejsou v prováděcím předpise uvedeny, rozhoduje na návrh výrobce nebo dovozce příslušný orgán ochrany veřejného zdraví (OOVZ).</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altLang="cs-CZ"/>
              <a:t>Zákon č. 110/1997 Sb., o potravinách</a:t>
            </a:r>
          </a:p>
        </p:txBody>
      </p:sp>
      <p:sp>
        <p:nvSpPr>
          <p:cNvPr id="40963" name="Rectangle 3"/>
          <p:cNvSpPr>
            <a:spLocks noGrp="1" noChangeArrowheads="1"/>
          </p:cNvSpPr>
          <p:nvPr>
            <p:ph type="body" idx="1"/>
          </p:nvPr>
        </p:nvSpPr>
        <p:spPr/>
        <p:txBody>
          <a:bodyPr/>
          <a:lstStyle/>
          <a:p>
            <a:pPr eaLnBrk="1" hangingPunct="1">
              <a:lnSpc>
                <a:spcPct val="90000"/>
              </a:lnSpc>
            </a:pPr>
            <a:r>
              <a:rPr lang="cs-CZ" altLang="cs-CZ" sz="2100" b="1" dirty="0"/>
              <a:t>Potraviny:</a:t>
            </a:r>
            <a:r>
              <a:rPr lang="cs-CZ" altLang="cs-CZ" sz="2100" dirty="0"/>
              <a:t> látky určené ke spotřebě člověkem v nezměněném nebo upraveném stavu jako jídlo nebo nápoj (nejde-li o léčiva a omamné nebo psychotropní látky) + přídatné látky, látky pomocné a látky určené k aromatizaci. Ne pokrm a pitná voda.</a:t>
            </a:r>
            <a:endParaRPr lang="cs-CZ" altLang="cs-CZ" sz="2100" b="1" dirty="0"/>
          </a:p>
          <a:p>
            <a:pPr marL="0" indent="0" eaLnBrk="1" hangingPunct="1">
              <a:lnSpc>
                <a:spcPct val="90000"/>
              </a:lnSpc>
              <a:buNone/>
            </a:pPr>
            <a:endParaRPr lang="cs-CZ" altLang="cs-CZ" sz="2100" b="1" dirty="0"/>
          </a:p>
          <a:p>
            <a:pPr marL="0" indent="0" eaLnBrk="1" hangingPunct="1">
              <a:lnSpc>
                <a:spcPct val="90000"/>
              </a:lnSpc>
              <a:buNone/>
            </a:pPr>
            <a:r>
              <a:rPr lang="cs-CZ" altLang="cs-CZ" sz="2100" b="1" dirty="0"/>
              <a:t>¨Povinnosti provozovatelů potravinářského podniku:</a:t>
            </a:r>
            <a:endParaRPr lang="cs-CZ" altLang="cs-CZ" sz="2100" dirty="0"/>
          </a:p>
          <a:p>
            <a:pPr eaLnBrk="1" hangingPunct="1">
              <a:lnSpc>
                <a:spcPct val="90000"/>
              </a:lnSpc>
            </a:pPr>
            <a:r>
              <a:rPr lang="cs-CZ" altLang="cs-CZ" sz="2100" dirty="0"/>
              <a:t>Do oběhu je zakázáno uvádět potraviny</a:t>
            </a:r>
          </a:p>
          <a:p>
            <a:pPr eaLnBrk="1" hangingPunct="1">
              <a:lnSpc>
                <a:spcPct val="90000"/>
              </a:lnSpc>
            </a:pPr>
            <a:r>
              <a:rPr lang="cs-CZ" altLang="cs-CZ" sz="2100" dirty="0"/>
              <a:t>jiné než zdravotně nezávadné,</a:t>
            </a:r>
          </a:p>
          <a:p>
            <a:pPr eaLnBrk="1" hangingPunct="1">
              <a:lnSpc>
                <a:spcPct val="90000"/>
              </a:lnSpc>
            </a:pPr>
            <a:r>
              <a:rPr lang="cs-CZ" altLang="cs-CZ" sz="2100" dirty="0"/>
              <a:t>klamavě označené,</a:t>
            </a:r>
          </a:p>
          <a:p>
            <a:pPr eaLnBrk="1" hangingPunct="1">
              <a:lnSpc>
                <a:spcPct val="90000"/>
              </a:lnSpc>
            </a:pPr>
            <a:r>
              <a:rPr lang="cs-CZ" altLang="cs-CZ" sz="2100" dirty="0"/>
              <a:t>s prošlým datem použitelnosti,</a:t>
            </a:r>
          </a:p>
          <a:p>
            <a:pPr eaLnBrk="1" hangingPunct="1">
              <a:lnSpc>
                <a:spcPct val="90000"/>
              </a:lnSpc>
            </a:pPr>
            <a:r>
              <a:rPr lang="cs-CZ" altLang="cs-CZ" sz="2100" dirty="0"/>
              <a:t>neznámého původu,</a:t>
            </a:r>
          </a:p>
          <a:p>
            <a:pPr eaLnBrk="1" hangingPunct="1">
              <a:lnSpc>
                <a:spcPct val="90000"/>
              </a:lnSpc>
            </a:pPr>
            <a:r>
              <a:rPr lang="cs-CZ" altLang="cs-CZ" sz="2100" dirty="0"/>
              <a:t>překračující nejvyšší přípustné úrovně kontaminace radionuklidy.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BA7E19-19D4-4018-8DD5-D3A5C936510A}"/>
              </a:ext>
            </a:extLst>
          </p:cNvPr>
          <p:cNvSpPr>
            <a:spLocks noGrp="1"/>
          </p:cNvSpPr>
          <p:nvPr>
            <p:ph type="title"/>
          </p:nvPr>
        </p:nvSpPr>
        <p:spPr/>
        <p:txBody>
          <a:bodyPr/>
          <a:lstStyle/>
          <a:p>
            <a:r>
              <a:rPr lang="cs-CZ" dirty="0"/>
              <a:t>Nová politika ochrany spotřebitele</a:t>
            </a:r>
          </a:p>
        </p:txBody>
      </p:sp>
      <p:sp>
        <p:nvSpPr>
          <p:cNvPr id="3" name="Zástupný symbol pro obsah 2">
            <a:extLst>
              <a:ext uri="{FF2B5EF4-FFF2-40B4-BE49-F238E27FC236}">
                <a16:creationId xmlns:a16="http://schemas.microsoft.com/office/drawing/2014/main" id="{FD1A8A42-35FA-4DB6-8EA3-B29EF4DDFCE4}"/>
              </a:ext>
            </a:extLst>
          </p:cNvPr>
          <p:cNvSpPr>
            <a:spLocks noGrp="1"/>
          </p:cNvSpPr>
          <p:nvPr>
            <p:ph idx="1"/>
          </p:nvPr>
        </p:nvSpPr>
        <p:spPr/>
        <p:txBody>
          <a:bodyPr/>
          <a:lstStyle/>
          <a:p>
            <a:r>
              <a:rPr lang="cs-CZ" sz="2400" b="1" dirty="0"/>
              <a:t>30. 6. 2020 zahájena veřejná konzultace k nové spotřebitelské politice</a:t>
            </a:r>
          </a:p>
          <a:p>
            <a:r>
              <a:rPr lang="cs-CZ" sz="2400" dirty="0"/>
              <a:t>Nová agenda stanoví hlavní priority spotřebitelské politiky v EU pro nadcházející roky. Jejím cílem bude aktualizovat spotřebitelskou politiku EU v klíčových oblastech: řešení nových výzev, které přináší </a:t>
            </a:r>
            <a:r>
              <a:rPr lang="cs-CZ" sz="2400" b="1" dirty="0"/>
              <a:t>digitalizace, rostoucí význam otázek životního prostředí, zvýšená potřeba mezinárodní spolupráce, otázka řádného prosazování práv spotřebitelů a ochrana zranitelných spotřebitelů. Budou zohledněny rovněž zkušenosti z </a:t>
            </a:r>
            <a:r>
              <a:rPr lang="cs-CZ" sz="2400" b="1" dirty="0" err="1"/>
              <a:t>koronavirové</a:t>
            </a:r>
            <a:r>
              <a:rPr lang="cs-CZ" sz="2400" b="1" dirty="0"/>
              <a:t> krize..</a:t>
            </a:r>
          </a:p>
          <a:p>
            <a:endParaRPr lang="cs-CZ" dirty="0"/>
          </a:p>
        </p:txBody>
      </p:sp>
    </p:spTree>
    <p:extLst>
      <p:ext uri="{BB962C8B-B14F-4D97-AF65-F5344CB8AC3E}">
        <p14:creationId xmlns:p14="http://schemas.microsoft.com/office/powerpoint/2010/main" val="14171056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cs-CZ" altLang="cs-CZ"/>
          </a:p>
        </p:txBody>
      </p:sp>
      <p:sp>
        <p:nvSpPr>
          <p:cNvPr id="41987" name="Rectangle 3"/>
          <p:cNvSpPr>
            <a:spLocks noGrp="1" noChangeArrowheads="1"/>
          </p:cNvSpPr>
          <p:nvPr>
            <p:ph type="body" idx="1"/>
          </p:nvPr>
        </p:nvSpPr>
        <p:spPr>
          <a:xfrm>
            <a:off x="457200" y="1556792"/>
            <a:ext cx="8229600" cy="5178970"/>
          </a:xfrm>
        </p:spPr>
        <p:txBody>
          <a:bodyPr/>
          <a:lstStyle/>
          <a:p>
            <a:pPr eaLnBrk="1" hangingPunct="1">
              <a:lnSpc>
                <a:spcPct val="80000"/>
              </a:lnSpc>
            </a:pPr>
            <a:r>
              <a:rPr lang="cs-CZ" altLang="cs-CZ" sz="2100" b="1" dirty="0"/>
              <a:t>Potraviny s prošlou dobou minimální trvanlivosti </a:t>
            </a:r>
            <a:r>
              <a:rPr lang="cs-CZ" altLang="cs-CZ" sz="2100" dirty="0"/>
              <a:t>mohou být uváděny do oběhu jen jsou-li takto označeny a jsou-li zároveň zdravotně nezávadné.</a:t>
            </a:r>
          </a:p>
          <a:p>
            <a:pPr eaLnBrk="1" hangingPunct="1">
              <a:lnSpc>
                <a:spcPct val="80000"/>
              </a:lnSpc>
            </a:pPr>
            <a:r>
              <a:rPr lang="cs-CZ" altLang="cs-CZ" sz="2100" b="1" dirty="0"/>
              <a:t>Potraviny k jinému než původnímu použití </a:t>
            </a:r>
            <a:r>
              <a:rPr lang="cs-CZ" altLang="cs-CZ" sz="2100" dirty="0"/>
              <a:t>mohou být uváděny do oběhu, pouze jsou-li zdravotně nezávadné a je-li na nich nebo při nich zřetelně označen doporučený způsob použití.</a:t>
            </a:r>
          </a:p>
          <a:p>
            <a:pPr eaLnBrk="1" hangingPunct="1">
              <a:lnSpc>
                <a:spcPct val="80000"/>
              </a:lnSpc>
            </a:pPr>
            <a:endParaRPr lang="cs-CZ" altLang="cs-CZ" sz="2100" dirty="0"/>
          </a:p>
          <a:p>
            <a:pPr marL="0" indent="0" eaLnBrk="1" hangingPunct="1">
              <a:lnSpc>
                <a:spcPct val="80000"/>
              </a:lnSpc>
              <a:buNone/>
            </a:pPr>
            <a:r>
              <a:rPr lang="cs-CZ" altLang="cs-CZ" sz="2100" dirty="0"/>
              <a:t>	</a:t>
            </a:r>
            <a:r>
              <a:rPr lang="cs-CZ" altLang="cs-CZ" sz="2100" b="1" dirty="0"/>
              <a:t>Podnikatel</a:t>
            </a:r>
            <a:r>
              <a:rPr lang="cs-CZ" altLang="cs-CZ" sz="2100" dirty="0"/>
              <a:t>, který uvádí potraviny do oběhu, je zejména 	</a:t>
            </a:r>
            <a:r>
              <a:rPr lang="cs-CZ" altLang="cs-CZ" sz="2100" b="1" dirty="0"/>
              <a:t>povinen</a:t>
            </a:r>
          </a:p>
          <a:p>
            <a:pPr eaLnBrk="1" hangingPunct="1">
              <a:lnSpc>
                <a:spcPct val="80000"/>
              </a:lnSpc>
            </a:pPr>
            <a:r>
              <a:rPr lang="cs-CZ" altLang="cs-CZ" sz="2100" b="1" dirty="0"/>
              <a:t>skladovat potraviny </a:t>
            </a:r>
            <a:r>
              <a:rPr lang="cs-CZ" altLang="cs-CZ" sz="2100" dirty="0"/>
              <a:t>v prostorách a za podmínek, které umožní  uchovat jejich </a:t>
            </a:r>
            <a:r>
              <a:rPr lang="cs-CZ" altLang="cs-CZ" sz="2100" b="1" dirty="0"/>
              <a:t>zdravotní nezávadnost a jakost,</a:t>
            </a:r>
          </a:p>
          <a:p>
            <a:pPr eaLnBrk="1" hangingPunct="1">
              <a:lnSpc>
                <a:spcPct val="80000"/>
              </a:lnSpc>
            </a:pPr>
            <a:r>
              <a:rPr lang="cs-CZ" altLang="cs-CZ" sz="2100" b="1" dirty="0"/>
              <a:t>vyloučit přímý styk potravin s látkami nepříznivě ovlivňujícími  zdravotní nezávadnost a jakost potravin</a:t>
            </a:r>
            <a:r>
              <a:rPr lang="cs-CZ" altLang="cs-CZ" sz="2100" dirty="0"/>
              <a:t>,</a:t>
            </a:r>
          </a:p>
          <a:p>
            <a:pPr eaLnBrk="1" hangingPunct="1">
              <a:lnSpc>
                <a:spcPct val="80000"/>
              </a:lnSpc>
            </a:pPr>
            <a:r>
              <a:rPr lang="cs-CZ" altLang="cs-CZ" sz="2100" b="1" dirty="0"/>
              <a:t>neprodleně při zjištění závad vyřadit z dalšího oběhu potraviny  </a:t>
            </a:r>
            <a:r>
              <a:rPr lang="cs-CZ" altLang="cs-CZ" sz="2100" dirty="0"/>
              <a:t>nedostatečně nebo nesprávně označené, balené do neodpovídajících obalů a obalových materiálů, neodpovídající  požadavkům na jakost apod.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altLang="cs-CZ"/>
              <a:t>Státní dozor</a:t>
            </a:r>
          </a:p>
        </p:txBody>
      </p:sp>
      <p:sp>
        <p:nvSpPr>
          <p:cNvPr id="44035" name="Rectangle 3"/>
          <p:cNvSpPr>
            <a:spLocks noGrp="1" noChangeArrowheads="1"/>
          </p:cNvSpPr>
          <p:nvPr>
            <p:ph type="body" idx="1"/>
          </p:nvPr>
        </p:nvSpPr>
        <p:spPr/>
        <p:txBody>
          <a:bodyPr/>
          <a:lstStyle/>
          <a:p>
            <a:pPr eaLnBrk="1" hangingPunct="1"/>
            <a:r>
              <a:rPr lang="cs-CZ" altLang="cs-CZ" b="1"/>
              <a:t>orgány ochrany veřejného zdraví</a:t>
            </a:r>
          </a:p>
          <a:p>
            <a:pPr eaLnBrk="1" hangingPunct="1"/>
            <a:r>
              <a:rPr lang="cs-CZ" altLang="cs-CZ" b="1"/>
              <a:t>orgány veterinární správy</a:t>
            </a:r>
          </a:p>
          <a:p>
            <a:pPr eaLnBrk="1" hangingPunct="1"/>
            <a:r>
              <a:rPr lang="cs-CZ" altLang="cs-CZ" b="1"/>
              <a:t>Státní zemědělská a potravinářská inspekce</a:t>
            </a:r>
          </a:p>
          <a:p>
            <a:pPr eaLnBrk="1" hangingPunct="1"/>
            <a:r>
              <a:rPr lang="cs-CZ" altLang="cs-CZ" b="1"/>
              <a:t>Ústřední kontrolní a zkušební ústav zemědělský </a:t>
            </a:r>
            <a:r>
              <a:rPr lang="cs-CZ" altLang="cs-CZ"/>
              <a:t>(dozor nad klasifikací těl jatečných zvířat)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4015" y="0"/>
            <a:ext cx="7543800" cy="1295400"/>
          </a:xfrm>
        </p:spPr>
        <p:txBody>
          <a:bodyPr/>
          <a:lstStyle/>
          <a:p>
            <a:pPr eaLnBrk="1" hangingPunct="1"/>
            <a:r>
              <a:rPr lang="cs-CZ" altLang="cs-CZ" sz="3200" dirty="0"/>
              <a:t>Zákon č. 22/1997 Sb., o technických požadavcích na výrobky</a:t>
            </a:r>
          </a:p>
        </p:txBody>
      </p:sp>
      <p:sp>
        <p:nvSpPr>
          <p:cNvPr id="45059" name="Rectangle 3"/>
          <p:cNvSpPr>
            <a:spLocks noGrp="1" noChangeArrowheads="1"/>
          </p:cNvSpPr>
          <p:nvPr>
            <p:ph type="body" idx="1"/>
          </p:nvPr>
        </p:nvSpPr>
        <p:spPr>
          <a:xfrm>
            <a:off x="457200" y="1719263"/>
            <a:ext cx="8229600" cy="4878387"/>
          </a:xfrm>
        </p:spPr>
        <p:txBody>
          <a:bodyPr/>
          <a:lstStyle/>
          <a:p>
            <a:pPr eaLnBrk="1" hangingPunct="1">
              <a:lnSpc>
                <a:spcPct val="90000"/>
              </a:lnSpc>
            </a:pPr>
            <a:r>
              <a:rPr lang="cs-CZ" altLang="cs-CZ" sz="2800" b="1" dirty="0"/>
              <a:t>bezpečný výrobek -</a:t>
            </a:r>
            <a:r>
              <a:rPr lang="cs-CZ" altLang="cs-CZ" sz="2800" dirty="0"/>
              <a:t> výrobek, který za běžných nebo rozumně  předvídatelných podmínek užití  nepředstavuje po dobu stanovené nebo  obvyklé použitelnosti žádné nebezpečí  nebo jeho užití představuje pouze  minimální nebezpečí, které lze  považovat za přijatelné při užívání  výrobku vzhledem k odpovídající vysoké  úrovni ochrany oprávněného zájmu (§ 8 odst. 2 z. 22/1997 Sb., o technických  požadavcích na výrobky)</a:t>
            </a:r>
            <a:endParaRPr lang="cs-CZ" altLang="cs-CZ" sz="2800" b="1" dirty="0"/>
          </a:p>
          <a:p>
            <a:pPr eaLnBrk="1" hangingPunct="1">
              <a:lnSpc>
                <a:spcPct val="90000"/>
              </a:lnSpc>
              <a:buFont typeface="Wingdings" panose="05000000000000000000" pitchFamily="2" charset="2"/>
              <a:buNone/>
            </a:pPr>
            <a:endParaRPr lang="cs-CZ" altLang="cs-CZ" sz="21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altLang="cs-CZ"/>
              <a:t>Státní dozor</a:t>
            </a:r>
          </a:p>
        </p:txBody>
      </p:sp>
      <p:sp>
        <p:nvSpPr>
          <p:cNvPr id="46083" name="Rectangle 3"/>
          <p:cNvSpPr>
            <a:spLocks noGrp="1" noChangeArrowheads="1"/>
          </p:cNvSpPr>
          <p:nvPr>
            <p:ph type="body" idx="1"/>
          </p:nvPr>
        </p:nvSpPr>
        <p:spPr/>
        <p:txBody>
          <a:bodyPr/>
          <a:lstStyle/>
          <a:p>
            <a:pPr eaLnBrk="1" hangingPunct="1">
              <a:lnSpc>
                <a:spcPct val="80000"/>
              </a:lnSpc>
            </a:pPr>
            <a:r>
              <a:rPr lang="cs-CZ" altLang="cs-CZ" sz="2600"/>
              <a:t>Ve smyslu zákona č. 2/1969 Sb.,o zřízení ministerstev a jiných ústředních orgánů ve znění platné právní úpravy je ústředním orgánem státní správy pro oblast státního zkušebnictví pověřeno </a:t>
            </a:r>
            <a:r>
              <a:rPr lang="cs-CZ" altLang="cs-CZ" sz="2600" b="1"/>
              <a:t>Ministerstvo průmyslu a obchodu</a:t>
            </a:r>
            <a:r>
              <a:rPr lang="cs-CZ" altLang="cs-CZ" sz="2600"/>
              <a:t>. Specializovaným orgánem, který řídí státní zkušebnictví, je</a:t>
            </a:r>
            <a:r>
              <a:rPr lang="cs-CZ" altLang="cs-CZ" sz="2600" b="1"/>
              <a:t> Úřad pro technickou normalizaci, metrologii a státní zkušebnictví.</a:t>
            </a:r>
            <a:endParaRPr lang="cs-CZ" altLang="cs-CZ" sz="2600"/>
          </a:p>
          <a:p>
            <a:pPr eaLnBrk="1" hangingPunct="1">
              <a:lnSpc>
                <a:spcPct val="80000"/>
              </a:lnSpc>
            </a:pPr>
            <a:r>
              <a:rPr lang="cs-CZ" altLang="cs-CZ" sz="2600"/>
              <a:t>Státní dozor nad tím, zda pro stanovené výrobky bylo vydáno prohlášení o shodě a zda odpovídají vlastnosti stanovených výrobků veškerým zákonem požadovaným podmínkám, provádí</a:t>
            </a:r>
            <a:r>
              <a:rPr lang="cs-CZ" altLang="cs-CZ" sz="2600" b="1"/>
              <a:t> Česká obchodní inspekce.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C27D94-0C1A-4DAB-B4BD-D9EB8FC311F3}"/>
              </a:ext>
            </a:extLst>
          </p:cNvPr>
          <p:cNvSpPr>
            <a:spLocks noGrp="1"/>
          </p:cNvSpPr>
          <p:nvPr>
            <p:ph type="title"/>
          </p:nvPr>
        </p:nvSpPr>
        <p:spPr>
          <a:xfrm>
            <a:off x="457200" y="-99392"/>
            <a:ext cx="7543800" cy="1440160"/>
          </a:xfrm>
        </p:spPr>
        <p:txBody>
          <a:bodyPr/>
          <a:lstStyle/>
          <a:p>
            <a:r>
              <a:rPr lang="cs-CZ" dirty="0"/>
              <a:t>Nová politika ochrany spotřebitele</a:t>
            </a:r>
          </a:p>
        </p:txBody>
      </p:sp>
      <p:sp>
        <p:nvSpPr>
          <p:cNvPr id="3" name="Zástupný symbol pro obsah 2">
            <a:extLst>
              <a:ext uri="{FF2B5EF4-FFF2-40B4-BE49-F238E27FC236}">
                <a16:creationId xmlns:a16="http://schemas.microsoft.com/office/drawing/2014/main" id="{1C512ED1-F268-488A-9C57-B89ED6A3932C}"/>
              </a:ext>
            </a:extLst>
          </p:cNvPr>
          <p:cNvSpPr>
            <a:spLocks noGrp="1"/>
          </p:cNvSpPr>
          <p:nvPr>
            <p:ph idx="1"/>
          </p:nvPr>
        </p:nvSpPr>
        <p:spPr>
          <a:xfrm>
            <a:off x="457200" y="1340768"/>
            <a:ext cx="8291264" cy="5328592"/>
          </a:xfrm>
        </p:spPr>
        <p:txBody>
          <a:bodyPr/>
          <a:lstStyle/>
          <a:p>
            <a:r>
              <a:rPr lang="cs-CZ" sz="2000" b="1" dirty="0"/>
              <a:t>posílení postavení spotřebitele v oblasti zelené transformace</a:t>
            </a:r>
            <a:r>
              <a:rPr lang="cs-CZ" sz="2000" dirty="0"/>
              <a:t> má za cíl zvýšit zapojení spotřebitelů do tohoto procesu zajištěním důvěryhodných informací o výrobcích a posílit ochranu spotřebitelů před nekalými obchodními praktikami v této oblasti;  </a:t>
            </a:r>
          </a:p>
          <a:p>
            <a:r>
              <a:rPr lang="cs-CZ" sz="2000" dirty="0"/>
              <a:t> </a:t>
            </a:r>
            <a:r>
              <a:rPr lang="cs-CZ" sz="2000" b="1" dirty="0"/>
              <a:t>přezkum směrnice o smlouvách o úvěru pro spotřebitele</a:t>
            </a:r>
            <a:r>
              <a:rPr lang="cs-CZ" sz="2000" dirty="0"/>
              <a:t> bude navazovat na její nedávné hodnocení, které poukázalo na problémy bránící jejímu fungování, zejména pokud jde o oblast působnosti, poskytování informací a posouzení úvěruschopnosti, a rovněž bude zohledněn dopad COVID-19 na úvěrový trh a na spotřebitele, včetně těch zranitelných;</a:t>
            </a:r>
          </a:p>
          <a:p>
            <a:r>
              <a:rPr lang="cs-CZ" sz="2000" dirty="0"/>
              <a:t> </a:t>
            </a:r>
            <a:r>
              <a:rPr lang="cs-CZ" sz="2000" b="1" dirty="0"/>
              <a:t>přezkum směrnice o obecné bezpečnosti výrobků</a:t>
            </a:r>
            <a:r>
              <a:rPr lang="cs-CZ" sz="2000" dirty="0"/>
              <a:t> (2001/95/ES) se zaměřuje na její aktualizaci a zohlednění výzev, které přináší nové technologie a on-line prodej. Cílem je zajištění bezpečnosti nepotravinářských spotřebních výrobků, účinnější prosazování plnění stanovených požadavků a posílení dozoru nad trhem.</a:t>
            </a:r>
          </a:p>
          <a:p>
            <a:endParaRPr lang="cs-CZ" dirty="0"/>
          </a:p>
        </p:txBody>
      </p:sp>
    </p:spTree>
    <p:extLst>
      <p:ext uri="{BB962C8B-B14F-4D97-AF65-F5344CB8AC3E}">
        <p14:creationId xmlns:p14="http://schemas.microsoft.com/office/powerpoint/2010/main" val="2351582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22238"/>
            <a:ext cx="7543800" cy="858490"/>
          </a:xfrm>
        </p:spPr>
        <p:txBody>
          <a:bodyPr/>
          <a:lstStyle/>
          <a:p>
            <a:r>
              <a:rPr lang="cs-CZ" dirty="0"/>
              <a:t>Instituce EU</a:t>
            </a:r>
          </a:p>
        </p:txBody>
      </p:sp>
      <p:sp>
        <p:nvSpPr>
          <p:cNvPr id="3" name="Zástupný symbol pro obsah 2"/>
          <p:cNvSpPr>
            <a:spLocks noGrp="1"/>
          </p:cNvSpPr>
          <p:nvPr>
            <p:ph idx="1"/>
          </p:nvPr>
        </p:nvSpPr>
        <p:spPr>
          <a:xfrm>
            <a:off x="611559" y="995412"/>
            <a:ext cx="8083191" cy="5745955"/>
          </a:xfrm>
        </p:spPr>
        <p:txBody>
          <a:bodyPr/>
          <a:lstStyle/>
          <a:p>
            <a:r>
              <a:rPr lang="cs-CZ" sz="2000" b="1" dirty="0"/>
              <a:t>Evropská komise</a:t>
            </a:r>
            <a:endParaRPr lang="cs-CZ" sz="2000" dirty="0"/>
          </a:p>
          <a:p>
            <a:pPr lvl="0"/>
            <a:r>
              <a:rPr lang="cs-CZ" sz="2000" b="1" dirty="0"/>
              <a:t>Evropský parlament</a:t>
            </a:r>
            <a:r>
              <a:rPr lang="cs-CZ" sz="2000" dirty="0"/>
              <a:t> - </a:t>
            </a:r>
            <a:r>
              <a:rPr lang="cs-CZ" sz="2000" u="sng" dirty="0">
                <a:hlinkClick r:id="rId2"/>
              </a:rPr>
              <a:t>Výbor pro vnitřní trh a ochranu spotřebitelů (IMCO),</a:t>
            </a:r>
            <a:endParaRPr lang="cs-CZ" sz="2000" u="sng" dirty="0"/>
          </a:p>
          <a:p>
            <a:pPr lvl="0"/>
            <a:r>
              <a:rPr lang="cs-CZ" sz="2000" b="1" dirty="0"/>
              <a:t>Rada Evropské unie</a:t>
            </a:r>
            <a:r>
              <a:rPr lang="cs-CZ" sz="2000" dirty="0"/>
              <a:t> - Téma ochrany spotřebitele projednávají </a:t>
            </a:r>
            <a:r>
              <a:rPr lang="cs-CZ" sz="2000" u="sng" dirty="0">
                <a:hlinkClick r:id="rId3"/>
              </a:rPr>
              <a:t>Rada pro konkurenceschopnost</a:t>
            </a:r>
            <a:r>
              <a:rPr lang="cs-CZ" sz="2000" dirty="0"/>
              <a:t> (schází se minimálně 4krát ročně) a </a:t>
            </a:r>
            <a:r>
              <a:rPr lang="cs-CZ" sz="2000" u="sng" dirty="0">
                <a:hlinkClick r:id="rId4" tooltip="Zaměstnanost, sociální politika, zdraví a záležitosti spotřebitelů"/>
              </a:rPr>
              <a:t>Rada pro zaměstnanost, sociální politiku, zdraví a záležitosti spotřebitelů</a:t>
            </a:r>
            <a:r>
              <a:rPr lang="cs-CZ" sz="2000" dirty="0"/>
              <a:t> (schází se 4krát ročně). Otázky ochrany spotřebitele projednává i </a:t>
            </a:r>
            <a:r>
              <a:rPr lang="cs-CZ" sz="2000" u="sng" dirty="0">
                <a:hlinkClick r:id="rId5"/>
              </a:rPr>
              <a:t>Pracovní skupina pro ochranu a informování spotřebitele</a:t>
            </a:r>
            <a:r>
              <a:rPr lang="cs-CZ" sz="2000" dirty="0"/>
              <a:t>. V ní jsou před schválením Radou diskutovány všechny návrhy právních předpisů a ostatních dokumentů.</a:t>
            </a:r>
          </a:p>
          <a:p>
            <a:pPr lvl="0"/>
            <a:r>
              <a:rPr lang="cs-CZ" sz="2000" b="1" dirty="0"/>
              <a:t>Spotřebitelské agentury a úřady</a:t>
            </a:r>
            <a:r>
              <a:rPr lang="cs-CZ" sz="2000" dirty="0"/>
              <a:t> - od roku 2014 se problematikou zabývá </a:t>
            </a:r>
            <a:r>
              <a:rPr lang="cs-CZ" sz="2000" u="sng" dirty="0">
                <a:hlinkClick r:id="rId6"/>
              </a:rPr>
              <a:t>Výkonná agentura pro spotřebitele, zdraví, zemědělství a potraviny (CHAFEA)</a:t>
            </a:r>
            <a:r>
              <a:rPr lang="cs-CZ" sz="2000" dirty="0"/>
              <a:t>, která sídlí v Lucemburku a řeší ochranu a zdraví spotřebitele a jeho vzdělávání v oblasti bezpečnosti potravin.</a:t>
            </a:r>
          </a:p>
          <a:p>
            <a:pPr lvl="0"/>
            <a:endParaRPr lang="cs-CZ" sz="1800" dirty="0"/>
          </a:p>
          <a:p>
            <a:pPr lvl="0"/>
            <a:endParaRPr lang="cs-CZ" dirty="0"/>
          </a:p>
        </p:txBody>
      </p:sp>
    </p:spTree>
    <p:extLst>
      <p:ext uri="{BB962C8B-B14F-4D97-AF65-F5344CB8AC3E}">
        <p14:creationId xmlns:p14="http://schemas.microsoft.com/office/powerpoint/2010/main" val="3247733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rychlého varování</a:t>
            </a:r>
          </a:p>
        </p:txBody>
      </p:sp>
      <p:sp>
        <p:nvSpPr>
          <p:cNvPr id="3" name="Zástupný symbol pro obsah 2"/>
          <p:cNvSpPr>
            <a:spLocks noGrp="1"/>
          </p:cNvSpPr>
          <p:nvPr>
            <p:ph idx="1"/>
          </p:nvPr>
        </p:nvSpPr>
        <p:spPr/>
        <p:txBody>
          <a:bodyPr/>
          <a:lstStyle/>
          <a:p>
            <a:r>
              <a:rPr lang="cs-CZ" sz="2400" dirty="0"/>
              <a:t>Komise pravidelně vydává zprávy hodnotící výsledky systému rychlého varování před nebezpečnými výrobky. </a:t>
            </a:r>
          </a:p>
          <a:p>
            <a:r>
              <a:rPr lang="cs-CZ" sz="2400" dirty="0"/>
              <a:t>V roce 2017 se nejvíce oznámení týkalo hraček (29 %), dále motorových vozidel (20 %) a oděvů, textilií a módních výrobků (12 %). Co se týče rizik, bylo v roce 2017 nejčastěji oznamovaným rizikem nebezpečí úrazu (28 %), následované rizikem chemické závadnosti (22 %). Většina nebezpečných výrobků oznámených v systému pocházela ze zemí mimo EU. Nejčastější zemí původu byla Čína (1 155 varování). </a:t>
            </a:r>
          </a:p>
          <a:p>
            <a:endParaRPr lang="cs-CZ" sz="3200" dirty="0"/>
          </a:p>
          <a:p>
            <a:endParaRPr lang="cs-CZ" dirty="0"/>
          </a:p>
        </p:txBody>
      </p:sp>
    </p:spTree>
    <p:extLst>
      <p:ext uri="{BB962C8B-B14F-4D97-AF65-F5344CB8AC3E}">
        <p14:creationId xmlns:p14="http://schemas.microsoft.com/office/powerpoint/2010/main" val="862072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6044" y="332656"/>
            <a:ext cx="8291513" cy="778098"/>
          </a:xfrm>
        </p:spPr>
        <p:txBody>
          <a:bodyPr/>
          <a:lstStyle/>
          <a:p>
            <a:pPr eaLnBrk="1" hangingPunct="1"/>
            <a:r>
              <a:rPr lang="cs-CZ" altLang="cs-CZ" sz="3500" dirty="0"/>
              <a:t>Základní prameny právní úpravy </a:t>
            </a:r>
            <a:br>
              <a:rPr lang="cs-CZ" altLang="cs-CZ" sz="3500" dirty="0"/>
            </a:br>
            <a:r>
              <a:rPr lang="cs-CZ" altLang="cs-CZ" sz="3500" dirty="0"/>
              <a:t>v podmínkách ČR</a:t>
            </a:r>
          </a:p>
        </p:txBody>
      </p:sp>
      <p:sp>
        <p:nvSpPr>
          <p:cNvPr id="4099" name="Rectangle 3"/>
          <p:cNvSpPr>
            <a:spLocks noGrp="1" noChangeArrowheads="1"/>
          </p:cNvSpPr>
          <p:nvPr>
            <p:ph type="body" idx="1"/>
          </p:nvPr>
        </p:nvSpPr>
        <p:spPr>
          <a:xfrm>
            <a:off x="457200" y="1196752"/>
            <a:ext cx="8291512" cy="5904656"/>
          </a:xfrm>
        </p:spPr>
        <p:txBody>
          <a:bodyPr/>
          <a:lstStyle/>
          <a:p>
            <a:pPr eaLnBrk="1" hangingPunct="1">
              <a:lnSpc>
                <a:spcPct val="80000"/>
              </a:lnSpc>
            </a:pPr>
            <a:r>
              <a:rPr lang="cs-CZ" altLang="cs-CZ" sz="1800" b="1" dirty="0"/>
              <a:t>zákon č. 634/1992 </a:t>
            </a:r>
            <a:r>
              <a:rPr lang="cs-CZ" altLang="cs-CZ" sz="1800" b="1" dirty="0" err="1"/>
              <a:t>Sb.,o</a:t>
            </a:r>
            <a:r>
              <a:rPr lang="cs-CZ" altLang="cs-CZ" sz="1800" b="1" dirty="0"/>
              <a:t> ochraně spotřebitele</a:t>
            </a:r>
            <a:r>
              <a:rPr lang="cs-CZ" altLang="cs-CZ" sz="1800" dirty="0"/>
              <a:t>, 			</a:t>
            </a:r>
            <a:endParaRPr lang="cs-CZ" altLang="cs-CZ" sz="1800" b="1" dirty="0"/>
          </a:p>
          <a:p>
            <a:pPr eaLnBrk="1" hangingPunct="1">
              <a:lnSpc>
                <a:spcPct val="80000"/>
              </a:lnSpc>
            </a:pPr>
            <a:r>
              <a:rPr lang="cs-CZ" altLang="cs-CZ" sz="1800" b="1" dirty="0"/>
              <a:t>Zákon č. 102/2001 Sb., o obecné bezpečnosti výrobku</a:t>
            </a:r>
            <a:endParaRPr lang="cs-CZ" altLang="cs-CZ" sz="1800" dirty="0"/>
          </a:p>
          <a:p>
            <a:pPr eaLnBrk="1" hangingPunct="1">
              <a:lnSpc>
                <a:spcPct val="80000"/>
              </a:lnSpc>
            </a:pPr>
            <a:r>
              <a:rPr lang="cs-CZ" altLang="cs-CZ" sz="1800" b="1" dirty="0"/>
              <a:t>zákon č. 258/2000 Sb., o ochraně veřejného zdraví	</a:t>
            </a:r>
          </a:p>
          <a:p>
            <a:pPr eaLnBrk="1" hangingPunct="1">
              <a:lnSpc>
                <a:spcPct val="80000"/>
              </a:lnSpc>
            </a:pPr>
            <a:r>
              <a:rPr lang="cs-CZ" altLang="cs-CZ" sz="1800" b="1" dirty="0"/>
              <a:t>zákon č. 110/1997 Sb., o potravinách a tabákových výrobcích a o  změně a doplnění některých souvisejících zákonů,</a:t>
            </a:r>
          </a:p>
          <a:p>
            <a:pPr eaLnBrk="1" hangingPunct="1">
              <a:lnSpc>
                <a:spcPct val="80000"/>
              </a:lnSpc>
            </a:pPr>
            <a:r>
              <a:rPr lang="cs-CZ" altLang="cs-CZ" sz="1800" b="1" dirty="0"/>
              <a:t>zákon. 22/1997 Sb., o technických požadavcích na výrobky</a:t>
            </a:r>
          </a:p>
          <a:p>
            <a:pPr eaLnBrk="1" hangingPunct="1">
              <a:lnSpc>
                <a:spcPct val="80000"/>
              </a:lnSpc>
            </a:pPr>
            <a:r>
              <a:rPr lang="cs-CZ" altLang="cs-CZ" sz="1800" b="1" dirty="0"/>
              <a:t>zákon č. 64/1986 Sb., o České obchodní inspekci</a:t>
            </a:r>
          </a:p>
          <a:p>
            <a:pPr eaLnBrk="1" hangingPunct="1">
              <a:lnSpc>
                <a:spcPct val="80000"/>
              </a:lnSpc>
            </a:pPr>
            <a:r>
              <a:rPr lang="cs-CZ" altLang="cs-CZ" sz="1800" b="1" dirty="0"/>
              <a:t>zákon č. 146/2002 Sb., o Státní zemědělské a potravinářské inspekci</a:t>
            </a:r>
          </a:p>
          <a:p>
            <a:pPr eaLnBrk="1" hangingPunct="1">
              <a:lnSpc>
                <a:spcPct val="80000"/>
              </a:lnSpc>
            </a:pPr>
            <a:r>
              <a:rPr lang="cs-CZ" altLang="cs-CZ" sz="1800" b="1" dirty="0"/>
              <a:t>zákon č. 147/2002 Sb., o Ústředním kontrolním a zkušebním ústavu zemědělském</a:t>
            </a:r>
          </a:p>
          <a:p>
            <a:pPr eaLnBrk="1" hangingPunct="1">
              <a:lnSpc>
                <a:spcPct val="80000"/>
              </a:lnSpc>
            </a:pPr>
            <a:r>
              <a:rPr lang="cs-CZ" altLang="cs-CZ" sz="1800" b="1" dirty="0"/>
              <a:t>zákon 166/1999 Sb., o veterinární péči</a:t>
            </a:r>
          </a:p>
          <a:p>
            <a:pPr eaLnBrk="1" hangingPunct="1">
              <a:lnSpc>
                <a:spcPct val="80000"/>
              </a:lnSpc>
            </a:pPr>
            <a:r>
              <a:rPr lang="cs-CZ" altLang="cs-CZ" sz="1800" b="1" dirty="0"/>
              <a:t>zákon 78/2004 Sb., o nakládání s GMO a produkty</a:t>
            </a:r>
          </a:p>
          <a:p>
            <a:pPr eaLnBrk="1" hangingPunct="1">
              <a:lnSpc>
                <a:spcPct val="80000"/>
              </a:lnSpc>
            </a:pPr>
            <a:r>
              <a:rPr lang="cs-CZ" altLang="cs-CZ" sz="1800" b="1" dirty="0"/>
              <a:t>zákon. 242/2000 Sb., o ekologickém zemědělství</a:t>
            </a:r>
          </a:p>
          <a:p>
            <a:pPr eaLnBrk="1" hangingPunct="1">
              <a:lnSpc>
                <a:spcPct val="80000"/>
              </a:lnSpc>
            </a:pPr>
            <a:r>
              <a:rPr lang="cs-CZ" altLang="cs-CZ" sz="1800" b="1" dirty="0"/>
              <a:t>zákon č. 91/1996 Sb., o krmivech</a:t>
            </a:r>
          </a:p>
          <a:p>
            <a:pPr eaLnBrk="1" hangingPunct="1">
              <a:lnSpc>
                <a:spcPct val="80000"/>
              </a:lnSpc>
            </a:pPr>
            <a:r>
              <a:rPr lang="cs-CZ" altLang="cs-CZ" sz="1800" b="1" dirty="0"/>
              <a:t>zákon č. 326/2004 Sb., o rostlinolékařské péči a o změně  některých souvisejících zákonů</a:t>
            </a:r>
          </a:p>
          <a:p>
            <a:pPr eaLnBrk="1" hangingPunct="1">
              <a:lnSpc>
                <a:spcPct val="80000"/>
              </a:lnSpc>
            </a:pPr>
            <a:r>
              <a:rPr lang="cs-CZ" altLang="cs-CZ" sz="1800" b="1" dirty="0"/>
              <a:t>zákon č. 156/1998 Sb., o hnojivech, pomocných půdních látkách, pomocných rostlinných přípravcích a substrátech a o agrochemickém zkoušení zemědělských půd – zákon o hnojivech…</a:t>
            </a:r>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11356</TotalTime>
  <Words>4859</Words>
  <Application>Microsoft Office PowerPoint</Application>
  <PresentationFormat>Předvádění na obrazovce (4:3)</PresentationFormat>
  <Paragraphs>263</Paragraphs>
  <Slides>53</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53</vt:i4>
      </vt:variant>
    </vt:vector>
  </HeadingPairs>
  <TitlesOfParts>
    <vt:vector size="56" baseType="lpstr">
      <vt:lpstr>Arial</vt:lpstr>
      <vt:lpstr>Wingdings</vt:lpstr>
      <vt:lpstr>Network</vt:lpstr>
      <vt:lpstr>Veřejnoprávní ochrana spotřebitele</vt:lpstr>
      <vt:lpstr>V evropském kontextu</vt:lpstr>
      <vt:lpstr>Strategie ochrany spotřebitele</vt:lpstr>
      <vt:lpstr>Evropský program</vt:lpstr>
      <vt:lpstr>Nová politika ochrany spotřebitele</vt:lpstr>
      <vt:lpstr>Nová politika ochrany spotřebitele</vt:lpstr>
      <vt:lpstr>Instituce EU</vt:lpstr>
      <vt:lpstr>Systém rychlého varování</vt:lpstr>
      <vt:lpstr>Základní prameny právní úpravy  v podmínkách ČR</vt:lpstr>
      <vt:lpstr>spotřebitel</vt:lpstr>
      <vt:lpstr>Průměrný spotřebitel</vt:lpstr>
      <vt:lpstr>Příklad I</vt:lpstr>
      <vt:lpstr>Příklad II</vt:lpstr>
      <vt:lpstr>Důsledky veřejnoprávní ochrany spotřebitele</vt:lpstr>
      <vt:lpstr>Veřejnoprávní vs. soukromoprávní ochrana</vt:lpstr>
      <vt:lpstr>Příklad</vt:lpstr>
      <vt:lpstr>Některé další pojmy</vt:lpstr>
      <vt:lpstr>ZOS (§ 2/1 n)</vt:lpstr>
      <vt:lpstr>Nejdůležitější zásady ochrany  spotřebitele </vt:lpstr>
      <vt:lpstr>Příklad</vt:lpstr>
      <vt:lpstr>Poctivost prodeje výrobků a poskytování služeb</vt:lpstr>
      <vt:lpstr>Informační povinnost</vt:lpstr>
      <vt:lpstr>Informační povinnost</vt:lpstr>
      <vt:lpstr>INFORMAČNÍ DATABÁZE O BONITĚ A DŮVĚRYHODNOSTI SPOTŘEBITELE </vt:lpstr>
      <vt:lpstr>Další povinnosti při prodeji výrobků a poskytování služeb</vt:lpstr>
      <vt:lpstr>Další povinnosti při prodeji výrobků a poskytování služeb</vt:lpstr>
      <vt:lpstr>Neoprávněné podnikání</vt:lpstr>
      <vt:lpstr>Obaly výrobků</vt:lpstr>
      <vt:lpstr>Zákaz nekalých praktik</vt:lpstr>
      <vt:lpstr>Zákaz nekalých praktik </vt:lpstr>
      <vt:lpstr>Klamavé obchodní praktiky – příloha č. 1 ZOS</vt:lpstr>
      <vt:lpstr>Agresivní obchodní praktiky – příloha č. 2 ZOS</vt:lpstr>
      <vt:lpstr>Vazba nekalé obchodní praktiky na OZ</vt:lpstr>
      <vt:lpstr>Dozor nad ochranou spotřebitele</vt:lpstr>
      <vt:lpstr>Prezentace aplikace PowerPoint</vt:lpstr>
      <vt:lpstr>Prezentace aplikace PowerPoint</vt:lpstr>
      <vt:lpstr>Prezentace aplikace PowerPoint</vt:lpstr>
      <vt:lpstr>Oprávnění kontrolních orgánů</vt:lpstr>
      <vt:lpstr>Prezentace aplikace PowerPoint</vt:lpstr>
      <vt:lpstr>Příklad k orgánům dozoru</vt:lpstr>
      <vt:lpstr>Spolky spotřebitelů</vt:lpstr>
      <vt:lpstr>Spolky spotřebitelů</vt:lpstr>
      <vt:lpstr>Problematika „šmejdů“</vt:lpstr>
      <vt:lpstr>Mimosoudní řešení spotřebitelských sporů</vt:lpstr>
      <vt:lpstr>Zákon č.102/2001 Sb., o obecné bezpečnosti výrobku</vt:lpstr>
      <vt:lpstr>Orgány dozoru</vt:lpstr>
      <vt:lpstr>Zákon o ochraně veřejného zdraví</vt:lpstr>
      <vt:lpstr>Povinnosti vztahující se k předmětům běžného užívání</vt:lpstr>
      <vt:lpstr>Zákon č. 110/1997 Sb., o potravinách</vt:lpstr>
      <vt:lpstr>Prezentace aplikace PowerPoint</vt:lpstr>
      <vt:lpstr>Státní dozor</vt:lpstr>
      <vt:lpstr>Zákon č. 22/1997 Sb., o technických požadavcích na výrobky</vt:lpstr>
      <vt:lpstr>Státní dozor</vt:lpstr>
    </vt:vector>
  </TitlesOfParts>
  <Company>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Veřejnoprávní ochrana spotřebitele</dc:title>
  <dc:creator>dudova</dc:creator>
  <cp:lastModifiedBy>Jana Dudová</cp:lastModifiedBy>
  <cp:revision>108</cp:revision>
  <dcterms:created xsi:type="dcterms:W3CDTF">2009-11-02T18:52:27Z</dcterms:created>
  <dcterms:modified xsi:type="dcterms:W3CDTF">2021-10-07T12:54:10Z</dcterms:modified>
</cp:coreProperties>
</file>