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6"/>
  </p:handoutMasterIdLst>
  <p:sldIdLst>
    <p:sldId id="256" r:id="rId5"/>
    <p:sldId id="280" r:id="rId6"/>
    <p:sldId id="271" r:id="rId7"/>
    <p:sldId id="267" r:id="rId8"/>
    <p:sldId id="281" r:id="rId9"/>
    <p:sldId id="293" r:id="rId10"/>
    <p:sldId id="294" r:id="rId11"/>
    <p:sldId id="277" r:id="rId12"/>
    <p:sldId id="295" r:id="rId13"/>
    <p:sldId id="274" r:id="rId14"/>
    <p:sldId id="261" r:id="rId15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D0AF940E-B3E7-4B3D-91AC-5E2DD9105A6F}"/>
    <pc:docChg chg="undo custSel addSld delSld modSld">
      <pc:chgData name="Johan Schweigl" userId="ab923b3b-419b-495d-91dc-ec48b05e0a58" providerId="ADAL" clId="{D0AF940E-B3E7-4B3D-91AC-5E2DD9105A6F}" dt="2021-11-08T19:35:13.463" v="115" actId="14100"/>
      <pc:docMkLst>
        <pc:docMk/>
      </pc:docMkLst>
      <pc:sldChg chg="modSp add">
        <pc:chgData name="Johan Schweigl" userId="ab923b3b-419b-495d-91dc-ec48b05e0a58" providerId="ADAL" clId="{D0AF940E-B3E7-4B3D-91AC-5E2DD9105A6F}" dt="2021-11-08T19:35:13.463" v="115" actId="14100"/>
        <pc:sldMkLst>
          <pc:docMk/>
          <pc:sldMk cId="1714506676" sldId="274"/>
        </pc:sldMkLst>
        <pc:spChg chg="mod">
          <ac:chgData name="Johan Schweigl" userId="ab923b3b-419b-495d-91dc-ec48b05e0a58" providerId="ADAL" clId="{D0AF940E-B3E7-4B3D-91AC-5E2DD9105A6F}" dt="2021-11-08T19:35:13.463" v="115" actId="14100"/>
          <ac:spMkLst>
            <pc:docMk/>
            <pc:sldMk cId="1714506676" sldId="274"/>
            <ac:spMk id="2" creationId="{00000000-0000-0000-0000-000000000000}"/>
          </ac:spMkLst>
        </pc:spChg>
        <pc:spChg chg="mod">
          <ac:chgData name="Johan Schweigl" userId="ab923b3b-419b-495d-91dc-ec48b05e0a58" providerId="ADAL" clId="{D0AF940E-B3E7-4B3D-91AC-5E2DD9105A6F}" dt="2021-11-08T19:35:08.001" v="114" actId="20577"/>
          <ac:spMkLst>
            <pc:docMk/>
            <pc:sldMk cId="1714506676" sldId="274"/>
            <ac:spMk id="3" creationId="{00000000-0000-0000-0000-000000000000}"/>
          </ac:spMkLst>
        </pc:spChg>
      </pc:sldChg>
      <pc:sldChg chg="del">
        <pc:chgData name="Johan Schweigl" userId="ab923b3b-419b-495d-91dc-ec48b05e0a58" providerId="ADAL" clId="{D0AF940E-B3E7-4B3D-91AC-5E2DD9105A6F}" dt="2021-11-08T19:31:39.998" v="0" actId="2696"/>
        <pc:sldMkLst>
          <pc:docMk/>
          <pc:sldMk cId="1214855529" sldId="282"/>
        </pc:sldMkLst>
      </pc:sldChg>
      <pc:sldChg chg="del">
        <pc:chgData name="Johan Schweigl" userId="ab923b3b-419b-495d-91dc-ec48b05e0a58" providerId="ADAL" clId="{D0AF940E-B3E7-4B3D-91AC-5E2DD9105A6F}" dt="2021-11-08T19:31:42.423" v="1" actId="2696"/>
        <pc:sldMkLst>
          <pc:docMk/>
          <pc:sldMk cId="500276626" sldId="283"/>
        </pc:sldMkLst>
      </pc:sldChg>
      <pc:sldChg chg="del">
        <pc:chgData name="Johan Schweigl" userId="ab923b3b-419b-495d-91dc-ec48b05e0a58" providerId="ADAL" clId="{D0AF940E-B3E7-4B3D-91AC-5E2DD9105A6F}" dt="2021-11-08T19:31:43.486" v="2" actId="2696"/>
        <pc:sldMkLst>
          <pc:docMk/>
          <pc:sldMk cId="1277574950" sldId="284"/>
        </pc:sldMkLst>
      </pc:sldChg>
      <pc:sldChg chg="del">
        <pc:chgData name="Johan Schweigl" userId="ab923b3b-419b-495d-91dc-ec48b05e0a58" providerId="ADAL" clId="{D0AF940E-B3E7-4B3D-91AC-5E2DD9105A6F}" dt="2021-11-08T19:31:44.344" v="3" actId="2696"/>
        <pc:sldMkLst>
          <pc:docMk/>
          <pc:sldMk cId="1119501688" sldId="285"/>
        </pc:sldMkLst>
      </pc:sldChg>
      <pc:sldChg chg="del">
        <pc:chgData name="Johan Schweigl" userId="ab923b3b-419b-495d-91dc-ec48b05e0a58" providerId="ADAL" clId="{D0AF940E-B3E7-4B3D-91AC-5E2DD9105A6F}" dt="2021-11-08T19:31:45.162" v="4" actId="2696"/>
        <pc:sldMkLst>
          <pc:docMk/>
          <pc:sldMk cId="1671135258" sldId="286"/>
        </pc:sldMkLst>
      </pc:sldChg>
      <pc:sldChg chg="del">
        <pc:chgData name="Johan Schweigl" userId="ab923b3b-419b-495d-91dc-ec48b05e0a58" providerId="ADAL" clId="{D0AF940E-B3E7-4B3D-91AC-5E2DD9105A6F}" dt="2021-11-08T19:31:46.109" v="5" actId="2696"/>
        <pc:sldMkLst>
          <pc:docMk/>
          <pc:sldMk cId="3616176516" sldId="287"/>
        </pc:sldMkLst>
      </pc:sldChg>
      <pc:sldChg chg="del">
        <pc:chgData name="Johan Schweigl" userId="ab923b3b-419b-495d-91dc-ec48b05e0a58" providerId="ADAL" clId="{D0AF940E-B3E7-4B3D-91AC-5E2DD9105A6F}" dt="2021-11-08T19:31:47.476" v="6" actId="2696"/>
        <pc:sldMkLst>
          <pc:docMk/>
          <pc:sldMk cId="4074342542" sldId="288"/>
        </pc:sldMkLst>
      </pc:sldChg>
      <pc:sldChg chg="del">
        <pc:chgData name="Johan Schweigl" userId="ab923b3b-419b-495d-91dc-ec48b05e0a58" providerId="ADAL" clId="{D0AF940E-B3E7-4B3D-91AC-5E2DD9105A6F}" dt="2021-11-08T19:31:48.745" v="7" actId="2696"/>
        <pc:sldMkLst>
          <pc:docMk/>
          <pc:sldMk cId="964007219" sldId="290"/>
        </pc:sldMkLst>
      </pc:sldChg>
      <pc:sldChg chg="del">
        <pc:chgData name="Johan Schweigl" userId="ab923b3b-419b-495d-91dc-ec48b05e0a58" providerId="ADAL" clId="{D0AF940E-B3E7-4B3D-91AC-5E2DD9105A6F}" dt="2021-11-08T19:31:49.315" v="8" actId="2696"/>
        <pc:sldMkLst>
          <pc:docMk/>
          <pc:sldMk cId="2660403877" sldId="291"/>
        </pc:sldMkLst>
      </pc:sldChg>
      <pc:sldChg chg="del">
        <pc:chgData name="Johan Schweigl" userId="ab923b3b-419b-495d-91dc-ec48b05e0a58" providerId="ADAL" clId="{D0AF940E-B3E7-4B3D-91AC-5E2DD9105A6F}" dt="2021-11-08T19:31:49.901" v="9" actId="2696"/>
        <pc:sldMkLst>
          <pc:docMk/>
          <pc:sldMk cId="78338531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08.11.2021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40864" y="475488"/>
            <a:ext cx="9354312" cy="2173224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Obecně k regulaci peněz a měny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Měnové a devizové právo</a:t>
            </a:r>
          </a:p>
          <a:p>
            <a:r>
              <a:rPr lang="cs-CZ" sz="2400" dirty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985057"/>
          </a:xfrm>
        </p:spPr>
        <p:txBody>
          <a:bodyPr/>
          <a:lstStyle/>
          <a:p>
            <a:pPr algn="l"/>
            <a:r>
              <a:rPr lang="cs-CZ" b="1" dirty="0"/>
              <a:t>„</a:t>
            </a:r>
            <a:r>
              <a:rPr lang="cs-CZ" b="1" dirty="0" err="1"/>
              <a:t>Kryptoměny</a:t>
            </a:r>
            <a:r>
              <a:rPr lang="cs-CZ" b="1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95120"/>
            <a:ext cx="10018713" cy="4787392"/>
          </a:xfrm>
        </p:spPr>
        <p:txBody>
          <a:bodyPr anchor="t">
            <a:normAutofit/>
          </a:bodyPr>
          <a:lstStyle/>
          <a:p>
            <a:r>
              <a:rPr lang="cs-CZ" dirty="0"/>
              <a:t>Není měna</a:t>
            </a:r>
          </a:p>
          <a:p>
            <a:r>
              <a:rPr lang="cs-CZ" dirty="0"/>
              <a:t>Různé druhy:</a:t>
            </a:r>
          </a:p>
          <a:p>
            <a:pPr lvl="1"/>
            <a:r>
              <a:rPr lang="cs-CZ" dirty="0"/>
              <a:t>Bez emitenta</a:t>
            </a:r>
          </a:p>
          <a:p>
            <a:pPr lvl="1"/>
            <a:r>
              <a:rPr lang="cs-CZ" dirty="0"/>
              <a:t>Emitované </a:t>
            </a:r>
          </a:p>
          <a:p>
            <a:pPr lvl="2"/>
            <a:r>
              <a:rPr lang="cs-CZ" dirty="0"/>
              <a:t>Emitované soukromou institucí</a:t>
            </a:r>
          </a:p>
          <a:p>
            <a:pPr lvl="2"/>
            <a:r>
              <a:rPr lang="cs-CZ" dirty="0"/>
              <a:t>Emitované veřejnou institucí</a:t>
            </a:r>
          </a:p>
          <a:p>
            <a:r>
              <a:rPr lang="cs-CZ" dirty="0"/>
              <a:t>Vývoj – některé se blíží povahou k jiným investičním nástrojům</a:t>
            </a:r>
          </a:p>
          <a:p>
            <a:r>
              <a:rPr lang="cs-CZ" dirty="0"/>
              <a:t>Splňují v současné době </a:t>
            </a:r>
            <a:r>
              <a:rPr lang="cs-CZ" dirty="0" err="1"/>
              <a:t>kryptoměny</a:t>
            </a:r>
            <a:r>
              <a:rPr lang="cs-CZ" dirty="0"/>
              <a:t> výše vymezené funkce peněz?</a:t>
            </a:r>
          </a:p>
          <a:p>
            <a:r>
              <a:rPr lang="cs-CZ" dirty="0"/>
              <a:t>Jsou spíše penězi nebo „investičními“ (spekulativními) instrumenty?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7145066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01168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Měnové právo – oblast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5648"/>
            <a:ext cx="10018713" cy="4416552"/>
          </a:xfrm>
        </p:spPr>
        <p:txBody>
          <a:bodyPr anchor="t">
            <a:noAutofit/>
          </a:bodyPr>
          <a:lstStyle/>
          <a:p>
            <a:r>
              <a:rPr lang="cs-CZ" sz="3200" dirty="0"/>
              <a:t>Do měnového práva řadíme právní normy upravující měnu, měnový systém</a:t>
            </a:r>
          </a:p>
          <a:p>
            <a:r>
              <a:rPr lang="cs-CZ" sz="3200" dirty="0"/>
              <a:t>Vymezuje zejm.</a:t>
            </a:r>
          </a:p>
          <a:p>
            <a:pPr lvl="1"/>
            <a:r>
              <a:rPr lang="cs-CZ" sz="2400" dirty="0"/>
              <a:t>Peněžní jednotku</a:t>
            </a:r>
          </a:p>
          <a:p>
            <a:pPr lvl="1"/>
            <a:r>
              <a:rPr lang="cs-CZ" sz="2400" dirty="0"/>
              <a:t>Formy platidel</a:t>
            </a:r>
          </a:p>
          <a:p>
            <a:pPr lvl="1"/>
            <a:r>
              <a:rPr lang="cs-CZ" sz="2400" dirty="0"/>
              <a:t>Kompetence a pravidla emise</a:t>
            </a:r>
          </a:p>
          <a:p>
            <a:pPr lvl="1"/>
            <a:r>
              <a:rPr lang="cs-CZ" sz="2400" dirty="0"/>
              <a:t>Pravidla nuceného oběhu měny</a:t>
            </a:r>
          </a:p>
          <a:p>
            <a:pPr lvl="1"/>
            <a:r>
              <a:rPr lang="cs-CZ" sz="2400" dirty="0"/>
              <a:t>Platební styk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493667" y="3508247"/>
            <a:ext cx="4117913" cy="28163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sz="2400" dirty="0"/>
              <a:t>Nástroje k ochraně měny</a:t>
            </a:r>
          </a:p>
          <a:p>
            <a:pPr lvl="1"/>
            <a:r>
              <a:rPr lang="cs-CZ" sz="2400" dirty="0"/>
              <a:t>Právní aspekty měnové politiky, atd.</a:t>
            </a:r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762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Peníze vs. měna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/>
              <a:t>Měnou „</a:t>
            </a:r>
            <a:r>
              <a:rPr lang="cs-CZ" i="1" dirty="0"/>
              <a:t> „rozumíme onen druh peněz, který v jednotlivém státě ve smyslu právním za peníze platí</a:t>
            </a:r>
            <a:r>
              <a:rPr lang="cs-CZ" dirty="0"/>
              <a:t>“									(</a:t>
            </a:r>
            <a:r>
              <a:rPr lang="cs-CZ" dirty="0" err="1"/>
              <a:t>Bráf</a:t>
            </a:r>
            <a:r>
              <a:rPr lang="cs-CZ" dirty="0"/>
              <a:t>, 1888)</a:t>
            </a:r>
          </a:p>
          <a:p>
            <a:endParaRPr lang="cs-CZ" dirty="0"/>
          </a:p>
          <a:p>
            <a:r>
              <a:rPr lang="cs-CZ" dirty="0"/>
              <a:t>Měna je „</a:t>
            </a:r>
            <a:r>
              <a:rPr lang="cs-CZ" i="1" dirty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/>
              <a:t>“		(</a:t>
            </a:r>
            <a:r>
              <a:rPr lang="cs-CZ" dirty="0" err="1"/>
              <a:t>Grůň</a:t>
            </a:r>
            <a:r>
              <a:rPr lang="cs-CZ" dirty="0"/>
              <a:t>, 1996)</a:t>
            </a:r>
          </a:p>
          <a:p>
            <a:endParaRPr lang="cs-CZ" dirty="0"/>
          </a:p>
          <a:p>
            <a:r>
              <a:rPr lang="cs-CZ" dirty="0"/>
              <a:t>Měna jako zákonné platidlo </a:t>
            </a:r>
            <a:r>
              <a:rPr lang="cs-CZ" i="1" dirty="0"/>
              <a:t>(</a:t>
            </a:r>
            <a:r>
              <a:rPr lang="cs-CZ" i="1" dirty="0" err="1"/>
              <a:t>legal</a:t>
            </a:r>
            <a:r>
              <a:rPr lang="cs-CZ" i="1" dirty="0"/>
              <a:t> tender, </a:t>
            </a:r>
            <a:r>
              <a:rPr lang="cs-CZ" i="1" dirty="0" err="1"/>
              <a:t>gesetzliches</a:t>
            </a:r>
            <a:r>
              <a:rPr lang="cs-CZ" i="1" dirty="0"/>
              <a:t> </a:t>
            </a:r>
            <a:r>
              <a:rPr lang="cs-CZ" i="1" dirty="0" err="1"/>
              <a:t>Zahlungsmittel</a:t>
            </a:r>
            <a:r>
              <a:rPr lang="cs-CZ" i="1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Peníze – základní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/>
              <a:t>Penězi může být v obecné rovině vše, co je obecně přijímáno, jako prostředek směny 								(</a:t>
            </a:r>
            <a:r>
              <a:rPr lang="cs-CZ" dirty="0" err="1"/>
              <a:t>Mishkin</a:t>
            </a:r>
            <a:r>
              <a:rPr lang="cs-CZ" dirty="0"/>
              <a:t>, 2004)</a:t>
            </a:r>
          </a:p>
          <a:p>
            <a:endParaRPr lang="cs-CZ" dirty="0"/>
          </a:p>
          <a:p>
            <a:r>
              <a:rPr lang="cs-CZ" dirty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Uchovatel hodnoty</a:t>
            </a:r>
          </a:p>
          <a:p>
            <a:pPr marL="914400" lvl="1" indent="-45720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Rozlišování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/>
              <a:t>Rozlišování peněz jako zákonného platidla (měny) dle různých kritérií: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podle podoby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podle emitenta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podle krytí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podle vnitřní hodnoty, atd.</a:t>
            </a:r>
          </a:p>
          <a:p>
            <a:pPr marL="514350" indent="-51435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853416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Žirové účetní peníze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dirty="0"/>
              <a:t>Účetní peníze jsou představované účetními zůstatky na bankovních účtech</a:t>
            </a:r>
          </a:p>
          <a:p>
            <a:r>
              <a:rPr lang="cs-CZ" sz="2800" dirty="0"/>
              <a:t>Závazek banky, pohledávka vkladatele</a:t>
            </a:r>
          </a:p>
          <a:p>
            <a:r>
              <a:rPr lang="cs-CZ" sz="2800" dirty="0"/>
              <a:t>Při bankovním úvěru vznik nových účetních peněz</a:t>
            </a:r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odlišní „emitenti“, stejná kupní síla</a:t>
            </a:r>
          </a:p>
          <a:p>
            <a:r>
              <a:rPr lang="cs-CZ" sz="2800" dirty="0"/>
              <a:t>ovlivňování emise v rámci provádění měnové politiky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152061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Rezervy (rezervní peníze)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Rovněž forma účetních záznamů (</a:t>
            </a:r>
            <a:r>
              <a:rPr lang="cs-CZ" sz="2800" i="1" dirty="0"/>
              <a:t>de facto </a:t>
            </a:r>
            <a:r>
              <a:rPr lang="cs-CZ" sz="2800" dirty="0"/>
              <a:t>také účetní peníze)</a:t>
            </a:r>
          </a:p>
          <a:p>
            <a:r>
              <a:rPr lang="cs-CZ" sz="2800" dirty="0"/>
              <a:t>Emitent centrální banka</a:t>
            </a:r>
          </a:p>
          <a:p>
            <a:r>
              <a:rPr lang="cs-CZ" sz="2800" dirty="0"/>
              <a:t>Omezený přístup (pouze pro držitele rezervních účtů)</a:t>
            </a:r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Jaký je vztah rezervních účtů a mezibankovních plateb?</a:t>
            </a:r>
          </a:p>
          <a:p>
            <a:r>
              <a:rPr lang="cs-CZ" sz="2800" dirty="0"/>
              <a:t>Co jsou to tzv. povinné minimální rezervy?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181449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Právní úprava bezhotovostních peněz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/>
              <a:t>Zákon č. 6/1993 Sb., o ČNB</a:t>
            </a:r>
          </a:p>
          <a:p>
            <a:r>
              <a:rPr lang="cs-CZ" dirty="0"/>
              <a:t>Zákon č. 21/1992 Sb., o bankách</a:t>
            </a:r>
          </a:p>
          <a:p>
            <a:r>
              <a:rPr lang="cs-CZ" dirty="0"/>
              <a:t>Zákon č. 87/1995 Sb., o spořitelních a úvěrních družstvech</a:t>
            </a:r>
          </a:p>
          <a:p>
            <a:r>
              <a:rPr lang="cs-CZ" dirty="0"/>
              <a:t>a další ...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207922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Chystané digitální peníze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Rovněž forma účetních záznamů (</a:t>
            </a:r>
            <a:r>
              <a:rPr lang="cs-CZ" sz="2800" i="1" dirty="0"/>
              <a:t>de facto </a:t>
            </a:r>
            <a:r>
              <a:rPr lang="cs-CZ" sz="2800" dirty="0"/>
              <a:t>také účetní peníze)</a:t>
            </a:r>
          </a:p>
          <a:p>
            <a:r>
              <a:rPr lang="cs-CZ" sz="2800" dirty="0"/>
              <a:t>Emitent centrální banka</a:t>
            </a:r>
          </a:p>
          <a:p>
            <a:r>
              <a:rPr lang="cs-CZ" sz="2800" dirty="0"/>
              <a:t>Otevřený přístup</a:t>
            </a:r>
          </a:p>
          <a:p>
            <a:r>
              <a:rPr lang="cs-CZ" sz="2800" dirty="0"/>
              <a:t>Cca od roku 2017 jsou prováděny různé studie o technických požadavcích a možném využití</a:t>
            </a:r>
          </a:p>
          <a:p>
            <a:r>
              <a:rPr lang="cs-CZ" sz="2800" dirty="0"/>
              <a:t>Srov. např. </a:t>
            </a:r>
            <a:r>
              <a:rPr lang="cs-CZ" sz="2800" dirty="0" err="1"/>
              <a:t>Riksbank</a:t>
            </a:r>
            <a:r>
              <a:rPr lang="cs-CZ" sz="2800" dirty="0"/>
              <a:t> e-</a:t>
            </a:r>
            <a:r>
              <a:rPr lang="cs-CZ" sz="2800" dirty="0" err="1"/>
              <a:t>krona</a:t>
            </a:r>
            <a:r>
              <a:rPr lang="cs-CZ" sz="2800" dirty="0"/>
              <a:t>, </a:t>
            </a:r>
            <a:r>
              <a:rPr lang="cs-CZ" sz="2800" dirty="0" err="1"/>
              <a:t>ECB´s</a:t>
            </a:r>
            <a:r>
              <a:rPr lang="cs-CZ" sz="2800" dirty="0"/>
              <a:t> </a:t>
            </a:r>
            <a:r>
              <a:rPr lang="cs-CZ" sz="2800" dirty="0" err="1"/>
              <a:t>digital</a:t>
            </a:r>
            <a:r>
              <a:rPr lang="cs-CZ" sz="2800" dirty="0"/>
              <a:t> euro, </a:t>
            </a:r>
            <a:r>
              <a:rPr lang="cs-CZ" sz="2800" dirty="0" err="1"/>
              <a:t>BoE</a:t>
            </a:r>
            <a:r>
              <a:rPr lang="cs-CZ" sz="2800" dirty="0"/>
              <a:t> </a:t>
            </a:r>
            <a:r>
              <a:rPr lang="cs-CZ" sz="2800" dirty="0" err="1"/>
              <a:t>digital</a:t>
            </a:r>
            <a:r>
              <a:rPr lang="cs-CZ" sz="2800" dirty="0"/>
              <a:t> </a:t>
            </a:r>
            <a:r>
              <a:rPr lang="cs-CZ" sz="2800" dirty="0" err="1"/>
              <a:t>pound</a:t>
            </a:r>
            <a:r>
              <a:rPr lang="cs-CZ" sz="2800" dirty="0"/>
              <a:t>, atd.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7361728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8640B28E003A54EAB582783A18D48F5" ma:contentTypeVersion="14" ma:contentTypeDescription="Vytvoří nový dokument" ma:contentTypeScope="" ma:versionID="cdd8f29005b495877d648341a6c0a89a">
  <xsd:schema xmlns:xsd="http://www.w3.org/2001/XMLSchema" xmlns:xs="http://www.w3.org/2001/XMLSchema" xmlns:p="http://schemas.microsoft.com/office/2006/metadata/properties" xmlns:ns3="188d5dcd-eed8-442a-b5ac-cb47f5e38b55" xmlns:ns4="cf5aa79d-ceb3-4123-b10c-3c053f17e341" targetNamespace="http://schemas.microsoft.com/office/2006/metadata/properties" ma:root="true" ma:fieldsID="0044813edb4a63577566414f887b70e0" ns3:_="" ns4:_="">
    <xsd:import namespace="188d5dcd-eed8-442a-b5ac-cb47f5e38b55"/>
    <xsd:import namespace="cf5aa79d-ceb3-4123-b10c-3c053f17e3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d5dcd-eed8-442a-b5ac-cb47f5e38b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5aa79d-ceb3-4123-b10c-3c053f17e3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541829-2862-4B7B-98C9-54BD6AD5D6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2F176E-3E45-4B1E-B142-65076F63F7E1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f5aa79d-ceb3-4123-b10c-3c053f17e341"/>
    <ds:schemaRef ds:uri="http://purl.org/dc/dcmitype/"/>
    <ds:schemaRef ds:uri="188d5dcd-eed8-442a-b5ac-cb47f5e38b5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523579A-7EF7-4E4A-AD6D-438DA2E199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d5dcd-eed8-442a-b5ac-cb47f5e38b55"/>
    <ds:schemaRef ds:uri="cf5aa79d-ceb3-4123-b10c-3c053f17e3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460</Words>
  <Application>Microsoft Office PowerPoint</Application>
  <PresentationFormat>Širokoúhlá obrazovka</PresentationFormat>
  <Paragraphs>115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Paralaxa</vt:lpstr>
      <vt:lpstr>Obecně k regulaci peněz a měny v ČR</vt:lpstr>
      <vt:lpstr>Měnové právo – oblast regulace</vt:lpstr>
      <vt:lpstr>Peníze vs. měna</vt:lpstr>
      <vt:lpstr>Peníze – základní funkce</vt:lpstr>
      <vt:lpstr>Rozlišování </vt:lpstr>
      <vt:lpstr>Žirové účetní peníze</vt:lpstr>
      <vt:lpstr>Rezervy (rezervní peníze)</vt:lpstr>
      <vt:lpstr>Právní úprava bezhotovostních peněz</vt:lpstr>
      <vt:lpstr>Chystané digitální peníze</vt:lpstr>
      <vt:lpstr>„Kryptoměny“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151</cp:revision>
  <cp:lastPrinted>2019-10-02T07:34:04Z</cp:lastPrinted>
  <dcterms:created xsi:type="dcterms:W3CDTF">2016-10-17T17:38:14Z</dcterms:created>
  <dcterms:modified xsi:type="dcterms:W3CDTF">2021-11-08T19:35:16Z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0x010100E8640B28E003A54EAB582783A18D48F5</vt:lpwstr>
  </property>
</Properties>
</file>