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24"/>
  </p:notesMasterIdLst>
  <p:handoutMasterIdLst>
    <p:handoutMasterId r:id="rId25"/>
  </p:handoutMasterIdLst>
  <p:sldIdLst>
    <p:sldId id="256" r:id="rId2"/>
    <p:sldId id="261" r:id="rId3"/>
    <p:sldId id="313" r:id="rId4"/>
    <p:sldId id="277" r:id="rId5"/>
    <p:sldId id="279" r:id="rId6"/>
    <p:sldId id="328" r:id="rId7"/>
    <p:sldId id="332" r:id="rId8"/>
    <p:sldId id="333" r:id="rId9"/>
    <p:sldId id="335" r:id="rId10"/>
    <p:sldId id="336" r:id="rId11"/>
    <p:sldId id="337" r:id="rId12"/>
    <p:sldId id="338" r:id="rId13"/>
    <p:sldId id="339" r:id="rId14"/>
    <p:sldId id="340" r:id="rId15"/>
    <p:sldId id="341" r:id="rId16"/>
    <p:sldId id="342" r:id="rId17"/>
    <p:sldId id="343" r:id="rId18"/>
    <p:sldId id="344" r:id="rId19"/>
    <p:sldId id="345" r:id="rId20"/>
    <p:sldId id="346" r:id="rId21"/>
    <p:sldId id="348" r:id="rId22"/>
    <p:sldId id="347" r:id="rId2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00287D"/>
    <a:srgbClr val="96969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3296810-A885-4BE3-A3E7-6D5BEEA58F35}" styleName="Střední styl 2 – zvýraznění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368" autoAdjust="0"/>
    <p:restoredTop sz="94611" autoAdjust="0"/>
  </p:normalViewPr>
  <p:slideViewPr>
    <p:cSldViewPr snapToGrid="0">
      <p:cViewPr varScale="1">
        <p:scale>
          <a:sx n="111" d="100"/>
          <a:sy n="111" d="100"/>
        </p:scale>
        <p:origin x="-1152" y="-90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321"/>
        <p:guide pos="5418"/>
        <p:guide pos="682"/>
        <p:guide pos="2767"/>
        <p:guide pos="2976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cs typeface="+mn-cs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cs typeface="+mn-cs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cs typeface="+mn-cs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91217BD3-A5CF-42D3-BECE-335F0033249B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noProof="0"/>
              <a:t>Klepnutím lze upravit styly předlohy textu.</a:t>
            </a:r>
          </a:p>
          <a:p>
            <a:pPr lvl="1"/>
            <a:r>
              <a:rPr lang="cs-CZ" altLang="cs-CZ" noProof="0"/>
              <a:t>Druhá úroveň</a:t>
            </a:r>
          </a:p>
          <a:p>
            <a:pPr lvl="2"/>
            <a:r>
              <a:rPr lang="cs-CZ" altLang="cs-CZ" noProof="0"/>
              <a:t>Třetí úroveň</a:t>
            </a:r>
          </a:p>
          <a:p>
            <a:pPr lvl="3"/>
            <a:r>
              <a:rPr lang="cs-CZ" altLang="cs-CZ" noProof="0"/>
              <a:t>Čtvrtá úroveň</a:t>
            </a:r>
          </a:p>
          <a:p>
            <a:pPr lvl="4"/>
            <a:r>
              <a:rPr lang="cs-CZ" altLang="cs-CZ" noProof="0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fld id="{EBE56F6D-6859-40CE-B752-50DF4B8820F9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82675" y="2565401"/>
            <a:ext cx="7518400" cy="2663825"/>
          </a:xfrm>
        </p:spPr>
        <p:txBody>
          <a:bodyPr tIns="0" bIns="0" anchor="ctr"/>
          <a:lstStyle>
            <a:lvl1pPr>
              <a:defRPr sz="3200"/>
            </a:lvl1pPr>
          </a:lstStyle>
          <a:p>
            <a:pPr lvl="0"/>
            <a:r>
              <a:rPr lang="cs-CZ" altLang="cs-CZ" noProof="0"/>
              <a:t>Klepnutím lze upravit styl předlohy nadpisů.</a:t>
            </a:r>
            <a:endParaRPr lang="cs-CZ" altLang="cs-CZ" noProof="0" dirty="0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pPr>
              <a:defRPr/>
            </a:pPr>
            <a:r>
              <a:rPr lang="cs-CZ" altLang="cs-CZ"/>
              <a:t>Definujte zápatí - název prezentace / pracoviště</a:t>
            </a:r>
          </a:p>
        </p:txBody>
      </p:sp>
      <p:sp>
        <p:nvSpPr>
          <p:cNvPr id="4" name="Rectangle 18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48E0528-6127-4FF7-BA92-3E22A880147E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1DB2BA5-65E1-44C2-804F-25BE1B956FC2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97689" y="1125539"/>
            <a:ext cx="1703387" cy="500697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9588" y="1125539"/>
            <a:ext cx="6037861" cy="500697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9FAD130-EFB8-4236-BDA5-854669604C92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rgbClr val="00287D"/>
              </a:buClr>
              <a:buSzPct val="100000"/>
              <a:buFont typeface="Wingdings" panose="05000000000000000000" pitchFamily="2" charset="2"/>
              <a:buChar char="§"/>
              <a:defRPr/>
            </a:lvl1pPr>
            <a:lvl2pPr marL="742950" indent="-285750">
              <a:buClr>
                <a:srgbClr val="00287D"/>
              </a:buClr>
              <a:buFont typeface="Wingdings" panose="05000000000000000000" pitchFamily="2" charset="2"/>
              <a:buChar char="§"/>
              <a:defRPr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9C00F6-D8F7-466F-BC94-C246BD0C9821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4406901"/>
            <a:ext cx="8091487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09589" y="2906713"/>
            <a:ext cx="8091487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7F9FC16-8FF1-4470-9BB4-02201ED4E54B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09588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24131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Definujte zápatí - název prezentace / pracoviště</a:t>
            </a:r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ED1BB5-3FBB-447B-ABBA-CEB27EF9A4D5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1134533"/>
            <a:ext cx="8091487" cy="643467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12369" y="2019300"/>
            <a:ext cx="38786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9588" y="2915728"/>
            <a:ext cx="3874282" cy="321043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723119" y="2019300"/>
            <a:ext cx="38779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22963" y="2938734"/>
            <a:ext cx="3878113" cy="319113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Definujte zápatí - název prezentace / pracoviště</a:t>
            </a:r>
          </a:p>
        </p:txBody>
      </p:sp>
      <p:sp>
        <p:nvSpPr>
          <p:cNvPr id="8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9773E6-2FB9-4E83-A513-1C25C04E921F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cs-CZ" dirty="0"/>
          </a:p>
        </p:txBody>
      </p:sp>
      <p:sp>
        <p:nvSpPr>
          <p:cNvPr id="5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8091487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Definujte zápatí - název prezentace / pracoviště</a:t>
            </a:r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3AAF9A9-96C4-413F-ADA8-AB88F3C81936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Definujte zápatí - název prezentace / pracoviště</a:t>
            </a:r>
          </a:p>
        </p:txBody>
      </p:sp>
      <p:sp>
        <p:nvSpPr>
          <p:cNvPr id="3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7BDCA49-1824-42E8-9CBF-88DBE90DF3E5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8" y="1134534"/>
            <a:ext cx="8091487" cy="64346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1" y="2019300"/>
            <a:ext cx="5026025" cy="410686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2746884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Definujte zápatí - název prezentace / pracoviště</a:t>
            </a:r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12EFD1-8B91-4F59-B0ED-A1A725A1313F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5087507"/>
            <a:ext cx="5486400" cy="566739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1134533"/>
            <a:ext cx="5486400" cy="38745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/>
              <a:t>Klepnutím na ikonu přidáte obrázek.</a:t>
            </a:r>
            <a:endParaRPr lang="cs-CZ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654246"/>
            <a:ext cx="5486400" cy="47562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Definujte zápatí - název prezentace / pracoviště</a:t>
            </a:r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8A7B348-A551-4758-8498-9DACF782D517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509588" y="1125538"/>
            <a:ext cx="808672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1027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9588" y="2017713"/>
            <a:ext cx="8081962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</p:txBody>
      </p:sp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275" y="6248400"/>
            <a:ext cx="630555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969696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r>
              <a:rPr lang="cs-CZ" altLang="cs-CZ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5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969696"/>
                </a:solidFill>
                <a:latin typeface="Arial" charset="0"/>
              </a:defRPr>
            </a:lvl1pPr>
          </a:lstStyle>
          <a:p>
            <a:fld id="{C82BDD9A-E9C5-418D-BC88-08C48F0CDB8D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8" r:id="rId1"/>
    <p:sldLayoutId id="2147484018" r:id="rId2"/>
    <p:sldLayoutId id="2147484019" r:id="rId3"/>
    <p:sldLayoutId id="2147484020" r:id="rId4"/>
    <p:sldLayoutId id="2147484021" r:id="rId5"/>
    <p:sldLayoutId id="2147484022" r:id="rId6"/>
    <p:sldLayoutId id="2147484023" r:id="rId7"/>
    <p:sldLayoutId id="2147484024" r:id="rId8"/>
    <p:sldLayoutId id="2147484025" r:id="rId9"/>
    <p:sldLayoutId id="2147484026" r:id="rId10"/>
    <p:sldLayoutId id="2147484027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287D"/>
        </a:buClr>
        <a:buSzPct val="100000"/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287D"/>
        </a:buClr>
        <a:buSzPct val="80000"/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5"/>
          <p:cNvSpPr>
            <a:spLocks noGrp="1" noChangeArrowheads="1"/>
          </p:cNvSpPr>
          <p:nvPr>
            <p:ph type="ftr" sz="quarter" idx="10"/>
          </p:nvPr>
        </p:nvSpPr>
        <p:spPr>
          <a:xfrm>
            <a:off x="414338" y="6248400"/>
            <a:ext cx="6313487" cy="457200"/>
          </a:xfrm>
        </p:spPr>
        <p:txBody>
          <a:bodyPr/>
          <a:lstStyle/>
          <a:p>
            <a:pPr>
              <a:defRPr/>
            </a:pPr>
            <a:r>
              <a:rPr lang="cs-CZ" altLang="cs-CZ" dirty="0"/>
              <a:t>MV927K - Veřejný majetek</a:t>
            </a:r>
          </a:p>
        </p:txBody>
      </p:sp>
      <p:sp>
        <p:nvSpPr>
          <p:cNvPr id="5123" name="Rectangle 1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858000" y="6248400"/>
            <a:ext cx="1833563" cy="4572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AAB87233-910E-4717-8B62-AF7C35DF8BF0}" type="slidenum">
              <a:rPr lang="cs-CZ" altLang="cs-CZ"/>
              <a:pPr/>
              <a:t>1</a:t>
            </a:fld>
            <a:endParaRPr lang="cs-CZ" altLang="cs-CZ"/>
          </a:p>
        </p:txBody>
      </p:sp>
      <p:sp>
        <p:nvSpPr>
          <p:cNvPr id="512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82675" y="2565400"/>
            <a:ext cx="7518400" cy="2663825"/>
          </a:xfrm>
        </p:spPr>
        <p:txBody>
          <a:bodyPr/>
          <a:lstStyle/>
          <a:p>
            <a:pPr algn="ctr" eaLnBrk="1" hangingPunct="1"/>
            <a:r>
              <a:rPr lang="cs-CZ" altLang="cs-CZ" sz="3000" smtClean="0">
                <a:solidFill>
                  <a:srgbClr val="002060"/>
                </a:solidFill>
              </a:rPr>
              <a:t>Majetek státu </a:t>
            </a:r>
            <a:r>
              <a:rPr lang="cs-CZ" altLang="cs-CZ" sz="2800" smtClean="0">
                <a:solidFill>
                  <a:srgbClr val="7030A0"/>
                </a:solidFill>
              </a:rPr>
              <a:t/>
            </a:r>
            <a:br>
              <a:rPr lang="cs-CZ" altLang="cs-CZ" sz="2800" smtClean="0">
                <a:solidFill>
                  <a:srgbClr val="7030A0"/>
                </a:solidFill>
              </a:rPr>
            </a:br>
            <a:r>
              <a:rPr lang="cs-CZ" altLang="cs-CZ" sz="2800" smtClean="0">
                <a:solidFill>
                  <a:srgbClr val="7030A0"/>
                </a:solidFill>
              </a:rPr>
              <a:t/>
            </a:r>
            <a:br>
              <a:rPr lang="cs-CZ" altLang="cs-CZ" sz="2800" smtClean="0">
                <a:solidFill>
                  <a:srgbClr val="7030A0"/>
                </a:solidFill>
              </a:rPr>
            </a:br>
            <a:r>
              <a:rPr lang="cs-CZ" altLang="cs-CZ" sz="2400" smtClean="0">
                <a:solidFill>
                  <a:schemeClr val="tx1"/>
                </a:solidFill>
              </a:rPr>
              <a:t>MV927K - II. přednáška</a:t>
            </a:r>
            <a:br>
              <a:rPr lang="cs-CZ" altLang="cs-CZ" sz="2400" smtClean="0">
                <a:solidFill>
                  <a:schemeClr val="tx1"/>
                </a:solidFill>
              </a:rPr>
            </a:br>
            <a:r>
              <a:rPr lang="cs-CZ" altLang="cs-CZ" sz="1800" b="0" smtClean="0">
                <a:solidFill>
                  <a:schemeClr val="tx1"/>
                </a:solidFill>
              </a:rPr>
              <a:t>Dagmar Sochorová</a:t>
            </a:r>
            <a:r>
              <a:rPr lang="cs-CZ" altLang="cs-CZ" sz="2000" b="0" smtClean="0">
                <a:solidFill>
                  <a:schemeClr val="tx1"/>
                </a:solidFill>
              </a:rPr>
              <a:t/>
            </a:r>
            <a:br>
              <a:rPr lang="cs-CZ" altLang="cs-CZ" sz="2000" b="0" smtClean="0">
                <a:solidFill>
                  <a:schemeClr val="tx1"/>
                </a:solidFill>
              </a:rPr>
            </a:br>
            <a:endParaRPr lang="cs-CZ" altLang="cs-CZ" sz="2000" b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dpis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cs-CZ" altLang="cs-CZ" smtClean="0"/>
          </a:p>
        </p:txBody>
      </p:sp>
      <p:sp>
        <p:nvSpPr>
          <p:cNvPr id="14339" name="Zástupný obsah 2"/>
          <p:cNvSpPr>
            <a:spLocks noGrp="1" noChangeArrowheads="1"/>
          </p:cNvSpPr>
          <p:nvPr>
            <p:ph idx="1"/>
          </p:nvPr>
        </p:nvSpPr>
        <p:spPr>
          <a:xfrm>
            <a:off x="509588" y="2017713"/>
            <a:ext cx="8081962" cy="4687887"/>
          </a:xfrm>
        </p:spPr>
        <p:txBody>
          <a:bodyPr/>
          <a:lstStyle/>
          <a:p>
            <a:pPr algn="just"/>
            <a:r>
              <a:rPr lang="cs-CZ" altLang="cs-CZ" sz="2000" b="1" smtClean="0">
                <a:cs typeface="Times New Roman" pitchFamily="18" charset="0"/>
              </a:rPr>
              <a:t>Smluvní nabývání</a:t>
            </a:r>
          </a:p>
          <a:p>
            <a:pPr lvl="1" algn="just"/>
            <a:r>
              <a:rPr lang="cs-CZ" altLang="cs-CZ" sz="1800" smtClean="0">
                <a:cs typeface="Times New Roman" pitchFamily="18" charset="0"/>
              </a:rPr>
              <a:t>Je-li majetek nabýván smlouvou, musí být smlouva </a:t>
            </a:r>
            <a:r>
              <a:rPr lang="cs-CZ" altLang="cs-CZ" sz="1800" i="1" smtClean="0">
                <a:cs typeface="Times New Roman" pitchFamily="18" charset="0"/>
              </a:rPr>
              <a:t>písemná</a:t>
            </a:r>
            <a:r>
              <a:rPr lang="cs-CZ" altLang="cs-CZ" sz="1800" b="1" i="1" smtClean="0">
                <a:cs typeface="Times New Roman" pitchFamily="18" charset="0"/>
              </a:rPr>
              <a:t> </a:t>
            </a:r>
            <a:r>
              <a:rPr lang="cs-CZ" altLang="cs-CZ" sz="1800" smtClean="0">
                <a:cs typeface="Times New Roman" pitchFamily="18" charset="0"/>
              </a:rPr>
              <a:t>a s podpisy na jedné listině i v případě, že to právní předpisy nevyžadují, pokud použití písemné formy nevylučuje zákon anebo povaha právního jednání, popř. okolnosti, za kterých k němu dochází (§ 12 odst. 1 věta první ZMS).</a:t>
            </a:r>
          </a:p>
          <a:p>
            <a:pPr lvl="1" algn="just"/>
            <a:r>
              <a:rPr lang="cs-CZ" altLang="cs-CZ" sz="1800" b="1" smtClean="0">
                <a:cs typeface="Times New Roman" pitchFamily="18" charset="0"/>
              </a:rPr>
              <a:t>Bezúplatné nabývání </a:t>
            </a:r>
            <a:r>
              <a:rPr lang="cs-CZ" altLang="cs-CZ" sz="1800" smtClean="0">
                <a:cs typeface="Times New Roman" pitchFamily="18" charset="0"/>
              </a:rPr>
              <a:t>– na základě darovací smlouvy, popř. jiné smlouvy o bezúplatném převodu majetku.</a:t>
            </a:r>
          </a:p>
          <a:p>
            <a:pPr lvl="1" algn="just"/>
            <a:r>
              <a:rPr lang="cs-CZ" altLang="cs-CZ" sz="1800" smtClean="0">
                <a:cs typeface="Times New Roman" pitchFamily="18" charset="0"/>
              </a:rPr>
              <a:t>Schválení Ministerstva financí:</a:t>
            </a:r>
          </a:p>
          <a:p>
            <a:pPr marL="1200150" lvl="2" indent="-285750" algn="just">
              <a:buFont typeface="Wingdings" pitchFamily="2" charset="2"/>
              <a:buChar char="§"/>
            </a:pPr>
            <a:r>
              <a:rPr lang="cs-CZ" altLang="cs-CZ" sz="1800" smtClean="0">
                <a:cs typeface="Times New Roman" pitchFamily="18" charset="0"/>
              </a:rPr>
              <a:t>Schválení vyžaduje darovací smlouva nebo jiná smlouva, kterou se do vlastnictví státu bezúplatně nabývá nemovitá věc, jež se eviduje v katastru nemovitostí (s výjimkou silničního pozemku nabývaného z důvodu změny kategorie nebo třídy pozemní komunikace), jakož i byt nebo nebytový prostor, a smlouva, kterou se ve prospěch státu bezúplatně převádí majetková účast v jiné obchodní společnosti než akciové. </a:t>
            </a:r>
          </a:p>
          <a:p>
            <a:endParaRPr lang="cs-CZ" altLang="cs-CZ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422275" y="6630988"/>
            <a:ext cx="6305550" cy="319087"/>
          </a:xfrm>
        </p:spPr>
        <p:txBody>
          <a:bodyPr/>
          <a:lstStyle/>
          <a:p>
            <a:pPr>
              <a:defRPr/>
            </a:pPr>
            <a:r>
              <a:rPr lang="cs-CZ" altLang="cs-CZ" dirty="0"/>
              <a:t>MV927K - Veřejný majetek</a:t>
            </a:r>
          </a:p>
        </p:txBody>
      </p:sp>
      <p:sp>
        <p:nvSpPr>
          <p:cNvPr id="14341" name="Zástupný symbol pro číslo snímku 4"/>
          <p:cNvSpPr>
            <a:spLocks noGrp="1" noChangeArrowheads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36E1DE75-8FDE-4294-8577-C47B951D8657}" type="slidenum">
              <a:rPr lang="cs-CZ" altLang="cs-CZ"/>
              <a:pPr/>
              <a:t>10</a:t>
            </a:fld>
            <a:endParaRPr lang="cs-CZ" altLang="cs-CZ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Nadpis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cs-CZ" altLang="cs-CZ" smtClean="0"/>
          </a:p>
        </p:txBody>
      </p:sp>
      <p:sp>
        <p:nvSpPr>
          <p:cNvPr id="15363" name="Zástupný obsah 2"/>
          <p:cNvSpPr>
            <a:spLocks noGrp="1" noChangeArrowheads="1"/>
          </p:cNvSpPr>
          <p:nvPr>
            <p:ph idx="1"/>
          </p:nvPr>
        </p:nvSpPr>
        <p:spPr>
          <a:xfrm>
            <a:off x="509588" y="2017713"/>
            <a:ext cx="8081962" cy="4230687"/>
          </a:xfrm>
        </p:spPr>
        <p:txBody>
          <a:bodyPr/>
          <a:lstStyle/>
          <a:p>
            <a:pPr algn="just"/>
            <a:r>
              <a:rPr lang="cs-CZ" altLang="cs-CZ" sz="2000" b="1" smtClean="0">
                <a:cs typeface="Times New Roman" pitchFamily="18" charset="0"/>
              </a:rPr>
              <a:t>Úplatné nabývání:</a:t>
            </a:r>
          </a:p>
          <a:p>
            <a:pPr lvl="1" algn="just"/>
            <a:r>
              <a:rPr lang="cs-CZ" altLang="cs-CZ" sz="1800" i="1" smtClean="0">
                <a:cs typeface="Times New Roman" pitchFamily="18" charset="0"/>
              </a:rPr>
              <a:t>Za úplatu lze nabývat pouze majetek, který stát využívá k plnění svých funkcí anebo v souvislosti s plněním těchto funkcí a dále k zajišťování veřejně prospěšných činností anebo pro účely podnikání a příslušné organizační složce nebo státní organizaci</a:t>
            </a:r>
            <a:r>
              <a:rPr lang="cs-CZ" altLang="cs-CZ" sz="1800" smtClean="0">
                <a:cs typeface="Times New Roman" pitchFamily="18" charset="0"/>
              </a:rPr>
              <a:t> (jde o příslušnost podle § 9 ZMS, popř. ve spojení s § 55 odst. 1 ZMS) </a:t>
            </a:r>
            <a:r>
              <a:rPr lang="cs-CZ" altLang="cs-CZ" sz="1800" i="1" smtClean="0">
                <a:cs typeface="Times New Roman" pitchFamily="18" charset="0"/>
              </a:rPr>
              <a:t>bude sloužit pro zabezpečení její působnosti anebo činnosti</a:t>
            </a:r>
            <a:r>
              <a:rPr lang="cs-CZ" altLang="cs-CZ" sz="1800" smtClean="0">
                <a:cs typeface="Times New Roman" pitchFamily="18" charset="0"/>
              </a:rPr>
              <a:t>, pokud ovšem nejde o nabytí ve veřejném zájmu.</a:t>
            </a:r>
          </a:p>
          <a:p>
            <a:pPr lvl="1" algn="just"/>
            <a:r>
              <a:rPr lang="cs-CZ" altLang="cs-CZ" sz="1800" smtClean="0">
                <a:cs typeface="Times New Roman" pitchFamily="18" charset="0"/>
              </a:rPr>
              <a:t>Cenu lze sjednat jen do výše rovnající se ocenění daného majetku podle zvláštního předpisu (zákon č. 151/1997 Sb., o oceňování majetku a o změně některých zákonů, ve znění pozdějších předpisů).</a:t>
            </a:r>
          </a:p>
          <a:p>
            <a:pPr lvl="1" algn="just"/>
            <a:r>
              <a:rPr lang="cs-CZ" altLang="cs-CZ" sz="1800" b="1" smtClean="0">
                <a:cs typeface="Times New Roman" pitchFamily="18" charset="0"/>
              </a:rPr>
              <a:t>„Fakultativní“ schvalovací režim </a:t>
            </a:r>
            <a:r>
              <a:rPr lang="cs-CZ" altLang="cs-CZ" sz="1800" smtClean="0">
                <a:cs typeface="Times New Roman" pitchFamily="18" charset="0"/>
              </a:rPr>
              <a:t>– v případě nabývání hmotných nemovitých věcí x úplatné nabývání movitých věcí zákon se žádným schvalováním nespojuje. </a:t>
            </a:r>
          </a:p>
          <a:p>
            <a:endParaRPr lang="cs-CZ" altLang="cs-CZ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/>
              <a:t>MV927K - Veřejný majetek</a:t>
            </a:r>
          </a:p>
        </p:txBody>
      </p:sp>
      <p:sp>
        <p:nvSpPr>
          <p:cNvPr id="15365" name="Zástupný symbol pro číslo snímku 4"/>
          <p:cNvSpPr>
            <a:spLocks noGrp="1" noChangeArrowheads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1D95D319-B8B0-4C49-B15D-B4F613E2930D}" type="slidenum">
              <a:rPr lang="cs-CZ" altLang="cs-CZ"/>
              <a:pPr/>
              <a:t>11</a:t>
            </a:fld>
            <a:endParaRPr lang="cs-CZ" altLang="cs-CZ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Nadpis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cs-CZ" altLang="cs-CZ" smtClean="0"/>
          </a:p>
        </p:txBody>
      </p:sp>
      <p:sp>
        <p:nvSpPr>
          <p:cNvPr id="16387" name="Zástupný obsah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altLang="cs-CZ" sz="2200" b="1" smtClean="0">
                <a:cs typeface="Times New Roman" pitchFamily="18" charset="0"/>
              </a:rPr>
              <a:t>Nabývání majetku jinými způsoby:</a:t>
            </a:r>
          </a:p>
          <a:p>
            <a:pPr lvl="1" algn="just"/>
            <a:r>
              <a:rPr lang="cs-CZ" altLang="cs-CZ" sz="2200" smtClean="0">
                <a:cs typeface="Times New Roman" pitchFamily="18" charset="0"/>
              </a:rPr>
              <a:t>Není-li den nabytí přímo stanoven, je jím den, kdy o nabytí majetku státem bylo příslušným orgánem pravomocně rozhodnuto anebo, kdy bylo toto nabytí příslušným orgánem potvrzeno.</a:t>
            </a:r>
          </a:p>
          <a:p>
            <a:pPr lvl="1" algn="just"/>
            <a:r>
              <a:rPr lang="cs-CZ" altLang="cs-CZ" sz="2200" smtClean="0">
                <a:cs typeface="Times New Roman" pitchFamily="18" charset="0"/>
              </a:rPr>
              <a:t>Nelze-li rozhodný den ani takto určit, je dnem nabytí den, kdy příslušná organizační složka v pozici tzv. prozatímního hospodáře (to znamená organizační složka příslušná podle § 11 ZMS) se ujala výkonu povinností podle zákona o majetku státu.</a:t>
            </a:r>
          </a:p>
          <a:p>
            <a:endParaRPr lang="cs-CZ" altLang="cs-CZ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/>
              <a:t>MV927K - Veřejný majetek</a:t>
            </a:r>
          </a:p>
        </p:txBody>
      </p:sp>
      <p:sp>
        <p:nvSpPr>
          <p:cNvPr id="16389" name="Zástupný symbol pro číslo snímku 4"/>
          <p:cNvSpPr>
            <a:spLocks noGrp="1" noChangeArrowheads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47D55127-18B7-4E7D-87A6-F384B65A42C2}" type="slidenum">
              <a:rPr lang="cs-CZ" altLang="cs-CZ"/>
              <a:pPr/>
              <a:t>12</a:t>
            </a:fld>
            <a:endParaRPr lang="cs-CZ" altLang="cs-CZ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Nadpis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cs-CZ" altLang="cs-CZ" smtClean="0"/>
          </a:p>
        </p:txBody>
      </p:sp>
      <p:sp>
        <p:nvSpPr>
          <p:cNvPr id="17411" name="Zástupný obsah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altLang="cs-CZ" sz="2200" b="1" smtClean="0">
                <a:cs typeface="Times New Roman" pitchFamily="18" charset="0"/>
              </a:rPr>
              <a:t>Mimosmluvní</a:t>
            </a:r>
            <a:r>
              <a:rPr lang="cs-CZ" altLang="cs-CZ" sz="2200" smtClean="0">
                <a:cs typeface="Times New Roman" pitchFamily="18" charset="0"/>
              </a:rPr>
              <a:t> („z úřední povinnosti“, „nucené“) </a:t>
            </a:r>
            <a:r>
              <a:rPr lang="cs-CZ" altLang="cs-CZ" sz="2200" b="1" smtClean="0">
                <a:cs typeface="Times New Roman" pitchFamily="18" charset="0"/>
              </a:rPr>
              <a:t>nabývání majetku:</a:t>
            </a:r>
            <a:r>
              <a:rPr lang="cs-CZ" altLang="cs-CZ" sz="2200" smtClean="0">
                <a:cs typeface="Times New Roman" pitchFamily="18" charset="0"/>
              </a:rPr>
              <a:t> </a:t>
            </a:r>
          </a:p>
          <a:p>
            <a:pPr lvl="1" algn="just"/>
            <a:r>
              <a:rPr lang="cs-CZ" altLang="cs-CZ" sz="1800" smtClean="0">
                <a:cs typeface="Times New Roman" pitchFamily="18" charset="0"/>
              </a:rPr>
              <a:t>na stát nepřecházejí závazky předchozího majitele, </a:t>
            </a:r>
          </a:p>
          <a:p>
            <a:pPr lvl="1" algn="just"/>
            <a:r>
              <a:rPr lang="cs-CZ" altLang="cs-CZ" sz="1800" smtClean="0">
                <a:cs typeface="Times New Roman" pitchFamily="18" charset="0"/>
              </a:rPr>
              <a:t>zástavní práva k věcem a právům, které by stát takto nabyl, okamžikem přechodu na stát zanikají.</a:t>
            </a:r>
          </a:p>
          <a:p>
            <a:pPr algn="just"/>
            <a:r>
              <a:rPr lang="cs-CZ" altLang="cs-CZ" sz="2200" smtClean="0">
                <a:cs typeface="Times New Roman" pitchFamily="18" charset="0"/>
              </a:rPr>
              <a:t>Nabývá-li stát majetek mimosmluvně, nabývá jej: </a:t>
            </a:r>
          </a:p>
          <a:p>
            <a:pPr lvl="1" algn="just"/>
            <a:r>
              <a:rPr lang="cs-CZ" altLang="cs-CZ" sz="1800" i="1" smtClean="0">
                <a:cs typeface="Times New Roman" pitchFamily="18" charset="0"/>
              </a:rPr>
              <a:t>zákonem,</a:t>
            </a:r>
          </a:p>
          <a:p>
            <a:pPr lvl="1" algn="just"/>
            <a:r>
              <a:rPr lang="cs-CZ" altLang="cs-CZ" sz="1800" i="1" smtClean="0">
                <a:cs typeface="Times New Roman" pitchFamily="18" charset="0"/>
              </a:rPr>
              <a:t>na základě zákona,</a:t>
            </a:r>
          </a:p>
          <a:p>
            <a:pPr lvl="1" algn="just"/>
            <a:r>
              <a:rPr lang="cs-CZ" altLang="cs-CZ" sz="1800" i="1" smtClean="0">
                <a:cs typeface="Times New Roman" pitchFamily="18" charset="0"/>
              </a:rPr>
              <a:t>děděním ze závěti,</a:t>
            </a:r>
          </a:p>
          <a:p>
            <a:pPr lvl="1" algn="just"/>
            <a:r>
              <a:rPr lang="cs-CZ" altLang="cs-CZ" sz="1800" i="1" smtClean="0">
                <a:cs typeface="Times New Roman" pitchFamily="18" charset="0"/>
              </a:rPr>
              <a:t>rozhodnutím příslušného orgánu,</a:t>
            </a:r>
          </a:p>
          <a:p>
            <a:pPr lvl="1" algn="just"/>
            <a:r>
              <a:rPr lang="cs-CZ" altLang="cs-CZ" sz="1800" i="1" smtClean="0">
                <a:cs typeface="Times New Roman" pitchFamily="18" charset="0"/>
              </a:rPr>
              <a:t>na základě mezinárodní smlouvy,</a:t>
            </a:r>
          </a:p>
          <a:p>
            <a:pPr lvl="1" algn="just"/>
            <a:r>
              <a:rPr lang="cs-CZ" altLang="cs-CZ" sz="1800" i="1" smtClean="0">
                <a:cs typeface="Times New Roman" pitchFamily="18" charset="0"/>
              </a:rPr>
              <a:t> na základě jiných skutečností</a:t>
            </a:r>
            <a:r>
              <a:rPr lang="cs-CZ" altLang="cs-CZ" sz="1800" smtClean="0">
                <a:cs typeface="Times New Roman" pitchFamily="18" charset="0"/>
              </a:rPr>
              <a:t> </a:t>
            </a:r>
            <a:r>
              <a:rPr lang="cs-CZ" altLang="cs-CZ" sz="1800" i="1" smtClean="0">
                <a:cs typeface="Times New Roman" pitchFamily="18" charset="0"/>
              </a:rPr>
              <a:t>stanovených zákonem.</a:t>
            </a:r>
          </a:p>
          <a:p>
            <a:endParaRPr lang="cs-CZ" altLang="cs-CZ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/>
              <a:t>MV927K - Veřejný majetek</a:t>
            </a:r>
          </a:p>
        </p:txBody>
      </p:sp>
      <p:sp>
        <p:nvSpPr>
          <p:cNvPr id="17413" name="Zástupný symbol pro číslo snímku 4"/>
          <p:cNvSpPr>
            <a:spLocks noGrp="1" noChangeArrowheads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EAA792CD-8374-4F8D-BFF1-DA60561C0FC3}" type="slidenum">
              <a:rPr lang="cs-CZ" altLang="cs-CZ"/>
              <a:pPr/>
              <a:t>13</a:t>
            </a:fld>
            <a:endParaRPr lang="cs-CZ" altLang="cs-CZ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Nadpis 1"/>
          <p:cNvSpPr>
            <a:spLocks noGrp="1" noChangeArrowheads="1"/>
          </p:cNvSpPr>
          <p:nvPr>
            <p:ph type="title"/>
          </p:nvPr>
        </p:nvSpPr>
        <p:spPr>
          <a:xfrm>
            <a:off x="509588" y="1125538"/>
            <a:ext cx="8086725" cy="457200"/>
          </a:xfrm>
        </p:spPr>
        <p:txBody>
          <a:bodyPr/>
          <a:lstStyle/>
          <a:p>
            <a:r>
              <a:rPr lang="cs-CZ" altLang="cs-CZ" smtClean="0">
                <a:cs typeface="Times New Roman" pitchFamily="18" charset="0"/>
              </a:rPr>
              <a:t>Hospodaření s majetkem státu </a:t>
            </a:r>
            <a:endParaRPr lang="cs-CZ" altLang="cs-CZ" smtClean="0"/>
          </a:p>
        </p:txBody>
      </p:sp>
      <p:sp>
        <p:nvSpPr>
          <p:cNvPr id="18435" name="Zástupný obsah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altLang="cs-CZ" sz="2200" smtClean="0">
                <a:cs typeface="Times New Roman" pitchFamily="18" charset="0"/>
              </a:rPr>
              <a:t>Držba, užívání a z části i požívání majetku státu (</a:t>
            </a:r>
            <a:r>
              <a:rPr lang="cs-CZ" altLang="cs-CZ" sz="2200" b="1" i="1" smtClean="0">
                <a:cs typeface="Times New Roman" pitchFamily="18" charset="0"/>
              </a:rPr>
              <a:t>hospodaření</a:t>
            </a:r>
            <a:r>
              <a:rPr lang="cs-CZ" altLang="cs-CZ" sz="2200" smtClean="0">
                <a:cs typeface="Times New Roman" pitchFamily="18" charset="0"/>
              </a:rPr>
              <a:t> s ním) a činění právních dispozic (převody vlastnictví, „převody“ příslušnosti hospodařit s majetkem, přenechávání do užívání, vklady do obchodních společností atd.) s tímto majetkem (</a:t>
            </a:r>
            <a:r>
              <a:rPr lang="cs-CZ" altLang="cs-CZ" sz="2200" b="1" i="1" smtClean="0">
                <a:cs typeface="Times New Roman" pitchFamily="18" charset="0"/>
              </a:rPr>
              <a:t>nakládání</a:t>
            </a:r>
            <a:r>
              <a:rPr lang="cs-CZ" altLang="cs-CZ" sz="2200" smtClean="0">
                <a:cs typeface="Times New Roman" pitchFamily="18" charset="0"/>
              </a:rPr>
              <a:t> s ním). </a:t>
            </a:r>
          </a:p>
          <a:p>
            <a:pPr algn="just"/>
            <a:r>
              <a:rPr lang="cs-CZ" altLang="cs-CZ" sz="2200" smtClean="0">
                <a:cs typeface="Times New Roman" pitchFamily="18" charset="0"/>
              </a:rPr>
              <a:t>Jde o výkon vlastnického práva a jiných majetkových práv státu.</a:t>
            </a:r>
          </a:p>
          <a:p>
            <a:pPr algn="just"/>
            <a:r>
              <a:rPr lang="cs-CZ" altLang="cs-CZ" sz="2200" smtClean="0">
                <a:cs typeface="Times New Roman" pitchFamily="18" charset="0"/>
              </a:rPr>
              <a:t>O hospodaření s majetkem státu lze mluvit jak </a:t>
            </a:r>
            <a:r>
              <a:rPr lang="cs-CZ" altLang="cs-CZ" sz="2200" i="1" smtClean="0">
                <a:cs typeface="Times New Roman" pitchFamily="18" charset="0"/>
              </a:rPr>
              <a:t>v širším smyslu</a:t>
            </a:r>
            <a:r>
              <a:rPr lang="cs-CZ" altLang="cs-CZ" sz="2200" b="1" i="1" smtClean="0">
                <a:cs typeface="Times New Roman" pitchFamily="18" charset="0"/>
              </a:rPr>
              <a:t> </a:t>
            </a:r>
            <a:r>
              <a:rPr lang="cs-CZ" altLang="cs-CZ" sz="2200" smtClean="0">
                <a:cs typeface="Times New Roman" pitchFamily="18" charset="0"/>
              </a:rPr>
              <a:t>(kdy se pod něj zahrnuje vlastní hospodaření s majetkem i „právní nakládání“ s ním), tak  </a:t>
            </a:r>
            <a:r>
              <a:rPr lang="cs-CZ" altLang="cs-CZ" sz="2200" i="1" smtClean="0">
                <a:cs typeface="Times New Roman" pitchFamily="18" charset="0"/>
              </a:rPr>
              <a:t>v užším smyslu</a:t>
            </a:r>
            <a:r>
              <a:rPr lang="cs-CZ" altLang="cs-CZ" sz="2200" b="1" i="1" smtClean="0">
                <a:cs typeface="Times New Roman" pitchFamily="18" charset="0"/>
              </a:rPr>
              <a:t> </a:t>
            </a:r>
            <a:r>
              <a:rPr lang="cs-CZ" altLang="cs-CZ" sz="2200" smtClean="0">
                <a:cs typeface="Times New Roman" pitchFamily="18" charset="0"/>
              </a:rPr>
              <a:t>(kdy se „hospodaření“ chápe samostatně a od „nakládání“ se odlišuje).</a:t>
            </a:r>
          </a:p>
          <a:p>
            <a:endParaRPr lang="cs-CZ" altLang="cs-CZ" sz="220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/>
              <a:t>MV927K - Veřejný majetek</a:t>
            </a:r>
          </a:p>
        </p:txBody>
      </p:sp>
      <p:sp>
        <p:nvSpPr>
          <p:cNvPr id="18437" name="Zástupný symbol pro číslo snímku 4"/>
          <p:cNvSpPr>
            <a:spLocks noGrp="1" noChangeArrowheads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C583DF66-1DBE-404C-8F7A-E139FF99C1EA}" type="slidenum">
              <a:rPr lang="cs-CZ" altLang="cs-CZ"/>
              <a:pPr/>
              <a:t>14</a:t>
            </a:fld>
            <a:endParaRPr lang="cs-CZ" altLang="cs-CZ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Nadpis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cs-CZ" altLang="cs-CZ" smtClean="0"/>
          </a:p>
        </p:txBody>
      </p:sp>
      <p:sp>
        <p:nvSpPr>
          <p:cNvPr id="19459" name="Zástupný obsah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altLang="cs-CZ" sz="2200" smtClean="0">
                <a:cs typeface="Times New Roman" pitchFamily="18" charset="0"/>
              </a:rPr>
              <a:t>Zákon o majetku státu platí pro hospodaření s majetkem státu v plném rozsahu všude tam, kde zvláštní právní předpis nemá odchylnou úpravu určité otázky týkající se tohoto hospodaření.</a:t>
            </a:r>
          </a:p>
          <a:p>
            <a:pPr algn="just"/>
            <a:r>
              <a:rPr lang="cs-CZ" altLang="cs-CZ" sz="2200" smtClean="0">
                <a:cs typeface="Times New Roman" pitchFamily="18" charset="0"/>
              </a:rPr>
              <a:t>Příslušnost k hospodaření: </a:t>
            </a:r>
            <a:r>
              <a:rPr lang="cs-CZ" altLang="cs-CZ" sz="2000" smtClean="0">
                <a:cs typeface="Times New Roman" pitchFamily="18" charset="0"/>
              </a:rPr>
              <a:t>„Hospodaření s určitým majetkem státu přísluší té organizační složce, která je </a:t>
            </a:r>
            <a:r>
              <a:rPr lang="cs-CZ" altLang="cs-CZ" sz="2000" i="1" smtClean="0">
                <a:cs typeface="Times New Roman" pitchFamily="18" charset="0"/>
              </a:rPr>
              <a:t>účetní jednotkou a potřebuje jej k plnění funkcí státu nebo jiných úkolů v rámci své působnosti nebo stanoveného předmětu činnosti</a:t>
            </a:r>
            <a:r>
              <a:rPr lang="cs-CZ" altLang="cs-CZ" sz="2000" smtClean="0">
                <a:cs typeface="Times New Roman" pitchFamily="18" charset="0"/>
              </a:rPr>
              <a:t>“</a:t>
            </a:r>
            <a:r>
              <a:rPr lang="cs-CZ" altLang="cs-CZ" sz="2000" b="1" smtClean="0">
                <a:cs typeface="Times New Roman" pitchFamily="18" charset="0"/>
              </a:rPr>
              <a:t> </a:t>
            </a:r>
            <a:r>
              <a:rPr lang="cs-CZ" altLang="cs-CZ" sz="2200" smtClean="0">
                <a:cs typeface="Times New Roman" pitchFamily="18" charset="0"/>
              </a:rPr>
              <a:t>(§ 9 odst. 1 první část věty první ZMS).</a:t>
            </a:r>
          </a:p>
          <a:p>
            <a:pPr algn="just"/>
            <a:r>
              <a:rPr lang="cs-CZ" altLang="cs-CZ" sz="2200" smtClean="0">
                <a:cs typeface="Times New Roman" pitchFamily="18" charset="0"/>
              </a:rPr>
              <a:t>Platí, že příslušná organizační složka státu nebo státní organizace s daným majetkem také nakládá. </a:t>
            </a:r>
          </a:p>
          <a:p>
            <a:endParaRPr lang="cs-CZ" altLang="cs-CZ" sz="220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/>
              <a:t>MV927K - Veřejný majetek</a:t>
            </a:r>
          </a:p>
        </p:txBody>
      </p:sp>
      <p:sp>
        <p:nvSpPr>
          <p:cNvPr id="19461" name="Zástupný symbol pro číslo snímku 4"/>
          <p:cNvSpPr>
            <a:spLocks noGrp="1" noChangeArrowheads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4E5B076C-DD21-477C-8877-8D5A21B62CE4}" type="slidenum">
              <a:rPr lang="cs-CZ" altLang="cs-CZ"/>
              <a:pPr/>
              <a:t>15</a:t>
            </a:fld>
            <a:endParaRPr lang="cs-CZ" altLang="cs-CZ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Nadpis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cs-CZ" altLang="cs-CZ" smtClean="0"/>
          </a:p>
        </p:txBody>
      </p:sp>
      <p:sp>
        <p:nvSpPr>
          <p:cNvPr id="20483" name="Zástupný obsah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altLang="cs-CZ" sz="2200" smtClean="0">
                <a:cs typeface="Times New Roman" pitchFamily="18" charset="0"/>
              </a:rPr>
              <a:t>Pokud se ukáže, že prokazatelně není příslušná hospodařit s majetkem státu žádná organizační složka státu nebo státní organizace, nastupuje režim tzv. </a:t>
            </a:r>
            <a:r>
              <a:rPr lang="cs-CZ" altLang="cs-CZ" sz="2200" b="1" smtClean="0">
                <a:cs typeface="Times New Roman" pitchFamily="18" charset="0"/>
              </a:rPr>
              <a:t>prozatímního hospodaření s majetkem státu</a:t>
            </a:r>
            <a:r>
              <a:rPr lang="cs-CZ" altLang="cs-CZ" sz="2200" smtClean="0">
                <a:cs typeface="Times New Roman" pitchFamily="18" charset="0"/>
              </a:rPr>
              <a:t>.</a:t>
            </a:r>
          </a:p>
          <a:p>
            <a:pPr algn="just"/>
            <a:r>
              <a:rPr lang="cs-CZ" altLang="cs-CZ" sz="2200" b="1" smtClean="0">
                <a:cs typeface="Times New Roman" pitchFamily="18" charset="0"/>
              </a:rPr>
              <a:t>Spory o příslušnost: </a:t>
            </a:r>
            <a:r>
              <a:rPr lang="cs-CZ" altLang="cs-CZ" sz="2200" smtClean="0">
                <a:cs typeface="Times New Roman" pitchFamily="18" charset="0"/>
              </a:rPr>
              <a:t>vzniknou-li pochybnosti o příslušnosti organizační složky nebo státní organizace hospodařit s majetkem (hmotným i nehmotným) státu podle výše uvedeného „základního“ pravidla, odstraní je zásadně Ministerstvo financí svým jednostranným písemným opatřením.</a:t>
            </a:r>
          </a:p>
          <a:p>
            <a:endParaRPr lang="cs-CZ" altLang="cs-CZ" sz="220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/>
              <a:t>MV927K - Veřejný majetek</a:t>
            </a:r>
          </a:p>
        </p:txBody>
      </p:sp>
      <p:sp>
        <p:nvSpPr>
          <p:cNvPr id="20485" name="Zástupný symbol pro číslo snímku 4"/>
          <p:cNvSpPr>
            <a:spLocks noGrp="1" noChangeArrowheads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F435AEB9-52F2-4E46-9CFE-1DB1484CFDBF}" type="slidenum">
              <a:rPr lang="cs-CZ" altLang="cs-CZ"/>
              <a:pPr/>
              <a:t>16</a:t>
            </a:fld>
            <a:endParaRPr lang="cs-CZ" altLang="cs-CZ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Nadpis 1"/>
          <p:cNvSpPr>
            <a:spLocks noGrp="1" noChangeArrowheads="1"/>
          </p:cNvSpPr>
          <p:nvPr>
            <p:ph type="title"/>
          </p:nvPr>
        </p:nvSpPr>
        <p:spPr>
          <a:xfrm>
            <a:off x="509588" y="1125538"/>
            <a:ext cx="8086725" cy="457200"/>
          </a:xfrm>
        </p:spPr>
        <p:txBody>
          <a:bodyPr/>
          <a:lstStyle/>
          <a:p>
            <a:r>
              <a:rPr lang="cs-CZ" altLang="cs-CZ" sz="2200" smtClean="0">
                <a:cs typeface="Times New Roman" pitchFamily="18" charset="0"/>
              </a:rPr>
              <a:t>Nakládání s majetkem státu</a:t>
            </a:r>
            <a:endParaRPr lang="cs-CZ" altLang="cs-CZ" sz="2200" smtClean="0"/>
          </a:p>
        </p:txBody>
      </p:sp>
      <p:sp>
        <p:nvSpPr>
          <p:cNvPr id="21507" name="Zástupný obsah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z="2000" smtClean="0">
                <a:cs typeface="Times New Roman" pitchFamily="18" charset="0"/>
              </a:rPr>
              <a:t>Současný model postaven v principu na soukromoprávních jednáních (typicky smlouvě) a veřejnoprávním omezování autonomie vůle nakládajícího.</a:t>
            </a:r>
          </a:p>
          <a:p>
            <a:r>
              <a:rPr lang="cs-CZ" altLang="cs-CZ" sz="2000" smtClean="0">
                <a:cs typeface="Times New Roman" pitchFamily="18" charset="0"/>
              </a:rPr>
              <a:t>Zákon vedle veřejnoprávní úpravy podmínek uzavírání smluv, popř. zákazů určité druhy smluv uzavřít, upravuje také instituty, které nemají obdobu v soukromoprávních předpisech. </a:t>
            </a:r>
          </a:p>
          <a:p>
            <a:r>
              <a:rPr lang="cs-CZ" altLang="cs-CZ" sz="2000" b="1" i="1" smtClean="0">
                <a:cs typeface="Times New Roman" pitchFamily="18" charset="0"/>
              </a:rPr>
              <a:t>Jednostranné opatření </a:t>
            </a:r>
            <a:r>
              <a:rPr lang="cs-CZ" altLang="cs-CZ" sz="2000" smtClean="0">
                <a:cs typeface="Times New Roman" pitchFamily="18" charset="0"/>
              </a:rPr>
              <a:t>(§ 20 ZMS) - lze ho učinit jen v případech stanovených v zákoně o majetku státu, tj. při výkonu funkce zřizovatele, resp. v souvislosti se zřízením nebo zánikem organizační složky státu, při rozhodování o příslušnosti k hospodaření s určitým státním majetkem nebo při odnímání majetku tehdy, zjistí-li se při kontrole závažné nedostatky v hospodaření s ním.</a:t>
            </a:r>
          </a:p>
          <a:p>
            <a:endParaRPr lang="cs-CZ" altLang="cs-CZ" sz="200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/>
              <a:t>MV927K - Veřejný majetek</a:t>
            </a:r>
          </a:p>
        </p:txBody>
      </p:sp>
      <p:sp>
        <p:nvSpPr>
          <p:cNvPr id="21509" name="Zástupný symbol pro číslo snímku 4"/>
          <p:cNvSpPr>
            <a:spLocks noGrp="1" noChangeArrowheads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65228895-812C-46E3-934D-F3A6CB067105}" type="slidenum">
              <a:rPr lang="cs-CZ" altLang="cs-CZ"/>
              <a:pPr/>
              <a:t>17</a:t>
            </a:fld>
            <a:endParaRPr lang="cs-CZ" altLang="cs-CZ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Nadpis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cs-CZ" altLang="cs-CZ" smtClean="0"/>
          </a:p>
        </p:txBody>
      </p:sp>
      <p:sp>
        <p:nvSpPr>
          <p:cNvPr id="22531" name="Zástupný obsah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z="2000" b="1" i="1" smtClean="0">
                <a:cs typeface="Times New Roman" pitchFamily="18" charset="0"/>
              </a:rPr>
              <a:t>zápis</a:t>
            </a:r>
            <a:r>
              <a:rPr lang="cs-CZ" altLang="cs-CZ" sz="2000" i="1" smtClean="0">
                <a:cs typeface="Times New Roman" pitchFamily="18" charset="0"/>
              </a:rPr>
              <a:t> </a:t>
            </a:r>
            <a:r>
              <a:rPr lang="cs-CZ" altLang="cs-CZ" sz="2000" smtClean="0">
                <a:cs typeface="Times New Roman" pitchFamily="18" charset="0"/>
              </a:rPr>
              <a:t>(§ 19 odst. 1 ZMS) – nakládá se jím s majetkem mezi organizačními složkami státu navzájem</a:t>
            </a:r>
          </a:p>
          <a:p>
            <a:r>
              <a:rPr lang="cs-CZ" altLang="cs-CZ" sz="2000" b="1" i="1" smtClean="0">
                <a:cs typeface="Times New Roman" pitchFamily="18" charset="0"/>
              </a:rPr>
              <a:t>jednostranné písemné upuštění od vymáhání pohledávky </a:t>
            </a:r>
            <a:r>
              <a:rPr lang="cs-CZ" altLang="cs-CZ" sz="2000" smtClean="0">
                <a:cs typeface="Times New Roman" pitchFamily="18" charset="0"/>
              </a:rPr>
              <a:t>(§ 35 ZMS) – administrativní akt interní povahy, umožňující v taxativně stanovených případech nevymáhat pohledávku, o němž se dlužník nevyrozumívá </a:t>
            </a:r>
          </a:p>
          <a:p>
            <a:endParaRPr lang="cs-CZ" altLang="cs-CZ" sz="220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/>
              <a:t>MV927K - Veřejný majetek</a:t>
            </a:r>
          </a:p>
        </p:txBody>
      </p:sp>
      <p:sp>
        <p:nvSpPr>
          <p:cNvPr id="22533" name="Zástupný symbol pro číslo snímku 4"/>
          <p:cNvSpPr>
            <a:spLocks noGrp="1" noChangeArrowheads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E3E12761-A24E-4973-8562-30C20E64E667}" type="slidenum">
              <a:rPr lang="cs-CZ" altLang="cs-CZ"/>
              <a:pPr/>
              <a:t>18</a:t>
            </a:fld>
            <a:endParaRPr lang="cs-CZ" altLang="cs-CZ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Nadpis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cs-CZ" altLang="cs-CZ" smtClean="0"/>
          </a:p>
        </p:txBody>
      </p:sp>
      <p:sp>
        <p:nvSpPr>
          <p:cNvPr id="23555" name="Zástupný obsah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z="2200" smtClean="0">
                <a:cs typeface="Times New Roman" pitchFamily="18" charset="0"/>
              </a:rPr>
              <a:t>Obecně platí, že organizační složka státu nebo státní organizace může svou příslušnost tzv. běžně hospodařit s majetkem státu založit na základě zápisu nebo smlouvy pouze v těchto případech:</a:t>
            </a:r>
          </a:p>
          <a:p>
            <a:pPr lvl="1"/>
            <a:r>
              <a:rPr lang="cs-CZ" altLang="cs-CZ" sz="1800" smtClean="0">
                <a:cs typeface="Times New Roman" pitchFamily="18" charset="0"/>
              </a:rPr>
              <a:t>státní majetek potřebuje pro zabezpečení výkonu své působnosti nebo činnosti (tzn., že je tu současně i jiná organizační složka státu nebo státní organizace, která daný majetek k výkonu své působnosti, potažmo k plnění funkcí státu či k výkonu svých činností nepotřebuje, resp. tato nepotřebnost je typickým důvodem naložení s majetkem státu mezi organizačními složkami a státními organizacemi);</a:t>
            </a:r>
          </a:p>
          <a:p>
            <a:pPr lvl="1"/>
            <a:r>
              <a:rPr lang="cs-CZ" altLang="cs-CZ" sz="1800" smtClean="0">
                <a:cs typeface="Times New Roman" pitchFamily="18" charset="0"/>
              </a:rPr>
              <a:t>vyžaduje to veřejný zájem; </a:t>
            </a:r>
          </a:p>
          <a:p>
            <a:pPr lvl="1"/>
            <a:r>
              <a:rPr lang="cs-CZ" altLang="cs-CZ" sz="1800" smtClean="0">
                <a:cs typeface="Times New Roman" pitchFamily="18" charset="0"/>
              </a:rPr>
              <a:t>ukládá to prováděcí vyhláška k zákonu o majetku státu (viz § 19 odst. 1 PV).</a:t>
            </a:r>
          </a:p>
          <a:p>
            <a:endParaRPr lang="cs-CZ" altLang="cs-CZ" sz="220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/>
              <a:t>MV927K - Veřejný majetek</a:t>
            </a:r>
          </a:p>
        </p:txBody>
      </p:sp>
      <p:sp>
        <p:nvSpPr>
          <p:cNvPr id="23557" name="Zástupný symbol pro číslo snímku 4"/>
          <p:cNvSpPr>
            <a:spLocks noGrp="1" noChangeArrowheads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F3D157D6-2575-4B1B-84A5-7FBBA59E4462}" type="slidenum">
              <a:rPr lang="cs-CZ" altLang="cs-CZ"/>
              <a:pPr/>
              <a:t>19</a:t>
            </a:fld>
            <a:endParaRPr lang="cs-CZ" altLang="cs-CZ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Osnova přednášky</a:t>
            </a:r>
          </a:p>
        </p:txBody>
      </p:sp>
      <p:sp>
        <p:nvSpPr>
          <p:cNvPr id="6147" name="Zástupný symbol pro obsah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sz="2200" dirty="0"/>
              <a:t>Veřejné vlastnictví – exkurz </a:t>
            </a:r>
          </a:p>
          <a:p>
            <a:pPr eaLnBrk="1" hangingPunct="1">
              <a:defRPr/>
            </a:pPr>
            <a:r>
              <a:rPr lang="cs-CZ" altLang="cs-CZ" sz="2200" dirty="0"/>
              <a:t>Zákonná úprava majetku státu </a:t>
            </a:r>
          </a:p>
          <a:p>
            <a:pPr lvl="1" eaLnBrk="1" hangingPunct="1">
              <a:defRPr/>
            </a:pPr>
            <a:r>
              <a:rPr lang="cs-CZ" altLang="cs-CZ" sz="2000" dirty="0"/>
              <a:t>Organizační složky státu</a:t>
            </a:r>
          </a:p>
          <a:p>
            <a:pPr lvl="1" eaLnBrk="1" hangingPunct="1">
              <a:defRPr/>
            </a:pPr>
            <a:r>
              <a:rPr lang="cs-CZ" altLang="cs-CZ" sz="2000" dirty="0"/>
              <a:t>Státní organizace  </a:t>
            </a:r>
          </a:p>
          <a:p>
            <a:pPr eaLnBrk="1" hangingPunct="1">
              <a:defRPr/>
            </a:pPr>
            <a:r>
              <a:rPr lang="cs-CZ" altLang="cs-CZ" sz="2200" dirty="0"/>
              <a:t>Majetek státu </a:t>
            </a:r>
            <a:endParaRPr lang="cs-CZ" altLang="cs-CZ" sz="2000" dirty="0"/>
          </a:p>
          <a:p>
            <a:pPr eaLnBrk="1" hangingPunct="1">
              <a:defRPr/>
            </a:pPr>
            <a:r>
              <a:rPr lang="cs-CZ" altLang="cs-CZ" sz="2200" dirty="0"/>
              <a:t>Nabývání majetku státem </a:t>
            </a:r>
            <a:endParaRPr lang="cs-CZ" altLang="cs-CZ" sz="2000" dirty="0"/>
          </a:p>
          <a:p>
            <a:pPr eaLnBrk="1" hangingPunct="1">
              <a:defRPr/>
            </a:pPr>
            <a:r>
              <a:rPr lang="cs-CZ" altLang="cs-CZ" sz="2200" dirty="0"/>
              <a:t>Hospodaření s majetkem státu</a:t>
            </a:r>
          </a:p>
          <a:p>
            <a:pPr lvl="1" eaLnBrk="1" hangingPunct="1">
              <a:defRPr/>
            </a:pPr>
            <a:r>
              <a:rPr lang="cs-CZ" altLang="cs-CZ" sz="2000" dirty="0"/>
              <a:t>Nakládání s majetkem státu</a:t>
            </a:r>
          </a:p>
          <a:p>
            <a:pPr eaLnBrk="1" hangingPunct="1">
              <a:defRPr/>
            </a:pPr>
            <a:endParaRPr lang="cs-CZ" altLang="cs-CZ" sz="2000" i="1" dirty="0">
              <a:solidFill>
                <a:srgbClr val="7030A0"/>
              </a:solidFill>
              <a:highlight>
                <a:srgbClr val="FFFF00"/>
              </a:highlight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/>
              <a:t>MV927K - Veřejný majetek</a:t>
            </a:r>
          </a:p>
        </p:txBody>
      </p:sp>
      <p:sp>
        <p:nvSpPr>
          <p:cNvPr id="6149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DDF099B8-620E-4F3B-A965-5D051DDAC2DE}" type="slidenum">
              <a:rPr lang="cs-CZ" altLang="cs-CZ"/>
              <a:pPr/>
              <a:t>2</a:t>
            </a:fld>
            <a:endParaRPr lang="cs-CZ" altLang="cs-CZ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Nadpis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cs-CZ" altLang="cs-CZ" smtClean="0"/>
          </a:p>
        </p:txBody>
      </p:sp>
      <p:sp>
        <p:nvSpPr>
          <p:cNvPr id="24579" name="Zástupný obsah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mtClean="0">
                <a:cs typeface="Times New Roman" pitchFamily="18" charset="0"/>
              </a:rPr>
              <a:t>Nakládání s majetkem státu mezi organizačními složkami státu a státními organizacemi vyžaduje </a:t>
            </a:r>
            <a:r>
              <a:rPr lang="cs-CZ" altLang="cs-CZ" i="1" smtClean="0">
                <a:cs typeface="Times New Roman" pitchFamily="18" charset="0"/>
              </a:rPr>
              <a:t>schválení </a:t>
            </a:r>
            <a:r>
              <a:rPr lang="cs-CZ" altLang="cs-CZ" smtClean="0">
                <a:cs typeface="Times New Roman" pitchFamily="18" charset="0"/>
              </a:rPr>
              <a:t>zřizovatele, popř. zakladatele, v zásadě tehdy, nakládá-li se s nemovitou věcí. </a:t>
            </a:r>
          </a:p>
          <a:p>
            <a:r>
              <a:rPr lang="cs-CZ" altLang="cs-CZ" smtClean="0">
                <a:cs typeface="Times New Roman" pitchFamily="18" charset="0"/>
              </a:rPr>
              <a:t>Schvalování naproti tomu není podrobeno nakládání s věcmi movitými.</a:t>
            </a:r>
          </a:p>
          <a:p>
            <a:endParaRPr lang="cs-CZ" altLang="cs-CZ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/>
              <a:t>MV927K - Veřejný majetek</a:t>
            </a:r>
          </a:p>
        </p:txBody>
      </p:sp>
      <p:sp>
        <p:nvSpPr>
          <p:cNvPr id="24581" name="Zástupný symbol pro číslo snímku 4"/>
          <p:cNvSpPr>
            <a:spLocks noGrp="1" noChangeArrowheads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2717FEF1-DEC1-463D-8CF1-CB8512830D05}" type="slidenum">
              <a:rPr lang="cs-CZ" altLang="cs-CZ"/>
              <a:pPr/>
              <a:t>20</a:t>
            </a:fld>
            <a:endParaRPr lang="cs-CZ" altLang="cs-CZ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Nadpis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Literatura:</a:t>
            </a:r>
          </a:p>
        </p:txBody>
      </p:sp>
      <p:sp>
        <p:nvSpPr>
          <p:cNvPr id="25603" name="Zástupný obsah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cs-CZ" altLang="cs-CZ" sz="1800" smtClean="0">
              <a:solidFill>
                <a:srgbClr val="212063"/>
              </a:solidFill>
            </a:endParaRPr>
          </a:p>
          <a:p>
            <a:r>
              <a:rPr lang="cs-CZ" altLang="cs-CZ" sz="1800" smtClean="0">
                <a:solidFill>
                  <a:srgbClr val="212063"/>
                </a:solidFill>
              </a:rPr>
              <a:t>HAVLAN, P., SOCHOROVÁ, D. a kol. </a:t>
            </a:r>
            <a:r>
              <a:rPr lang="cs-CZ" altLang="cs-CZ" sz="1800" i="1" smtClean="0">
                <a:solidFill>
                  <a:srgbClr val="212063"/>
                </a:solidFill>
              </a:rPr>
              <a:t>Majetek státu v teorii a praxi</a:t>
            </a:r>
            <a:r>
              <a:rPr lang="cs-CZ" altLang="cs-CZ" sz="1800" smtClean="0">
                <a:solidFill>
                  <a:srgbClr val="212063"/>
                </a:solidFill>
              </a:rPr>
              <a:t>. Praha: Leges, 2021. Teoretik. ISBN 978-80-7502-455-8.</a:t>
            </a:r>
          </a:p>
          <a:p>
            <a:r>
              <a:rPr lang="cs-CZ" altLang="cs-CZ" sz="1800" smtClean="0">
                <a:solidFill>
                  <a:srgbClr val="212063"/>
                </a:solidFill>
              </a:rPr>
              <a:t>HAVLAN, P. </a:t>
            </a:r>
            <a:r>
              <a:rPr lang="cs-CZ" altLang="cs-CZ" sz="1800" i="1" smtClean="0">
                <a:solidFill>
                  <a:srgbClr val="212063"/>
                </a:solidFill>
              </a:rPr>
              <a:t>Veřejný majetek</a:t>
            </a:r>
            <a:r>
              <a:rPr lang="cs-CZ" altLang="cs-CZ" sz="1800" smtClean="0">
                <a:solidFill>
                  <a:srgbClr val="212063"/>
                </a:solidFill>
              </a:rPr>
              <a:t>. 3. vydání. Brno: Masarykova univerzita, 2016. Učebnice Právnické fakulty MU. ISBN 978-80-210-8333-2.</a:t>
            </a:r>
          </a:p>
          <a:p>
            <a:r>
              <a:rPr lang="cs-CZ" altLang="cs-CZ" sz="1800" smtClean="0">
                <a:solidFill>
                  <a:srgbClr val="212063"/>
                </a:solidFill>
              </a:rPr>
              <a:t>HAVLAN, P. </a:t>
            </a:r>
            <a:r>
              <a:rPr lang="cs-CZ" altLang="cs-CZ" sz="1800" i="1" smtClean="0">
                <a:solidFill>
                  <a:srgbClr val="212063"/>
                </a:solidFill>
              </a:rPr>
              <a:t>Veřejné vlastnictví v právu a společnosti</a:t>
            </a:r>
            <a:r>
              <a:rPr lang="cs-CZ" altLang="cs-CZ" sz="1800" smtClean="0">
                <a:solidFill>
                  <a:srgbClr val="212063"/>
                </a:solidFill>
              </a:rPr>
              <a:t>. Praha: C.H. Beck, 2008. Beckova edice právní instituty. ISBN 978-80-7179-617-6.</a:t>
            </a:r>
          </a:p>
          <a:p>
            <a:endParaRPr lang="cs-CZ" altLang="cs-CZ" sz="180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/>
              <a:t>MV927K - Veřejný majetek</a:t>
            </a:r>
          </a:p>
        </p:txBody>
      </p:sp>
      <p:sp>
        <p:nvSpPr>
          <p:cNvPr id="25605" name="Zástupný symbol pro číslo snímku 4"/>
          <p:cNvSpPr>
            <a:spLocks noGrp="1" noChangeArrowheads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3F24E394-73CB-4AC0-B999-31250651ED43}" type="slidenum">
              <a:rPr lang="cs-CZ" altLang="cs-CZ"/>
              <a:pPr/>
              <a:t>21</a:t>
            </a:fld>
            <a:endParaRPr lang="cs-CZ" altLang="cs-CZ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Nadpis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cs-CZ" altLang="cs-CZ" smtClean="0"/>
          </a:p>
        </p:txBody>
      </p:sp>
      <p:sp>
        <p:nvSpPr>
          <p:cNvPr id="3" name="Zástupný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" panose="05000000000000000000" pitchFamily="2" charset="2"/>
              <a:buNone/>
              <a:defRPr/>
            </a:pPr>
            <a:endParaRPr lang="cs-CZ" b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cs-CZ" b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cs-CZ" b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cs-CZ" b="1" dirty="0">
                <a:latin typeface="Times New Roman" pitchFamily="18" charset="0"/>
                <a:cs typeface="Times New Roman" pitchFamily="18" charset="0"/>
              </a:rPr>
              <a:t>			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cs-CZ" b="1" dirty="0"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cs-CZ" b="1" dirty="0">
                <a:cs typeface="Times New Roman" pitchFamily="18" charset="0"/>
              </a:rPr>
              <a:t>Děkuji za pozornost</a:t>
            </a:r>
          </a:p>
          <a:p>
            <a:pPr>
              <a:defRPr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/>
              <a:t>MV927K - Veřejný majetek</a:t>
            </a:r>
            <a:endParaRPr lang="cs-CZ" altLang="cs-CZ" dirty="0"/>
          </a:p>
        </p:txBody>
      </p:sp>
      <p:sp>
        <p:nvSpPr>
          <p:cNvPr id="26629" name="Zástupný symbol pro číslo snímku 4"/>
          <p:cNvSpPr>
            <a:spLocks noGrp="1" noChangeArrowheads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0B6C36D3-62A3-43EC-9347-5E8F3D8D19FF}" type="slidenum">
              <a:rPr lang="cs-CZ" altLang="cs-CZ"/>
              <a:pPr/>
              <a:t>22</a:t>
            </a:fld>
            <a:endParaRPr lang="cs-CZ" altLang="cs-CZ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adpis 1"/>
          <p:cNvSpPr>
            <a:spLocks noGrp="1" noChangeArrowheads="1"/>
          </p:cNvSpPr>
          <p:nvPr>
            <p:ph type="title"/>
          </p:nvPr>
        </p:nvSpPr>
        <p:spPr>
          <a:xfrm>
            <a:off x="509588" y="1092200"/>
            <a:ext cx="8086725" cy="647700"/>
          </a:xfrm>
        </p:spPr>
        <p:txBody>
          <a:bodyPr/>
          <a:lstStyle/>
          <a:p>
            <a:r>
              <a:rPr lang="cs-CZ" altLang="cs-CZ" smtClean="0">
                <a:cs typeface="Times New Roman" pitchFamily="18" charset="0"/>
              </a:rPr>
              <a:t>Veřejné vlastnictví</a:t>
            </a:r>
            <a:endParaRPr lang="cs-CZ" altLang="cs-CZ" smtClean="0"/>
          </a:p>
        </p:txBody>
      </p:sp>
      <p:sp>
        <p:nvSpPr>
          <p:cNvPr id="7171" name="Zástupný symbol pro obsah 2"/>
          <p:cNvSpPr>
            <a:spLocks noGrp="1" noChangeArrowheads="1"/>
          </p:cNvSpPr>
          <p:nvPr>
            <p:ph idx="1"/>
          </p:nvPr>
        </p:nvSpPr>
        <p:spPr>
          <a:xfrm>
            <a:off x="509588" y="1839913"/>
            <a:ext cx="8081962" cy="4606925"/>
          </a:xfrm>
        </p:spPr>
        <p:txBody>
          <a:bodyPr/>
          <a:lstStyle/>
          <a:p>
            <a:pPr algn="just">
              <a:defRPr/>
            </a:pPr>
            <a:r>
              <a:rPr lang="cs-CZ" sz="1600" dirty="0">
                <a:cs typeface="Times New Roman" pitchFamily="18" charset="0"/>
              </a:rPr>
              <a:t>Vlastnictví, jehož subjektem je subjekt veřejné povahy a jehož předmětem je veřejná věc v širokém slova smyslu.</a:t>
            </a:r>
          </a:p>
          <a:p>
            <a:pPr algn="just">
              <a:defRPr/>
            </a:pPr>
            <a:r>
              <a:rPr lang="cs-CZ" sz="1600" dirty="0">
                <a:cs typeface="Times New Roman" pitchFamily="18" charset="0"/>
              </a:rPr>
              <a:t>Problematika veřejných věcí:</a:t>
            </a:r>
          </a:p>
          <a:p>
            <a:pPr lvl="1" algn="just">
              <a:defRPr/>
            </a:pPr>
            <a:r>
              <a:rPr lang="cs-CZ" sz="1600" dirty="0">
                <a:cs typeface="Times New Roman" pitchFamily="18" charset="0"/>
              </a:rPr>
              <a:t>finanční (fiskální) majetek,</a:t>
            </a:r>
          </a:p>
          <a:p>
            <a:pPr lvl="1" algn="just">
              <a:defRPr/>
            </a:pPr>
            <a:r>
              <a:rPr lang="cs-CZ" sz="1600" dirty="0">
                <a:cs typeface="Times New Roman" pitchFamily="18" charset="0"/>
              </a:rPr>
              <a:t>majetek správní,</a:t>
            </a:r>
          </a:p>
          <a:p>
            <a:pPr lvl="1" algn="just">
              <a:defRPr/>
            </a:pPr>
            <a:r>
              <a:rPr lang="cs-CZ" sz="1600" dirty="0">
                <a:cs typeface="Times New Roman" pitchFamily="18" charset="0"/>
              </a:rPr>
              <a:t>věci v obecném užívání.</a:t>
            </a:r>
          </a:p>
          <a:p>
            <a:pPr algn="just">
              <a:defRPr/>
            </a:pPr>
            <a:r>
              <a:rPr lang="cs-CZ" sz="1600" dirty="0">
                <a:cs typeface="Times New Roman" pitchFamily="18" charset="0"/>
              </a:rPr>
              <a:t>Ústava ČR – čl. 101 odst. 3; čl. 8 a hlava sedmá, čl. 97 odst. 1</a:t>
            </a:r>
          </a:p>
          <a:p>
            <a:pPr algn="just">
              <a:defRPr/>
            </a:pPr>
            <a:r>
              <a:rPr lang="cs-CZ" sz="1600" dirty="0">
                <a:cs typeface="Times New Roman" pitchFamily="18" charset="0"/>
              </a:rPr>
              <a:t>LZPS – čl. 11 odst. 2: </a:t>
            </a:r>
            <a:r>
              <a:rPr lang="cs-CZ" sz="1600" i="1" dirty="0">
                <a:cs typeface="Times New Roman" pitchFamily="18" charset="0"/>
              </a:rPr>
              <a:t>„Zákon stanoví, který majetek nezbytný k zabezpečování potřeb celé společnosti, rozvoje národního hospodářství a veřejného zájmu smí být jen ve vlastnictví státu, obce nebo určených právnických osob; zákon může také stanovit, že určité věci mohou být pouze ve vlastnictví občanů nebo právnických osob se sídlem v České a Slovenské Federativní republice.“ </a:t>
            </a:r>
          </a:p>
          <a:p>
            <a:pPr lvl="1" algn="just">
              <a:defRPr/>
            </a:pPr>
            <a:r>
              <a:rPr lang="cs-CZ" sz="1600" dirty="0">
                <a:cs typeface="Times New Roman" pitchFamily="18" charset="0"/>
              </a:rPr>
              <a:t>zákon č. 222/1999 Sb., o zajišťování obrany České republiky, ve znění pozdějších předpisů;</a:t>
            </a:r>
          </a:p>
          <a:p>
            <a:pPr lvl="1" algn="just">
              <a:defRPr/>
            </a:pPr>
            <a:r>
              <a:rPr lang="cs-CZ" sz="1600" dirty="0">
                <a:cs typeface="Times New Roman" pitchFamily="18" charset="0"/>
              </a:rPr>
              <a:t>zákon č. 13/1997 Sb., o pozemních komunikacích, ve znění pozdějších předpisů;</a:t>
            </a:r>
          </a:p>
          <a:p>
            <a:pPr lvl="1" algn="just">
              <a:defRPr/>
            </a:pPr>
            <a:r>
              <a:rPr lang="cs-CZ" sz="1600" dirty="0">
                <a:cs typeface="Times New Roman" pitchFamily="18" charset="0"/>
              </a:rPr>
              <a:t>zákon č. 44/1988 Sb., o ochraně a využití nerostného bohatství (horní zákon), ve znění pozdějších předpisů.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cs-CZ" alt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/>
              <a:t>MV927K - Veřejný majetek</a:t>
            </a:r>
          </a:p>
        </p:txBody>
      </p:sp>
      <p:sp>
        <p:nvSpPr>
          <p:cNvPr id="7173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567D0C5F-35A2-4EAF-8013-FC3B87983ADA}" type="slidenum">
              <a:rPr lang="cs-CZ" altLang="cs-CZ"/>
              <a:pPr/>
              <a:t>3</a:t>
            </a:fld>
            <a:endParaRPr lang="cs-CZ" altLang="cs-CZ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/>
          <p:cNvSpPr>
            <a:spLocks noGrp="1" noChangeArrowheads="1"/>
          </p:cNvSpPr>
          <p:nvPr>
            <p:ph type="title"/>
          </p:nvPr>
        </p:nvSpPr>
        <p:spPr>
          <a:xfrm>
            <a:off x="538163" y="954088"/>
            <a:ext cx="8086725" cy="457200"/>
          </a:xfrm>
        </p:spPr>
        <p:txBody>
          <a:bodyPr/>
          <a:lstStyle/>
          <a:p>
            <a:pPr eaLnBrk="1" hangingPunct="1"/>
            <a:r>
              <a:rPr lang="cs-CZ" altLang="cs-CZ" smtClean="0">
                <a:cs typeface="Times New Roman" pitchFamily="18" charset="0"/>
              </a:rPr>
              <a:t>Zákonná úprava majetku státu</a:t>
            </a:r>
            <a:endParaRPr lang="cs-CZ" altLang="cs-CZ" smtClean="0">
              <a:solidFill>
                <a:srgbClr val="0070C0"/>
              </a:solidFill>
            </a:endParaRPr>
          </a:p>
        </p:txBody>
      </p:sp>
      <p:sp>
        <p:nvSpPr>
          <p:cNvPr id="8195" name="Zástupný symbol pro obsah 2"/>
          <p:cNvSpPr>
            <a:spLocks noGrp="1"/>
          </p:cNvSpPr>
          <p:nvPr>
            <p:ph idx="1"/>
          </p:nvPr>
        </p:nvSpPr>
        <p:spPr>
          <a:xfrm>
            <a:off x="509588" y="1611313"/>
            <a:ext cx="8081962" cy="4521200"/>
          </a:xfrm>
        </p:spPr>
        <p:txBody>
          <a:bodyPr/>
          <a:lstStyle/>
          <a:p>
            <a:pPr algn="just">
              <a:defRPr/>
            </a:pPr>
            <a:r>
              <a:rPr lang="cs-CZ" sz="1800" dirty="0">
                <a:cs typeface="Times New Roman" pitchFamily="18" charset="0"/>
              </a:rPr>
              <a:t>Zákon č. 219/2000 Sb., o majetku České republiky a jejím vystupování v právních vztazích, ve znění pozdějších předpisů (ZMS);</a:t>
            </a:r>
          </a:p>
          <a:p>
            <a:pPr algn="just">
              <a:defRPr/>
            </a:pPr>
            <a:r>
              <a:rPr lang="cs-CZ" sz="1800" dirty="0">
                <a:cs typeface="Times New Roman" pitchFamily="18" charset="0"/>
              </a:rPr>
              <a:t>vyhláška č. 62/2001 Sb., o hospodaření organizačních složek státu a státních organizací s majetkem státu, ve znění pozdějších předpisů.</a:t>
            </a:r>
          </a:p>
          <a:p>
            <a:pPr algn="just">
              <a:defRPr/>
            </a:pPr>
            <a:endParaRPr lang="cs-CZ" sz="1800" dirty="0">
              <a:cs typeface="Times New Roman" pitchFamily="18" charset="0"/>
            </a:endParaRPr>
          </a:p>
          <a:p>
            <a:pPr algn="just">
              <a:defRPr/>
            </a:pPr>
            <a:r>
              <a:rPr lang="cs-CZ" sz="1800" dirty="0" err="1">
                <a:cs typeface="Times New Roman" pitchFamily="18" charset="0"/>
              </a:rPr>
              <a:t>Ust</a:t>
            </a:r>
            <a:r>
              <a:rPr lang="cs-CZ" sz="1800" dirty="0">
                <a:cs typeface="Times New Roman" pitchFamily="18" charset="0"/>
              </a:rPr>
              <a:t>. § 6 ZMS: </a:t>
            </a:r>
            <a:r>
              <a:rPr lang="cs-CZ" sz="1600" dirty="0">
                <a:cs typeface="Times New Roman" pitchFamily="18" charset="0"/>
              </a:rPr>
              <a:t>„Pokud stát vystupuje jako účastník právních vztahů, je právnickou osobou.“</a:t>
            </a:r>
          </a:p>
          <a:p>
            <a:pPr algn="just">
              <a:defRPr/>
            </a:pPr>
            <a:r>
              <a:rPr lang="cs-CZ" sz="1800" dirty="0">
                <a:cs typeface="Times New Roman" pitchFamily="18" charset="0"/>
              </a:rPr>
              <a:t>Výkon vlastnického práva státu a jiných majetkových práv stál před              1. lednem 2001 zejména na dvou základních pilířích, a to na institutu „práva hospodaření“ a institutu „státních organizací“. </a:t>
            </a:r>
          </a:p>
          <a:p>
            <a:pPr algn="just">
              <a:defRPr/>
            </a:pPr>
            <a:r>
              <a:rPr lang="cs-CZ" sz="1800" dirty="0">
                <a:cs typeface="Times New Roman" pitchFamily="18" charset="0"/>
              </a:rPr>
              <a:t>Rozlišovala se majetková práva (vyjma práva vlastnického) státu na jedné straně a státních organizací na straně druhé.</a:t>
            </a:r>
          </a:p>
          <a:p>
            <a:pPr algn="just">
              <a:defRPr/>
            </a:pPr>
            <a:r>
              <a:rPr lang="cs-CZ" sz="1800" dirty="0">
                <a:cs typeface="Times New Roman" pitchFamily="18" charset="0"/>
              </a:rPr>
              <a:t>S účinností ZMS – opuštěn institut „práva hospodaření“ a většina státních organizací se transformovala na „organizační složky státu“.</a:t>
            </a:r>
          </a:p>
          <a:p>
            <a:pPr algn="just">
              <a:defRPr/>
            </a:pPr>
            <a:endParaRPr lang="cs-CZ" sz="2200" dirty="0">
              <a:cs typeface="Times New Roman" pitchFamily="18" charset="0"/>
            </a:endParaRPr>
          </a:p>
          <a:p>
            <a:pPr marL="457200" lvl="1" indent="0" eaLnBrk="1" hangingPunct="1">
              <a:buFont typeface="Wingdings" panose="05000000000000000000" pitchFamily="2" charset="2"/>
              <a:buNone/>
              <a:defRPr/>
            </a:pPr>
            <a:endParaRPr lang="cs-CZ" altLang="cs-CZ" sz="2200" dirty="0">
              <a:solidFill>
                <a:srgbClr val="C00000"/>
              </a:solidFill>
            </a:endParaRPr>
          </a:p>
          <a:p>
            <a:pPr lvl="1" eaLnBrk="1" hangingPunct="1">
              <a:defRPr/>
            </a:pPr>
            <a:endParaRPr lang="cs-CZ" altLang="cs-CZ" sz="1800" b="1" dirty="0">
              <a:solidFill>
                <a:srgbClr val="7030A0"/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/>
              <a:t>MV927K - Veřejný majetek</a:t>
            </a:r>
          </a:p>
        </p:txBody>
      </p:sp>
      <p:sp>
        <p:nvSpPr>
          <p:cNvPr id="8197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100C3408-1643-4CE9-9B40-B1812D7C5006}" type="slidenum">
              <a:rPr lang="cs-CZ" altLang="cs-CZ"/>
              <a:pPr/>
              <a:t>4</a:t>
            </a:fld>
            <a:endParaRPr lang="cs-CZ" altLang="cs-CZ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>
                <a:cs typeface="Times New Roman" pitchFamily="18" charset="0"/>
              </a:rPr>
              <a:t>Organizační složky státu</a:t>
            </a:r>
            <a:endParaRPr lang="cs-CZ" altLang="cs-CZ" smtClean="0"/>
          </a:p>
        </p:txBody>
      </p:sp>
      <p:sp>
        <p:nvSpPr>
          <p:cNvPr id="9219" name="Zástupný symbol pro obsah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altLang="cs-CZ" sz="2000" smtClean="0">
                <a:cs typeface="Times New Roman" pitchFamily="18" charset="0"/>
              </a:rPr>
              <a:t>Nejsou právnickými osobami;</a:t>
            </a:r>
          </a:p>
          <a:p>
            <a:pPr algn="just"/>
            <a:r>
              <a:rPr lang="cs-CZ" altLang="cs-CZ" sz="2000" smtClean="0">
                <a:cs typeface="Times New Roman" pitchFamily="18" charset="0"/>
              </a:rPr>
              <a:t>organizační útvary;</a:t>
            </a:r>
          </a:p>
          <a:p>
            <a:pPr algn="just"/>
            <a:r>
              <a:rPr lang="cs-CZ" altLang="cs-CZ" sz="2000" smtClean="0">
                <a:cs typeface="Times New Roman" pitchFamily="18" charset="0"/>
              </a:rPr>
              <a:t>subjekty, které (jménem státu a na jeho odpovědnost) vstupují do právních vztahů;</a:t>
            </a:r>
          </a:p>
          <a:p>
            <a:pPr algn="just"/>
            <a:r>
              <a:rPr lang="cs-CZ" altLang="cs-CZ" sz="2000" smtClean="0">
                <a:cs typeface="Times New Roman" pitchFamily="18" charset="0"/>
              </a:rPr>
              <a:t>modelově se jedná o tyto vztahy:</a:t>
            </a:r>
          </a:p>
          <a:p>
            <a:pPr lvl="1" algn="just"/>
            <a:r>
              <a:rPr lang="cs-CZ" altLang="cs-CZ" sz="1800" smtClean="0">
                <a:cs typeface="Times New Roman" pitchFamily="18" charset="0"/>
              </a:rPr>
              <a:t>klasické („vnější“) majetkoprávní vztahy s osobami mimo stát jako subjekt vlastnického a jiných majetkových práv,</a:t>
            </a:r>
          </a:p>
          <a:p>
            <a:pPr lvl="1" algn="just"/>
            <a:r>
              <a:rPr lang="cs-CZ" altLang="cs-CZ" sz="1800" smtClean="0">
                <a:cs typeface="Times New Roman" pitchFamily="18" charset="0"/>
              </a:rPr>
              <a:t>specifické („vnější“) majetkoprávní vztahy s osobami, které vykonávají svým jménem a na svou odpovědnost vlastnické a jiná majetková práva státu (typicky „státní organizace“) a</a:t>
            </a:r>
          </a:p>
          <a:p>
            <a:pPr lvl="1" algn="just"/>
            <a:r>
              <a:rPr lang="cs-CZ" altLang="cs-CZ" sz="1800" smtClean="0">
                <a:cs typeface="Times New Roman" pitchFamily="18" charset="0"/>
              </a:rPr>
              <a:t>specifické („vnitřní“) majetkové vztahy k jiným organizačním složkám státu.</a:t>
            </a:r>
          </a:p>
          <a:p>
            <a:endParaRPr lang="cs-CZ" altLang="cs-CZ" sz="1800" i="1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/>
              <a:t>MV927K - Veřejný majetek</a:t>
            </a:r>
          </a:p>
        </p:txBody>
      </p:sp>
      <p:sp>
        <p:nvSpPr>
          <p:cNvPr id="9221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361BEA7C-3494-4522-9A01-11858F9B050B}" type="slidenum">
              <a:rPr lang="cs-CZ" altLang="cs-CZ"/>
              <a:pPr/>
              <a:t>5</a:t>
            </a:fld>
            <a:endParaRPr lang="cs-CZ" altLang="cs-CZ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dpis 1"/>
          <p:cNvSpPr>
            <a:spLocks noGrp="1" noChangeArrowheads="1"/>
          </p:cNvSpPr>
          <p:nvPr>
            <p:ph type="title"/>
          </p:nvPr>
        </p:nvSpPr>
        <p:spPr>
          <a:xfrm>
            <a:off x="509588" y="1125538"/>
            <a:ext cx="8086725" cy="457200"/>
          </a:xfrm>
        </p:spPr>
        <p:txBody>
          <a:bodyPr/>
          <a:lstStyle/>
          <a:p>
            <a:r>
              <a:rPr lang="cs-CZ" altLang="cs-CZ" smtClean="0">
                <a:cs typeface="Times New Roman" pitchFamily="18" charset="0"/>
              </a:rPr>
              <a:t>Státní organizace</a:t>
            </a:r>
            <a:endParaRPr lang="cs-CZ" altLang="cs-CZ" smtClean="0"/>
          </a:p>
        </p:txBody>
      </p:sp>
      <p:sp>
        <p:nvSpPr>
          <p:cNvPr id="10243" name="Zástupný obsah 2"/>
          <p:cNvSpPr>
            <a:spLocks noGrp="1" noChangeArrowheads="1"/>
          </p:cNvSpPr>
          <p:nvPr>
            <p:ph idx="1"/>
          </p:nvPr>
        </p:nvSpPr>
        <p:spPr>
          <a:xfrm>
            <a:off x="509588" y="1698625"/>
            <a:ext cx="8081962" cy="4433888"/>
          </a:xfrm>
        </p:spPr>
        <p:txBody>
          <a:bodyPr/>
          <a:lstStyle/>
          <a:p>
            <a:pPr algn="just"/>
            <a:r>
              <a:rPr lang="cs-CZ" altLang="cs-CZ" sz="1800" smtClean="0">
                <a:cs typeface="Times New Roman" pitchFamily="18" charset="0"/>
              </a:rPr>
              <a:t>Právní subjektivita umožňuje státním organizacím jednat v právních vztazích svým jménem, a to jak ve vztazích hmotněprávních, tak procesněprávních. </a:t>
            </a:r>
          </a:p>
          <a:p>
            <a:pPr algn="just"/>
            <a:r>
              <a:rPr lang="cs-CZ" altLang="cs-CZ" sz="1800" smtClean="0">
                <a:cs typeface="Times New Roman" pitchFamily="18" charset="0"/>
              </a:rPr>
              <a:t>Jako právnické osoby svého druhu mohou státní organizace vstupovat modelově do těchto vztahů:</a:t>
            </a:r>
          </a:p>
          <a:p>
            <a:pPr lvl="1" algn="just"/>
            <a:r>
              <a:rPr lang="cs-CZ" altLang="cs-CZ" sz="1600" smtClean="0">
                <a:cs typeface="Times New Roman" pitchFamily="18" charset="0"/>
              </a:rPr>
              <a:t>klasických („vnějších“) majetkoprávních vztahů s osobami (fyzickými a právnickými) mimo stát jako subjekt vlastnického a jiných majetkových práv,</a:t>
            </a:r>
          </a:p>
          <a:p>
            <a:pPr lvl="1" algn="just"/>
            <a:r>
              <a:rPr lang="cs-CZ" altLang="cs-CZ" sz="1600" smtClean="0">
                <a:cs typeface="Times New Roman" pitchFamily="18" charset="0"/>
              </a:rPr>
              <a:t>specifických („vnějších“) majetkoprávních vztahů se státem jako subjektem vlastnického a jiných majetkových práv (zásadně reprezentovaným příslušnou organizační složkou), a</a:t>
            </a:r>
          </a:p>
          <a:p>
            <a:pPr lvl="1" algn="just"/>
            <a:r>
              <a:rPr lang="cs-CZ" altLang="cs-CZ" sz="1600" smtClean="0">
                <a:cs typeface="Times New Roman" pitchFamily="18" charset="0"/>
              </a:rPr>
              <a:t>specifických („vnějších“) majetkoprávních vztahů s jinými státními organizacemi.</a:t>
            </a:r>
          </a:p>
          <a:p>
            <a:pPr algn="just"/>
            <a:endParaRPr lang="cs-CZ" altLang="cs-CZ" sz="1800" smtClean="0">
              <a:cs typeface="Times New Roman" pitchFamily="18" charset="0"/>
            </a:endParaRPr>
          </a:p>
          <a:p>
            <a:pPr algn="just"/>
            <a:r>
              <a:rPr lang="cs-CZ" altLang="cs-CZ" sz="1800" smtClean="0">
                <a:cs typeface="Times New Roman" pitchFamily="18" charset="0"/>
              </a:rPr>
              <a:t>Ustanovení § 55 odst. 1 věta první ZMS: </a:t>
            </a:r>
            <a:r>
              <a:rPr lang="cs-CZ" altLang="cs-CZ" sz="1600" i="1" smtClean="0">
                <a:cs typeface="Times New Roman" pitchFamily="18" charset="0"/>
              </a:rPr>
              <a:t>„Organizace nemají vlastní majetek; za podmínek stanovených tímto zákonem nabývají majetek pro stát a jejich příslušnost hospodařit s majetkem (§ 8) se řídí ustanovením § 9.“ </a:t>
            </a:r>
          </a:p>
          <a:p>
            <a:pPr algn="just"/>
            <a:endParaRPr lang="cs-CZ" altLang="cs-CZ" sz="1800" smtClean="0">
              <a:cs typeface="Times New Roman" pitchFamily="18" charset="0"/>
            </a:endParaRPr>
          </a:p>
          <a:p>
            <a:endParaRPr lang="cs-CZ" altLang="cs-CZ" sz="180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/>
              <a:t>MV927K - Veřejný majetek</a:t>
            </a:r>
          </a:p>
        </p:txBody>
      </p:sp>
      <p:sp>
        <p:nvSpPr>
          <p:cNvPr id="10245" name="Zástupný symbol pro číslo snímku 4"/>
          <p:cNvSpPr>
            <a:spLocks noGrp="1" noChangeArrowheads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CF488CE3-56A5-416E-803D-C4D2D9E8D639}" type="slidenum">
              <a:rPr lang="cs-CZ" altLang="cs-CZ"/>
              <a:pPr/>
              <a:t>6</a:t>
            </a:fld>
            <a:endParaRPr lang="cs-CZ" altLang="cs-CZ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dpis 1"/>
          <p:cNvSpPr>
            <a:spLocks noGrp="1" noChangeArrowheads="1"/>
          </p:cNvSpPr>
          <p:nvPr>
            <p:ph type="title"/>
          </p:nvPr>
        </p:nvSpPr>
        <p:spPr>
          <a:xfrm>
            <a:off x="509588" y="1125538"/>
            <a:ext cx="8086725" cy="457200"/>
          </a:xfrm>
        </p:spPr>
        <p:txBody>
          <a:bodyPr/>
          <a:lstStyle/>
          <a:p>
            <a:r>
              <a:rPr lang="cs-CZ" altLang="cs-CZ" smtClean="0">
                <a:cs typeface="Times New Roman" pitchFamily="18" charset="0"/>
              </a:rPr>
              <a:t>Majetek státu</a:t>
            </a:r>
            <a:endParaRPr lang="cs-CZ" altLang="cs-CZ" smtClean="0"/>
          </a:p>
        </p:txBody>
      </p:sp>
      <p:sp>
        <p:nvSpPr>
          <p:cNvPr id="11267" name="Zástupný obsah 2"/>
          <p:cNvSpPr>
            <a:spLocks noGrp="1" noChangeArrowheads="1"/>
          </p:cNvSpPr>
          <p:nvPr>
            <p:ph idx="1"/>
          </p:nvPr>
        </p:nvSpPr>
        <p:spPr>
          <a:xfrm>
            <a:off x="509588" y="1719263"/>
            <a:ext cx="8081962" cy="4413250"/>
          </a:xfrm>
        </p:spPr>
        <p:txBody>
          <a:bodyPr/>
          <a:lstStyle/>
          <a:p>
            <a:pPr algn="just"/>
            <a:r>
              <a:rPr lang="cs-CZ" altLang="cs-CZ" sz="2000" smtClean="0">
                <a:cs typeface="Times New Roman" pitchFamily="18" charset="0"/>
              </a:rPr>
              <a:t>Specifičnost  tzv.</a:t>
            </a:r>
            <a:r>
              <a:rPr lang="cs-CZ" altLang="cs-CZ" sz="2000" i="1" smtClean="0">
                <a:cs typeface="Times New Roman" pitchFamily="18" charset="0"/>
              </a:rPr>
              <a:t> rozpočtové sféry.</a:t>
            </a:r>
          </a:p>
          <a:p>
            <a:pPr algn="just"/>
            <a:r>
              <a:rPr lang="cs-CZ" altLang="cs-CZ" sz="2000" smtClean="0">
                <a:cs typeface="Times New Roman" pitchFamily="18" charset="0"/>
              </a:rPr>
              <a:t>Platný zákon vychází ze zásady, že státu nelze upřít právo na žádný druh majetku. </a:t>
            </a:r>
          </a:p>
          <a:p>
            <a:pPr algn="just"/>
            <a:r>
              <a:rPr lang="cs-CZ" altLang="cs-CZ" sz="2000" smtClean="0">
                <a:cs typeface="Times New Roman" pitchFamily="18" charset="0"/>
              </a:rPr>
              <a:t>Majetkem státu mohou být věci, byty a nebytové prostory, které stát vlastní, ideální části věcí, bytů a nebytových prostor, které spoluvlastní, majetková práva (zejména pohledávky), která vznikla z činnosti organizačních složek státu a státních organizací a jiné majetkové hodnoty, které vznikly z činnosti organizačních složek státu a státních organizací.</a:t>
            </a:r>
          </a:p>
          <a:p>
            <a:pPr algn="just"/>
            <a:r>
              <a:rPr lang="cs-CZ" altLang="cs-CZ" sz="2000" smtClean="0">
                <a:cs typeface="Times New Roman" pitchFamily="18" charset="0"/>
              </a:rPr>
              <a:t>Majetek státu využívá stát zejména (§ 8 ZMS):</a:t>
            </a:r>
          </a:p>
          <a:p>
            <a:pPr lvl="1" algn="just"/>
            <a:r>
              <a:rPr lang="cs-CZ" altLang="cs-CZ" sz="1800" smtClean="0">
                <a:cs typeface="Times New Roman" pitchFamily="18" charset="0"/>
              </a:rPr>
              <a:t>k plnění svých funkcí anebo v souvislosti s plněním těchto funkcí,</a:t>
            </a:r>
          </a:p>
          <a:p>
            <a:pPr lvl="1" algn="just"/>
            <a:r>
              <a:rPr lang="cs-CZ" altLang="cs-CZ" sz="1800" smtClean="0">
                <a:cs typeface="Times New Roman" pitchFamily="18" charset="0"/>
              </a:rPr>
              <a:t>k zajišťování veřejně prospěšných činností anebo pro účely podnikání.“</a:t>
            </a:r>
          </a:p>
          <a:p>
            <a:endParaRPr lang="cs-CZ" altLang="cs-CZ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/>
              <a:t>MV927K - Veřejný majetek</a:t>
            </a:r>
          </a:p>
        </p:txBody>
      </p:sp>
      <p:sp>
        <p:nvSpPr>
          <p:cNvPr id="11269" name="Zástupný symbol pro číslo snímku 4"/>
          <p:cNvSpPr>
            <a:spLocks noGrp="1" noChangeArrowheads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B477497F-3E89-4B4C-817F-69ABC913C5FF}" type="slidenum">
              <a:rPr lang="cs-CZ" altLang="cs-CZ"/>
              <a:pPr/>
              <a:t>7</a:t>
            </a:fld>
            <a:endParaRPr lang="cs-CZ" altLang="cs-CZ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Nadpis 1"/>
          <p:cNvSpPr>
            <a:spLocks noGrp="1" noChangeArrowheads="1"/>
          </p:cNvSpPr>
          <p:nvPr>
            <p:ph type="title"/>
          </p:nvPr>
        </p:nvSpPr>
        <p:spPr>
          <a:xfrm>
            <a:off x="509588" y="1125538"/>
            <a:ext cx="8086725" cy="457200"/>
          </a:xfrm>
        </p:spPr>
        <p:txBody>
          <a:bodyPr/>
          <a:lstStyle/>
          <a:p>
            <a:endParaRPr lang="cs-CZ" altLang="cs-CZ" smtClean="0"/>
          </a:p>
        </p:txBody>
      </p:sp>
      <p:sp>
        <p:nvSpPr>
          <p:cNvPr id="12291" name="Zástupný obsah 2"/>
          <p:cNvSpPr>
            <a:spLocks noGrp="1" noChangeArrowheads="1"/>
          </p:cNvSpPr>
          <p:nvPr>
            <p:ph idx="1"/>
          </p:nvPr>
        </p:nvSpPr>
        <p:spPr>
          <a:xfrm>
            <a:off x="509588" y="1773238"/>
            <a:ext cx="8081962" cy="4475162"/>
          </a:xfrm>
        </p:spPr>
        <p:txBody>
          <a:bodyPr/>
          <a:lstStyle/>
          <a:p>
            <a:pPr algn="just"/>
            <a:r>
              <a:rPr lang="cs-CZ" altLang="cs-CZ" sz="1800" b="1" smtClean="0">
                <a:cs typeface="Times New Roman" pitchFamily="18" charset="0"/>
              </a:rPr>
              <a:t>Závazky státu</a:t>
            </a:r>
          </a:p>
          <a:p>
            <a:pPr lvl="1" algn="just"/>
            <a:r>
              <a:rPr lang="cs-CZ" altLang="cs-CZ" sz="1800" smtClean="0">
                <a:cs typeface="Times New Roman" pitchFamily="18" charset="0"/>
              </a:rPr>
              <a:t>závazky vzniklé z činnosti jeho organizačních složek a ty, které souvisejí s majetkem, s nímž tyto složky hospodaří.</a:t>
            </a:r>
          </a:p>
          <a:p>
            <a:pPr lvl="1" algn="just"/>
            <a:r>
              <a:rPr lang="cs-CZ" altLang="cs-CZ" sz="1800" smtClean="0">
                <a:cs typeface="Times New Roman" pitchFamily="18" charset="0"/>
              </a:rPr>
              <a:t>Stát může přijímat a sjednávat vůči němu uplatněné závazky anebo uznávat vůči němu uplatněné nároky pouze v rozsahu a za podmínek, které odpovídají povaze státem plněných úkolů a vykonávaných činností (§ 39 odst. 1 ZMS).</a:t>
            </a:r>
          </a:p>
          <a:p>
            <a:pPr lvl="1" algn="just"/>
            <a:r>
              <a:rPr lang="cs-CZ" altLang="cs-CZ" sz="1800" smtClean="0">
                <a:cs typeface="Times New Roman" pitchFamily="18" charset="0"/>
              </a:rPr>
              <a:t>Stát se může zavázat k uzavření budoucí smlouvy nebo k jinému právnímu jednání, pokud je sjednaný obsah budoucí smlouvy nebo takové právní jednání v souladu s tímto zákonem a platné uzavření budoucí smlouvy nebo provedení jednání není podmíněno povolením výjimky, schválením nebo předchozím souhlasem podle tohoto zákona (ust. § 40 odst. 1 ZMS).</a:t>
            </a:r>
          </a:p>
          <a:p>
            <a:endParaRPr lang="cs-CZ" altLang="cs-CZ" sz="180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/>
              <a:t>MV927K - Veřejný majetek</a:t>
            </a:r>
          </a:p>
        </p:txBody>
      </p:sp>
      <p:sp>
        <p:nvSpPr>
          <p:cNvPr id="12293" name="Zástupný symbol pro číslo snímku 4"/>
          <p:cNvSpPr>
            <a:spLocks noGrp="1" noChangeArrowheads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F2BF129C-8A51-441E-AEA4-3075D6531AB9}" type="slidenum">
              <a:rPr lang="cs-CZ" altLang="cs-CZ"/>
              <a:pPr/>
              <a:t>8</a:t>
            </a:fld>
            <a:endParaRPr lang="cs-CZ" altLang="cs-CZ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"/>
          <p:cNvSpPr>
            <a:spLocks noGrp="1" noChangeArrowheads="1"/>
          </p:cNvSpPr>
          <p:nvPr>
            <p:ph type="title"/>
          </p:nvPr>
        </p:nvSpPr>
        <p:spPr>
          <a:xfrm>
            <a:off x="509588" y="1125538"/>
            <a:ext cx="8086725" cy="457200"/>
          </a:xfrm>
        </p:spPr>
        <p:txBody>
          <a:bodyPr/>
          <a:lstStyle/>
          <a:p>
            <a:r>
              <a:rPr lang="cs-CZ" altLang="cs-CZ" smtClean="0">
                <a:cs typeface="Times New Roman" pitchFamily="18" charset="0"/>
              </a:rPr>
              <a:t>Nabývání majetku státem</a:t>
            </a:r>
            <a:endParaRPr lang="cs-CZ" altLang="cs-CZ" smtClean="0"/>
          </a:p>
        </p:txBody>
      </p:sp>
      <p:sp>
        <p:nvSpPr>
          <p:cNvPr id="18435" name="Zástupný obsah 2"/>
          <p:cNvSpPr>
            <a:spLocks noGrp="1" noChangeArrowheads="1"/>
          </p:cNvSpPr>
          <p:nvPr>
            <p:ph idx="1"/>
          </p:nvPr>
        </p:nvSpPr>
        <p:spPr>
          <a:xfrm>
            <a:off x="509588" y="2017713"/>
            <a:ext cx="8081962" cy="4230687"/>
          </a:xfrm>
        </p:spPr>
        <p:txBody>
          <a:bodyPr/>
          <a:lstStyle/>
          <a:p>
            <a:pPr>
              <a:defRPr/>
            </a:pPr>
            <a:r>
              <a:rPr lang="cs-CZ" altLang="cs-CZ" sz="2000" dirty="0">
                <a:cs typeface="Times New Roman" panose="02020603050405020304" pitchFamily="18" charset="0"/>
              </a:rPr>
              <a:t>Stát nabývá majetek především smluvně,  a to při plnění svých funkcí, v souvislosti s plněním těchto funkcí, při zajišťování veřejně prospěšných činností anebo při svém podnikání.</a:t>
            </a:r>
          </a:p>
          <a:p>
            <a:pPr>
              <a:defRPr/>
            </a:pPr>
            <a:endParaRPr lang="cs-CZ" altLang="cs-CZ" sz="2000" dirty="0"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cs-CZ" altLang="cs-CZ" sz="2000" dirty="0">
                <a:cs typeface="Times New Roman" panose="02020603050405020304" pitchFamily="18" charset="0"/>
              </a:rPr>
              <a:t>O nabývání ve vlastním (právním) smyslu jde pouze tehdy, když subjektem, od kterého se majetek nabývá, je nestátní právnická osoba nebo osoba fyzická. 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cs-CZ" altLang="cs-CZ" sz="2000" dirty="0">
                <a:cs typeface="Times New Roman" panose="02020603050405020304" pitchFamily="18" charset="0"/>
              </a:rPr>
              <a:t>	x </a:t>
            </a:r>
          </a:p>
          <a:p>
            <a:pPr>
              <a:defRPr/>
            </a:pPr>
            <a:r>
              <a:rPr lang="cs-CZ" altLang="cs-CZ" sz="2000" dirty="0">
                <a:cs typeface="Times New Roman" panose="02020603050405020304" pitchFamily="18" charset="0"/>
              </a:rPr>
              <a:t>O nabývání majetku státem nejde tam, kde se majetek pohybuje mezi organizačními složkami státu navzájem, mezi organizačními složkami státu a státními organizacemi, jakož i mezi státními organizacemi navzájem.</a:t>
            </a:r>
          </a:p>
          <a:p>
            <a:pPr>
              <a:defRPr/>
            </a:pPr>
            <a:endParaRPr lang="cs-CZ" alt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/>
              <a:t>MV927K - Veřejný majetek</a:t>
            </a:r>
          </a:p>
        </p:txBody>
      </p:sp>
      <p:sp>
        <p:nvSpPr>
          <p:cNvPr id="13317" name="Zástupný symbol pro číslo snímku 4"/>
          <p:cNvSpPr>
            <a:spLocks noGrp="1" noChangeArrowheads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1AD73AD2-6AB9-47C0-B5B3-CC720259AE8E}" type="slidenum">
              <a:rPr lang="cs-CZ" altLang="cs-CZ"/>
              <a:pPr/>
              <a:t>9</a:t>
            </a:fld>
            <a:endParaRPr lang="cs-CZ" altLang="cs-CZ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aw_sablona_cz (1)">
  <a:themeElements>
    <a:clrScheme name="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law_sablona_cz (1)</Template>
  <TotalTime>92</TotalTime>
  <Words>1095</Words>
  <Application>Microsoft Office PowerPoint</Application>
  <PresentationFormat>Předvádění na obrazovce (4:3)</PresentationFormat>
  <Paragraphs>160</Paragraphs>
  <Slides>22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7" baseType="lpstr">
      <vt:lpstr>Tahoma</vt:lpstr>
      <vt:lpstr>Arial</vt:lpstr>
      <vt:lpstr>Wingdings</vt:lpstr>
      <vt:lpstr>Times New Roman</vt:lpstr>
      <vt:lpstr>law_sablona_cz (1)</vt:lpstr>
      <vt:lpstr>Majetek státu   MV927K - II. přednáška Dagmar Sochorová </vt:lpstr>
      <vt:lpstr>Osnova přednášky</vt:lpstr>
      <vt:lpstr>Veřejné vlastnictví</vt:lpstr>
      <vt:lpstr>Zákonná úprava majetku státu</vt:lpstr>
      <vt:lpstr>Organizační složky státu</vt:lpstr>
      <vt:lpstr>Státní organizace</vt:lpstr>
      <vt:lpstr>Majetek státu</vt:lpstr>
      <vt:lpstr>Snímek 8</vt:lpstr>
      <vt:lpstr>Nabývání majetku státem</vt:lpstr>
      <vt:lpstr>Snímek 10</vt:lpstr>
      <vt:lpstr>Snímek 11</vt:lpstr>
      <vt:lpstr>Snímek 12</vt:lpstr>
      <vt:lpstr>Snímek 13</vt:lpstr>
      <vt:lpstr>Hospodaření s majetkem státu </vt:lpstr>
      <vt:lpstr>Snímek 15</vt:lpstr>
      <vt:lpstr>Snímek 16</vt:lpstr>
      <vt:lpstr>Nakládání s majetkem státu</vt:lpstr>
      <vt:lpstr>Snímek 18</vt:lpstr>
      <vt:lpstr>Snímek 19</vt:lpstr>
      <vt:lpstr>Snímek 20</vt:lpstr>
      <vt:lpstr>Literatura:</vt:lpstr>
      <vt:lpstr>Snímek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Určení nezákonnosti zásahu v kontextu odpovědnosti za újmu při výkonu veřejné moci  Mgr. Tomáš Svoboda</dc:title>
  <dc:creator>Admin</dc:creator>
  <cp:lastModifiedBy>Admin</cp:lastModifiedBy>
  <cp:revision>3295</cp:revision>
  <cp:lastPrinted>1601-01-01T00:00:00Z</cp:lastPrinted>
  <dcterms:created xsi:type="dcterms:W3CDTF">2016-03-09T14:49:29Z</dcterms:created>
  <dcterms:modified xsi:type="dcterms:W3CDTF">2021-12-15T19:28:38Z</dcterms:modified>
</cp:coreProperties>
</file>