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3" r:id="rId3"/>
    <p:sldId id="274" r:id="rId4"/>
    <p:sldId id="276" r:id="rId5"/>
    <p:sldId id="275" r:id="rId6"/>
    <p:sldId id="277" r:id="rId7"/>
    <p:sldId id="279" r:id="rId8"/>
    <p:sldId id="280" r:id="rId9"/>
    <p:sldId id="281" r:id="rId10"/>
    <p:sldId id="278" r:id="rId11"/>
    <p:sldId id="283" r:id="rId12"/>
    <p:sldId id="284" r:id="rId13"/>
    <p:sldId id="286" r:id="rId14"/>
    <p:sldId id="288" r:id="rId15"/>
    <p:sldId id="289" r:id="rId16"/>
    <p:sldId id="290" r:id="rId17"/>
    <p:sldId id="291" r:id="rId18"/>
    <p:sldId id="292" r:id="rId19"/>
    <p:sldId id="293" r:id="rId20"/>
    <p:sldId id="295" r:id="rId21"/>
    <p:sldId id="294" r:id="rId22"/>
    <p:sldId id="296" r:id="rId23"/>
    <p:sldId id="297" r:id="rId24"/>
    <p:sldId id="298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69696"/>
    <a:srgbClr val="00287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11" d="100"/>
          <a:sy n="111" d="100"/>
        </p:scale>
        <p:origin x="-118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803149D-9802-4528-9803-8ADF5969FE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5430E18-D141-4E5E-A138-9B8BE9CBE3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16C5F-DCDE-4D7E-BF5D-BB9339DA3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7CCF1-F843-4D15-BD33-83DFC4E1E4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20611-8DBC-464F-A5C2-DE019D15E2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CBEA1-F928-4F99-B9E7-E557D0BFEC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477DD-9E29-4EA9-AF51-CDC3FABC56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2BE0-A10A-4216-B7DD-9819956F70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63998-5C03-4E5E-B924-A633D22158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EB975-D7D8-439B-A400-438088A656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25059-86FD-40AF-8A80-D07D1B4E26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4EDF5-C2CA-45B0-B750-0CE2A5ACAF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0A56C-0CA6-4564-9607-35D690CAFB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FE8DE197-888B-491B-B9C0-DF35D951DE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o.cz/" TargetMode="External"/><Relationship Id="rId2" Type="http://schemas.openxmlformats.org/officeDocument/2006/relationships/hyperlink" Target="https://www.novinky.cz/domaci/clanek/policiste-sami-navrhli-uspory-napriklad-auta-na-lpg-5753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</a:t>
            </a:r>
            <a:r>
              <a:rPr lang="cs-CZ" altLang="cs-CZ" dirty="0" smtClean="0"/>
              <a:t>příklady z VM</a:t>
            </a:r>
            <a:endParaRPr lang="cs-CZ" altLang="cs-CZ" dirty="0"/>
          </a:p>
        </p:txBody>
      </p:sp>
      <p:sp>
        <p:nvSpPr>
          <p:cNvPr id="3075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8094C2A-AEAE-4D77-A085-36DDEC5ACE01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dirty="0" smtClean="0">
                <a:solidFill>
                  <a:srgbClr val="7030A0"/>
                </a:solidFill>
              </a:rPr>
              <a:t>Poskytování dotací,</a:t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dirty="0" smtClean="0">
                <a:solidFill>
                  <a:srgbClr val="7030A0"/>
                </a:solidFill>
              </a:rPr>
              <a:t>praktické příklady z VM</a:t>
            </a: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MV927K Veřejný majetek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b="0" dirty="0" smtClean="0">
                <a:solidFill>
                  <a:schemeClr val="tx1"/>
                </a:solidFill>
              </a:rPr>
              <a:t>František </a:t>
            </a:r>
            <a:r>
              <a:rPr lang="cs-CZ" altLang="cs-CZ" sz="2000" b="0" dirty="0" err="1" smtClean="0">
                <a:solidFill>
                  <a:schemeClr val="tx1"/>
                </a:solidFill>
              </a:rPr>
              <a:t>Halml</a:t>
            </a:r>
            <a:r>
              <a:rPr lang="cs-CZ" altLang="cs-CZ" b="0" dirty="0" smtClean="0">
                <a:solidFill>
                  <a:schemeClr val="tx1"/>
                </a:solidFill>
              </a:rPr>
              <a:t/>
            </a:r>
            <a:br>
              <a:rPr lang="cs-CZ" altLang="cs-CZ" b="0" dirty="0" smtClean="0">
                <a:solidFill>
                  <a:schemeClr val="tx1"/>
                </a:solidFill>
              </a:rPr>
            </a:br>
            <a:r>
              <a:rPr lang="cs-CZ" altLang="cs-CZ" sz="2000" b="0" dirty="0" smtClean="0">
                <a:solidFill>
                  <a:schemeClr val="tx1"/>
                </a:solidFill>
              </a:rPr>
              <a:t>Tomáš </a:t>
            </a:r>
            <a:r>
              <a:rPr lang="cs-CZ" altLang="cs-CZ" sz="2000" b="0" dirty="0" smtClean="0">
                <a:solidFill>
                  <a:schemeClr val="tx1"/>
                </a:solidFill>
              </a:rPr>
              <a:t>Svoboda</a:t>
            </a:r>
            <a:r>
              <a:rPr lang="cs-CZ" altLang="cs-CZ" sz="2400" b="0" dirty="0" smtClean="0">
                <a:solidFill>
                  <a:schemeClr val="tx1"/>
                </a:solidFill>
              </a:rPr>
              <a:t/>
            </a:r>
            <a:br>
              <a:rPr lang="cs-CZ" altLang="cs-CZ" sz="2400" b="0" dirty="0" smtClean="0">
                <a:solidFill>
                  <a:schemeClr val="tx1"/>
                </a:solidFill>
              </a:rPr>
            </a:br>
            <a:endParaRPr lang="cs-CZ" altLang="cs-CZ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právní úprava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i="1" dirty="0" smtClean="0">
                <a:solidFill>
                  <a:srgbClr val="C00000"/>
                </a:solidFill>
              </a:rPr>
              <a:t>rozpočtová pravidla </a:t>
            </a:r>
            <a:r>
              <a:rPr lang="cs-CZ" sz="1800" dirty="0" smtClean="0"/>
              <a:t>(zákon č. 218/2000 Sb.) </a:t>
            </a:r>
          </a:p>
          <a:p>
            <a:r>
              <a:rPr lang="cs-CZ" sz="1800" b="1" i="1" dirty="0" smtClean="0">
                <a:solidFill>
                  <a:srgbClr val="C00000"/>
                </a:solidFill>
              </a:rPr>
              <a:t>zákon o rozpočtových pravidlech územních rozpočtů                             </a:t>
            </a:r>
            <a:r>
              <a:rPr lang="cs-CZ" sz="1800" dirty="0" smtClean="0"/>
              <a:t>(zákon č. 250/2000 Sb.)</a:t>
            </a:r>
          </a:p>
          <a:p>
            <a:r>
              <a:rPr lang="cs-CZ" sz="1800" b="1" dirty="0" smtClean="0">
                <a:solidFill>
                  <a:srgbClr val="00287D"/>
                </a:solidFill>
                <a:latin typeface="Tahoma" pitchFamily="34" charset="0"/>
              </a:rPr>
              <a:t>některé zvláštní zákony </a:t>
            </a:r>
            <a:r>
              <a:rPr lang="cs-CZ" sz="1800" dirty="0" smtClean="0">
                <a:latin typeface="Tahoma" pitchFamily="34" charset="0"/>
              </a:rPr>
              <a:t>(</a:t>
            </a:r>
            <a:r>
              <a:rPr lang="cs-CZ" sz="1800" dirty="0" smtClean="0"/>
              <a:t>např. zákon č. 130/2002 Sb., o podpoře výzkumu a vývoje)</a:t>
            </a:r>
          </a:p>
          <a:p>
            <a:r>
              <a:rPr lang="cs-CZ" sz="1800" b="1" dirty="0" smtClean="0">
                <a:solidFill>
                  <a:srgbClr val="00287D"/>
                </a:solidFill>
              </a:rPr>
              <a:t>zákony upravujících státní fondy </a:t>
            </a:r>
            <a:r>
              <a:rPr lang="cs-CZ" sz="1800" dirty="0" smtClean="0"/>
              <a:t>(zákon o Státním fondu životního prostředí)</a:t>
            </a:r>
          </a:p>
          <a:p>
            <a:r>
              <a:rPr lang="cs-CZ" sz="1800" b="1" dirty="0" smtClean="0">
                <a:solidFill>
                  <a:srgbClr val="00287D"/>
                </a:solidFill>
              </a:rPr>
              <a:t>zákon o státním rozpočtu České republiky </a:t>
            </a:r>
            <a:r>
              <a:rPr lang="cs-CZ" sz="1800" dirty="0" smtClean="0"/>
              <a:t>(na příslušný kalendářní rok)</a:t>
            </a:r>
          </a:p>
          <a:p>
            <a:r>
              <a:rPr lang="cs-CZ" sz="1800" b="1" dirty="0" smtClean="0">
                <a:solidFill>
                  <a:srgbClr val="00287D"/>
                </a:solidFill>
              </a:rPr>
              <a:t>prováděcí předpisy </a:t>
            </a:r>
            <a:r>
              <a:rPr lang="cs-CZ" sz="1800" dirty="0" smtClean="0"/>
              <a:t>(např. vyhláška Ministerstva financí č. 52/2008 Sb., kterou se stanoví zásady a termíny finančního vypořádání vztahů se státním rozpočtem, státními finančními aktivy nebo Národním fondem; či vyhláška č. 560/2006 Sb., o účasti státního rozpočtu na financování programů reprodukce majetku)</a:t>
            </a:r>
          </a:p>
          <a:p>
            <a:r>
              <a:rPr lang="cs-CZ" sz="1800" b="1" dirty="0" smtClean="0">
                <a:solidFill>
                  <a:srgbClr val="00287D"/>
                </a:solidFill>
                <a:latin typeface="Tahoma" pitchFamily="34" charset="0"/>
              </a:rPr>
              <a:t>+ metodické pomůcky </a:t>
            </a:r>
            <a:r>
              <a:rPr lang="cs-CZ" sz="1800" dirty="0" smtClean="0">
                <a:latin typeface="Tahoma" pitchFamily="34" charset="0"/>
              </a:rPr>
              <a:t>(interní závaznost)</a:t>
            </a:r>
          </a:p>
          <a:p>
            <a:pPr lvl="1"/>
            <a:endParaRPr lang="cs-CZ" sz="1800" b="1" dirty="0" smtClean="0">
              <a:solidFill>
                <a:srgbClr val="00287D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1229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D27C7D-A874-4DAF-ADAC-D30268F570CF}" type="slidenum">
              <a:rPr lang="cs-CZ" altLang="cs-CZ" smtClean="0"/>
              <a:pPr/>
              <a:t>10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právní úprava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základní problém </a:t>
            </a:r>
            <a:r>
              <a:rPr lang="cs-CZ" sz="1800" b="1" dirty="0" smtClean="0">
                <a:latin typeface="Tahoma" pitchFamily="34" charset="0"/>
              </a:rPr>
              <a:t>=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určitá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„dvojkolejnost“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rozpočtová pravidla </a:t>
            </a:r>
            <a:r>
              <a:rPr lang="cs-CZ" sz="1800" dirty="0" smtClean="0"/>
              <a:t>(poskytovatel stát)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zákon o rozpočtových pravidlech územních rozpočtů           </a:t>
            </a:r>
            <a:r>
              <a:rPr lang="cs-CZ" sz="1800" dirty="0" smtClean="0"/>
              <a:t>(poskytovatel = ÚCS, svazek obcí, regionální rada regionu soudržnosti)</a:t>
            </a:r>
            <a:endParaRPr lang="cs-CZ" sz="1800" i="1" dirty="0" smtClean="0">
              <a:latin typeface="Tahoma" pitchFamily="34" charset="0"/>
            </a:endParaRPr>
          </a:p>
          <a:p>
            <a:r>
              <a:rPr lang="cs-CZ" sz="1800" dirty="0" smtClean="0">
                <a:latin typeface="Tahoma" pitchFamily="34" charset="0"/>
              </a:rPr>
              <a:t>ovšem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nejde o vztah obecné a zvláštní úpravy!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namísto toho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paralelní úpravy</a:t>
            </a:r>
            <a:endParaRPr lang="cs-CZ" sz="1800" b="1" dirty="0" smtClean="0">
              <a:latin typeface="Tahoma" pitchFamily="34" charset="0"/>
            </a:endParaRPr>
          </a:p>
          <a:p>
            <a:r>
              <a:rPr lang="cs-CZ" sz="1800" dirty="0" smtClean="0">
                <a:latin typeface="Tahoma" pitchFamily="34" charset="0"/>
              </a:rPr>
              <a:t>původně úprava pouze „velká“ RP (do 20. 2. 2015)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dotace podle „malých“ RP bez úpravy</a:t>
            </a:r>
          </a:p>
          <a:p>
            <a:r>
              <a:rPr lang="cs-CZ" sz="1800" dirty="0" smtClean="0">
                <a:latin typeface="Tahoma" pitchFamily="34" charset="0"/>
              </a:rPr>
              <a:t>později doplněno do „malých“ RP, a to na základě naplňování dřívější protikorupční strategie vlády z let 2011 a 2012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tedy v podstatě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„ad hoc“</a:t>
            </a:r>
          </a:p>
          <a:p>
            <a:r>
              <a:rPr lang="cs-CZ" sz="1800" dirty="0" smtClean="0">
                <a:latin typeface="Tahoma" pitchFamily="34" charset="0"/>
              </a:rPr>
              <a:t>aktuálně do „velkých“ RP od 1. 1. 2018 doplněno                                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„řízení o poskytnutí dotace“ </a:t>
            </a:r>
            <a:r>
              <a:rPr lang="cs-CZ" sz="1800" dirty="0" smtClean="0">
                <a:latin typeface="Tahoma" pitchFamily="34" charset="0"/>
              </a:rPr>
              <a:t>(v „malých“ RP obdoba absentuje)</a:t>
            </a:r>
          </a:p>
          <a:p>
            <a:endParaRPr lang="cs-CZ" sz="1800" dirty="0" smtClean="0"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1331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07F2A9-819F-4FE3-A965-6ACEBBA04B71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právní úprava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některé deficity této konstrukce</a:t>
            </a:r>
          </a:p>
          <a:p>
            <a:pPr lvl="1"/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řada aspektů vymezena zcela duplicitně </a:t>
            </a:r>
            <a:r>
              <a:rPr lang="cs-CZ" sz="1800" dirty="0" smtClean="0">
                <a:latin typeface="Tahoma" pitchFamily="34" charset="0"/>
              </a:rPr>
              <a:t>(dotace, poskytovatel, účel, obsah žádosti, porušení rozpočtové kázně a odvod…)</a:t>
            </a:r>
          </a:p>
          <a:p>
            <a:pPr lvl="1"/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avšak současně odlišně </a:t>
            </a:r>
            <a:r>
              <a:rPr lang="cs-CZ" sz="1800" dirty="0" smtClean="0">
                <a:latin typeface="Tahoma" pitchFamily="34" charset="0"/>
              </a:rPr>
              <a:t>(systematikou i obsahově - zejména právní jednání, kterým je dotace poskytnuta - jednou rozhodnutí, podruhé veřejnoprávní smlouva = zcela odlišné právní režimy!)</a:t>
            </a:r>
          </a:p>
          <a:p>
            <a:pPr lvl="1"/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a neúplně </a:t>
            </a:r>
            <a:r>
              <a:rPr lang="cs-CZ" sz="1800" dirty="0" smtClean="0">
                <a:latin typeface="Tahoma" pitchFamily="34" charset="0"/>
              </a:rPr>
              <a:t>(neupraveno zejm. poskytování dotací státními fondy)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především však </a:t>
            </a:r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absentují určité specifické „kvalitativní“ požadavky</a:t>
            </a:r>
            <a:r>
              <a:rPr lang="cs-CZ" sz="1800" b="1" dirty="0" smtClean="0">
                <a:latin typeface="Tahoma" pitchFamily="34" charset="0"/>
              </a:rPr>
              <a:t> </a:t>
            </a:r>
            <a:r>
              <a:rPr lang="cs-CZ" sz="1800" dirty="0" smtClean="0">
                <a:latin typeface="Tahoma" pitchFamily="34" charset="0"/>
              </a:rPr>
              <a:t>na proces a výsledky poskytování dotací, tj. principy 3E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v zásadě </a:t>
            </a:r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pouze „proces redistribuce“</a:t>
            </a:r>
            <a:r>
              <a:rPr lang="cs-CZ" sz="1800" b="1" i="1" dirty="0" smtClean="0">
                <a:latin typeface="Tahoma" pitchFamily="34" charset="0"/>
              </a:rPr>
              <a:t> </a:t>
            </a:r>
            <a:r>
              <a:rPr lang="cs-CZ" sz="1800" dirty="0" smtClean="0">
                <a:latin typeface="Tahoma" pitchFamily="34" charset="0"/>
              </a:rPr>
              <a:t>(odpovídá povaze předpisů, ve kterých upraveno = finanční hospodaření)</a:t>
            </a:r>
          </a:p>
          <a:p>
            <a:pPr lvl="1"/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srozumitelnost pro adresáty </a:t>
            </a:r>
            <a:r>
              <a:rPr lang="cs-CZ" sz="1800" dirty="0" smtClean="0">
                <a:latin typeface="Tahoma" pitchFamily="34" charset="0"/>
              </a:rPr>
              <a:t>(tj. příjemce) dotací?</a:t>
            </a:r>
          </a:p>
          <a:p>
            <a:pPr lvl="1"/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celkově spíše nekoncepční „ad hoc“ přístup…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1434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6B1D28-804F-454A-A86D-AC7A35843207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právní úprava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Tahoma" pitchFamily="34" charset="0"/>
              </a:rPr>
              <a:t>potřeba komplexního </a:t>
            </a:r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zákona o poskytování dotací</a:t>
            </a:r>
            <a:r>
              <a:rPr lang="cs-CZ" sz="1800" dirty="0" smtClean="0">
                <a:latin typeface="Tahoma" pitchFamily="34" charset="0"/>
              </a:rPr>
              <a:t>? 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analogicky k „chybějícímu“ zákonu o majetku ÚSC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s ohledem na „ad hoc“ dotace a státní dotační politiku patrně nikoli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ovšem v tomto režimu také</a:t>
            </a:r>
            <a:r>
              <a:rPr lang="cs-CZ" sz="1800" b="1" dirty="0" smtClean="0">
                <a:latin typeface="Tahoma" pitchFamily="34" charset="0"/>
              </a:rPr>
              <a:t> </a:t>
            </a:r>
            <a:r>
              <a:rPr lang="cs-CZ" sz="1800" b="1" i="1" dirty="0" smtClean="0">
                <a:solidFill>
                  <a:srgbClr val="C00000"/>
                </a:solidFill>
                <a:latin typeface="Tahoma" pitchFamily="34" charset="0"/>
              </a:rPr>
              <a:t>„evropské dotace“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o vysokém objemu finančních prostředků…</a:t>
            </a:r>
            <a:endParaRPr lang="cs-CZ" sz="1800" b="1" dirty="0" smtClean="0">
              <a:latin typeface="Tahoma" pitchFamily="34" charset="0"/>
            </a:endParaRPr>
          </a:p>
          <a:p>
            <a:endParaRPr lang="cs-CZ" sz="1800" b="1" dirty="0" smtClean="0">
              <a:latin typeface="Tahoma" pitchFamily="34" charset="0"/>
            </a:endParaRPr>
          </a:p>
          <a:p>
            <a:r>
              <a:rPr lang="cs-CZ" sz="1800" b="1" u="sng" dirty="0" smtClean="0">
                <a:solidFill>
                  <a:srgbClr val="7030A0"/>
                </a:solidFill>
                <a:latin typeface="Tahoma" pitchFamily="34" charset="0"/>
              </a:rPr>
              <a:t>evropské dotace =</a:t>
            </a:r>
          </a:p>
          <a:p>
            <a:r>
              <a:rPr lang="cs-CZ" sz="1800" dirty="0" smtClean="0">
                <a:latin typeface="Tahoma" pitchFamily="34" charset="0"/>
              </a:rPr>
              <a:t>implementace tzv.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kohezní politiky EU</a:t>
            </a:r>
          </a:p>
          <a:p>
            <a:r>
              <a:rPr lang="cs-CZ" sz="1800" dirty="0" smtClean="0">
                <a:latin typeface="Tahoma" pitchFamily="34" charset="0"/>
              </a:rPr>
              <a:t>ročně objem až 100 mld. Kč…</a:t>
            </a:r>
          </a:p>
          <a:p>
            <a:r>
              <a:rPr lang="cs-CZ" sz="1800" dirty="0" smtClean="0">
                <a:latin typeface="Tahoma" pitchFamily="34" charset="0"/>
              </a:rPr>
              <a:t>implementace má různé roviny, avšak právní reflexe v zásadě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neodpovídá přikládanému významu </a:t>
            </a:r>
            <a:r>
              <a:rPr lang="cs-CZ" sz="1800" i="1" dirty="0" smtClean="0">
                <a:latin typeface="Tahoma" pitchFamily="34" charset="0"/>
              </a:rPr>
              <a:t>(politickému, právnímu, společenskému…)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mimo poskytování dotací také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některé další nekoncepčnosti</a:t>
            </a:r>
            <a:r>
              <a:rPr lang="cs-CZ" sz="1800" dirty="0" smtClean="0">
                <a:latin typeface="Tahoma" pitchFamily="34" charset="0"/>
              </a:rPr>
              <a:t>, např. právní úprava regionálního rozvoje a finanční kontroly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1536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BCEF9C-A7FB-49B6-ACEA-C8F6FCFBA83F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</a:t>
            </a:r>
            <a:r>
              <a:rPr lang="cs-CZ" dirty="0" smtClean="0"/>
              <a:t>– majetek obcí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Příklad I</a:t>
            </a:r>
          </a:p>
          <a:p>
            <a:pPr lvl="1" eaLnBrk="1" hangingPunct="1"/>
            <a:r>
              <a:rPr lang="cs-CZ" sz="1800" i="1" dirty="0" smtClean="0"/>
              <a:t>Starosta obce získal nabídku na provedení rekonstrukce budovy obecního úřadu. S ohledem na skutečnost, že předložená nabídka byla „mimořádné výhodná“, obratem podepsal předmětnou smlouvu s dodavatelem. (Pozn.:V obci je volena rada.)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/>
              <a:t>Zodpovězte následující otázky:</a:t>
            </a:r>
          </a:p>
          <a:p>
            <a:pPr lvl="1" eaLnBrk="1" hangingPunct="1"/>
            <a:r>
              <a:rPr lang="cs-CZ" sz="1800" dirty="0" smtClean="0"/>
              <a:t>1) Jaké je obecně postavení (úloha) starosty v tomto kontextu?</a:t>
            </a:r>
          </a:p>
          <a:p>
            <a:pPr lvl="1" eaLnBrk="1" hangingPunct="1"/>
            <a:r>
              <a:rPr lang="cs-CZ" sz="1800" dirty="0" smtClean="0"/>
              <a:t>2) Postupoval starosta správně?</a:t>
            </a:r>
          </a:p>
          <a:p>
            <a:pPr lvl="1" eaLnBrk="1" hangingPunct="1"/>
            <a:r>
              <a:rPr lang="cs-CZ" sz="1800" dirty="0" smtClean="0"/>
              <a:t>3) Změnila by se situace, pokud by součástí smlouvy byl také splátkový kalendář na dobu dvou let?</a:t>
            </a:r>
          </a:p>
          <a:p>
            <a:pPr lvl="1" eaLnBrk="1" hangingPunct="1"/>
            <a:r>
              <a:rPr lang="cs-CZ" sz="1800" dirty="0" smtClean="0"/>
              <a:t>4) Kdy by se smlouva stala platnou?</a:t>
            </a:r>
          </a:p>
          <a:p>
            <a:pPr lvl="1" eaLnBrk="1" hangingPunct="1"/>
            <a:r>
              <a:rPr lang="cs-CZ" sz="1800" dirty="0" smtClean="0"/>
              <a:t>5) V kolika fázích probíhá právní jednání obce?</a:t>
            </a:r>
          </a:p>
          <a:p>
            <a:pPr eaLnBrk="1" hangingPunct="1">
              <a:buFont typeface="+mj-lt"/>
              <a:buAutoNum type="arabicPeriod"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obcí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 smtClean="0"/>
              <a:t>Zodpovězte následující otázky:</a:t>
            </a:r>
          </a:p>
          <a:p>
            <a:pPr eaLnBrk="1" hangingPunct="1"/>
            <a:r>
              <a:rPr lang="cs-CZ" sz="1600" dirty="0" smtClean="0"/>
              <a:t>1) Jaké je obecně postavení (úloha) starosty v tomto kontextu?</a:t>
            </a:r>
          </a:p>
          <a:p>
            <a:pPr lvl="1" eaLnBrk="1" hangingPunct="1"/>
            <a:r>
              <a:rPr lang="cs-CZ" sz="1600" i="1" dirty="0" smtClean="0">
                <a:solidFill>
                  <a:srgbClr val="7030A0"/>
                </a:solidFill>
              </a:rPr>
              <a:t>„zastupuje navenek“ (§ 103/1 </a:t>
            </a:r>
            <a:r>
              <a:rPr lang="cs-CZ" sz="1600" i="1" dirty="0" err="1" smtClean="0">
                <a:solidFill>
                  <a:srgbClr val="7030A0"/>
                </a:solidFill>
              </a:rPr>
              <a:t>ObZř</a:t>
            </a:r>
            <a:r>
              <a:rPr lang="cs-CZ" sz="1600" i="1" dirty="0" smtClean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600" dirty="0" smtClean="0"/>
              <a:t>2) Postupoval starosta správně?</a:t>
            </a:r>
          </a:p>
          <a:p>
            <a:pPr lvl="1" eaLnBrk="1" hangingPunct="1"/>
            <a:r>
              <a:rPr lang="cs-CZ" sz="1600" i="1" dirty="0" smtClean="0">
                <a:solidFill>
                  <a:srgbClr val="7030A0"/>
                </a:solidFill>
              </a:rPr>
              <a:t>v tomto případě tzv. zbytková „pravomoc“ rady (§ 102/3 </a:t>
            </a:r>
            <a:r>
              <a:rPr lang="cs-CZ" sz="1600" i="1" dirty="0" err="1" smtClean="0">
                <a:solidFill>
                  <a:srgbClr val="7030A0"/>
                </a:solidFill>
              </a:rPr>
              <a:t>ObZř</a:t>
            </a:r>
            <a:r>
              <a:rPr lang="cs-CZ" sz="1600" i="1" dirty="0" smtClean="0">
                <a:solidFill>
                  <a:srgbClr val="7030A0"/>
                </a:solidFill>
              </a:rPr>
              <a:t>)</a:t>
            </a:r>
          </a:p>
          <a:p>
            <a:pPr lvl="1" eaLnBrk="1" hangingPunct="1"/>
            <a:r>
              <a:rPr lang="cs-CZ" sz="1600" i="1" dirty="0" smtClean="0">
                <a:solidFill>
                  <a:srgbClr val="7030A0"/>
                </a:solidFill>
              </a:rPr>
              <a:t>potenciálně vyhrazení zastupitelstvem (§ 84/4 </a:t>
            </a:r>
            <a:r>
              <a:rPr lang="cs-CZ" sz="1600" i="1" dirty="0" err="1" smtClean="0">
                <a:solidFill>
                  <a:srgbClr val="7030A0"/>
                </a:solidFill>
              </a:rPr>
              <a:t>ObZř</a:t>
            </a:r>
            <a:r>
              <a:rPr lang="cs-CZ" sz="1600" i="1" dirty="0" smtClean="0">
                <a:solidFill>
                  <a:srgbClr val="7030A0"/>
                </a:solidFill>
              </a:rPr>
              <a:t>)</a:t>
            </a:r>
          </a:p>
          <a:p>
            <a:pPr lvl="1" eaLnBrk="1" hangingPunct="1"/>
            <a:r>
              <a:rPr lang="cs-CZ" sz="1600" i="1" dirty="0" smtClean="0">
                <a:solidFill>
                  <a:srgbClr val="7030A0"/>
                </a:solidFill>
              </a:rPr>
              <a:t>ale také otázka svěření starostovi (§ 102/3 </a:t>
            </a:r>
            <a:r>
              <a:rPr lang="cs-CZ" sz="1600" i="1" dirty="0" err="1" smtClean="0">
                <a:solidFill>
                  <a:srgbClr val="7030A0"/>
                </a:solidFill>
              </a:rPr>
              <a:t>ObZř</a:t>
            </a:r>
            <a:r>
              <a:rPr lang="cs-CZ" sz="1600" i="1" dirty="0" smtClean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600" dirty="0" smtClean="0"/>
              <a:t>3) Změnila by se situace, pokud by součástí smlouvy byl také splátkový kalendář na dobu dvou let?</a:t>
            </a:r>
          </a:p>
          <a:p>
            <a:pPr lvl="1" eaLnBrk="1" hangingPunct="1"/>
            <a:r>
              <a:rPr lang="cs-CZ" sz="1600" i="1" dirty="0" smtClean="0">
                <a:solidFill>
                  <a:srgbClr val="7030A0"/>
                </a:solidFill>
              </a:rPr>
              <a:t>pak tzv. smíšená smlouva = přísnější režim (schválení </a:t>
            </a:r>
            <a:r>
              <a:rPr lang="cs-CZ" sz="1600" i="1" dirty="0" err="1" smtClean="0">
                <a:solidFill>
                  <a:srgbClr val="7030A0"/>
                </a:solidFill>
              </a:rPr>
              <a:t>zast</a:t>
            </a:r>
            <a:r>
              <a:rPr lang="cs-CZ" sz="1600" i="1" dirty="0" smtClean="0">
                <a:solidFill>
                  <a:srgbClr val="7030A0"/>
                </a:solidFill>
              </a:rPr>
              <a:t>. - § 85 h) </a:t>
            </a:r>
            <a:r>
              <a:rPr lang="cs-CZ" sz="1600" i="1" dirty="0" err="1" smtClean="0">
                <a:solidFill>
                  <a:srgbClr val="7030A0"/>
                </a:solidFill>
              </a:rPr>
              <a:t>ObZř</a:t>
            </a:r>
            <a:r>
              <a:rPr lang="cs-CZ" sz="1600" i="1" dirty="0" smtClean="0">
                <a:solidFill>
                  <a:srgbClr val="7030A0"/>
                </a:solidFill>
              </a:rPr>
              <a:t>) </a:t>
            </a:r>
          </a:p>
          <a:p>
            <a:pPr eaLnBrk="1" hangingPunct="1"/>
            <a:r>
              <a:rPr lang="cs-CZ" sz="1600" dirty="0" smtClean="0"/>
              <a:t>4) Kdy by se smlouva stala platnou?</a:t>
            </a:r>
          </a:p>
          <a:p>
            <a:pPr lvl="1" eaLnBrk="1" hangingPunct="1"/>
            <a:r>
              <a:rPr lang="cs-CZ" sz="1600" i="1" dirty="0" smtClean="0">
                <a:solidFill>
                  <a:srgbClr val="7030A0"/>
                </a:solidFill>
              </a:rPr>
              <a:t>schválením – jinak absolutní neplatnost (§ 41/2 a 3 </a:t>
            </a:r>
            <a:r>
              <a:rPr lang="cs-CZ" sz="1600" i="1" dirty="0" err="1" smtClean="0">
                <a:solidFill>
                  <a:srgbClr val="7030A0"/>
                </a:solidFill>
              </a:rPr>
              <a:t>ObZř</a:t>
            </a:r>
            <a:r>
              <a:rPr lang="cs-CZ" sz="1600" i="1" dirty="0" smtClean="0">
                <a:solidFill>
                  <a:srgbClr val="7030A0"/>
                </a:solidFill>
              </a:rPr>
              <a:t>) </a:t>
            </a:r>
          </a:p>
          <a:p>
            <a:pPr eaLnBrk="1" hangingPunct="1"/>
            <a:r>
              <a:rPr lang="cs-CZ" sz="1600" dirty="0" smtClean="0"/>
              <a:t>5) V kolika fázích probíhá právní jednání obce?</a:t>
            </a:r>
            <a:endParaRPr lang="cs-CZ" sz="1800" dirty="0" smtClean="0"/>
          </a:p>
          <a:p>
            <a:pPr lvl="1" eaLnBrk="1" hangingPunct="1"/>
            <a:r>
              <a:rPr lang="cs-CZ" sz="1600" i="1" dirty="0" smtClean="0">
                <a:solidFill>
                  <a:srgbClr val="7030A0"/>
                </a:solidFill>
              </a:rPr>
              <a:t>zpravidla ve 2 = interní utvoření vůle a jednání navenek</a:t>
            </a:r>
          </a:p>
          <a:p>
            <a:pPr eaLnBrk="1" hangingPunct="1">
              <a:buFont typeface="+mj-lt"/>
              <a:buAutoNum type="arabicPeriod"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obcí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Příklad II</a:t>
            </a:r>
          </a:p>
          <a:p>
            <a:pPr lvl="1" eaLnBrk="1" hangingPunct="1"/>
            <a:r>
              <a:rPr lang="cs-CZ" sz="1800" i="1" dirty="0" smtClean="0"/>
              <a:t>Obec má ve vlastnictví chátrající budovu, pro kterou nemá využití, a zvažuje její pronájem či prodej. Její tržní cena je zhruba půl milionu korun.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b="1" dirty="0" smtClean="0"/>
              <a:t>Zodpovězte následující otázky:</a:t>
            </a:r>
          </a:p>
          <a:p>
            <a:pPr lvl="1" eaLnBrk="1" hangingPunct="1"/>
            <a:r>
              <a:rPr lang="cs-CZ" sz="1800" dirty="0" smtClean="0"/>
              <a:t>1) Jakým způsobem by měly orgány obce postupovat?</a:t>
            </a:r>
          </a:p>
          <a:p>
            <a:pPr lvl="1" eaLnBrk="1" hangingPunct="1"/>
            <a:r>
              <a:rPr lang="cs-CZ" sz="1800" dirty="0" smtClean="0"/>
              <a:t>2) Co je následkem porušení předpokládaného postupu?</a:t>
            </a:r>
          </a:p>
          <a:p>
            <a:pPr lvl="1" eaLnBrk="1" hangingPunct="1"/>
            <a:r>
              <a:rPr lang="cs-CZ" sz="1800" dirty="0" smtClean="0"/>
              <a:t>3) Kdo bude rozhodovat?</a:t>
            </a:r>
          </a:p>
          <a:p>
            <a:pPr lvl="1" eaLnBrk="1" hangingPunct="1"/>
            <a:r>
              <a:rPr lang="cs-CZ" sz="1800" dirty="0" smtClean="0"/>
              <a:t>4) Bylo by možné budovu prodat místní charitě za polovinu tržní ceny?        </a:t>
            </a:r>
          </a:p>
          <a:p>
            <a:pPr lvl="1" eaLnBrk="1" hangingPunct="1"/>
            <a:r>
              <a:rPr lang="cs-CZ" sz="1800" dirty="0" smtClean="0"/>
              <a:t>5) Jak by se mohla bránit osoba, která podala nabídku na tržní cenu?</a:t>
            </a:r>
          </a:p>
          <a:p>
            <a:pPr lvl="1" eaLnBrk="1" hangingPunct="1"/>
            <a:r>
              <a:rPr lang="cs-CZ" sz="1800" dirty="0" smtClean="0"/>
              <a:t>6) Mohla by obec budovu charitě přímo darovat?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obcí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Zodpovězte následující otázky:</a:t>
            </a:r>
          </a:p>
          <a:p>
            <a:pPr eaLnBrk="1" hangingPunct="1"/>
            <a:r>
              <a:rPr lang="cs-CZ" sz="1800" dirty="0" smtClean="0"/>
              <a:t>1) Jakým způsobem by měly orgány obce postupovat?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zveřejnit záměr prodat či pronajmout (§ 39 </a:t>
            </a:r>
            <a:r>
              <a:rPr lang="cs-CZ" sz="1800" i="1" dirty="0" err="1" smtClean="0">
                <a:solidFill>
                  <a:srgbClr val="7030A0"/>
                </a:solidFill>
              </a:rPr>
              <a:t>ObZř</a:t>
            </a:r>
            <a:r>
              <a:rPr lang="cs-CZ" sz="1800" i="1" dirty="0" smtClean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800" dirty="0" smtClean="0"/>
              <a:t>2) Co je následkem porušení předpokládaného postupu?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opět absolutní neplatnost (§ 39/1 </a:t>
            </a:r>
            <a:r>
              <a:rPr lang="cs-CZ" sz="1800" i="1" dirty="0" err="1" smtClean="0">
                <a:solidFill>
                  <a:srgbClr val="7030A0"/>
                </a:solidFill>
              </a:rPr>
              <a:t>ObZř</a:t>
            </a:r>
            <a:r>
              <a:rPr lang="cs-CZ" sz="1800" i="1" dirty="0" smtClean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800" dirty="0" smtClean="0"/>
              <a:t>3) Kdo bude rozhodovat?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pronájem = rada, prodej = zastupitelstvo (+ samotný záměr = rada)</a:t>
            </a:r>
          </a:p>
          <a:p>
            <a:pPr eaLnBrk="1" hangingPunct="1"/>
            <a:r>
              <a:rPr lang="cs-CZ" sz="1800" dirty="0" smtClean="0"/>
              <a:t>4) Bylo by možné budovu prodat místní charitě za polovinu tržní ceny?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úplatný převod = cena obvyklá (= tržní), ovšem výjimka (§ 39/2 </a:t>
            </a:r>
            <a:r>
              <a:rPr lang="cs-CZ" sz="1800" i="1" dirty="0" err="1" smtClean="0">
                <a:solidFill>
                  <a:srgbClr val="7030A0"/>
                </a:solidFill>
              </a:rPr>
              <a:t>ObZř</a:t>
            </a:r>
            <a:r>
              <a:rPr lang="cs-CZ" sz="1800" i="1" dirty="0" smtClean="0">
                <a:solidFill>
                  <a:srgbClr val="7030A0"/>
                </a:solidFill>
              </a:rPr>
              <a:t>)</a:t>
            </a:r>
          </a:p>
          <a:p>
            <a:pPr eaLnBrk="1" hangingPunct="1"/>
            <a:r>
              <a:rPr lang="cs-CZ" sz="1800" dirty="0" smtClean="0"/>
              <a:t>5) Jak by se mohla bránit osoba, která podala nabídku ve výši tržní ceny?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určovací žaloba (na neplatnost – absence důvodu)</a:t>
            </a:r>
          </a:p>
          <a:p>
            <a:pPr eaLnBrk="1" hangingPunct="1"/>
            <a:r>
              <a:rPr lang="cs-CZ" sz="1800" dirty="0" smtClean="0"/>
              <a:t>6) Mohla by obec budovu charitě přímo darovat?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výjimka podle § 38/1 </a:t>
            </a:r>
            <a:r>
              <a:rPr lang="cs-CZ" sz="1800" i="1" dirty="0" err="1" smtClean="0">
                <a:solidFill>
                  <a:srgbClr val="7030A0"/>
                </a:solidFill>
              </a:rPr>
              <a:t>ObZř</a:t>
            </a:r>
            <a:r>
              <a:rPr lang="cs-CZ" sz="1800" i="1" dirty="0" smtClean="0">
                <a:solidFill>
                  <a:srgbClr val="7030A0"/>
                </a:solidFill>
              </a:rPr>
              <a:t> – důležitý zájem obce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obcí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Příklad III</a:t>
            </a:r>
          </a:p>
          <a:p>
            <a:pPr lvl="1" eaLnBrk="1" hangingPunct="1"/>
            <a:r>
              <a:rPr lang="cs-CZ" sz="1800" i="1" dirty="0" smtClean="0"/>
              <a:t>Obec spolupracuje s developerem na záměru výstavby bytového komplexu, který má přispět k rozvoji obce. Za tímto účelem obec s tímto subjektem uzavřela „smlouvu o spolupráci“, ze které pro obec plyne rozsáhlý závazek vybudování veřejné infrastruktury pro bytový komplex.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b="1" dirty="0" smtClean="0"/>
              <a:t>Zodpovězte následující otázky:</a:t>
            </a:r>
          </a:p>
          <a:p>
            <a:pPr lvl="1" eaLnBrk="1" hangingPunct="1"/>
            <a:r>
              <a:rPr lang="cs-CZ" sz="1800" dirty="0" smtClean="0"/>
              <a:t>1) Co bude třeba k uzavření takového smlouvy?</a:t>
            </a:r>
          </a:p>
          <a:p>
            <a:pPr lvl="1" eaLnBrk="1" hangingPunct="1"/>
            <a:r>
              <a:rPr lang="cs-CZ" sz="1800" dirty="0" smtClean="0"/>
              <a:t>2) Mohla by si obec vzít za účelem plnění smlouvy úvěr? Kdo by o této smlouvě rozhodoval?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obcí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Příklad III</a:t>
            </a:r>
          </a:p>
          <a:p>
            <a:pPr lvl="1" eaLnBrk="1" hangingPunct="1"/>
            <a:r>
              <a:rPr lang="cs-CZ" sz="1800" i="1" dirty="0" smtClean="0"/>
              <a:t>Obec spolupracuje s developerem na záměru výstavby bytového komplexu, který má přispět k rozvoji obce. Za tímto účelem obec s tímto subjektem uzavřela „smlouvu o spolupráci“, ze které pro obec plyne rozsáhlý závazek vybudování veřejné infrastruktury pro bytový komplex.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b="1" dirty="0" smtClean="0"/>
              <a:t>Zodpovězte následující otázky:</a:t>
            </a:r>
          </a:p>
          <a:p>
            <a:pPr lvl="1" eaLnBrk="1" hangingPunct="1"/>
            <a:r>
              <a:rPr lang="cs-CZ" sz="1800" dirty="0" smtClean="0"/>
              <a:t>1) Co bude třeba k uzavření takového smlouvy?                                     </a:t>
            </a:r>
            <a:r>
              <a:rPr lang="cs-CZ" sz="1800" i="1" dirty="0" smtClean="0">
                <a:solidFill>
                  <a:srgbClr val="7030A0"/>
                </a:solidFill>
              </a:rPr>
              <a:t>není výslovně regulováno = obecný postup (zbytková pravomoc rady či vyhrazení zastupitelstvem)</a:t>
            </a:r>
          </a:p>
          <a:p>
            <a:pPr lvl="1" eaLnBrk="1" hangingPunct="1"/>
            <a:r>
              <a:rPr lang="cs-CZ" sz="1800" dirty="0" smtClean="0"/>
              <a:t>2) Mohla by si obec vzít za účelem plnění smlouvy úvěr? Kdo by o této smlouvě rozhodoval?                                                                     </a:t>
            </a:r>
            <a:r>
              <a:rPr lang="cs-CZ" sz="1800" i="1" dirty="0" smtClean="0">
                <a:solidFill>
                  <a:srgbClr val="7030A0"/>
                </a:solidFill>
              </a:rPr>
              <a:t>schválení zastupitelstvem (§ 85 písm. j) </a:t>
            </a:r>
            <a:r>
              <a:rPr lang="cs-CZ" sz="1800" i="1" dirty="0" err="1" smtClean="0">
                <a:solidFill>
                  <a:srgbClr val="7030A0"/>
                </a:solidFill>
              </a:rPr>
              <a:t>ObZř</a:t>
            </a:r>
            <a:r>
              <a:rPr lang="cs-CZ" sz="1800" i="1" dirty="0" smtClean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19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Dotace - pojem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znaky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finanční prostředky </a:t>
            </a:r>
            <a:r>
              <a:rPr lang="cs-CZ" sz="1800" dirty="0" smtClean="0"/>
              <a:t>(plnění) poskytované </a:t>
            </a:r>
            <a:r>
              <a:rPr lang="cs-CZ" sz="1800" dirty="0" smtClean="0">
                <a:solidFill>
                  <a:srgbClr val="C00000"/>
                </a:solidFill>
              </a:rPr>
              <a:t>z veřejných rozpočtů                      </a:t>
            </a:r>
            <a:r>
              <a:rPr lang="cs-CZ" sz="1800" dirty="0" smtClean="0"/>
              <a:t>(v právním smyslu, ekonomický význam = širší…)</a:t>
            </a:r>
          </a:p>
          <a:p>
            <a:pPr lvl="1" eaLnBrk="1" hangingPunct="1"/>
            <a:r>
              <a:rPr lang="cs-CZ" sz="1800" dirty="0" smtClean="0"/>
              <a:t>zpravidla za určitým </a:t>
            </a:r>
            <a:r>
              <a:rPr lang="cs-CZ" sz="1800" dirty="0" smtClean="0">
                <a:solidFill>
                  <a:srgbClr val="C00000"/>
                </a:solidFill>
              </a:rPr>
              <a:t>účelem</a:t>
            </a:r>
            <a:r>
              <a:rPr lang="cs-CZ" sz="1800" dirty="0" smtClean="0"/>
              <a:t> - podmínky </a:t>
            </a:r>
            <a:r>
              <a:rPr lang="cs-CZ" sz="1800" i="1" dirty="0" smtClean="0"/>
              <a:t>(veřejný majetek…)</a:t>
            </a:r>
          </a:p>
          <a:p>
            <a:pPr lvl="1" eaLnBrk="1" hangingPunct="1"/>
            <a:r>
              <a:rPr lang="cs-CZ" sz="1800" dirty="0" smtClean="0"/>
              <a:t>zpravidla </a:t>
            </a:r>
            <a:r>
              <a:rPr lang="cs-CZ" sz="1800" dirty="0" smtClean="0">
                <a:solidFill>
                  <a:srgbClr val="C00000"/>
                </a:solidFill>
              </a:rPr>
              <a:t>nenárokově </a:t>
            </a:r>
            <a:r>
              <a:rPr lang="cs-CZ" sz="1800" i="1" dirty="0" smtClean="0"/>
              <a:t>(někdy však nárokově)</a:t>
            </a:r>
          </a:p>
          <a:p>
            <a:pPr lvl="1" eaLnBrk="1" hangingPunct="1"/>
            <a:r>
              <a:rPr lang="cs-CZ" sz="1800" dirty="0" smtClean="0"/>
              <a:t>a </a:t>
            </a:r>
            <a:r>
              <a:rPr lang="cs-CZ" sz="1800" dirty="0" smtClean="0">
                <a:solidFill>
                  <a:srgbClr val="C00000"/>
                </a:solidFill>
              </a:rPr>
              <a:t>nenávratně</a:t>
            </a:r>
            <a:r>
              <a:rPr lang="cs-CZ" sz="1800" dirty="0" smtClean="0"/>
              <a:t> </a:t>
            </a:r>
            <a:r>
              <a:rPr lang="cs-CZ" sz="1800" i="1" dirty="0" smtClean="0"/>
              <a:t>(jinak při nesplnění podmínek)</a:t>
            </a:r>
          </a:p>
          <a:p>
            <a:pPr>
              <a:buFont typeface="Wingdings" panose="05000000000000000000" pitchFamily="2" charset="2"/>
              <a:buNone/>
            </a:pPr>
            <a:endParaRPr lang="cs-CZ" sz="1800" dirty="0" smtClean="0"/>
          </a:p>
          <a:p>
            <a:r>
              <a:rPr lang="cs-CZ" sz="1800" b="1" dirty="0" smtClean="0">
                <a:solidFill>
                  <a:srgbClr val="7030A0"/>
                </a:solidFill>
              </a:rPr>
              <a:t>jiná označení</a:t>
            </a:r>
            <a:r>
              <a:rPr lang="cs-CZ" sz="1800" dirty="0" smtClean="0"/>
              <a:t>: </a:t>
            </a:r>
            <a:r>
              <a:rPr lang="cs-CZ" sz="1800" i="1" dirty="0" smtClean="0"/>
              <a:t>subvence, příspěvky, granty, podpory, finanční pomoci apod.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v českém právu však </a:t>
            </a:r>
            <a:r>
              <a:rPr lang="cs-CZ" sz="1800" b="1" dirty="0" smtClean="0">
                <a:latin typeface="Tahoma" pitchFamily="34" charset="0"/>
              </a:rPr>
              <a:t>zásadně dotace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err="1" smtClean="0">
                <a:solidFill>
                  <a:srgbClr val="7030A0"/>
                </a:solidFill>
              </a:rPr>
              <a:t>rozpočtověprávní</a:t>
            </a:r>
            <a:r>
              <a:rPr lang="cs-CZ" sz="1800" b="1" dirty="0" smtClean="0">
                <a:solidFill>
                  <a:srgbClr val="7030A0"/>
                </a:solidFill>
              </a:rPr>
              <a:t> institut</a:t>
            </a:r>
          </a:p>
          <a:p>
            <a:pPr lvl="1" eaLnBrk="1" hangingPunct="1"/>
            <a:r>
              <a:rPr lang="cs-CZ" sz="1800" dirty="0" smtClean="0"/>
              <a:t>avšak úzká </a:t>
            </a:r>
            <a:r>
              <a:rPr lang="cs-CZ" sz="1800" dirty="0" smtClean="0">
                <a:solidFill>
                  <a:srgbClr val="C00000"/>
                </a:solidFill>
              </a:rPr>
              <a:t>souvislost s veřejným majetkem </a:t>
            </a:r>
            <a:r>
              <a:rPr lang="cs-CZ" sz="1800" dirty="0" smtClean="0"/>
              <a:t>(finanční majetek)               a </a:t>
            </a:r>
            <a:r>
              <a:rPr lang="cs-CZ" sz="1800" dirty="0" smtClean="0">
                <a:solidFill>
                  <a:srgbClr val="C00000"/>
                </a:solidFill>
              </a:rPr>
              <a:t>veřejnou správou </a:t>
            </a:r>
            <a:r>
              <a:rPr lang="cs-CZ" sz="1800" dirty="0" smtClean="0"/>
              <a:t>(zdroj financování)</a:t>
            </a:r>
          </a:p>
          <a:p>
            <a:endParaRPr lang="cs-CZ" sz="1800" b="1" dirty="0" smtClean="0">
              <a:solidFill>
                <a:srgbClr val="7030A0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410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1741B0-ACE3-44CB-975E-2EA37273E603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</a:t>
            </a:r>
            <a:r>
              <a:rPr lang="cs-CZ" dirty="0" smtClean="0"/>
              <a:t>státu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dirty="0" smtClean="0"/>
              <a:t>Příklad </a:t>
            </a:r>
            <a:r>
              <a:rPr lang="cs-CZ" sz="1600" b="1" dirty="0" smtClean="0"/>
              <a:t>I</a:t>
            </a:r>
            <a:endParaRPr lang="cs-CZ" sz="1600" b="1" dirty="0" smtClean="0"/>
          </a:p>
          <a:p>
            <a:pPr lvl="1" eaLnBrk="1" hangingPunct="1"/>
            <a:r>
              <a:rPr lang="cs-CZ" sz="1600" i="1" dirty="0" smtClean="0"/>
              <a:t>Vůči Ministerstvu spravedlnosti byl předběžně uplatněn nárok na náhradu škody způsobené nedůvodným trestním stíháním podle § 14 a 15 z. č. 82/1998 Sb. Podstatou tohoto postupu je (majetkoprávní) posouzení oprávněnosti vzneseného nároku a jeho případné dobrovolné odškodnění. Zákon č. 82/1998 Sb. Již ale neupravuje žádné podrobnosti v tomto směru.</a:t>
            </a:r>
            <a:endParaRPr lang="cs-CZ" sz="1600" i="1" dirty="0" smtClean="0"/>
          </a:p>
          <a:p>
            <a:pPr eaLnBrk="1" hangingPunct="1">
              <a:buNone/>
            </a:pPr>
            <a:endParaRPr lang="cs-CZ" sz="1600" dirty="0" smtClean="0"/>
          </a:p>
          <a:p>
            <a:pPr eaLnBrk="1" hangingPunct="1"/>
            <a:r>
              <a:rPr lang="cs-CZ" sz="1600" b="1" dirty="0" smtClean="0"/>
              <a:t>Zodpovězte následující otázky:</a:t>
            </a:r>
          </a:p>
          <a:p>
            <a:pPr lvl="1" eaLnBrk="1" hangingPunct="1"/>
            <a:r>
              <a:rPr lang="cs-CZ" sz="1600" dirty="0" smtClean="0"/>
              <a:t>1) Jaké právní postavení má ministerstvo v kontextu majetku státu?</a:t>
            </a:r>
          </a:p>
          <a:p>
            <a:pPr lvl="1" eaLnBrk="1" hangingPunct="1"/>
            <a:r>
              <a:rPr lang="cs-CZ" sz="1600" dirty="0" smtClean="0"/>
              <a:t>2</a:t>
            </a:r>
            <a:r>
              <a:rPr lang="cs-CZ" sz="1600" dirty="0" smtClean="0"/>
              <a:t>) Kdo by za ministerstvo právně jednal ve věci poskytnutí dobrovolného odškodnění?</a:t>
            </a:r>
          </a:p>
          <a:p>
            <a:pPr lvl="1" eaLnBrk="1" hangingPunct="1"/>
            <a:r>
              <a:rPr lang="cs-CZ" sz="1600" dirty="0" smtClean="0"/>
              <a:t>3</a:t>
            </a:r>
            <a:r>
              <a:rPr lang="cs-CZ" sz="1600" dirty="0" smtClean="0"/>
              <a:t>) </a:t>
            </a:r>
            <a:r>
              <a:rPr lang="cs-CZ" sz="1600" dirty="0" smtClean="0"/>
              <a:t>Mohlo by ministerstvo přiznat poškozenému </a:t>
            </a:r>
            <a:r>
              <a:rPr lang="cs-CZ" sz="1600" dirty="0" smtClean="0"/>
              <a:t>náhradu i v rozsahu, který není dostatečně prokázán (a to např. z důvodu zjednodušení a vyhnutí se následnému soudnímu sporu)?</a:t>
            </a:r>
            <a:endParaRPr lang="cs-CZ" sz="1600" i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20</a:t>
            </a:fld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</a:t>
            </a:r>
            <a:r>
              <a:rPr lang="cs-CZ" dirty="0" smtClean="0"/>
              <a:t>státu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Zodpovězte </a:t>
            </a:r>
            <a:r>
              <a:rPr lang="cs-CZ" sz="1800" b="1" dirty="0" smtClean="0"/>
              <a:t>následující otázky:</a:t>
            </a:r>
          </a:p>
          <a:p>
            <a:pPr lvl="1" eaLnBrk="1" hangingPunct="1"/>
            <a:r>
              <a:rPr lang="cs-CZ" sz="1800" dirty="0" smtClean="0"/>
              <a:t>1) Jaké právní postavení má ministerstvo v kontextu majetku státu?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o</a:t>
            </a:r>
            <a:r>
              <a:rPr lang="cs-CZ" sz="1800" i="1" dirty="0" smtClean="0">
                <a:solidFill>
                  <a:srgbClr val="7030A0"/>
                </a:solidFill>
              </a:rPr>
              <a:t>rganizační složka státu (§ 3 ZMS)</a:t>
            </a:r>
          </a:p>
          <a:p>
            <a:pPr lvl="1" eaLnBrk="1" hangingPunct="1"/>
            <a:r>
              <a:rPr lang="cs-CZ" sz="1800" dirty="0" smtClean="0"/>
              <a:t>2</a:t>
            </a:r>
            <a:r>
              <a:rPr lang="cs-CZ" sz="1800" dirty="0" smtClean="0"/>
              <a:t>) </a:t>
            </a:r>
            <a:r>
              <a:rPr lang="cs-CZ" sz="1800" dirty="0" smtClean="0"/>
              <a:t>Kdo by za ministerstvo právně jednal ve věci poskytnutí dobrovolného odškodnění?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v</a:t>
            </a:r>
            <a:r>
              <a:rPr lang="cs-CZ" sz="1800" i="1" dirty="0" smtClean="0">
                <a:solidFill>
                  <a:srgbClr val="7030A0"/>
                </a:solidFill>
              </a:rPr>
              <a:t>edoucí OS, pověřený vedoucí </a:t>
            </a:r>
            <a:r>
              <a:rPr lang="cs-CZ" sz="1800" i="1" dirty="0" smtClean="0">
                <a:solidFill>
                  <a:srgbClr val="7030A0"/>
                </a:solidFill>
              </a:rPr>
              <a:t>zaměstnance této organizační </a:t>
            </a:r>
            <a:r>
              <a:rPr lang="cs-CZ" sz="1800" i="1" dirty="0" smtClean="0">
                <a:solidFill>
                  <a:srgbClr val="7030A0"/>
                </a:solidFill>
              </a:rPr>
              <a:t>složky, další </a:t>
            </a:r>
            <a:r>
              <a:rPr lang="cs-CZ" sz="1800" i="1" dirty="0" smtClean="0">
                <a:solidFill>
                  <a:srgbClr val="7030A0"/>
                </a:solidFill>
              </a:rPr>
              <a:t>zaměstnanci organizační složky </a:t>
            </a:r>
            <a:r>
              <a:rPr lang="cs-CZ" sz="1800" i="1" dirty="0" smtClean="0">
                <a:solidFill>
                  <a:srgbClr val="7030A0"/>
                </a:solidFill>
              </a:rPr>
              <a:t>pouze </a:t>
            </a:r>
            <a:r>
              <a:rPr lang="cs-CZ" sz="1800" i="1" dirty="0" smtClean="0">
                <a:solidFill>
                  <a:srgbClr val="7030A0"/>
                </a:solidFill>
              </a:rPr>
              <a:t>v rozsahu stanoveném vnitřním předpisem organizační </a:t>
            </a:r>
            <a:r>
              <a:rPr lang="cs-CZ" sz="1800" i="1" dirty="0" smtClean="0">
                <a:solidFill>
                  <a:srgbClr val="7030A0"/>
                </a:solidFill>
              </a:rPr>
              <a:t>složky (§ 7 ZMS)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3</a:t>
            </a:r>
            <a:r>
              <a:rPr lang="cs-CZ" sz="1800" dirty="0" smtClean="0"/>
              <a:t>) </a:t>
            </a:r>
            <a:r>
              <a:rPr lang="cs-CZ" sz="1800" dirty="0" smtClean="0"/>
              <a:t>Mohlo by ministerstvo přiznat poškozenému </a:t>
            </a:r>
            <a:r>
              <a:rPr lang="cs-CZ" sz="1800" dirty="0" smtClean="0"/>
              <a:t>náhradu i v rozsahu, který není dostatečně prokázán (a to např. z důvodu zjednodušení a vyhnutí se následnému soudnímu sporu)?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v</a:t>
            </a:r>
            <a:r>
              <a:rPr lang="cs-CZ" sz="1800" i="1" dirty="0" smtClean="0">
                <a:solidFill>
                  <a:srgbClr val="7030A0"/>
                </a:solidFill>
              </a:rPr>
              <a:t> rozporu se základními povinnostmi při hospodaření – zejm. § 14/4 ZMS (hájení práv) + 14/1 ZMS (potenciální neúčelnost)</a:t>
            </a:r>
            <a:endParaRPr lang="cs-CZ" sz="1800" i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21</a:t>
            </a:fld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</a:t>
            </a:r>
            <a:r>
              <a:rPr lang="cs-CZ" dirty="0" smtClean="0"/>
              <a:t>státu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Příklad </a:t>
            </a:r>
            <a:r>
              <a:rPr lang="cs-CZ" sz="1800" b="1" dirty="0" smtClean="0"/>
              <a:t>II</a:t>
            </a:r>
            <a:endParaRPr lang="cs-CZ" sz="1800" b="1" dirty="0" smtClean="0"/>
          </a:p>
          <a:p>
            <a:pPr lvl="1" eaLnBrk="1" hangingPunct="1"/>
            <a:r>
              <a:rPr lang="cs-CZ" sz="1800" i="1" dirty="0" smtClean="0"/>
              <a:t>Ministerstvo vnitra nakoupilo nové služební vozy pro útvary Policie ČR. S ohledem na hledání úspor (nižší sazba daně na pohonné hmoty) ovšem zvolilo vozy poháněné na LPG.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b="1" dirty="0" smtClean="0"/>
              <a:t>Zodpovězte následující otázky:</a:t>
            </a:r>
          </a:p>
          <a:p>
            <a:pPr lvl="1" eaLnBrk="1" hangingPunct="1"/>
            <a:r>
              <a:rPr lang="cs-CZ" sz="1800" dirty="0" smtClean="0"/>
              <a:t>1) Zhodnoťte tento krok z pohledu zákona o majetku státu</a:t>
            </a:r>
            <a:endParaRPr lang="cs-CZ" sz="1800" i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</a:t>
            </a:r>
            <a:r>
              <a:rPr lang="cs-CZ" dirty="0" smtClean="0"/>
              <a:t>státu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Příklad </a:t>
            </a:r>
            <a:r>
              <a:rPr lang="cs-CZ" sz="1800" b="1" dirty="0" smtClean="0"/>
              <a:t>II</a:t>
            </a:r>
            <a:endParaRPr lang="cs-CZ" sz="1800" b="1" dirty="0" smtClean="0"/>
          </a:p>
          <a:p>
            <a:pPr lvl="1" eaLnBrk="1" hangingPunct="1"/>
            <a:r>
              <a:rPr lang="cs-CZ" sz="1800" i="1" dirty="0" smtClean="0"/>
              <a:t>Ministerstvo vnitra nakoupilo nové služební vozy pro útvary Policie ČR. S ohledem na hledání úspor (nižší sazba daně na pohonné hmoty) ovšem zvolilo vozy poháněné na LPG.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b="1" dirty="0" smtClean="0"/>
              <a:t>Zodpovězte následující otázky:</a:t>
            </a:r>
          </a:p>
          <a:p>
            <a:pPr lvl="1" eaLnBrk="1" hangingPunct="1"/>
            <a:r>
              <a:rPr lang="cs-CZ" sz="1800" dirty="0" smtClean="0"/>
              <a:t>1) Zhodnoťte tento krok z pohledu zákona o majetku státu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Policie ČR spadá pod Ministerstvo vnitra jako OS státu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t</a:t>
            </a:r>
            <a:r>
              <a:rPr lang="cs-CZ" sz="1800" i="1" dirty="0" smtClean="0">
                <a:solidFill>
                  <a:srgbClr val="7030A0"/>
                </a:solidFill>
              </a:rPr>
              <a:t>y jsou účetními jednotkami s vlastním rozpočtem (§ 3/3 ZMS)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+ dělená </a:t>
            </a:r>
            <a:r>
              <a:rPr lang="cs-CZ" sz="1800" i="1" dirty="0" err="1" smtClean="0">
                <a:solidFill>
                  <a:srgbClr val="7030A0"/>
                </a:solidFill>
              </a:rPr>
              <a:t>subjektivnita</a:t>
            </a:r>
            <a:r>
              <a:rPr lang="cs-CZ" sz="1800" i="1" dirty="0" smtClean="0">
                <a:solidFill>
                  <a:srgbClr val="7030A0"/>
                </a:solidFill>
              </a:rPr>
              <a:t> státu (fikce právní subjektivity pro OS – i mezi nimi, § 6 ZMS)</a:t>
            </a:r>
          </a:p>
          <a:p>
            <a:pPr lvl="1" eaLnBrk="1" hangingPunct="1"/>
            <a:r>
              <a:rPr lang="cs-CZ" sz="1800" i="1" dirty="0" smtClean="0">
                <a:solidFill>
                  <a:srgbClr val="7030A0"/>
                </a:solidFill>
              </a:rPr>
              <a:t>+ odpovědnost FO za porušení povinností při hospodaření (§ 47 ZMS)</a:t>
            </a:r>
          </a:p>
          <a:p>
            <a:pPr lvl="1" eaLnBrk="1" hangingPunct="1"/>
            <a:r>
              <a:rPr lang="cs-CZ" sz="1800" b="1" i="1" dirty="0" smtClean="0">
                <a:solidFill>
                  <a:srgbClr val="7030A0"/>
                </a:solidFill>
              </a:rPr>
              <a:t>v</a:t>
            </a:r>
            <a:r>
              <a:rPr lang="cs-CZ" sz="1800" b="1" i="1" dirty="0" smtClean="0">
                <a:solidFill>
                  <a:srgbClr val="7030A0"/>
                </a:solidFill>
              </a:rPr>
              <a:t>e výsledku ale absurdní…</a:t>
            </a:r>
            <a:endParaRPr lang="cs-CZ" sz="1800" b="1" i="1" dirty="0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23</a:t>
            </a:fld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Praktické příklady – majetek </a:t>
            </a:r>
            <a:r>
              <a:rPr lang="cs-CZ" dirty="0" smtClean="0"/>
              <a:t>státu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Příklad </a:t>
            </a:r>
            <a:r>
              <a:rPr lang="cs-CZ" sz="1800" b="1" dirty="0" smtClean="0"/>
              <a:t>II</a:t>
            </a:r>
            <a:endParaRPr lang="cs-CZ" sz="1800" b="1" dirty="0" smtClean="0"/>
          </a:p>
          <a:p>
            <a:pPr lvl="1" eaLnBrk="1" hangingPunct="1"/>
            <a:r>
              <a:rPr lang="cs-CZ" sz="1800" i="1" dirty="0" smtClean="0"/>
              <a:t>Ministerstvo vnitra nakoupilo nové služební vozy pro útvary Policie ČR. S ohledem na hledání úspor (nižší sazba daně na pohonné hmoty) ovšem zvolilo vozy poháněné na LPG.</a:t>
            </a:r>
          </a:p>
          <a:p>
            <a:pPr lvl="1" eaLnBrk="1" hangingPunct="1"/>
            <a:endParaRPr lang="cs-CZ" sz="1800" i="1" dirty="0" smtClean="0"/>
          </a:p>
          <a:p>
            <a:pPr lvl="1" eaLnBrk="1" hangingPunct="1"/>
            <a:r>
              <a:rPr lang="cs-CZ" sz="1600" i="1" dirty="0" smtClean="0">
                <a:hlinkClick r:id="rId2"/>
              </a:rPr>
              <a:t>https://</a:t>
            </a:r>
            <a:r>
              <a:rPr lang="cs-CZ" sz="1600" i="1" dirty="0" smtClean="0">
                <a:hlinkClick r:id="rId2"/>
              </a:rPr>
              <a:t>www.novinky.cz/domaci/clanek/policiste-sami-navrhli-uspory-napriklad-auta-na-lpg-57537</a:t>
            </a:r>
            <a:endParaRPr lang="cs-CZ" sz="1600" i="1" dirty="0" smtClean="0"/>
          </a:p>
          <a:p>
            <a:pPr lvl="1"/>
            <a:r>
              <a:rPr lang="cs-CZ" sz="1600" b="1" dirty="0" smtClean="0"/>
              <a:t>Policisté sami navrhli úspory, například auta na LPG</a:t>
            </a:r>
          </a:p>
          <a:p>
            <a:pPr lvl="1"/>
            <a:r>
              <a:rPr lang="cs-CZ" sz="1600" dirty="0" smtClean="0"/>
              <a:t>9. 9. 2010, 5:13</a:t>
            </a:r>
          </a:p>
          <a:p>
            <a:pPr lvl="1"/>
            <a:r>
              <a:rPr lang="cs-CZ" sz="1600" dirty="0" smtClean="0"/>
              <a:t>Jakub Troníček, </a:t>
            </a:r>
            <a:r>
              <a:rPr lang="cs-CZ" sz="1600" dirty="0" smtClean="0">
                <a:hlinkClick r:id="rId3"/>
              </a:rPr>
              <a:t>Právo</a:t>
            </a:r>
            <a:endParaRPr lang="cs-CZ" sz="1600" dirty="0" smtClean="0"/>
          </a:p>
          <a:p>
            <a:pPr lvl="1"/>
            <a:r>
              <a:rPr lang="cs-CZ" sz="1600" i="1" dirty="0" smtClean="0"/>
              <a:t>Škrty hýbou českou policií, a to ve všech patrech a úrovních. Kromě vedení tak v současné době přicházejí s úspornými návrhy i řadoví policisté. Podle některých z nich by se mohly ušetřit milióny např. výměnou benzínu za LPG u služebních aut, nebo také razantním snížením počtu vedoucích funkcionářů.</a:t>
            </a:r>
          </a:p>
          <a:p>
            <a:pPr eaLnBrk="1" hangingPunct="1"/>
            <a:endParaRPr lang="cs-CZ" sz="1800" i="1" dirty="0" smtClean="0"/>
          </a:p>
          <a:p>
            <a:pPr lvl="1" eaLnBrk="1" hangingPunct="1"/>
            <a:endParaRPr lang="cs-CZ" sz="1800" i="1" dirty="0" smtClean="0"/>
          </a:p>
          <a:p>
            <a:pPr lvl="1" eaLnBrk="1" hangingPunct="1"/>
            <a:endParaRPr lang="cs-CZ" sz="1800" i="1" dirty="0" smtClean="0"/>
          </a:p>
          <a:p>
            <a:pPr eaLnBrk="1" hangingPunct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Majetek obcí a krajů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24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pojem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různorodé podoby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finanční transfery</a:t>
            </a:r>
            <a:r>
              <a:rPr lang="cs-CZ" sz="1800" dirty="0" smtClean="0"/>
              <a:t>, ale i např. o </a:t>
            </a:r>
            <a:r>
              <a:rPr lang="cs-CZ" sz="1800" dirty="0" smtClean="0">
                <a:solidFill>
                  <a:srgbClr val="C00000"/>
                </a:solidFill>
              </a:rPr>
              <a:t>dotované půjčky </a:t>
            </a:r>
            <a:r>
              <a:rPr lang="cs-CZ" sz="1800" dirty="0" smtClean="0"/>
              <a:t>či poskytování kupónů pro nákup služeb</a:t>
            </a:r>
          </a:p>
          <a:p>
            <a:pPr lvl="1" eaLnBrk="1" hangingPunct="1"/>
            <a:r>
              <a:rPr lang="cs-CZ" sz="1800" dirty="0" smtClean="0"/>
              <a:t>se </a:t>
            </a:r>
            <a:r>
              <a:rPr lang="cs-CZ" sz="1800" dirty="0" smtClean="0">
                <a:solidFill>
                  <a:srgbClr val="C00000"/>
                </a:solidFill>
              </a:rPr>
              <a:t>spoluúčastí příjemce či bez</a:t>
            </a:r>
          </a:p>
          <a:p>
            <a:pPr lvl="1" eaLnBrk="1" hangingPunct="1"/>
            <a:r>
              <a:rPr lang="cs-CZ" sz="1800" dirty="0" smtClean="0"/>
              <a:t>za </a:t>
            </a:r>
            <a:r>
              <a:rPr lang="cs-CZ" sz="1800" dirty="0" smtClean="0">
                <a:solidFill>
                  <a:srgbClr val="C00000"/>
                </a:solidFill>
              </a:rPr>
              <a:t>konkrétním účelem </a:t>
            </a:r>
            <a:r>
              <a:rPr lang="cs-CZ" sz="1800" dirty="0" smtClean="0"/>
              <a:t>(podmíněné) či </a:t>
            </a:r>
            <a:r>
              <a:rPr lang="cs-CZ" sz="1800" dirty="0" smtClean="0">
                <a:solidFill>
                  <a:srgbClr val="C00000"/>
                </a:solidFill>
              </a:rPr>
              <a:t>všeobecné </a:t>
            </a:r>
            <a:r>
              <a:rPr lang="cs-CZ" sz="1800" dirty="0" smtClean="0"/>
              <a:t>(nepodmíněné, „globální“, např. různé vyrovnávací dotace)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běžné účelové dotace </a:t>
            </a:r>
            <a:r>
              <a:rPr lang="cs-CZ" sz="1800" dirty="0" smtClean="0"/>
              <a:t>(směřují k zajišťování oblasti tzv. přenesené působnosti územních samosprávných celků) či </a:t>
            </a:r>
            <a:r>
              <a:rPr lang="cs-CZ" sz="1800" dirty="0" smtClean="0">
                <a:solidFill>
                  <a:srgbClr val="C00000"/>
                </a:solidFill>
              </a:rPr>
              <a:t>kapitálové účelové </a:t>
            </a:r>
            <a:r>
              <a:rPr lang="cs-CZ" sz="1800" dirty="0" smtClean="0"/>
              <a:t>(na nepravidelné bázi směřují k realizaci určitých investičních akcí nebo státních programů)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neinvestiční </a:t>
            </a:r>
            <a:r>
              <a:rPr lang="cs-CZ" sz="1800" dirty="0" smtClean="0"/>
              <a:t>(„měkké“) či </a:t>
            </a:r>
            <a:r>
              <a:rPr lang="cs-CZ" sz="1800" dirty="0" smtClean="0">
                <a:solidFill>
                  <a:srgbClr val="C00000"/>
                </a:solidFill>
              </a:rPr>
              <a:t>investiční </a:t>
            </a:r>
            <a:r>
              <a:rPr lang="cs-CZ" sz="1800" dirty="0" smtClean="0"/>
              <a:t>(„tvrdé“) </a:t>
            </a:r>
          </a:p>
          <a:p>
            <a:pPr lvl="1" eaLnBrk="1" hangingPunct="1"/>
            <a:endParaRPr lang="cs-CZ" sz="1800" dirty="0" smtClean="0"/>
          </a:p>
          <a:p>
            <a:r>
              <a:rPr lang="cs-CZ" sz="1800" dirty="0" smtClean="0">
                <a:latin typeface="Tahoma" pitchFamily="34" charset="0"/>
              </a:rPr>
              <a:t>pro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návratné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 plnění </a:t>
            </a:r>
            <a:r>
              <a:rPr lang="cs-CZ" sz="1800" dirty="0" smtClean="0">
                <a:latin typeface="Tahoma" pitchFamily="34" charset="0"/>
              </a:rPr>
              <a:t>používán pojem </a:t>
            </a:r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návratná finanční výpomoc           </a:t>
            </a:r>
            <a:r>
              <a:rPr lang="cs-CZ" sz="1800" dirty="0" smtClean="0">
                <a:latin typeface="Tahoma" pitchFamily="34" charset="0"/>
              </a:rPr>
              <a:t>(v zásadě zvýhodněná půjčka, resp. zápůjčka)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512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40FB37-B372-4F76-9132-0706A1136EC6}" type="slidenum">
              <a:rPr lang="cs-CZ" altLang="cs-CZ" smtClean="0"/>
              <a:pPr/>
              <a:t>3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účely v právu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i="1" dirty="0" smtClean="0"/>
              <a:t>zejména…</a:t>
            </a:r>
          </a:p>
          <a:p>
            <a:pPr eaLnBrk="1" hangingPunct="1"/>
            <a:r>
              <a:rPr lang="cs-CZ" sz="1800" b="1" i="1" dirty="0" smtClean="0">
                <a:solidFill>
                  <a:srgbClr val="7030A0"/>
                </a:solidFill>
              </a:rPr>
              <a:t>ekonomický nástroj právní regulace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alternativa ke klasické vrchnostenské regulaci</a:t>
            </a:r>
          </a:p>
          <a:p>
            <a:pPr lvl="1" eaLnBrk="1" hangingPunct="1"/>
            <a:r>
              <a:rPr lang="cs-CZ" sz="1800" dirty="0" smtClean="0"/>
              <a:t>naplňování cílů určité právní úpravy či závazků státu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dirty="0" smtClean="0"/>
              <a:t>	(právo životního prostředí, klimatické závazky apod.)</a:t>
            </a:r>
          </a:p>
          <a:p>
            <a:r>
              <a:rPr lang="cs-CZ" sz="1800" b="1" i="1" dirty="0" smtClean="0">
                <a:solidFill>
                  <a:srgbClr val="7030A0"/>
                </a:solidFill>
                <a:latin typeface="Tahoma" pitchFamily="34" charset="0"/>
              </a:rPr>
              <a:t>organizace veřejné správy</a:t>
            </a:r>
          </a:p>
          <a:p>
            <a:pPr lvl="1"/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financování subjektů veřejné správy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doplněk k rozpočtovému určení daní </a:t>
            </a:r>
            <a:r>
              <a:rPr lang="cs-CZ" sz="1800" i="1" dirty="0" smtClean="0">
                <a:latin typeface="Tahoma" pitchFamily="34" charset="0"/>
              </a:rPr>
              <a:t>(ad hoc)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financování jiných subjektů veřejné správy (odlišných od státu a ÚSC) =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státní dotační politika</a:t>
            </a:r>
            <a:endParaRPr lang="cs-CZ" sz="1800" b="1" i="1" dirty="0" smtClean="0">
              <a:solidFill>
                <a:srgbClr val="C00000"/>
              </a:solidFill>
              <a:latin typeface="Tahoma" pitchFamily="34" charset="0"/>
            </a:endParaRPr>
          </a:p>
          <a:p>
            <a:endParaRPr lang="cs-CZ" sz="1800" b="1" dirty="0" smtClean="0">
              <a:solidFill>
                <a:srgbClr val="7030A0"/>
              </a:solidFill>
              <a:latin typeface="Tahoma" pitchFamily="34" charset="0"/>
            </a:endParaRPr>
          </a:p>
          <a:p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dotace = nástroj </a:t>
            </a:r>
            <a:r>
              <a:rPr lang="cs-CZ" sz="1800" dirty="0" smtClean="0">
                <a:latin typeface="Tahoma" pitchFamily="34" charset="0"/>
              </a:rPr>
              <a:t>(otázka ANO/NE</a:t>
            </a:r>
            <a:r>
              <a:rPr lang="cs-CZ" sz="1800" b="1" dirty="0" smtClean="0">
                <a:latin typeface="Tahoma" pitchFamily="34" charset="0"/>
              </a:rPr>
              <a:t> </a:t>
            </a:r>
            <a:r>
              <a:rPr lang="cs-CZ" sz="1800" dirty="0" smtClean="0">
                <a:latin typeface="Tahoma" pitchFamily="34" charset="0"/>
              </a:rPr>
              <a:t>tedy poněkud postrádá smysl)</a:t>
            </a:r>
            <a:endParaRPr lang="cs-CZ" sz="1800" b="1" dirty="0" smtClean="0">
              <a:solidFill>
                <a:srgbClr val="7030A0"/>
              </a:solidFill>
              <a:latin typeface="Tahoma" pitchFamily="34" charset="0"/>
            </a:endParaRPr>
          </a:p>
          <a:p>
            <a:pPr lvl="1"/>
            <a:r>
              <a:rPr lang="cs-CZ" sz="1800" dirty="0" smtClean="0">
                <a:latin typeface="Tahoma" pitchFamily="34" charset="0"/>
              </a:rPr>
              <a:t>vhodnější otázka = </a:t>
            </a:r>
            <a:r>
              <a:rPr lang="cs-CZ" sz="1800" b="1" dirty="0" smtClean="0">
                <a:solidFill>
                  <a:srgbClr val="00287D"/>
                </a:solidFill>
                <a:latin typeface="Tahoma" pitchFamily="34" charset="0"/>
              </a:rPr>
              <a:t>efektivnost poskytování (využívání) dotací?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1203F7-7179-49A8-8C86-25868F760A4A}" type="slidenum">
              <a:rPr lang="cs-CZ" altLang="cs-CZ" smtClean="0"/>
              <a:pPr/>
              <a:t>4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Tahoma" pitchFamily="34" charset="0"/>
              </a:rPr>
              <a:t>jsou poskytovány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z veřejných rozpočtů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různé úrovně </a:t>
            </a:r>
            <a:r>
              <a:rPr lang="cs-CZ" sz="1800" i="1" dirty="0" smtClean="0">
                <a:latin typeface="Tahoma" pitchFamily="34" charset="0"/>
              </a:rPr>
              <a:t>(místní rozpočty, státní rozpočet, </a:t>
            </a:r>
            <a:r>
              <a:rPr lang="cs-CZ" sz="1800" i="1" dirty="0" err="1" smtClean="0">
                <a:latin typeface="Tahoma" pitchFamily="34" charset="0"/>
              </a:rPr>
              <a:t>rozpočet</a:t>
            </a:r>
            <a:r>
              <a:rPr lang="cs-CZ" sz="1800" i="1" dirty="0" smtClean="0">
                <a:latin typeface="Tahoma" pitchFamily="34" charset="0"/>
              </a:rPr>
              <a:t> EU…)</a:t>
            </a:r>
          </a:p>
          <a:p>
            <a:pPr lvl="1"/>
            <a:endParaRPr lang="cs-CZ" sz="1800" dirty="0" smtClean="0">
              <a:latin typeface="Tahoma" pitchFamily="34" charset="0"/>
            </a:endParaRPr>
          </a:p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požadavek na efektivnost </a:t>
            </a:r>
            <a:r>
              <a:rPr lang="cs-CZ" sz="1800" dirty="0" smtClean="0">
                <a:latin typeface="Tahoma" pitchFamily="34" charset="0"/>
              </a:rPr>
              <a:t>(v nejširším smyslu)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intuitivní…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zásady finančního práva</a:t>
            </a:r>
          </a:p>
          <a:p>
            <a:pPr lvl="1"/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veřejné vlastnictví, resp. majetek</a:t>
            </a:r>
          </a:p>
          <a:p>
            <a:endParaRPr lang="cs-CZ" sz="1800" dirty="0" smtClean="0">
              <a:latin typeface="Tahoma" pitchFamily="34" charset="0"/>
            </a:endParaRPr>
          </a:p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veřejné vlastnictví - relevantní specifika</a:t>
            </a:r>
          </a:p>
          <a:p>
            <a:pPr lvl="1"/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veřejný subjekt </a:t>
            </a:r>
            <a:r>
              <a:rPr lang="cs-CZ" sz="1800" dirty="0" smtClean="0">
                <a:latin typeface="Tahoma" pitchFamily="34" charset="0"/>
              </a:rPr>
              <a:t>(stát, ÚSC, EU…)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veřejná věc (finanční majetek)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k veřejnému účelu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sociální funkce =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veřejný zájem </a:t>
            </a:r>
            <a:r>
              <a:rPr lang="cs-CZ" sz="1800" dirty="0" smtClean="0">
                <a:latin typeface="Tahoma" pitchFamily="34" charset="0"/>
              </a:rPr>
              <a:t>(nikoli soukromý…)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717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ED0F6F-8804-4708-B596-2E7062EFEC81}" type="slidenum">
              <a:rPr lang="cs-CZ" altLang="cs-CZ" smtClean="0"/>
              <a:pPr/>
              <a:t>5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Tahoma" pitchFamily="34" charset="0"/>
              </a:rPr>
              <a:t>poskytování (využívání) dotací musí být efektivní</a:t>
            </a:r>
          </a:p>
          <a:p>
            <a:pPr lvl="1"/>
            <a:r>
              <a:rPr lang="cs-CZ" sz="1800" b="1" i="1" dirty="0" smtClean="0">
                <a:latin typeface="Tahoma" pitchFamily="34" charset="0"/>
              </a:rPr>
              <a:t>co to však znamená?</a:t>
            </a:r>
          </a:p>
          <a:p>
            <a:pPr lvl="1"/>
            <a:endParaRPr lang="cs-CZ" sz="1800" dirty="0" smtClean="0">
              <a:latin typeface="Tahoma" pitchFamily="34" charset="0"/>
            </a:endParaRPr>
          </a:p>
          <a:p>
            <a:r>
              <a:rPr lang="cs-CZ" sz="1800" b="1" dirty="0" smtClean="0">
                <a:solidFill>
                  <a:srgbClr val="7030A0"/>
                </a:solidFill>
                <a:latin typeface="Tahoma" pitchFamily="34" charset="0"/>
              </a:rPr>
              <a:t>zejména „výkonnostní pojetí“ efektivnosti 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vynaložené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veřejné prostředky </a:t>
            </a:r>
            <a:r>
              <a:rPr lang="cs-CZ" sz="1800" dirty="0" smtClean="0">
                <a:latin typeface="Tahoma" pitchFamily="34" charset="0"/>
              </a:rPr>
              <a:t>na straně jedné a                      </a:t>
            </a:r>
            <a:r>
              <a:rPr lang="cs-CZ" sz="1800" i="1" dirty="0" smtClean="0">
                <a:solidFill>
                  <a:srgbClr val="C00000"/>
                </a:solidFill>
                <a:latin typeface="Tahoma" pitchFamily="34" charset="0"/>
              </a:rPr>
              <a:t>dosažené výsledky </a:t>
            </a:r>
            <a:r>
              <a:rPr lang="cs-CZ" sz="1800" dirty="0" smtClean="0">
                <a:latin typeface="Tahoma" pitchFamily="34" charset="0"/>
              </a:rPr>
              <a:t>na straně druhé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avšak nelze hovořit o finanční návratnosti (jiné výsledky)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=</a:t>
            </a:r>
            <a:r>
              <a:rPr lang="en-US" sz="1800" dirty="0" smtClean="0">
                <a:latin typeface="Tahoma" pitchFamily="34" charset="0"/>
              </a:rPr>
              <a:t>&gt;</a:t>
            </a:r>
            <a:r>
              <a:rPr lang="cs-CZ" sz="1800" dirty="0" smtClean="0">
                <a:latin typeface="Tahoma" pitchFamily="34" charset="0"/>
              </a:rPr>
              <a:t> </a:t>
            </a:r>
            <a:r>
              <a:rPr lang="cs-CZ" sz="1800" i="1" dirty="0" smtClean="0">
                <a:solidFill>
                  <a:srgbClr val="00287D"/>
                </a:solidFill>
                <a:latin typeface="Tahoma" pitchFamily="34" charset="0"/>
              </a:rPr>
              <a:t>dosahování „nefinančních“ výsledků </a:t>
            </a:r>
            <a:r>
              <a:rPr lang="cs-CZ" sz="1800" dirty="0" smtClean="0">
                <a:latin typeface="Tahoma" pitchFamily="34" charset="0"/>
              </a:rPr>
              <a:t>(veřejný zájem…)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=</a:t>
            </a:r>
            <a:r>
              <a:rPr lang="en-US" sz="1800" dirty="0" smtClean="0">
                <a:latin typeface="Tahoma" pitchFamily="34" charset="0"/>
              </a:rPr>
              <a:t>&gt;</a:t>
            </a:r>
            <a:r>
              <a:rPr lang="cs-CZ" sz="1800" dirty="0" smtClean="0">
                <a:latin typeface="Tahoma" pitchFamily="34" charset="0"/>
              </a:rPr>
              <a:t> </a:t>
            </a:r>
            <a:r>
              <a:rPr lang="cs-CZ" sz="1800" i="1" dirty="0" smtClean="0">
                <a:solidFill>
                  <a:srgbClr val="00287D"/>
                </a:solidFill>
                <a:latin typeface="Tahoma" pitchFamily="34" charset="0"/>
              </a:rPr>
              <a:t>obtížné hodnocení </a:t>
            </a:r>
            <a:r>
              <a:rPr lang="cs-CZ" sz="1800" dirty="0" smtClean="0">
                <a:latin typeface="Tahoma" pitchFamily="34" charset="0"/>
              </a:rPr>
              <a:t>(výběr projektů a závěrečné hodnocení)</a:t>
            </a:r>
          </a:p>
          <a:p>
            <a:endParaRPr lang="cs-CZ" sz="1800" dirty="0" smtClean="0">
              <a:latin typeface="Tahoma" pitchFamily="34" charset="0"/>
            </a:endParaRPr>
          </a:p>
          <a:p>
            <a:r>
              <a:rPr lang="cs-CZ" sz="1800" dirty="0" smtClean="0"/>
              <a:t>konkrétní odraz = </a:t>
            </a:r>
            <a:r>
              <a:rPr lang="cs-CZ" sz="1800" b="1" u="sng" dirty="0" smtClean="0">
                <a:solidFill>
                  <a:srgbClr val="C00000"/>
                </a:solidFill>
              </a:rPr>
              <a:t>principy 3E</a:t>
            </a:r>
            <a:r>
              <a:rPr lang="cs-CZ" sz="1800" dirty="0" smtClean="0"/>
              <a:t>: </a:t>
            </a:r>
            <a:r>
              <a:rPr lang="cs-CZ" sz="1800" b="1" i="1" dirty="0" err="1" smtClean="0">
                <a:solidFill>
                  <a:srgbClr val="00287D"/>
                </a:solidFill>
              </a:rPr>
              <a:t>economy</a:t>
            </a:r>
            <a:r>
              <a:rPr lang="cs-CZ" sz="1800" b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>
                <a:solidFill>
                  <a:srgbClr val="00287D"/>
                </a:solidFill>
              </a:rPr>
              <a:t>(hospodárnost)</a:t>
            </a:r>
            <a:r>
              <a:rPr lang="cs-CZ" sz="1800" dirty="0" smtClean="0"/>
              <a:t>, </a:t>
            </a:r>
            <a:r>
              <a:rPr lang="cs-CZ" sz="1800" b="1" i="1" dirty="0" err="1" smtClean="0">
                <a:solidFill>
                  <a:srgbClr val="00287D"/>
                </a:solidFill>
              </a:rPr>
              <a:t>effectiveness</a:t>
            </a:r>
            <a:r>
              <a:rPr lang="cs-CZ" sz="1800" b="1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>
                <a:solidFill>
                  <a:srgbClr val="00287D"/>
                </a:solidFill>
              </a:rPr>
              <a:t>(účelnost) </a:t>
            </a:r>
            <a:r>
              <a:rPr lang="cs-CZ" sz="1800" dirty="0" smtClean="0"/>
              <a:t>a </a:t>
            </a:r>
            <a:r>
              <a:rPr lang="cs-CZ" sz="1800" b="1" i="1" dirty="0" err="1" smtClean="0">
                <a:solidFill>
                  <a:srgbClr val="00287D"/>
                </a:solidFill>
              </a:rPr>
              <a:t>efficiency</a:t>
            </a:r>
            <a:r>
              <a:rPr lang="cs-CZ" sz="1800" b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>
                <a:solidFill>
                  <a:srgbClr val="00287D"/>
                </a:solidFill>
              </a:rPr>
              <a:t>(efektivnost či účinnost)</a:t>
            </a:r>
            <a:endParaRPr lang="cs-CZ" sz="1800" dirty="0" smtClean="0">
              <a:solidFill>
                <a:srgbClr val="00287D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1A9AEF-11EE-45C7-B39D-2B3AE15D1830}" type="slidenum">
              <a:rPr lang="cs-CZ" altLang="cs-CZ" smtClean="0"/>
              <a:pPr/>
              <a:t>6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principy 3E lze vymezit následovně (</a:t>
            </a:r>
            <a:r>
              <a:rPr lang="cs-CZ" sz="1800" b="1" dirty="0" smtClean="0">
                <a:solidFill>
                  <a:srgbClr val="C00000"/>
                </a:solidFill>
              </a:rPr>
              <a:t>INTOSAI</a:t>
            </a:r>
            <a:r>
              <a:rPr lang="cs-CZ" sz="1800" dirty="0" smtClean="0"/>
              <a:t>):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Princip hospodárnosti </a:t>
            </a:r>
            <a:r>
              <a:rPr lang="cs-CZ" sz="1800" i="1" dirty="0" smtClean="0"/>
              <a:t>představuje </a:t>
            </a:r>
            <a:r>
              <a:rPr lang="cs-CZ" sz="1800" b="1" i="1" dirty="0" smtClean="0">
                <a:solidFill>
                  <a:srgbClr val="C00000"/>
                </a:solidFill>
              </a:rPr>
              <a:t>minimalizaci nákladů na zdroje</a:t>
            </a:r>
            <a:r>
              <a:rPr lang="cs-CZ" sz="1800" i="1" dirty="0" smtClean="0"/>
              <a:t>. Použité prostředky by měly být k dispozici včas, v dostatečném množství a přiměřené kvalitě a za nejvýhodnější cenu.</a:t>
            </a: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Princip účelnosti </a:t>
            </a:r>
            <a:r>
              <a:rPr lang="cs-CZ" sz="1800" i="1" dirty="0" smtClean="0"/>
              <a:t>se týká </a:t>
            </a:r>
            <a:r>
              <a:rPr lang="cs-CZ" sz="1800" b="1" i="1" dirty="0" smtClean="0">
                <a:solidFill>
                  <a:srgbClr val="C00000"/>
                </a:solidFill>
              </a:rPr>
              <a:t>splnění cílů a dosažení zamýšlených výsledků</a:t>
            </a:r>
            <a:r>
              <a:rPr lang="cs-CZ" sz="1800" i="1" dirty="0" smtClean="0"/>
              <a:t>.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lvl="1"/>
            <a:r>
              <a:rPr lang="cs-CZ" sz="1800" b="1" i="1" dirty="0" smtClean="0">
                <a:solidFill>
                  <a:srgbClr val="00287D"/>
                </a:solidFill>
              </a:rPr>
              <a:t>Princip efektivnosti </a:t>
            </a:r>
            <a:r>
              <a:rPr lang="cs-CZ" sz="1800" i="1" dirty="0" smtClean="0"/>
              <a:t>znamená </a:t>
            </a:r>
            <a:r>
              <a:rPr lang="cs-CZ" sz="1800" b="1" i="1" dirty="0" smtClean="0">
                <a:solidFill>
                  <a:srgbClr val="C00000"/>
                </a:solidFill>
              </a:rPr>
              <a:t>získat co nejvíce z dostupných zdrojů</a:t>
            </a:r>
            <a:r>
              <a:rPr lang="cs-CZ" sz="1800" i="1" dirty="0" smtClean="0"/>
              <a:t>. To se týká vztahu mezi použitými prostředky a dosaženými výstupy s ohledem na množství výstupů, jejich kvalitu a načasování.</a:t>
            </a:r>
          </a:p>
          <a:p>
            <a:endParaRPr lang="cs-CZ" sz="1800" dirty="0" smtClean="0"/>
          </a:p>
          <a:p>
            <a:r>
              <a:rPr lang="cs-CZ" sz="1800" dirty="0" smtClean="0"/>
              <a:t>zjednodušeně jako </a:t>
            </a:r>
            <a:r>
              <a:rPr lang="cs-CZ" sz="1800" i="1" dirty="0" smtClean="0">
                <a:solidFill>
                  <a:srgbClr val="C00000"/>
                </a:solidFill>
              </a:rPr>
              <a:t>„dělání věcí levně“</a:t>
            </a:r>
            <a:r>
              <a:rPr lang="cs-CZ" sz="1800" dirty="0" smtClean="0">
                <a:solidFill>
                  <a:srgbClr val="C00000"/>
                </a:solidFill>
              </a:rPr>
              <a:t>, </a:t>
            </a:r>
            <a:r>
              <a:rPr lang="cs-CZ" sz="1800" i="1" dirty="0" smtClean="0">
                <a:solidFill>
                  <a:srgbClr val="C00000"/>
                </a:solidFill>
              </a:rPr>
              <a:t>„dělání správných věcí“ </a:t>
            </a:r>
            <a:r>
              <a:rPr lang="cs-CZ" sz="1800" dirty="0" smtClean="0">
                <a:solidFill>
                  <a:srgbClr val="C00000"/>
                </a:solidFill>
              </a:rPr>
              <a:t>a </a:t>
            </a:r>
            <a:r>
              <a:rPr lang="cs-CZ" sz="1800" i="1" dirty="0" smtClean="0">
                <a:solidFill>
                  <a:srgbClr val="C00000"/>
                </a:solidFill>
              </a:rPr>
              <a:t>„dělání věcí správnou cestou“</a:t>
            </a:r>
            <a:r>
              <a:rPr lang="cs-CZ" sz="1800" b="1" i="1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/>
              <a:t>(Ochrana, </a:t>
            </a:r>
            <a:r>
              <a:rPr lang="cs-CZ" sz="1800" dirty="0" err="1" smtClean="0"/>
              <a:t>Půček</a:t>
            </a:r>
            <a:r>
              <a:rPr lang="en-US" sz="1800" dirty="0" smtClean="0"/>
              <a:t>;</a:t>
            </a:r>
            <a:r>
              <a:rPr lang="cs-CZ" sz="1800" dirty="0" smtClean="0"/>
              <a:t> 2012)</a:t>
            </a:r>
          </a:p>
          <a:p>
            <a:endParaRPr lang="cs-CZ" sz="1800" b="1" dirty="0" smtClean="0">
              <a:solidFill>
                <a:srgbClr val="00287D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922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C47EA6-6C17-4994-B2EC-381CB3836711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latin typeface="Tahoma" pitchFamily="34" charset="0"/>
              </a:rPr>
              <a:t>dotační financování může pochopitelně selhávat ve všech hlediscích 3E…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=</a:t>
            </a:r>
            <a:r>
              <a:rPr lang="en-US" sz="1800" dirty="0" smtClean="0">
                <a:latin typeface="Tahoma" pitchFamily="34" charset="0"/>
              </a:rPr>
              <a:t>&gt;</a:t>
            </a:r>
            <a:r>
              <a:rPr lang="cs-CZ" sz="1800" dirty="0" smtClean="0">
                <a:latin typeface="Tahoma" pitchFamily="34" charset="0"/>
              </a:rPr>
              <a:t> nutnost určité </a:t>
            </a:r>
            <a:r>
              <a:rPr lang="cs-CZ" sz="1800" b="1" dirty="0" smtClean="0">
                <a:solidFill>
                  <a:srgbClr val="C00000"/>
                </a:solidFill>
              </a:rPr>
              <a:t>právní reflexe </a:t>
            </a:r>
            <a:r>
              <a:rPr lang="cs-CZ" sz="1800" dirty="0" smtClean="0">
                <a:solidFill>
                  <a:srgbClr val="C00000"/>
                </a:solidFill>
              </a:rPr>
              <a:t>požadavku efektivnosti</a:t>
            </a:r>
          </a:p>
          <a:p>
            <a:pPr lvl="1"/>
            <a:endParaRPr lang="cs-CZ" sz="1800" dirty="0" smtClean="0"/>
          </a:p>
          <a:p>
            <a:r>
              <a:rPr lang="cs-CZ" sz="1800" b="1" dirty="0" smtClean="0">
                <a:solidFill>
                  <a:srgbClr val="7030A0"/>
                </a:solidFill>
              </a:rPr>
              <a:t>základní roviny</a:t>
            </a:r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obecná (ne)efektivnost</a:t>
            </a:r>
            <a:endParaRPr lang="cs-CZ" sz="1800" dirty="0" smtClean="0"/>
          </a:p>
          <a:p>
            <a:pPr lvl="1"/>
            <a:r>
              <a:rPr lang="cs-CZ" sz="1800" i="1" dirty="0" smtClean="0">
                <a:solidFill>
                  <a:srgbClr val="00287D"/>
                </a:solidFill>
              </a:rPr>
              <a:t>neefektivnost spojená se zneužíváním dotací</a:t>
            </a:r>
            <a:r>
              <a:rPr lang="cs-CZ" sz="1800" dirty="0" smtClean="0"/>
              <a:t>…</a:t>
            </a:r>
          </a:p>
          <a:p>
            <a:endParaRPr lang="cs-CZ" sz="1800" dirty="0" smtClean="0"/>
          </a:p>
          <a:p>
            <a:r>
              <a:rPr lang="cs-CZ" sz="1800" b="1" dirty="0" smtClean="0">
                <a:solidFill>
                  <a:srgbClr val="7030A0"/>
                </a:solidFill>
              </a:rPr>
              <a:t>první (majetkoprávní) rovina </a:t>
            </a:r>
          </a:p>
          <a:p>
            <a:pPr lvl="1"/>
            <a:r>
              <a:rPr lang="cs-CZ" sz="1800" dirty="0" smtClean="0"/>
              <a:t>jednak </a:t>
            </a:r>
            <a:r>
              <a:rPr lang="cs-CZ" sz="1800" b="1" dirty="0" smtClean="0">
                <a:solidFill>
                  <a:srgbClr val="C00000"/>
                </a:solidFill>
              </a:rPr>
              <a:t>obecné (majetkoprávní) požadavky </a:t>
            </a:r>
            <a:r>
              <a:rPr lang="cs-CZ" sz="1800" dirty="0" smtClean="0"/>
              <a:t>na nabývání, hospodaření a nakládání s veřejným majetkem (viz témata dříve)</a:t>
            </a:r>
          </a:p>
          <a:p>
            <a:pPr lvl="1"/>
            <a:r>
              <a:rPr lang="cs-CZ" sz="1800" dirty="0" smtClean="0"/>
              <a:t>jednak </a:t>
            </a:r>
            <a:r>
              <a:rPr lang="cs-CZ" sz="1800" b="1" dirty="0" smtClean="0">
                <a:solidFill>
                  <a:srgbClr val="C00000"/>
                </a:solidFill>
              </a:rPr>
              <a:t>specifické požadavky na poskytování dotací</a:t>
            </a:r>
          </a:p>
          <a:p>
            <a:pPr lvl="1"/>
            <a:r>
              <a:rPr lang="cs-CZ" sz="1800" dirty="0" smtClean="0"/>
              <a:t>s tím spojeny také </a:t>
            </a:r>
            <a:r>
              <a:rPr lang="cs-CZ" sz="1800" b="1" dirty="0" smtClean="0">
                <a:solidFill>
                  <a:srgbClr val="C00000"/>
                </a:solidFill>
              </a:rPr>
              <a:t>kontrolní mechanismy a odpovědnost </a:t>
            </a:r>
          </a:p>
          <a:p>
            <a:pPr lvl="1"/>
            <a:r>
              <a:rPr lang="cs-CZ" sz="1800" dirty="0" smtClean="0"/>
              <a:t>(souhrnně určitá </a:t>
            </a:r>
            <a:r>
              <a:rPr lang="cs-CZ" sz="1800" dirty="0" smtClean="0">
                <a:solidFill>
                  <a:srgbClr val="C00000"/>
                </a:solidFill>
              </a:rPr>
              <a:t>„veřejnoprávní přísnost“</a:t>
            </a:r>
            <a:r>
              <a:rPr lang="cs-CZ" sz="1800" dirty="0" smtClean="0"/>
              <a:t> na poskytovatele a příjemce)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1024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37CF49-D8B4-4BF1-ACAC-86C858079D19}" type="slidenum">
              <a:rPr lang="cs-CZ" altLang="cs-CZ" smtClean="0"/>
              <a:pPr/>
              <a:t>8</a:t>
            </a:fld>
            <a:endParaRPr lang="cs-CZ" alt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Dotace - efektivnost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>
                <a:solidFill>
                  <a:srgbClr val="7030A0"/>
                </a:solidFill>
              </a:rPr>
              <a:t>druhá („protikorupční“) rovina </a:t>
            </a:r>
          </a:p>
          <a:p>
            <a:pPr lvl="1"/>
            <a:r>
              <a:rPr lang="cs-CZ" sz="1800" dirty="0" smtClean="0">
                <a:solidFill>
                  <a:srgbClr val="C00000"/>
                </a:solidFill>
              </a:rPr>
              <a:t>zneužívání neslučitelné s efektivností…</a:t>
            </a:r>
          </a:p>
          <a:p>
            <a:pPr lvl="1"/>
            <a:r>
              <a:rPr lang="cs-CZ" sz="1800" dirty="0" smtClean="0"/>
              <a:t>primárně </a:t>
            </a:r>
            <a:r>
              <a:rPr lang="cs-CZ" sz="1800" i="1" dirty="0" smtClean="0">
                <a:solidFill>
                  <a:srgbClr val="00287D"/>
                </a:solidFill>
              </a:rPr>
              <a:t>dotační podvod </a:t>
            </a:r>
            <a:r>
              <a:rPr lang="cs-CZ" sz="1800" dirty="0" smtClean="0"/>
              <a:t>(§ 212 trestního zákoníku)</a:t>
            </a:r>
          </a:p>
          <a:p>
            <a:pPr lvl="1"/>
            <a:r>
              <a:rPr lang="cs-CZ" sz="1800" dirty="0" smtClean="0"/>
              <a:t>avšak podoby mohou být rozmanitější - </a:t>
            </a:r>
            <a:r>
              <a:rPr lang="cs-CZ" sz="1800" i="1" dirty="0" smtClean="0"/>
              <a:t>obecně </a:t>
            </a:r>
            <a:r>
              <a:rPr lang="cs-CZ" sz="1800" i="1" dirty="0" smtClean="0">
                <a:solidFill>
                  <a:srgbClr val="00287D"/>
                </a:solidFill>
              </a:rPr>
              <a:t>problematika korupce</a:t>
            </a:r>
          </a:p>
          <a:p>
            <a:pPr lvl="2"/>
            <a:r>
              <a:rPr lang="cs-CZ" sz="1800" i="1" dirty="0" smtClean="0"/>
              <a:t>„Jednání, při němž se vzájemně projevuje vůle dvou stran (mohou to být jednotlivci, skupiny lidí, instituce, představitelé státu), podle níž </a:t>
            </a:r>
            <a:r>
              <a:rPr lang="cs-CZ" sz="1800" b="1" i="1" dirty="0" smtClean="0"/>
              <a:t>jedna strana (korumpující) poskytuje odměnu </a:t>
            </a:r>
            <a:r>
              <a:rPr lang="cs-CZ" sz="1800" i="1" dirty="0" smtClean="0"/>
              <a:t>hmotného či nemateriálního charakteru </a:t>
            </a:r>
            <a:r>
              <a:rPr lang="cs-CZ" sz="1800" b="1" i="1" dirty="0" smtClean="0"/>
              <a:t>za to, že jí druhá strana (korumpovaná) zajistí neoprávněné a jí požadované výhody</a:t>
            </a:r>
            <a:r>
              <a:rPr lang="cs-CZ" sz="1800" i="1" dirty="0" smtClean="0"/>
              <a:t>.“</a:t>
            </a:r>
            <a:r>
              <a:rPr lang="cs-CZ" sz="1800" dirty="0" smtClean="0"/>
              <a:t> (DAVID, NETT</a:t>
            </a:r>
            <a:r>
              <a:rPr lang="en-US" sz="1800" dirty="0" smtClean="0"/>
              <a:t>;</a:t>
            </a:r>
            <a:r>
              <a:rPr lang="cs-CZ" sz="1800" dirty="0" smtClean="0"/>
              <a:t> 2007)</a:t>
            </a:r>
          </a:p>
          <a:p>
            <a:pPr lvl="1"/>
            <a:r>
              <a:rPr lang="cs-CZ" sz="1800" dirty="0" smtClean="0">
                <a:solidFill>
                  <a:srgbClr val="00287D"/>
                </a:solidFill>
              </a:rPr>
              <a:t>další skutkové podstaty </a:t>
            </a:r>
            <a:r>
              <a:rPr lang="cs-CZ" sz="1800" dirty="0" smtClean="0"/>
              <a:t>(§ 331-334, § 257 a § 260 trestního zákoníku)</a:t>
            </a:r>
          </a:p>
          <a:p>
            <a:pPr lvl="1"/>
            <a:r>
              <a:rPr lang="cs-CZ" sz="1800" dirty="0" smtClean="0"/>
              <a:t>obecně je předmětem určité </a:t>
            </a:r>
            <a:r>
              <a:rPr lang="cs-CZ" sz="1800" i="1" dirty="0" smtClean="0">
                <a:solidFill>
                  <a:srgbClr val="00287D"/>
                </a:solidFill>
              </a:rPr>
              <a:t>protikorupční politiky </a:t>
            </a:r>
            <a:r>
              <a:rPr lang="cs-CZ" sz="1800" dirty="0" smtClean="0"/>
              <a:t>(národní i EU)</a:t>
            </a:r>
          </a:p>
          <a:p>
            <a:endParaRPr lang="cs-CZ" sz="1800" dirty="0" smtClean="0">
              <a:latin typeface="Tahoma" pitchFamily="34" charset="0"/>
            </a:endParaRPr>
          </a:p>
          <a:p>
            <a:r>
              <a:rPr lang="cs-CZ" sz="1800" dirty="0" smtClean="0">
                <a:latin typeface="Tahoma" pitchFamily="34" charset="0"/>
              </a:rPr>
              <a:t>otázka vyváženosti - </a:t>
            </a:r>
            <a:r>
              <a:rPr lang="cs-CZ" sz="1800" dirty="0" smtClean="0">
                <a:solidFill>
                  <a:srgbClr val="C00000"/>
                </a:solidFill>
                <a:latin typeface="Tahoma" pitchFamily="34" charset="0"/>
              </a:rPr>
              <a:t>přílišný důraz na protikorupční rovinu?</a:t>
            </a:r>
          </a:p>
          <a:p>
            <a:pPr lvl="1"/>
            <a:r>
              <a:rPr lang="cs-CZ" sz="1800" dirty="0" smtClean="0">
                <a:latin typeface="Tahoma" pitchFamily="34" charset="0"/>
              </a:rPr>
              <a:t>protikorupční opatření ovšem </a:t>
            </a:r>
            <a:r>
              <a:rPr lang="cs-CZ" sz="1800" b="1" dirty="0" smtClean="0">
                <a:solidFill>
                  <a:srgbClr val="C00000"/>
                </a:solidFill>
                <a:latin typeface="Tahoma" pitchFamily="34" charset="0"/>
              </a:rPr>
              <a:t>neodstraní obecnou neefektivnost…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Poskytování dotací, praktické příklady z VM</a:t>
            </a:r>
            <a:endParaRPr lang="cs-CZ" alt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40676B-C300-4418-A34B-EE53786F2A09}" type="slidenum">
              <a:rPr lang="cs-CZ" altLang="cs-CZ" smtClean="0"/>
              <a:pPr/>
              <a:t>9</a:t>
            </a:fld>
            <a:endParaRPr lang="cs-CZ" alt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65703</TotalTime>
  <Words>2503</Words>
  <Application>Microsoft Office PowerPoint</Application>
  <PresentationFormat>Předvádění na obrazovce (4:3)</PresentationFormat>
  <Paragraphs>284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law_sablona_cz (1)</vt:lpstr>
      <vt:lpstr>  Poskytování dotací, praktické příklady z VM MV927K Veřejný majetek František Halml Tomáš Svoboda </vt:lpstr>
      <vt:lpstr>Dotace - pojem</vt:lpstr>
      <vt:lpstr>Dotace - pojem</vt:lpstr>
      <vt:lpstr>Dotace - účely v právu</vt:lpstr>
      <vt:lpstr>Dotace - efektivnost</vt:lpstr>
      <vt:lpstr>Dotace - efektivnost</vt:lpstr>
      <vt:lpstr>Dotace - efektivnost</vt:lpstr>
      <vt:lpstr>Dotace - efektivnost</vt:lpstr>
      <vt:lpstr>Dotace - efektivnost</vt:lpstr>
      <vt:lpstr>Dotace - právní úprava</vt:lpstr>
      <vt:lpstr>Dotace - právní úprava</vt:lpstr>
      <vt:lpstr>Dotace - právní úprava</vt:lpstr>
      <vt:lpstr>Dotace - právní úprava</vt:lpstr>
      <vt:lpstr>Praktické příklady – majetek obcí</vt:lpstr>
      <vt:lpstr>Praktické příklady – majetek obcí</vt:lpstr>
      <vt:lpstr>Praktické příklady – majetek obcí</vt:lpstr>
      <vt:lpstr>Praktické příklady – majetek obcí</vt:lpstr>
      <vt:lpstr>Praktické příklady – majetek obcí</vt:lpstr>
      <vt:lpstr>Praktické příklady – majetek obcí</vt:lpstr>
      <vt:lpstr>Praktické příklady – majetek státu</vt:lpstr>
      <vt:lpstr>Praktické příklady – majetek státu</vt:lpstr>
      <vt:lpstr>Praktické příklady – majetek státu</vt:lpstr>
      <vt:lpstr>Praktické příklady – majetek státu</vt:lpstr>
      <vt:lpstr>Praktické příklady – majetek státu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3232</cp:revision>
  <cp:lastPrinted>1601-01-01T00:00:00Z</cp:lastPrinted>
  <dcterms:created xsi:type="dcterms:W3CDTF">2016-03-09T14:49:29Z</dcterms:created>
  <dcterms:modified xsi:type="dcterms:W3CDTF">2021-12-16T09:49:30Z</dcterms:modified>
</cp:coreProperties>
</file>