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6" r:id="rId6"/>
    <p:sldId id="263" r:id="rId7"/>
    <p:sldId id="261" r:id="rId8"/>
    <p:sldId id="262" r:id="rId9"/>
  </p:sldIdLst>
  <p:sldSz cx="10691813" cy="7559675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ed Hat Display" panose="02010503040201060303" pitchFamily="2" charset="0"/>
      <p:regular r:id="rId15"/>
      <p:bold r:id="rId16"/>
      <p:italic r:id="rId17"/>
      <p:boldItalic r:id="rId18"/>
    </p:embeddedFont>
    <p:embeddedFont>
      <p:font typeface="Work San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IRXZmdmhkT2PdFuiyBKHGqavI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96" d="100"/>
          <a:sy n="96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393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05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933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874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248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5600803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923135" y="214412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947635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hyperlink" Target="https://www.youtube.com/watch?v=hS0Kpr1kTJQ" TargetMode="External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2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image" Target="../media/image16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image" Target="../media/image2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569269" y="2610190"/>
            <a:ext cx="6957600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PRÁVNÍ OKNO – TOKENOMIKA / TOKENIZACE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69269" y="4545496"/>
            <a:ext cx="2869200" cy="137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endParaRPr lang="en-GB" sz="1875" b="1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lang="en-GB" sz="1875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Petr Mück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lang="cs-CZ" sz="1875" b="0" i="0" u="none" strike="noStrike" cap="none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Head</a:t>
            </a:r>
            <a:r>
              <a:rPr lang="cs-CZ" sz="1875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cs-CZ" sz="1875" b="0" i="0" u="none" strike="noStrike" cap="none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of</a:t>
            </a:r>
            <a:r>
              <a:rPr lang="cs-CZ" sz="1875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cs-CZ" sz="1875" b="0" i="0" u="none" strike="noStrike" cap="none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Legal</a:t>
            </a:r>
            <a:r>
              <a:rPr lang="cs-CZ" sz="1875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&amp; </a:t>
            </a:r>
            <a:r>
              <a:rPr lang="cs-CZ" sz="1875" b="0" i="0" u="none" strike="noStrike" cap="none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Compliance</a:t>
            </a:r>
            <a:r>
              <a:rPr lang="cs-CZ" sz="1875" b="0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875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6936029" y="3213493"/>
            <a:ext cx="2567202" cy="78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 descr="Obsah obrázku přírod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0693284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 descr="Obsah obrázku bílá, porcelán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355970" y="376919"/>
            <a:ext cx="9901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36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IF YOU DIDN´T KNOW, NOW YOU KNOW 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nowYOUknow</a:t>
            </a:r>
            <a:endParaRPr sz="2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34023" y="1947043"/>
            <a:ext cx="10008459" cy="5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815" y="1330986"/>
            <a:ext cx="7581120" cy="53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 descr="Obsah obrázku přírod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0693284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 descr="Obsah obrázku bílá, porcelán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355970" y="376919"/>
            <a:ext cx="9901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</a:t>
            </a:r>
            <a:endParaRPr sz="4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34023" y="1947043"/>
            <a:ext cx="10008459" cy="5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460" y="1019747"/>
            <a:ext cx="5812735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355970" y="376919"/>
            <a:ext cx="99015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  SE  DĚJE  A  CO  SE  STANE</a:t>
            </a:r>
            <a:endParaRPr sz="4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42506" y="1677898"/>
            <a:ext cx="9826082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>
              <a:buSzPts val="2500"/>
            </a:pP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KOMUNIKACE	</a:t>
            </a:r>
            <a:r>
              <a:rPr lang="cs-CZ" sz="25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	 KOORDINACE		KOOPERACE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		</a:t>
            </a:r>
            <a:endParaRPr sz="25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0734" y="2137858"/>
            <a:ext cx="735364" cy="12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Obsah obrázku text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4186" y="2206552"/>
            <a:ext cx="1380652" cy="10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7774" y="3579287"/>
            <a:ext cx="1014436" cy="10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903" y="2378745"/>
            <a:ext cx="11081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594" y="4220330"/>
            <a:ext cx="1182114" cy="118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2619" y="2178605"/>
            <a:ext cx="1153228" cy="11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Obsah obrázku text, interiér, světlejší&#10;&#10;Popis byl vytvořen automatick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10085" y="2210661"/>
            <a:ext cx="133030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1625953" y="2378746"/>
            <a:ext cx="7956465" cy="4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>
              <a:buSzPts val="1800"/>
            </a:pPr>
            <a:r>
              <a:rPr lang="cs-CZ" sz="2000" b="1" dirty="0">
                <a:solidFill>
                  <a:schemeClr val="dk1"/>
                </a:solidFill>
                <a:latin typeface="Red Hat Display"/>
                <a:sym typeface="Red Hat Display"/>
              </a:rPr>
              <a:t>Digital Finance </a:t>
            </a:r>
            <a:r>
              <a:rPr lang="cs-CZ" sz="2000" b="1" dirty="0" err="1">
                <a:solidFill>
                  <a:schemeClr val="dk1"/>
                </a:solidFill>
                <a:latin typeface="Red Hat Display"/>
                <a:sym typeface="Red Hat Display"/>
              </a:rPr>
              <a:t>Package</a:t>
            </a:r>
            <a:r>
              <a:rPr lang="cs-CZ" sz="2000" b="1" dirty="0">
                <a:solidFill>
                  <a:schemeClr val="dk1"/>
                </a:solidFill>
                <a:latin typeface="Red Hat Display"/>
                <a:sym typeface="Red Hat Display"/>
              </a:rPr>
              <a:t> – iniciativa EK 2018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cs-CZ" sz="18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cs-CZ" sz="2000" b="1" dirty="0">
                <a:solidFill>
                  <a:schemeClr val="dk1"/>
                </a:solidFill>
                <a:latin typeface="Red Hat Display"/>
                <a:sym typeface="Red Hat Display"/>
              </a:rPr>
              <a:t>REGULACE VIRTUÁLNÍCH AKTIV (AML směrnice VI., </a:t>
            </a:r>
            <a:r>
              <a:rPr lang="cs-CZ" sz="2000" b="1" dirty="0" err="1">
                <a:solidFill>
                  <a:schemeClr val="dk1"/>
                </a:solidFill>
                <a:latin typeface="Red Hat Display"/>
                <a:sym typeface="Red Hat Display"/>
              </a:rPr>
              <a:t>MiCA</a:t>
            </a:r>
            <a:r>
              <a:rPr lang="cs-CZ" sz="2000" b="1" dirty="0">
                <a:solidFill>
                  <a:schemeClr val="dk1"/>
                </a:solidFill>
                <a:latin typeface="Red Hat Display"/>
                <a:sym typeface="Red Hat Display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endParaRPr lang="cs-CZ" sz="1800" b="1" dirty="0">
              <a:solidFill>
                <a:schemeClr val="dk1"/>
              </a:solidFill>
              <a:latin typeface="Red Hat Display"/>
              <a:sym typeface="Red Hat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Red Hat Display"/>
                <a:sym typeface="Red Hat Display"/>
              </a:rPr>
              <a:t>10/2020 představila Evropská komise návrh nařízení </a:t>
            </a:r>
            <a:r>
              <a:rPr lang="cs-CZ" sz="1800" b="1" dirty="0" err="1">
                <a:solidFill>
                  <a:schemeClr val="dk1"/>
                </a:solidFill>
                <a:latin typeface="Red Hat Display"/>
                <a:sym typeface="Red Hat Display"/>
              </a:rPr>
              <a:t>MiCA</a:t>
            </a:r>
            <a:r>
              <a:rPr lang="cs-CZ" sz="1800" b="1" dirty="0">
                <a:solidFill>
                  <a:schemeClr val="dk1"/>
                </a:solidFill>
                <a:latin typeface="Red Hat Display"/>
                <a:sym typeface="Red Hat Display"/>
              </a:rPr>
              <a:t> a novelu směrnice MIFID II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Red Hat Display"/>
                <a:sym typeface="Red Hat Display"/>
              </a:rPr>
              <a:t>20.7.2021 představila Evropská komise nový návrh balíčku regulace virtuálních aktiv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arenR"/>
            </a:pPr>
            <a:endParaRPr lang="cs-CZ" sz="1800" b="1" dirty="0">
              <a:solidFill>
                <a:schemeClr val="dk1"/>
              </a:solidFill>
              <a:latin typeface="Red Hat Display"/>
              <a:sym typeface="Red Hat Display"/>
            </a:endParaRPr>
          </a:p>
          <a:p>
            <a:pPr lvl="0" algn="just">
              <a:buSzPts val="1800"/>
            </a:pPr>
            <a:r>
              <a:rPr lang="cs-CZ" sz="2000" b="1" dirty="0">
                <a:solidFill>
                  <a:schemeClr val="dk1"/>
                </a:solidFill>
                <a:latin typeface="Red Hat Display"/>
                <a:sym typeface="Red Hat Display"/>
              </a:rPr>
              <a:t>KULATÝ STŮL ČNB DNE 14.9.2021, TÉMA: </a:t>
            </a:r>
            <a:r>
              <a:rPr lang="cs-CZ" sz="2000" dirty="0">
                <a:latin typeface="Red Hat Display" panose="020B0604020202020204" charset="-18"/>
              </a:rPr>
              <a:t>Kryptoaktiva – tokenizace investičních nástrojů a budoucí úprava neinvestičních tokenů podle návrhu </a:t>
            </a:r>
            <a:r>
              <a:rPr lang="cs-CZ" sz="2000" dirty="0" err="1">
                <a:latin typeface="Red Hat Display" panose="020B0604020202020204" charset="-18"/>
              </a:rPr>
              <a:t>MiCA</a:t>
            </a:r>
            <a:endParaRPr lang="cs-CZ" sz="2000" b="1" dirty="0">
              <a:solidFill>
                <a:schemeClr val="dk1"/>
              </a:solidFill>
              <a:latin typeface="Red Hat Display" panose="020B0604020202020204" charset="-18"/>
              <a:sym typeface="Red Hat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arenR"/>
            </a:pPr>
            <a:endParaRPr lang="cs-CZ" sz="1800" b="1" dirty="0">
              <a:solidFill>
                <a:schemeClr val="dk1"/>
              </a:solidFill>
              <a:latin typeface="Red Hat Display"/>
              <a:sym typeface="Red Hat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dk1"/>
              </a:solidFill>
              <a:latin typeface="Red Hat Display"/>
              <a:sym typeface="Red Hat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dk1"/>
              </a:solidFill>
              <a:latin typeface="Red Hat Display"/>
              <a:sym typeface="Red Hat Display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br>
              <a:rPr lang="en-GB" sz="1400" b="0" i="0" u="none" strike="noStrike" cap="none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14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5989" y="2079217"/>
            <a:ext cx="1190294" cy="137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355970" y="376919"/>
            <a:ext cx="99015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Lichtenštejnsko</a:t>
            </a:r>
            <a:endParaRPr sz="4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42506" y="1677898"/>
            <a:ext cx="9826082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 algn="ctr">
              <a:buSzPts val="2500"/>
            </a:pP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1.1.2020 Lichtenštejnský </a:t>
            </a:r>
            <a:r>
              <a:rPr lang="cs-CZ" sz="2500" b="1" i="0" u="none" strike="noStrike" cap="none" dirty="0" err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blockchainový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zákon</a:t>
            </a:r>
            <a:endParaRPr sz="25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0734" y="2137858"/>
            <a:ext cx="735364" cy="12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Obsah obrázku text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4186" y="2206552"/>
            <a:ext cx="1380652" cy="10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7774" y="3579287"/>
            <a:ext cx="1014436" cy="10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903" y="2378745"/>
            <a:ext cx="11081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594" y="4220330"/>
            <a:ext cx="1182114" cy="118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2619" y="2178605"/>
            <a:ext cx="1153228" cy="114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1625953" y="2738458"/>
            <a:ext cx="7956465" cy="390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b="1" dirty="0" err="1"/>
              <a:t>MiCA</a:t>
            </a:r>
            <a:r>
              <a:rPr lang="cs-CZ" sz="1800" b="1" dirty="0"/>
              <a:t> - Návrh nařízení o trzích s </a:t>
            </a:r>
            <a:r>
              <a:rPr lang="cs-CZ" sz="1800" b="1" dirty="0" err="1"/>
              <a:t>kryptoaktivy</a:t>
            </a:r>
            <a:endParaRPr lang="cs-CZ" sz="1800" b="1" dirty="0"/>
          </a:p>
          <a:p>
            <a:endParaRPr lang="cs-CZ" sz="1800" dirty="0"/>
          </a:p>
          <a:p>
            <a:r>
              <a:rPr lang="cs-CZ" sz="1800" dirty="0"/>
              <a:t>Prezentace Thomase </a:t>
            </a:r>
            <a:r>
              <a:rPr lang="cs-CZ" sz="1800" dirty="0" err="1"/>
              <a:t>Näegeleho</a:t>
            </a:r>
            <a:r>
              <a:rPr lang="cs-CZ" sz="1800" dirty="0"/>
              <a:t> (lichtenštejnský advokát / softwarový developer) – srovnání obou úprav – účinné a připravované</a:t>
            </a:r>
          </a:p>
          <a:p>
            <a:endParaRPr lang="cs-CZ" sz="1800" dirty="0"/>
          </a:p>
          <a:p>
            <a:r>
              <a:rPr lang="cs-CZ" u="sng" dirty="0">
                <a:hlinkClick r:id="rId11" tooltip="https://www.youtube.com/watch?v=hS0Kpr1kTJQ"/>
              </a:rPr>
              <a:t>https://www.youtube.com/watch?v=hS0Kpr1kTJQ</a:t>
            </a:r>
            <a:endParaRPr lang="cs-CZ" sz="1800" dirty="0"/>
          </a:p>
        </p:txBody>
      </p:sp>
      <p:sp>
        <p:nvSpPr>
          <p:cNvPr id="122" name="Google Shape;122;p7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5989" y="2079217"/>
            <a:ext cx="1190294" cy="13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3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355970" y="376919"/>
            <a:ext cx="99015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TOKEN JAKO INVESTIČNÍ NÁSTROJ</a:t>
            </a:r>
            <a:endParaRPr sz="4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42506" y="1677898"/>
            <a:ext cx="9826082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lvl="0">
              <a:buSzPts val="2500"/>
            </a:pP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NAVRHOVANÁ NOVELA SMĚRNICE </a:t>
            </a:r>
            <a:r>
              <a:rPr lang="cs-CZ" sz="2500" b="1" i="0" u="none" strike="noStrike" cap="none" dirty="0" err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MiFID</a:t>
            </a:r>
            <a:r>
              <a:rPr lang="cs-CZ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II		</a:t>
            </a:r>
            <a:endParaRPr sz="25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0734" y="2137858"/>
            <a:ext cx="735364" cy="12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Obsah obrázku text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4186" y="2206552"/>
            <a:ext cx="1380652" cy="10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7774" y="3579287"/>
            <a:ext cx="1014436" cy="10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4903" y="2378745"/>
            <a:ext cx="11081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594" y="4220330"/>
            <a:ext cx="1182114" cy="118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2619" y="2178605"/>
            <a:ext cx="1153228" cy="11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Obsah obrázku text, interiér, světlejší&#10;&#10;Popis byl vytvořen automatick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10085" y="2210661"/>
            <a:ext cx="133030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1625953" y="2378746"/>
            <a:ext cx="7956465" cy="42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algn="just"/>
            <a:endParaRPr lang="cs-CZ" sz="1800" i="1" dirty="0"/>
          </a:p>
          <a:p>
            <a:pPr algn="just"/>
            <a:r>
              <a:rPr lang="cs-CZ" sz="1800" b="1" i="1" dirty="0"/>
              <a:t>„Regulace </a:t>
            </a:r>
            <a:r>
              <a:rPr lang="cs-CZ" sz="1800" b="1" i="1" dirty="0" err="1"/>
              <a:t>kryptoměnových</a:t>
            </a:r>
            <a:r>
              <a:rPr lang="cs-CZ" sz="1800" b="1" i="1" dirty="0"/>
              <a:t> aktiv by měla sledovat jejich ekonomickou funkci. Tokeny cenných papírů, tj. krypto aktiva, která mají všechny vlastnosti finančního nástroje, by měla být regulována a podléhat dohledu podle </a:t>
            </a:r>
            <a:r>
              <a:rPr lang="cs-CZ" sz="1800" b="1" i="1" dirty="0" err="1"/>
              <a:t>MiFID</a:t>
            </a:r>
            <a:r>
              <a:rPr lang="cs-CZ" sz="1800" b="1" i="1" dirty="0"/>
              <a:t> II (Směrnice 2014/65/EU). Abychom to více objasnili a zajistili úplnou harmonizaci tohoto přístupu, lze uvažovat o změně pojmu finanční nástroj (čl. 4 odst. 15). Tím se zajistí, že tyto finanční nástroje budou moci být vydávány na blockchainu.“</a:t>
            </a:r>
          </a:p>
          <a:p>
            <a:pPr algn="just"/>
            <a:endParaRPr lang="cs-CZ" sz="1800" i="1" dirty="0"/>
          </a:p>
          <a:p>
            <a:pPr algn="just"/>
            <a:r>
              <a:rPr lang="cs-CZ" sz="1800" i="1" dirty="0"/>
              <a:t>Z odůvodnění Evropské komise 10/2020</a:t>
            </a:r>
            <a:endParaRPr lang="cs-CZ" sz="1800" dirty="0"/>
          </a:p>
        </p:txBody>
      </p:sp>
      <p:sp>
        <p:nvSpPr>
          <p:cNvPr id="122" name="Google Shape;122;p7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5989" y="2079217"/>
            <a:ext cx="1190294" cy="13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6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355970" y="376919"/>
            <a:ext cx="99015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BUDOUCNOST NEZKONTROLUJEME</a:t>
            </a:r>
            <a:endParaRPr sz="40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393683" y="1084765"/>
            <a:ext cx="9826082" cy="7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cs-CZ" sz="2500" b="1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s-CZ" sz="2500" b="1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 ale udělat můžeme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endParaRPr sz="2500" b="1" i="0" u="none" strike="noStrike" cap="none" dirty="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0734" y="2137858"/>
            <a:ext cx="735364" cy="12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Obsah obrázku text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4186" y="2206552"/>
            <a:ext cx="1380652" cy="107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6308" y="1166518"/>
            <a:ext cx="1455708" cy="104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0804" y="1096721"/>
            <a:ext cx="1014436" cy="100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2256" y="1899963"/>
            <a:ext cx="11081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2594" y="4220330"/>
            <a:ext cx="1182114" cy="118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2619" y="2178605"/>
            <a:ext cx="1153228" cy="114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Obsah obrázku text, interiér, světlejší&#10;&#10;Popis byl vytvořen automatick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10085" y="2210661"/>
            <a:ext cx="1330301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2101647" y="3645613"/>
            <a:ext cx="7956465" cy="317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r>
              <a:rPr lang="cs-CZ" sz="1800" dirty="0">
                <a:latin typeface="Red Hat Display" panose="020B0604020202020204" charset="-18"/>
              </a:rPr>
              <a:t>BÝT U TOHO S PARTNERY A NA SPRÁVNÉ PLATFORMĚ</a:t>
            </a: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r>
              <a:rPr lang="cs-CZ" sz="1800" dirty="0">
                <a:latin typeface="Red Hat Display" panose="020B0604020202020204" charset="-18"/>
              </a:rPr>
              <a:t>České předsednictví 2022 v Radě EU</a:t>
            </a: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r>
              <a:rPr lang="cs-CZ" sz="1800" dirty="0">
                <a:latin typeface="Red Hat Display" panose="020B0604020202020204" charset="-18"/>
              </a:rPr>
              <a:t>Česká národní banka, Ministerstvo financí, Finanční analytický úřad, Stálé zastoupení ČR v Bruselu, banky, Česká bankovní asociace, významné advokátní kanceláře</a:t>
            </a:r>
          </a:p>
          <a:p>
            <a:pPr lvl="0">
              <a:buSzPts val="1800"/>
            </a:pPr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r>
              <a:rPr lang="cs-CZ" sz="1800" dirty="0">
                <a:latin typeface="Red Hat Display" panose="020B0604020202020204" charset="-18"/>
              </a:rPr>
              <a:t>BACCA od XIXOIO = definice rolí; mimo jiné připomínkové místo dle LPV</a:t>
            </a:r>
          </a:p>
          <a:p>
            <a:endParaRPr lang="cs-CZ" dirty="0"/>
          </a:p>
          <a:p>
            <a:endParaRPr lang="cs-CZ" sz="1800" dirty="0">
              <a:latin typeface="Red Hat Display" panose="020B0604020202020204" charset="-18"/>
            </a:endParaRPr>
          </a:p>
          <a:p>
            <a:pPr marL="285750" lvl="0" indent="-285750">
              <a:buSzPts val="1800"/>
              <a:buFont typeface="Wingdings" panose="05000000000000000000" pitchFamily="2" charset="2"/>
              <a:buChar char="q"/>
            </a:pPr>
            <a:endParaRPr lang="cs-CZ" sz="1800" dirty="0">
              <a:latin typeface="Red Hat Display" panose="020B0604020202020204" charset="-18"/>
            </a:endParaRPr>
          </a:p>
          <a:p>
            <a:pPr lvl="0" algn="just">
              <a:buSzPts val="1800"/>
            </a:pPr>
            <a:endParaRPr lang="cs-CZ" sz="1800" dirty="0">
              <a:latin typeface="Red Hat Display" panose="020B0604020202020204" charset="-18"/>
            </a:endParaRPr>
          </a:p>
          <a:p>
            <a:pPr lvl="0">
              <a:buSzPts val="1800"/>
            </a:pPr>
            <a:br>
              <a:rPr lang="en-GB" sz="1800" b="0" i="0" u="none" strike="noStrike" cap="none" dirty="0">
                <a:solidFill>
                  <a:srgbClr val="000000"/>
                </a:solidFill>
                <a:latin typeface="Red Hat Display" panose="020B0604020202020204" charset="-18"/>
                <a:ea typeface="Work Sans"/>
                <a:cs typeface="Work Sans"/>
                <a:sym typeface="Work Sans"/>
              </a:rPr>
            </a:br>
            <a:endParaRPr sz="1800" b="0" i="0" u="none" strike="noStrike" cap="none" dirty="0">
              <a:solidFill>
                <a:schemeClr val="dk1"/>
              </a:solidFill>
              <a:latin typeface="Red Hat Display" panose="020B0604020202020204" charset="-18"/>
              <a:ea typeface="Work Sans"/>
              <a:cs typeface="Work Sans"/>
              <a:sym typeface="Work Sans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5989" y="2079217"/>
            <a:ext cx="1190294" cy="13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04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 descr="Obsah obrázku bílá, objekt v exteriéru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9"/>
            <a:ext cx="10691813" cy="755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330053" y="698243"/>
            <a:ext cx="6957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OTÁZKY?</a:t>
            </a:r>
            <a:endParaRPr sz="4000" b="1" i="0" u="none" strike="noStrike" cap="none" dirty="0">
              <a:solidFill>
                <a:srgbClr val="2F5496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671358" y="3027142"/>
            <a:ext cx="4775315" cy="466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714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88735" y="6815747"/>
            <a:ext cx="1527080" cy="469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8"/>
          <p:cNvGrpSpPr/>
          <p:nvPr/>
        </p:nvGrpSpPr>
        <p:grpSpPr>
          <a:xfrm>
            <a:off x="436325" y="3107511"/>
            <a:ext cx="164404" cy="164404"/>
            <a:chOff x="5688758" y="2397539"/>
            <a:chExt cx="164404" cy="164404"/>
          </a:xfrm>
        </p:grpSpPr>
        <p:sp>
          <p:nvSpPr>
            <p:cNvPr id="133" name="Google Shape;133;p8"/>
            <p:cNvSpPr/>
            <p:nvPr/>
          </p:nvSpPr>
          <p:spPr>
            <a:xfrm>
              <a:off x="5688758" y="2397539"/>
              <a:ext cx="164404" cy="164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39700" dist="50800" dir="2400000" sx="101000" sy="101000" algn="ctr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7"/>
                <a:buFont typeface="Arial"/>
                <a:buNone/>
              </a:pPr>
              <a:endParaRPr sz="159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" name="Google Shape;134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3133" y="2410575"/>
              <a:ext cx="138332" cy="138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8"/>
          <p:cNvSpPr txBox="1"/>
          <p:nvPr/>
        </p:nvSpPr>
        <p:spPr>
          <a:xfrm>
            <a:off x="371729" y="2401943"/>
            <a:ext cx="76546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Děkuji za pozornost.</a:t>
            </a:r>
            <a:endParaRPr sz="159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670022" y="6926574"/>
            <a:ext cx="1677798" cy="33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28282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xixoio.com</a:t>
            </a:r>
            <a:endParaRPr sz="1500" b="0" i="0" u="none" strike="noStrike" cap="none">
              <a:solidFill>
                <a:srgbClr val="282828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5434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341</Words>
  <Application>Microsoft Macintosh PowerPoint</Application>
  <PresentationFormat>Vlastní</PresentationFormat>
  <Paragraphs>67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Noto Sans Symbols</vt:lpstr>
      <vt:lpstr>Red Hat Display</vt:lpstr>
      <vt:lpstr>Work Sans</vt:lpstr>
      <vt:lpstr>Calibri</vt:lpstr>
      <vt:lpstr>Arial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Филиппова Анна</dc:creator>
  <cp:lastModifiedBy>Petr Mück</cp:lastModifiedBy>
  <cp:revision>33</cp:revision>
  <dcterms:created xsi:type="dcterms:W3CDTF">2020-09-17T10:44:13Z</dcterms:created>
  <dcterms:modified xsi:type="dcterms:W3CDTF">2021-10-21T10:13:36Z</dcterms:modified>
</cp:coreProperties>
</file>