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85" r:id="rId5"/>
    <p:sldId id="284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DB872-D3ED-4093-9CE9-AE006937D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591A73-901B-4D25-A3E6-DA9F68F7D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822F3D-A8CA-49A4-9276-745A8A69E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C78C72-97AB-4DDB-AEDB-B6602F3B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6E8E1C-355E-4EDF-B1ED-9EA9BE5E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9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25D85-0438-4833-B172-238DDB79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BD9791-95A0-4D60-824D-F33A58D92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C59F7C-D114-4376-B5AE-ADDC5065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6B8836-E103-4A47-97D1-6D71ABD7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1ED368-7B0B-472B-893E-CCFFD372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55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DE03008-E509-4B0A-B4E0-581967A108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4F5E01-699C-4A8B-9183-B0AFA90CB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EE523-6065-49B4-B77A-AFA523BA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C9C05-72A0-47D5-9E2B-802A6424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0EB6C6-5007-4D21-BBFB-35D36538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B43FC-B4F5-4937-9AE4-E6F74CC4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0ED57B-5910-467C-9B8F-3E32F2EB7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6FD69C-C4AA-4342-8EBB-FD9135C4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4EC134-3F6A-4078-91DF-C3F5A4C5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83E68A-22E1-4EB2-B7B9-4B6AB51E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3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60C9C-67FD-40F6-873C-72DAC9B7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26BB44-DA25-4279-8A53-9C9C3403C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4F45CB-7583-459A-BB9D-B70D99B6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E84064-05E2-4C77-BA5C-BA1ADCAF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E96CA6-D275-4D8F-989A-A7A48FEF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08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F61EE-6F1A-4EB8-8700-FA5BE2450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7472A-0EA8-42F3-80B6-4AEBAE8CC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9FC87BE-5A15-4CF8-B397-2290D670A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58457-01AE-4394-A921-3194D4E4F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F2A2D4-6150-42FB-A5AB-BC325000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4C1FC4-95A2-4605-B064-1AF04731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19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190C3-573F-46B4-B63C-54BED8B5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22B9DE7-0A4A-4867-B5CA-72B4AB3E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DC6AA2-44EA-4F27-952E-72439BA7E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9B66496-C0A0-4E94-B17E-CAFEED5E2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99A0BD9-9079-4FE3-BDC1-B25ED841A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348BC6-EA01-4D12-B348-92A98E73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A227A8-BB29-4B25-8D53-159E54E8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CD48A1-7B53-4F00-8BD7-E27E7DBC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8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8434B-AB00-4027-A4FC-1654408FE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F96192-AE89-4F91-A839-96302465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378766-DD3C-4F2B-B770-890D2788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FFB3B-3015-4A2E-A891-C909927D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50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CED6E82-8D8F-4E31-8F79-B4327246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CEC9BF7-AF96-4E2F-B20B-51AC9085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3802D7-68A0-48D0-BBBF-D14DCF7B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76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B0EA5-34BC-4415-B92A-1AE841B6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249F94-2296-4C6B-AED4-E5A66B928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BC81C34-76A9-4F6A-A6BF-AFE41847D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F2697F-E2E9-4337-872C-8713CDBF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7F6787-5934-4C2D-9262-A3F3AF4C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FC3B46-B588-4D0D-8A6D-8A1F43554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16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D4166-86D4-4D49-9B90-83CF3AB5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1527C4-8541-47C6-92A8-AACD7889E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C5BF9D4-0220-4585-A2E7-2AEE690A4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D9F59F-B6F2-43E0-9874-C8C695D2F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7BE8E8-021D-4930-943E-E824A427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4C0E83-B8AA-42DC-AC36-F016F81F4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4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0BC964F-7DAA-47E9-9E4D-AA4C76532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A652BB7-CBF8-48F5-A46B-4DBF37831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467299-3F77-4221-BA75-3328CACBD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D3B6E-762B-4BDD-ADCA-4C7B758643CC}" type="datetimeFigureOut">
              <a:rPr lang="cs-CZ" smtClean="0"/>
              <a:t>31.10.2021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EB67D1-6FFE-4C93-8DE4-42654016B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70D715-9E3B-43CA-8C65-004087200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AD48-12A6-4413-8B9A-16E680A81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3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tal%C5%A1tina" TargetMode="External"/><Relationship Id="rId2" Type="http://schemas.openxmlformats.org/officeDocument/2006/relationships/hyperlink" Target="https://cs.wikipedia.org/wiki/Latin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0232E-C48F-42A2-9276-22C0A7BBD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2950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i="1">
                <a:latin typeface="Arial" panose="020B0604020202020204" pitchFamily="34" charset="0"/>
                <a:cs typeface="Arial" panose="020B0604020202020204" pitchFamily="34" charset="0"/>
              </a:rPr>
              <a:t>Diplomatické a konzulární právo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– dodatky a zajímavosti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8C2C6E-CF79-40F1-994B-2CE9820540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  <a:p>
            <a:endParaRPr lang="cs-CZ"/>
          </a:p>
          <a:p>
            <a:r>
              <a:rPr lang="cs-CZ" sz="400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94717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031EB-8A6C-477D-9450-219103B0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31"/>
            <a:ext cx="10515600" cy="88864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cs-CZ" sz="3200">
                <a:latin typeface="Arial" panose="020B0604020202020204" pitchFamily="34" charset="0"/>
                <a:cs typeface="Arial" panose="020B0604020202020204" pitchFamily="34" charset="0"/>
              </a:rPr>
              <a:t>Zajištění spojení cizí mise s orgány vysílajícího a přijímajícího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BE5B8D-5E63-44B7-ADCB-8DD55290F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766"/>
            <a:ext cx="10515600" cy="5410985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b="1"/>
              <a:t>Zřízení pevné radiostanice: </a:t>
            </a:r>
            <a:r>
              <a:rPr lang="cs-CZ"/>
              <a:t>Cizí mise smí zřídit a využívat radiostanici jen se souhlasem přijímajícího státu. Žádost se podává formou diplomatické nóty adresované Diplomatickému protokolu MZV.</a:t>
            </a:r>
          </a:p>
          <a:p>
            <a:r>
              <a:rPr lang="cs-CZ"/>
              <a:t> </a:t>
            </a:r>
            <a:r>
              <a:rPr lang="cs-CZ" b="1"/>
              <a:t>Žádost o přidělení rádiových kmitočtů: </a:t>
            </a:r>
            <a:r>
              <a:rPr lang="cs-CZ"/>
              <a:t>K využívání rádiových kmitočtů je podle české legislativy nezbytné mít individuální oprávnění. Oprávnění vydává Český telekomunikační úřad a cizí mise o něj žádá prostřednictvím Diplomatického protokolu.</a:t>
            </a:r>
          </a:p>
          <a:p>
            <a:r>
              <a:rPr lang="cs-CZ" b="1">
                <a:solidFill>
                  <a:srgbClr val="0070C0"/>
                </a:solidFill>
              </a:rPr>
              <a:t>Diplomatická pošta</a:t>
            </a:r>
          </a:p>
          <a:p>
            <a:r>
              <a:rPr lang="cs-CZ"/>
              <a:t>Obsah zásilek představujících diplomatickou nebo konzulární poštu (diplomatická zásilka, kurýrní zavazadlo, kapitánská pošta) a označení těchto zásilek musí být v souladu Vídeňskými úmluvami. Podle zákona č. 49/1997 Sb. o civilním letectví v platném znění, Nařízení Evropského parlamentu a Rady (ES) č.300/2008, .... </a:t>
            </a:r>
            <a:r>
              <a:rPr lang="cs-CZ" b="1">
                <a:solidFill>
                  <a:srgbClr val="C00000"/>
                </a:solidFill>
              </a:rPr>
              <a:t>není kurýrní/konzulární zavazadlo přepravované v kabině letadla pravidelné letecké linky před odletem vyňato z povinnosti podrobit se detekční kontrole rentgenovým zařízením. </a:t>
            </a:r>
          </a:p>
          <a:p>
            <a:r>
              <a:rPr lang="cs-CZ"/>
              <a:t>Detekční kontrola má za cíl odhalování předmětů, jejichž letecká přeprava je z hlediska bezpečnosti zakázaná. Pokud tato detekční kontrola shledá </a:t>
            </a:r>
            <a:r>
              <a:rPr lang="cs-CZ" b="1">
                <a:solidFill>
                  <a:srgbClr val="C00000"/>
                </a:solidFill>
              </a:rPr>
              <a:t>vážné důvody k domněnce, </a:t>
            </a:r>
            <a:r>
              <a:rPr lang="cs-CZ"/>
              <a:t>že zavazadlo diplomatické pošty obsahuje z bezpečnostního hlediska zakázané předměty, </a:t>
            </a:r>
            <a:r>
              <a:rPr lang="cs-CZ" b="1">
                <a:solidFill>
                  <a:srgbClr val="C00000"/>
                </a:solidFill>
              </a:rPr>
              <a:t>může být odmítnuta jeho přeprava.  Nesmí být otevřeno.</a:t>
            </a:r>
          </a:p>
          <a:p>
            <a:r>
              <a:rPr lang="cs-CZ" b="1">
                <a:solidFill>
                  <a:srgbClr val="0070C0"/>
                </a:solidFill>
              </a:rPr>
              <a:t>Diplomatická pošta zasílaná prostřednictvím kapitána civilního letadla (kapitánská pošta)</a:t>
            </a:r>
          </a:p>
          <a:p>
            <a:r>
              <a:rPr lang="cs-CZ"/>
              <a:t>Člen personálu cizí mise má právo předat kapitánovi civilního letadla a převzít z rukou kapitána letadla diplomatickou/konzulární poštu za předpokladu, že se podřídí bezpečnostnímu režimu příslušného letiště.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33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118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/>
            </a:br>
            <a:r>
              <a:rPr lang="cs-CZ" b="1"/>
              <a:t>Doyen a diplomatický sbor v České republice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42"/>
            <a:ext cx="10515600" cy="488308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/>
              <a:t>Pořadí šéfů diplomatických misí: </a:t>
            </a:r>
            <a:r>
              <a:rPr lang="cs-CZ" b="1">
                <a:solidFill>
                  <a:srgbClr val="FF0000"/>
                </a:solidFill>
              </a:rPr>
              <a:t>doyenem diplomatického sboru je apoštolský nuncius. </a:t>
            </a:r>
            <a:r>
              <a:rPr lang="cs-CZ"/>
              <a:t>V případě nepřítomnosti či jiné potřeby ho zastupuje rezidentní velvyslanec s časově nejdelší akreditací v České republice.  </a:t>
            </a:r>
          </a:p>
          <a:p>
            <a:pPr>
              <a:spcBef>
                <a:spcPts val="400"/>
              </a:spcBef>
            </a:pPr>
            <a:r>
              <a:rPr lang="cs-CZ" b="1" u="sng"/>
              <a:t>Protokolární pořadí uvnitř diplomatického a konzulárního sboru</a:t>
            </a:r>
            <a:endParaRPr lang="cs-CZ" u="sng"/>
          </a:p>
          <a:p>
            <a:pPr>
              <a:spcBef>
                <a:spcPts val="400"/>
              </a:spcBef>
            </a:pPr>
            <a:r>
              <a:rPr lang="cs-CZ" b="1" i="1"/>
              <a:t>1. doyen (apoštolský nuncius)</a:t>
            </a:r>
          </a:p>
          <a:p>
            <a:pPr>
              <a:spcBef>
                <a:spcPts val="400"/>
              </a:spcBef>
            </a:pPr>
            <a:r>
              <a:rPr lang="cs-CZ" b="1" i="1"/>
              <a:t>2. mimořádní a zplnomocnění velvyslanci</a:t>
            </a:r>
          </a:p>
          <a:p>
            <a:pPr>
              <a:spcBef>
                <a:spcPts val="400"/>
              </a:spcBef>
            </a:pPr>
            <a:r>
              <a:rPr lang="cs-CZ"/>
              <a:t>3. chargé d ́affaires en pied</a:t>
            </a:r>
          </a:p>
          <a:p>
            <a:pPr>
              <a:spcBef>
                <a:spcPts val="400"/>
              </a:spcBef>
            </a:pPr>
            <a:r>
              <a:rPr lang="cs-CZ"/>
              <a:t>4. chargé d ́affaires ad interim</a:t>
            </a:r>
          </a:p>
          <a:p>
            <a:pPr>
              <a:spcBef>
                <a:spcPts val="400"/>
              </a:spcBef>
            </a:pPr>
            <a:r>
              <a:rPr lang="cs-CZ" b="1" i="1"/>
              <a:t>5. generální konzulové</a:t>
            </a:r>
          </a:p>
          <a:p>
            <a:pPr>
              <a:spcBef>
                <a:spcPts val="400"/>
              </a:spcBef>
            </a:pPr>
            <a:r>
              <a:rPr lang="cs-CZ" b="1" i="1"/>
              <a:t>6. konzulové</a:t>
            </a:r>
          </a:p>
          <a:p>
            <a:pPr>
              <a:spcBef>
                <a:spcPts val="400"/>
              </a:spcBef>
            </a:pPr>
            <a:r>
              <a:rPr lang="cs-CZ" b="1" i="1"/>
              <a:t>7. generální honorární konzulové</a:t>
            </a:r>
          </a:p>
          <a:p>
            <a:pPr>
              <a:spcBef>
                <a:spcPts val="400"/>
              </a:spcBef>
            </a:pPr>
            <a:r>
              <a:rPr lang="cs-CZ" b="1" i="1"/>
              <a:t>8. honorární konzulové</a:t>
            </a:r>
          </a:p>
          <a:p>
            <a:pPr>
              <a:spcBef>
                <a:spcPts val="400"/>
              </a:spcBef>
            </a:pPr>
            <a:r>
              <a:rPr lang="cs-CZ"/>
              <a:t>Pořadí uvnitř jednotlivých skupin se řídí datem předání pověřovacích listin, příjezdu či nástupu do funkce v České republice.</a:t>
            </a:r>
          </a:p>
          <a:p>
            <a:pPr>
              <a:spcBef>
                <a:spcPts val="400"/>
              </a:spcBef>
            </a:pPr>
            <a:r>
              <a:rPr lang="cs-CZ"/>
              <a:t> </a:t>
            </a:r>
          </a:p>
          <a:p>
            <a:pPr>
              <a:spcBef>
                <a:spcPts val="400"/>
              </a:spcBef>
            </a:pPr>
            <a:r>
              <a:rPr lang="cs-CZ"/>
              <a:t>Článek 16 VÚDS</a:t>
            </a:r>
          </a:p>
          <a:p>
            <a:pPr>
              <a:spcBef>
                <a:spcPts val="400"/>
              </a:spcBef>
            </a:pPr>
            <a:r>
              <a:rPr lang="cs-CZ" i="1"/>
              <a:t>1.</a:t>
            </a:r>
            <a:r>
              <a:rPr lang="cs-CZ"/>
              <a:t> Šéfové misí budou mít pořadí ve svých třídách podle data a doby, kdy převzali své funkce.</a:t>
            </a:r>
          </a:p>
          <a:p>
            <a:pPr>
              <a:spcBef>
                <a:spcPts val="400"/>
              </a:spcBef>
            </a:pPr>
            <a:r>
              <a:rPr lang="cs-CZ" i="1"/>
              <a:t>3.</a:t>
            </a:r>
            <a:r>
              <a:rPr lang="cs-CZ"/>
              <a:t> Tento článek se nedotýká jakékoliv praxe prováděné přijímajícím státem, pokud jde o pořadí zástupce Vatikánu.</a:t>
            </a:r>
          </a:p>
        </p:txBody>
      </p:sp>
    </p:spTree>
    <p:extLst>
      <p:ext uri="{BB962C8B-B14F-4D97-AF65-F5344CB8AC3E}">
        <p14:creationId xmlns:p14="http://schemas.microsoft.com/office/powerpoint/2010/main" val="404560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749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Nový doyen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6"/>
            <a:ext cx="10515600" cy="51259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400" b="1"/>
              <a:t>Nový apoštolský nuncius v ČR </a:t>
            </a:r>
            <a:r>
              <a:rPr lang="cs-CZ" sz="2400"/>
              <a:t>Msgr. Charles D. Balvo se 7. 12. 2018 poprvé představil jako diplomatický zástupce Vatikánu v naší zemi. Včera předal prezidentovi republiky své pověřovací listiny.</a:t>
            </a:r>
          </a:p>
          <a:p>
            <a:endParaRPr lang="cs-CZ"/>
          </a:p>
        </p:txBody>
      </p:sp>
      <p:pic>
        <p:nvPicPr>
          <p:cNvPr id="9" name="Obrázek1">
            <a:extLst>
              <a:ext uri="{FF2B5EF4-FFF2-40B4-BE49-F238E27FC236}">
                <a16:creationId xmlns:a16="http://schemas.microsoft.com/office/drawing/2014/main" id="{C9419C32-3004-46A6-A7EE-7473F93EC42E}"/>
              </a:ext>
            </a:extLst>
          </p:cNvPr>
          <p:cNvPicPr/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428875" y="2422690"/>
            <a:ext cx="7334250" cy="4070184"/>
          </a:xfrm>
          <a:prstGeom prst="rect">
            <a:avLst/>
          </a:prstGeom>
          <a:ln w="9398">
            <a:solidFill>
              <a:srgbClr val="000080"/>
            </a:soli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92908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B39EB-D8D2-425F-AF9E-5DBF39DC0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238"/>
          </a:xfrm>
          <a:solidFill>
            <a:srgbClr val="FFFF99"/>
          </a:solidFill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Svatý stolec (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Holy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, Saint-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Siège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583896-D4C2-416B-A437-BEA68A583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08" y="1291472"/>
            <a:ext cx="11038787" cy="520140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Svatý stolec</a:t>
            </a:r>
            <a:r>
              <a:rPr lang="cs-CZ" dirty="0"/>
              <a:t> (též </a:t>
            </a:r>
            <a:r>
              <a:rPr lang="cs-CZ" b="1" dirty="0"/>
              <a:t>Svatá stolice</a:t>
            </a:r>
            <a:r>
              <a:rPr lang="cs-CZ" dirty="0"/>
              <a:t>, </a:t>
            </a:r>
            <a:r>
              <a:rPr lang="cs-CZ" dirty="0">
                <a:hlinkClick r:id="rId2" tooltip="Latina"/>
              </a:rPr>
              <a:t>lat.</a:t>
            </a:r>
            <a:r>
              <a:rPr lang="cs-CZ" dirty="0"/>
              <a:t> </a:t>
            </a:r>
            <a:r>
              <a:rPr lang="cs-CZ" i="1" dirty="0" err="1"/>
              <a:t>Sancta</a:t>
            </a:r>
            <a:r>
              <a:rPr lang="cs-CZ" i="1" dirty="0"/>
              <a:t> </a:t>
            </a:r>
            <a:r>
              <a:rPr lang="cs-CZ" i="1" dirty="0" err="1"/>
              <a:t>Sedes</a:t>
            </a:r>
            <a:r>
              <a:rPr lang="cs-CZ" dirty="0"/>
              <a:t>, </a:t>
            </a:r>
            <a:r>
              <a:rPr lang="cs-CZ" dirty="0" err="1">
                <a:hlinkClick r:id="rId3" tooltip="Italština"/>
              </a:rPr>
              <a:t>it</a:t>
            </a:r>
            <a:r>
              <a:rPr lang="cs-CZ" dirty="0">
                <a:hlinkClick r:id="rId3" tooltip="Italština"/>
              </a:rPr>
              <a:t>.</a:t>
            </a:r>
            <a:r>
              <a:rPr lang="cs-CZ" dirty="0"/>
              <a:t> </a:t>
            </a:r>
            <a:r>
              <a:rPr lang="cs-CZ" i="1" dirty="0"/>
              <a:t>Santa Sede</a:t>
            </a:r>
            <a:r>
              <a:rPr lang="cs-CZ" dirty="0"/>
              <a:t>) je </a:t>
            </a:r>
            <a:r>
              <a:rPr lang="cs-CZ" b="1" dirty="0"/>
              <a:t>úřad římského biskupa, tedy papeže.  </a:t>
            </a:r>
          </a:p>
          <a:p>
            <a:r>
              <a:rPr lang="cs-CZ" dirty="0">
                <a:highlight>
                  <a:srgbClr val="FFFF99"/>
                </a:highlight>
              </a:rPr>
              <a:t>Pojem </a:t>
            </a:r>
            <a:r>
              <a:rPr lang="cs-CZ" b="1" i="1" dirty="0">
                <a:solidFill>
                  <a:srgbClr val="FF0000"/>
                </a:solidFill>
                <a:highlight>
                  <a:srgbClr val="FFFF99"/>
                </a:highlight>
              </a:rPr>
              <a:t>Svatý stolec</a:t>
            </a:r>
            <a:r>
              <a:rPr lang="cs-CZ" b="1" dirty="0">
                <a:solidFill>
                  <a:srgbClr val="FF0000"/>
                </a:solidFill>
                <a:highlight>
                  <a:srgbClr val="FFFF99"/>
                </a:highlight>
              </a:rPr>
              <a:t> </a:t>
            </a:r>
            <a:r>
              <a:rPr lang="cs-CZ" dirty="0">
                <a:highlight>
                  <a:srgbClr val="FFFF99"/>
                </a:highlight>
              </a:rPr>
              <a:t>se významově liší od pojmu </a:t>
            </a:r>
            <a:r>
              <a:rPr lang="cs-CZ" b="1" i="1" dirty="0">
                <a:solidFill>
                  <a:srgbClr val="FF0000"/>
                </a:solidFill>
                <a:highlight>
                  <a:srgbClr val="FFFF99"/>
                </a:highlight>
              </a:rPr>
              <a:t>Vatikánský městský stát, </a:t>
            </a:r>
            <a:r>
              <a:rPr lang="cs-CZ" dirty="0">
                <a:highlight>
                  <a:srgbClr val="FFFF99"/>
                </a:highlight>
              </a:rPr>
              <a:t>který vznikl až při sjednocení Itálie v 19. století – jsou to dva rozdílné subjekty. </a:t>
            </a:r>
          </a:p>
          <a:p>
            <a:r>
              <a:rPr lang="cs-CZ" dirty="0"/>
              <a:t>Dokumenty Vatikánského městského státu jsou zveřejňovány v italštině; dokumenty Svatého stolce latinsky. Tyto </a:t>
            </a:r>
            <a:r>
              <a:rPr lang="cs-CZ" b="1" dirty="0"/>
              <a:t>dva subjekty </a:t>
            </a:r>
            <a:r>
              <a:rPr lang="cs-CZ" dirty="0"/>
              <a:t>mají odlišné pasy.</a:t>
            </a:r>
          </a:p>
          <a:p>
            <a:r>
              <a:rPr lang="cs-CZ" b="1" dirty="0">
                <a:solidFill>
                  <a:srgbClr val="FF0000"/>
                </a:solidFill>
                <a:highlight>
                  <a:srgbClr val="FFFF99"/>
                </a:highlight>
              </a:rPr>
              <a:t>Svatý stolec (tj. úřad papeže) </a:t>
            </a:r>
            <a:r>
              <a:rPr lang="cs-CZ" dirty="0">
                <a:solidFill>
                  <a:srgbClr val="FF0000"/>
                </a:solidFill>
                <a:highlight>
                  <a:srgbClr val="FFFF99"/>
                </a:highlight>
              </a:rPr>
              <a:t>není stát, ale </a:t>
            </a:r>
            <a:r>
              <a:rPr lang="cs-CZ" b="1" dirty="0">
                <a:solidFill>
                  <a:srgbClr val="FF0000"/>
                </a:solidFill>
                <a:highlight>
                  <a:srgbClr val="FFFF99"/>
                </a:highlight>
              </a:rPr>
              <a:t>je subjektem mezinárodního práva, </a:t>
            </a:r>
            <a:r>
              <a:rPr lang="cs-CZ" dirty="0"/>
              <a:t>a proto vydává diplomatické a služební pasy (jen tyto). Vatikánský městský stát vydává pasy (obyčejné) pro všechny své občany.</a:t>
            </a:r>
          </a:p>
          <a:p>
            <a:r>
              <a:rPr lang="cs-CZ" dirty="0"/>
              <a:t>Statut pozorovatele v OSN má </a:t>
            </a:r>
            <a:r>
              <a:rPr lang="cs-CZ" b="1" dirty="0"/>
              <a:t>Svatý stolec, </a:t>
            </a:r>
            <a:r>
              <a:rPr lang="cs-CZ" dirty="0"/>
              <a:t>nikoli Vatikánský městský stát. Taktéž členství v OBSE aj. Také existuje Smlouva mezi Českou republikou a Svatým stolcem o úpravě vzájemných vztahů (podepsána 2002, dosud neratifikována). Velvyslanectví České republiky je také při Svatém stolci, nikoli ve Vatikánu. </a:t>
            </a:r>
          </a:p>
          <a:p>
            <a:r>
              <a:rPr lang="cs-CZ" b="1" i="1" dirty="0">
                <a:highlight>
                  <a:srgbClr val="A7FFEE"/>
                </a:highlight>
              </a:rPr>
              <a:t>V ČR bývají velmi často oba subjekty nesprávně zaměňovány.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182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E0730-9640-4463-88A0-B7C9A9650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945"/>
          </a:xfrm>
        </p:spPr>
        <p:txBody>
          <a:bodyPr/>
          <a:lstStyle/>
          <a:p>
            <a:pPr algn="ctr"/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Svatý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stolec –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Městský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stát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Vatikán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280E61-8896-4713-91EE-B2F0E5CD7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338"/>
            <a:ext cx="10515600" cy="493262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Spojení státu (Městský stát Vatikán – </a:t>
            </a:r>
            <a:r>
              <a:rPr lang="cs-CZ" dirty="0" err="1"/>
              <a:t>Città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Vaticano</a:t>
            </a:r>
            <a:r>
              <a:rPr lang="cs-CZ" dirty="0"/>
              <a:t>, zkráceně „Vatikán“) s jinou, nestátní entitou sledující vlastní cíle specifického charakteru (Svatý stolec). </a:t>
            </a:r>
          </a:p>
          <a:p>
            <a:r>
              <a:rPr lang="cs-CZ" dirty="0"/>
              <a:t>Propojení státu Vatikán a Svatého stolce lze pozorovat jak na úrovni cílů, tak v rovině institucí, papež stojí zároveň ve vedení katolické církve i v čele vatikánského státu. </a:t>
            </a:r>
          </a:p>
          <a:p>
            <a:r>
              <a:rPr lang="cs-CZ" b="1" dirty="0"/>
              <a:t>Spojením se Svatým stolcem získává Vatikán nový rozměr: </a:t>
            </a:r>
            <a:r>
              <a:rPr lang="cs-CZ" dirty="0"/>
              <a:t>Z miniaturního státního útvaru s nepatrným počtem obyvatel se mění na naprosto osobitý vícedimenzionální fenomén. Propojení Vatikánu s vedením katolické církve determinuje realitu vatikánského státu ve všech jejích hlavních aspektech. Má určující vliv na podobu základních státních charakteristik jako území nebo obyvatelstvo, stejně tak určuje formu vlády a dělbu moci ve státě. Podoba těchto jednotlivých aspektů vatikánské reality dokonale odpovídá faktu, že </a:t>
            </a:r>
            <a:r>
              <a:rPr lang="cs-CZ" b="1" dirty="0"/>
              <a:t>stát Vatikán je ve svém fungování a cílech podřízen Svatému stolci. </a:t>
            </a:r>
          </a:p>
          <a:p>
            <a:r>
              <a:rPr lang="cs-CZ" dirty="0"/>
              <a:t>Lateránské dohody jako definitivní vyřešení římské otázky: Vatikánský městský stát vznikl na základě bilaterální dohody, tzv. Lateránské smlouvy, kterou 11. února 1929 podepsaly Svatý stolec a italské království. Svatému stolci byla touto smlouvou zajištěna efektivní a plná moc a suverénní jurisdikce nad určeným územím. </a:t>
            </a:r>
          </a:p>
          <a:p>
            <a:r>
              <a:rPr lang="cs-CZ" i="1" dirty="0">
                <a:solidFill>
                  <a:srgbClr val="0070C0"/>
                </a:solidFill>
              </a:rPr>
              <a:t>Zdroj: Jitka Gelnarová, Vatikán: charakteristika státu v kontextu jeho propojení se Svatým stolcem, Acta </a:t>
            </a:r>
            <a:r>
              <a:rPr lang="cs-CZ" i="1" dirty="0" err="1">
                <a:solidFill>
                  <a:srgbClr val="0070C0"/>
                </a:solidFill>
              </a:rPr>
              <a:t>Politologica</a:t>
            </a:r>
            <a:r>
              <a:rPr lang="cs-CZ" i="1" dirty="0">
                <a:solidFill>
                  <a:srgbClr val="0070C0"/>
                </a:solidFill>
              </a:rPr>
              <a:t> 2009, Vol. 1, č. 1. s. 1-13, dostupné na https://tarantula.ruk.cuni.cz/ACPO-14-version1-AcPo_01_01_Vatikan.pdf </a:t>
            </a:r>
            <a:endParaRPr lang="pl-PL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3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Podrobnosti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6252"/>
            <a:ext cx="10515600" cy="447071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/>
              <a:t>V katolické církvi přísluší titul </a:t>
            </a:r>
            <a:r>
              <a:rPr lang="cs-CZ" b="1"/>
              <a:t>monsignore</a:t>
            </a:r>
            <a:r>
              <a:rPr lang="cs-CZ"/>
              <a:t> (čti </a:t>
            </a:r>
            <a:r>
              <a:rPr lang="cs-CZ" i="1"/>
              <a:t>monsiňore</a:t>
            </a:r>
            <a:r>
              <a:rPr lang="cs-CZ"/>
              <a:t>): zejména kněžím, kteří jsou nositelé určitých čestných titulů, biskupům a arcibiskupům aj.</a:t>
            </a:r>
          </a:p>
          <a:p>
            <a:r>
              <a:rPr lang="cs-CZ"/>
              <a:t>Jako doyen diplomatického sboru v ČR má nový vatikánský velvyslanec příští týden</a:t>
            </a:r>
            <a:r>
              <a:rPr lang="cs-CZ" b="1"/>
              <a:t> navštívit</a:t>
            </a:r>
            <a:r>
              <a:rPr lang="cs-CZ"/>
              <a:t> parlament, jeho další kroky mj. povedou na svátek sv. Štěpána do Litoměřic, kde se setká s biskupem Janem Baxantem a věřícími při mši svaté ve zdejší katedrále slavící v ten den </a:t>
            </a:r>
            <a:r>
              <a:rPr lang="cs-CZ" b="1" i="1"/>
              <a:t>patrocinium</a:t>
            </a:r>
            <a:r>
              <a:rPr lang="cs-CZ"/>
              <a:t>.</a:t>
            </a:r>
          </a:p>
          <a:p>
            <a:r>
              <a:rPr lang="cs-CZ"/>
              <a:t>Patrocinium (zasvěcení) označuje v katolické církvi pojmenování určité budovy (kostela, kláštera, nemocnice atd.) po určitém světci, pod jehož ochranou dané místo má stát.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15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Typy návštěv nejvyšších představitelů: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oficiální, pracovní a soukromé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cs-CZ"/>
          </a:p>
          <a:p>
            <a:r>
              <a:rPr lang="cs-CZ"/>
              <a:t>a) </a:t>
            </a:r>
            <a:r>
              <a:rPr lang="cs-CZ" b="1"/>
              <a:t>Oficiální návštěva </a:t>
            </a:r>
            <a:r>
              <a:rPr lang="cs-CZ"/>
              <a:t>je návštěva uskutečňovaná na základě </a:t>
            </a:r>
            <a:r>
              <a:rPr lang="cs-CZ" b="1" i="1"/>
              <a:t>oficiálního pozvání </a:t>
            </a:r>
            <a:r>
              <a:rPr lang="cs-CZ"/>
              <a:t>příslušného ústavního činitele = státní návštěva. Hosta vítá na letišti či nádraží zástupce hostitele, vedoucí zastupitelského úřadu ČR v zemi hosta, vedoucí diplomatické mise země hosta v ČR a ředitel příslušného protokolárního pracoviště. Délka návštěvy je zpravidla 2-3 dny. </a:t>
            </a:r>
            <a:r>
              <a:rPr lang="cs-CZ" b="1" i="1"/>
              <a:t>Ceremoniál: protokolární zvyklosti přijímající strany, s úpravami podle zvláštních přání hosta. </a:t>
            </a:r>
            <a:r>
              <a:rPr lang="cs-CZ"/>
              <a:t>Ta mohou být charakteru soukromého i politického - s respektováním zdravotního stavu hosta, tradic oblékání, náboženských a jiných zvyků.</a:t>
            </a:r>
          </a:p>
          <a:p>
            <a:r>
              <a:rPr lang="cs-CZ"/>
              <a:t>b) </a:t>
            </a:r>
            <a:r>
              <a:rPr lang="cs-CZ" b="1"/>
              <a:t>Pracovní návštěva </a:t>
            </a:r>
            <a:r>
              <a:rPr lang="cs-CZ"/>
              <a:t>se rovněž uskutečňuje na základě </a:t>
            </a:r>
            <a:r>
              <a:rPr lang="cs-CZ" b="1" i="1"/>
              <a:t>pozvání</a:t>
            </a:r>
            <a:r>
              <a:rPr lang="cs-CZ"/>
              <a:t> příslušného představitele České republiky. Pracovní návštěva však nemá předepsaný okruh protokolárních přijetí. Je </a:t>
            </a:r>
            <a:r>
              <a:rPr lang="cs-CZ" b="1" i="1"/>
              <a:t>kratší než návštěva oficiální, velmi často jednodenní, </a:t>
            </a:r>
            <a:r>
              <a:rPr lang="cs-CZ"/>
              <a:t>s menším počtem členů delegace a doprovodu. Za pracovní návštěvu je považována rovněž účast státních představitelů na konferencích, jednáních mezinárodních organizací a dalších politických, ekonomických a kulturních akcích.</a:t>
            </a:r>
          </a:p>
          <a:p>
            <a:r>
              <a:rPr lang="cs-CZ"/>
              <a:t>c) Ostatní návštěvy: </a:t>
            </a:r>
            <a:r>
              <a:rPr lang="cs-CZ" b="1"/>
              <a:t>soukromé</a:t>
            </a:r>
          </a:p>
        </p:txBody>
      </p:sp>
    </p:spTree>
    <p:extLst>
      <p:ext uri="{BB962C8B-B14F-4D97-AF65-F5344CB8AC3E}">
        <p14:creationId xmlns:p14="http://schemas.microsoft.com/office/powerpoint/2010/main" val="179760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Organizace návštěv nejvyšších státních představitelů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cs-CZ"/>
              <a:t>Při návštěvách se rozlišují dvě skupiny hostů: delegace a doprovod.</a:t>
            </a:r>
          </a:p>
          <a:p>
            <a:pPr marL="0" indent="0">
              <a:buNone/>
            </a:pPr>
            <a:endParaRPr lang="cs-CZ"/>
          </a:p>
          <a:p>
            <a:r>
              <a:rPr lang="cs-CZ" b="1"/>
              <a:t>Delegace </a:t>
            </a:r>
            <a:r>
              <a:rPr lang="cs-CZ"/>
              <a:t>zahrnuje kromě vedoucího delegace </a:t>
            </a:r>
            <a:r>
              <a:rPr lang="cs-CZ" b="1"/>
              <a:t>další oficiální účastníky jednání </a:t>
            </a:r>
            <a:r>
              <a:rPr lang="cs-CZ"/>
              <a:t>(politici, vysocí úředníci státního aparátu). </a:t>
            </a:r>
            <a:r>
              <a:rPr lang="cs-CZ" b="1" i="1"/>
              <a:t>Složení delegace notifikuje </a:t>
            </a:r>
            <a:r>
              <a:rPr lang="cs-CZ"/>
              <a:t>nebo jiným způsobem oznamuje zahraniční partner prostřednictvím své diplomatické mise v České republice resp. prostřednictvím zastupitelského úřadu České republiky v příslušné zemi</a:t>
            </a:r>
            <a:r>
              <a:rPr lang="cs-CZ" b="1" i="1"/>
              <a:t>. Je-li přijato k návštěvě usnesení vlády, jsou náklady na pobyt (VIP salonek, doprava, ubytování) zahraniční delegace hrazeny z prostředků určených na vrcholné návštěvy. </a:t>
            </a:r>
            <a:r>
              <a:rPr lang="cs-CZ"/>
              <a:t>Při stanovování rozsahu úhrad se vychází z principu reciprocity. Pokud k návštěvě není přijato usnesení vlády, hradí pobyt zahraniční delegace hostitelská instituce ze svého rozpočtu nebo strana hosta.</a:t>
            </a:r>
          </a:p>
          <a:p>
            <a:pPr marL="0" indent="0">
              <a:buNone/>
            </a:pPr>
            <a:endParaRPr lang="cs-CZ"/>
          </a:p>
          <a:p>
            <a:r>
              <a:rPr lang="cs-CZ" b="1"/>
              <a:t>Doprovod </a:t>
            </a:r>
            <a:r>
              <a:rPr lang="cs-CZ"/>
              <a:t>zahrnuje osoby, jejichž účast je nutná k </a:t>
            </a:r>
            <a:r>
              <a:rPr lang="cs-CZ" b="1"/>
              <a:t>organizačně-technickému zabezpečení </a:t>
            </a:r>
            <a:r>
              <a:rPr lang="cs-CZ"/>
              <a:t>průběhu návštěvy. Jde zejména o nižší státní úředníky, pracovníky protokolu, tlumočníky, lékaře, další zdravotnický resp. technický personál, osobní ochránce apod. Pobyt členů doprovodu v České republice nad stanovené počty (ubytování, stravování a další servis) hradí strana hosta.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81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21DF-DD79-4E5A-8E91-A4F7ECAEFD0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Bezpečnostní kontrola osob a zavazadel (včetně diplomatické pošty) při odletu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1BBCCF-F5F4-4484-9347-9AC12BABACE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cs-CZ"/>
              <a:t>Způsob kontroly cestujících je v zájmu ochrany a bezpečnosti civilního letectví v České republice stanoven zákonem č. 49/1997 Sb. o civilním letectví v platném znění, Nařízením Evropského parlamentu a Rady (ES) č.300/2008, ... Podle těchto předpisů jsou </a:t>
            </a:r>
            <a:r>
              <a:rPr lang="cs-CZ" b="1"/>
              <a:t>cestující, letecký personál a ostatní osoby,</a:t>
            </a:r>
            <a:r>
              <a:rPr lang="cs-CZ"/>
              <a:t> které vstupují při odletu do vyhrazených bezpečnostních prostorů, </a:t>
            </a:r>
            <a:r>
              <a:rPr lang="cs-CZ" b="1"/>
              <a:t>povinni strpět bezpečnostní detekční kontrolu, prohlídku zavazadel a přepravovaného nákladu bez výjimky. </a:t>
            </a:r>
            <a:r>
              <a:rPr lang="cs-CZ" b="1">
                <a:solidFill>
                  <a:srgbClr val="C00000"/>
                </a:solidFill>
              </a:rPr>
              <a:t>Kurýrní zavazadla s diplomatickou poštou</a:t>
            </a:r>
            <a:r>
              <a:rPr lang="cs-CZ">
                <a:solidFill>
                  <a:srgbClr val="C00000"/>
                </a:solidFill>
              </a:rPr>
              <a:t> </a:t>
            </a:r>
            <a:r>
              <a:rPr lang="cs-CZ"/>
              <a:t>za předpokladu, že jsou patřičně označena v souladu s Vídeňskou úmluvou, </a:t>
            </a:r>
            <a:r>
              <a:rPr lang="cs-CZ" b="1">
                <a:solidFill>
                  <a:srgbClr val="C00000"/>
                </a:solidFill>
              </a:rPr>
              <a:t>nesmí být otevřena ani prohledána, nejsou však vyňata z detekční kontroly. </a:t>
            </a:r>
            <a:r>
              <a:rPr lang="cs-CZ"/>
              <a:t>Cestujícím je povolen vstup do prostoru za bezpečnostní detekční kontrolou až poté, kdy se prokáže, že nejsou důvody obávat se možného ohrožení bezpečnosti letecké dopravy. </a:t>
            </a:r>
          </a:p>
          <a:p>
            <a:r>
              <a:rPr lang="cs-CZ" b="1"/>
              <a:t>Diplomaté, VIP osoby, diplomatičtí kurýři a ostatní osoby požívající výsad a imunit podle Vídeňských úmluv jsou rovněž povinni podrobit se bezpečnostní </a:t>
            </a:r>
            <a:r>
              <a:rPr lang="cs-CZ" b="1">
                <a:solidFill>
                  <a:srgbClr val="C00000"/>
                </a:solidFill>
              </a:rPr>
              <a:t>detekční kontrole.</a:t>
            </a:r>
            <a:endParaRPr lang="cs-CZ">
              <a:solidFill>
                <a:srgbClr val="C00000"/>
              </a:solidFill>
            </a:endParaRP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8494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1533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Diplomatické a konzulární právo – dodatky a zajímavosti</vt:lpstr>
      <vt:lpstr> Doyen a diplomatický sbor v České republice </vt:lpstr>
      <vt:lpstr>Nový doyen v ČR</vt:lpstr>
      <vt:lpstr>Svatý stolec (Holy See, Saint-Siège)</vt:lpstr>
      <vt:lpstr>Svatý stolec – Městský stát Vatikán</vt:lpstr>
      <vt:lpstr>Podrobnosti</vt:lpstr>
      <vt:lpstr>Typy návštěv nejvyšších představitelů: oficiální, pracovní a soukromé</vt:lpstr>
      <vt:lpstr>Organizace návštěv nejvyšších státních představitelů</vt:lpstr>
      <vt:lpstr>Bezpečnostní kontrola osob a zavazadel (včetně diplomatické pošty) při odletu</vt:lpstr>
      <vt:lpstr>Zajištění spojení cizí mise s orgány vysílajícího a přijímajícího státu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Diplomatické a konzulární právo - zajímavosti</dc:title>
  <dc:creator>Tyc Vladimir</dc:creator>
  <cp:lastModifiedBy>Tyc Vladimir</cp:lastModifiedBy>
  <cp:revision>6</cp:revision>
  <dcterms:created xsi:type="dcterms:W3CDTF">2021-10-31T20:03:26Z</dcterms:created>
  <dcterms:modified xsi:type="dcterms:W3CDTF">2021-10-31T20:46:00Z</dcterms:modified>
</cp:coreProperties>
</file>