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7" r:id="rId1"/>
  </p:sldMasterIdLst>
  <p:notesMasterIdLst>
    <p:notesMasterId r:id="rId56"/>
  </p:notes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9" r:id="rId16"/>
    <p:sldId id="304" r:id="rId17"/>
    <p:sldId id="294" r:id="rId18"/>
    <p:sldId id="273" r:id="rId19"/>
    <p:sldId id="309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272" r:id="rId28"/>
    <p:sldId id="303" r:id="rId29"/>
    <p:sldId id="274" r:id="rId30"/>
    <p:sldId id="275" r:id="rId31"/>
    <p:sldId id="276" r:id="rId32"/>
    <p:sldId id="310" r:id="rId33"/>
    <p:sldId id="277" r:id="rId34"/>
    <p:sldId id="278" r:id="rId35"/>
    <p:sldId id="279" r:id="rId36"/>
    <p:sldId id="280" r:id="rId37"/>
    <p:sldId id="311" r:id="rId38"/>
    <p:sldId id="307" r:id="rId39"/>
    <p:sldId id="284" r:id="rId40"/>
    <p:sldId id="285" r:id="rId41"/>
    <p:sldId id="295" r:id="rId42"/>
    <p:sldId id="290" r:id="rId43"/>
    <p:sldId id="291" r:id="rId44"/>
    <p:sldId id="292" r:id="rId45"/>
    <p:sldId id="293" r:id="rId46"/>
    <p:sldId id="286" r:id="rId47"/>
    <p:sldId id="287" r:id="rId48"/>
    <p:sldId id="308" r:id="rId49"/>
    <p:sldId id="281" r:id="rId50"/>
    <p:sldId id="306" r:id="rId51"/>
    <p:sldId id="282" r:id="rId52"/>
    <p:sldId id="283" r:id="rId53"/>
    <p:sldId id="312" r:id="rId54"/>
    <p:sldId id="288" r:id="rId55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7"/>
    <p:restoredTop sz="94643"/>
  </p:normalViewPr>
  <p:slideViewPr>
    <p:cSldViewPr snapToGrid="0">
      <p:cViewPr varScale="1">
        <p:scale>
          <a:sx n="160" d="100"/>
          <a:sy n="160" d="100"/>
        </p:scale>
        <p:origin x="4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78827c548a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78827c548a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78827c548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78827c548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78827c548a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78827c548a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8827c548a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8827c548a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8827c548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8827c548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8827c548a_0_7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8827c548a_0_7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8827c548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8827c548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8827c548a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8827c548a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9141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78827c548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78827c548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8827c548a_0_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8827c548a_0_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a84d147fc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a84d147fc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78827c548a_0_7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78827c548a_0_7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8827c548a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8827c548a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78827c548a_0_7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78827c548a_0_7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8827c548a_0_7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8827c548a_0_7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2289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8827c548a_0_7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8827c548a_0_7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78827c548a_0_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78827c548a_0_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16324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8827c548a_0_7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8827c548a_0_7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78827c548a_0_8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78827c548a_0_8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a84d147fc0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a84d147fc0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8827c548a_0_7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8827c548a_0_7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8827c548a_0_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8827c548a_0_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032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78827c548a_0_7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78827c548a_0_7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2308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8827c548a_0_8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8827c548a_0_8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84d147fc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84d147fc0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84d147fc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84d147fc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a84d147fc0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a84d147fc0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78827c548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78827c548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78827c548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78827c548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78827c548a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78827c548a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4723B-2D54-384A-9696-CE0EA5B6A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2A3B6-AA85-B84D-BD86-122D32269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5A6F2-6B55-D646-90ED-08F0CFA3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AA1C3-1A67-014D-94B5-9189B7008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DAFC2-F817-6444-89F4-60D610B2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8809676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C3A50-B584-7D46-A1DE-8BF47933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D439C3-8908-1F42-BE1E-65357373B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06481-B6C8-1E4E-8D96-D7D161986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99B34-1B4F-7641-A67D-F38D644E1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19D16-DDCA-E245-8CB6-B42F3F9E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0285908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EE1375-C799-CB45-BDAD-21C59C0E56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7E1D84-4E78-1946-986B-B92C8F1682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729A7-6E67-0C4A-9992-D2D20EDE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72222-F386-FC42-A37A-359998920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3FBED-B728-094A-A15E-E92EA36BE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690852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939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264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6433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573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F734C-1533-D94F-B96E-4AE3B42E6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B6BB-665A-9647-8E81-38F3D3F97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ED193-BBDA-A547-8A84-FCEA9B552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1EF62-1571-D547-A85C-F72BD08D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A4884A-29BC-B34F-B9FE-F7A4B30F1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55975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7F546-E11C-DE40-B3DA-14183ED6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D0156-149F-E747-9D32-474BC6A969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0AADB-3E45-2F44-BBD2-D337BCCD5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211B4-FD8D-C146-A679-E28C00803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C8363-F884-9D4A-B6B0-8CA3846A0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34809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5864D-D9D2-694A-AEFB-A8D9346C8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E42B7-E3C7-9946-AE00-DE480E6AA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061BE8-E60A-A444-9125-7842790E0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5C09B-2BD4-0047-B1AC-CC99A5703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7EC5D-B7DA-7940-9BF9-5B54B66D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692027-F149-704D-BEEE-6FFB473F7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244703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DDD2A-B4EC-D74C-9B47-B728BF50E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489827-CEC4-C540-9B22-D67FDC321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A23D9-C0F3-5540-B04D-673AAAE511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F39F1A-920E-1D4F-B711-2109529A7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F81671-CD49-984E-A139-F51D6DAB2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32D5F-66ED-374B-BE3D-6A1B3F45C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94E3D3-61F4-EE43-A284-4B5853D0D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43673-400C-B746-BE49-B3E8B3393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607835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8850-50F0-9243-934F-6DD01C52E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7BB74-16E8-744C-821D-D77E957B6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894C9F-24E4-9446-ABD3-D6FBF1A40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FAC2A4-7BD4-084C-B0B9-922FC71A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83114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38ACE-9FB5-6C49-BAB2-72825B11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8FBE2-7852-AB45-BBEF-954160406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6D41A-4910-114B-9AF2-BBF4E71FA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01764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AB3A4-C08B-314B-8297-10EDF49A9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C3BF3-1263-7544-856B-CF7A404E9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48719-BFAA-7F42-B3CC-FE3E8FDE9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38B93F-EC10-3A40-BA65-22D333B90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E68FD3-1EE6-C44B-B44E-2C35F0507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CA67E-D83A-FC48-88FB-5CEF724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471114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8E0E1-9530-7B46-B965-F91C9A1EA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ED02E8-F104-4946-9836-35E525256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0D439-8570-194D-8B5F-0FDB43267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C04A-7E63-9A4B-A518-0D9643205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97155-EB13-1649-8484-A0641645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7FC3E-EBEC-B946-8604-CE03CE44D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227712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88188F-5600-C947-977D-1542333AC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E44C7-0290-8D4C-B89A-6BA190FA1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7C355-A2C4-3940-954A-0570EC39C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208E1-5A1C-BE4B-86E3-FB3A574B41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B9442-887F-2D4F-B8DD-8E47DB2E3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4024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havlikova.p@gmail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sehnuti.cz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ochrance.cz/" TargetMode="External"/><Relationship Id="rId4" Type="http://schemas.openxmlformats.org/officeDocument/2006/relationships/hyperlink" Target="http://www.prasatecko.cz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chrance.cz/fileadmin/user_upload/ESO/2024-17-VOP-VB-Z18-final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po.cz/assets/dokumenty/55757/63940/656321/priloha001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ochrance.cz/fileadmin/user_upload/ESO/2024-17-VOP-VB-Z18-final.pdf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mg.cncenter.cz/img/11/full/2829152_v0.jpg?v=0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soud.cz/files/SOUDNI_VYKON/2019/0202_8As__1900043S_20210331091146.pdf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zenskaprava.cz/nabidka/sexisticka-reklama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prasatecko.cz/" TargetMode="External"/><Relationship Id="rId4" Type="http://schemas.openxmlformats.org/officeDocument/2006/relationships/hyperlink" Target="https://www.youtube.com/watch?v=aOqRYSptu4o&amp;list=PLCuH3iES4_mbbiPT6_MDFXwbBHna3zrPJ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2623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Mediální právo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3738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Regulace</a:t>
            </a:r>
            <a:r>
              <a:rPr lang="en" dirty="0"/>
              <a:t> </a:t>
            </a:r>
            <a:r>
              <a:rPr lang="en" dirty="0" err="1"/>
              <a:t>sexistické</a:t>
            </a:r>
            <a:r>
              <a:rPr lang="en" dirty="0"/>
              <a:t> </a:t>
            </a:r>
            <a:r>
              <a:rPr lang="en" dirty="0" err="1"/>
              <a:t>reklamy</a:t>
            </a:r>
            <a:endParaRPr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4294967295"/>
          </p:nvPr>
        </p:nvSpPr>
        <p:spPr>
          <a:xfrm>
            <a:off x="623888" y="3883025"/>
            <a:ext cx="8520112" cy="7921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600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Petra Havlíková (</a:t>
            </a: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havlikova.p@gmail.com</a:t>
            </a: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)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Jana </a:t>
            </a:r>
            <a:r>
              <a:rPr lang="en" sz="1600" dirty="0" err="1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Kvasnicová</a:t>
            </a:r>
            <a:r>
              <a:rPr lang="en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 (</a:t>
            </a:r>
            <a:r>
              <a:rPr lang="cs-CZ"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134702@mail.muni.cz)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F1C5F4-068A-2044-9675-41D6B7B6BDBE}"/>
              </a:ext>
            </a:extLst>
          </p:cNvPr>
          <p:cNvSpPr txBox="1"/>
          <p:nvPr/>
        </p:nvSpPr>
        <p:spPr>
          <a:xfrm>
            <a:off x="7482177" y="4367411"/>
            <a:ext cx="10743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>
                <a:latin typeface="Roboto"/>
                <a:ea typeface="Roboto"/>
                <a:cs typeface="Roboto"/>
                <a:sym typeface="Roboto"/>
              </a:rPr>
              <a:t>3. 11. 2021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0025" y="474661"/>
            <a:ext cx="4143949" cy="4194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Česká reklama na záclony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„Poslední kapka </a:t>
            </a: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jde do textilu.“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1488" y="152400"/>
            <a:ext cx="378101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233363"/>
            <a:ext cx="3657600" cy="4676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Americká reklama na pánské oděvy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9850" y="1576388"/>
            <a:ext cx="392430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3538" y="1076325"/>
            <a:ext cx="5876925" cy="2990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5"/>
          <p:cNvSpPr txBox="1"/>
          <p:nvPr/>
        </p:nvSpPr>
        <p:spPr>
          <a:xfrm>
            <a:off x="0" y="0"/>
            <a:ext cx="7437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Česká reklama stavební firmy na regeneraci objektů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F1CC-2117-2147-8706-AA402191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Dotazy?</a:t>
            </a:r>
          </a:p>
        </p:txBody>
      </p:sp>
    </p:spTree>
    <p:extLst>
      <p:ext uri="{BB962C8B-B14F-4D97-AF65-F5344CB8AC3E}">
        <p14:creationId xmlns:p14="http://schemas.microsoft.com/office/powerpoint/2010/main" val="862224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FF348-AC01-3D46-91BE-EABF1A2DB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Sexismus – co to je</a:t>
            </a:r>
          </a:p>
        </p:txBody>
      </p:sp>
    </p:spTree>
    <p:extLst>
      <p:ext uri="{BB962C8B-B14F-4D97-AF65-F5344CB8AC3E}">
        <p14:creationId xmlns:p14="http://schemas.microsoft.com/office/powerpoint/2010/main" val="3763624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7556591-DE24-9D46-8E58-88EA655DE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Sexismus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44787-66C2-1645-A1A3-6C2B6B6817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sexismus je v nejobecnější rovině přesvědčení, že jedno pohlaví je méně důležité nebo méně schopné než druhé, případně nezaslouží si takový respekt jako druhé</a:t>
            </a:r>
            <a:r>
              <a:rPr lang="cs-CZ" dirty="0"/>
              <a:t> </a:t>
            </a:r>
          </a:p>
          <a:p>
            <a:r>
              <a:rPr lang="cs-CZ" dirty="0"/>
              <a:t>Dobré mravy – neurčitý pojem</a:t>
            </a:r>
          </a:p>
          <a:p>
            <a:r>
              <a:rPr lang="cs-CZ" i="1" dirty="0"/>
              <a:t>„souhrnem etických, obecně zachovávaných a uznávaných zásad, jejichž dodržování je mnohdy zajišťováno i právními normami tak, aby každé jednání bylo v souladu s obecnými morálními zásadami demokratické společnosti“ </a:t>
            </a:r>
            <a:r>
              <a:rPr lang="cs-CZ" dirty="0"/>
              <a:t>(ÚS II. 249/97) </a:t>
            </a:r>
          </a:p>
          <a:p>
            <a:r>
              <a:rPr lang="cs-CZ" dirty="0"/>
              <a:t>Dobré mravy jsou takové mravy, které respektují všechny společenské, kulturní a mravní normy, jež v historickém vývoji osvědčují jistou neměnnost, jsou sdíleny rozhodující částí společnosti a mají povahu norem základních. (ÚS 728/10)</a:t>
            </a:r>
          </a:p>
        </p:txBody>
      </p:sp>
    </p:spTree>
    <p:extLst>
      <p:ext uri="{BB962C8B-B14F-4D97-AF65-F5344CB8AC3E}">
        <p14:creationId xmlns:p14="http://schemas.microsoft.com/office/powerpoint/2010/main" val="4118368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Sexistická reklama - co je třeba říct na úvod</a:t>
            </a:r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900" dirty="0" err="1">
                <a:solidFill>
                  <a:schemeClr val="dk1"/>
                </a:solidFill>
              </a:rPr>
              <a:t>Sexistická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reklama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nemusí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nutně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mít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sexuální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obsah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6" name="Google Shape;124;p6">
            <a:extLst>
              <a:ext uri="{FF2B5EF4-FFF2-40B4-BE49-F238E27FC236}">
                <a16:creationId xmlns:a16="http://schemas.microsoft.com/office/drawing/2014/main" id="{C7B751C8-43E2-5344-9FC9-72E6068D2B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171" t="23194" r="16250" b="27499"/>
          <a:stretch/>
        </p:blipFill>
        <p:spPr>
          <a:xfrm>
            <a:off x="485029" y="1660660"/>
            <a:ext cx="8173941" cy="2974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52;p30">
            <a:extLst>
              <a:ext uri="{FF2B5EF4-FFF2-40B4-BE49-F238E27FC236}">
                <a16:creationId xmlns:a16="http://schemas.microsoft.com/office/drawing/2014/main" id="{BD46E097-87F6-5A46-9CFC-3B033D32DB8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027583" y="907276"/>
            <a:ext cx="4645762" cy="33705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487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Představení a program hodiny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Představení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3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Petra Havlíková</a:t>
            </a:r>
            <a:endParaRPr sz="13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 u="sng" dirty="0">
                <a:solidFill>
                  <a:srgbClr val="009384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www.nesehnuti.cz</a:t>
            </a:r>
            <a:endParaRPr sz="1300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r>
              <a:rPr lang="en" sz="1300" u="sng" dirty="0">
                <a:solidFill>
                  <a:srgbClr val="009384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www.prasatecko.cz</a:t>
            </a:r>
            <a:endParaRPr lang="en" sz="1300" u="sng" dirty="0">
              <a:solidFill>
                <a:srgbClr val="00938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endParaRPr lang="en" sz="1300" u="sng" dirty="0">
              <a:solidFill>
                <a:srgbClr val="00938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None/>
            </a:pPr>
            <a:endParaRPr lang="en" sz="1300" u="sng" dirty="0">
              <a:solidFill>
                <a:srgbClr val="00938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Jana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Kvasnicová</a:t>
            </a: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  <a:hlinkClick r:id="rId5"/>
              </a:rPr>
              <a:t>www.ochrance.cz</a:t>
            </a: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Program:</a:t>
            </a: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cs-CZ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C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o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je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to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sexismus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v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reklamě</a:t>
            </a: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České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právnní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úprava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regulace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reklamy</a:t>
            </a: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Problematická</a:t>
            </a: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" sz="1300" dirty="0" err="1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místa</a:t>
            </a:r>
            <a:endParaRPr lang="en" sz="1300" dirty="0">
              <a:solidFill>
                <a:srgbClr val="666666"/>
              </a:solidFill>
              <a:latin typeface="Roboto"/>
              <a:ea typeface="Roboto"/>
              <a:sym typeface="Roboto"/>
            </a:endParaRPr>
          </a:p>
          <a:p>
            <a:pPr marL="285750" indent="-285750">
              <a:buClr>
                <a:schemeClr val="dk1"/>
              </a:buClr>
              <a:buSzPts val="1100"/>
            </a:pPr>
            <a:r>
              <a:rPr lang="en" sz="1300" dirty="0">
                <a:solidFill>
                  <a:srgbClr val="666666"/>
                </a:solidFill>
                <a:latin typeface="Roboto"/>
                <a:ea typeface="Roboto"/>
                <a:sym typeface="Roboto"/>
              </a:rPr>
              <a:t>Moot court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Font typeface="Roboto"/>
              <a:buChar char="●"/>
            </a:pPr>
            <a:endParaRPr lang="en" sz="1300" u="sng" dirty="0">
              <a:solidFill>
                <a:srgbClr val="009384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300"/>
              <a:buNone/>
            </a:pPr>
            <a:endParaRPr lang="en" sz="1300" u="sng" dirty="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613" y="303498"/>
            <a:ext cx="8125737" cy="1188132"/>
          </a:xfrm>
        </p:spPr>
        <p:txBody>
          <a:bodyPr>
            <a:normAutofit/>
          </a:bodyPr>
          <a:lstStyle/>
          <a:p>
            <a:r>
              <a:rPr lang="cs-CZ" b="1" dirty="0"/>
              <a:t>Co konkrétně? </a:t>
            </a:r>
            <a:br>
              <a:rPr lang="cs-CZ" b="1" dirty="0"/>
            </a:br>
            <a:r>
              <a:rPr lang="en-US" b="1" dirty="0" err="1"/>
              <a:t>Formy</a:t>
            </a:r>
            <a:r>
              <a:rPr lang="en-US" b="1" dirty="0"/>
              <a:t> </a:t>
            </a:r>
            <a:r>
              <a:rPr lang="en-US" b="1" dirty="0" err="1"/>
              <a:t>sexistického</a:t>
            </a:r>
            <a:r>
              <a:rPr lang="en-US" b="1" dirty="0"/>
              <a:t> </a:t>
            </a:r>
            <a:r>
              <a:rPr lang="en-US" b="1" dirty="0" err="1"/>
              <a:t>zobrazování</a:t>
            </a:r>
            <a:endParaRPr lang="cs-CZ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3000" dirty="0"/>
              <a:t>Stereotypizace</a:t>
            </a:r>
          </a:p>
          <a:p>
            <a:r>
              <a:rPr lang="cs-CZ" sz="3000" dirty="0"/>
              <a:t>Objektifikace</a:t>
            </a:r>
          </a:p>
          <a:p>
            <a:r>
              <a:rPr lang="cs-CZ" sz="3000" dirty="0"/>
              <a:t>Fragmentace</a:t>
            </a:r>
          </a:p>
          <a:p>
            <a:r>
              <a:rPr lang="cs-CZ" sz="3000" dirty="0"/>
              <a:t>Sexualizace</a:t>
            </a:r>
          </a:p>
          <a:p>
            <a:r>
              <a:rPr lang="cs-CZ" sz="3000" dirty="0"/>
              <a:t>Násilí na ženách</a:t>
            </a:r>
            <a:r>
              <a:rPr lang="en-US" sz="30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5153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Stereotypizace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3252986"/>
            <a:ext cx="2924082" cy="17281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00" b="1" dirty="0" err="1"/>
              <a:t>Použití</a:t>
            </a:r>
            <a:r>
              <a:rPr lang="en-US" sz="2100" b="1" dirty="0"/>
              <a:t> </a:t>
            </a:r>
            <a:r>
              <a:rPr lang="en-US" sz="2100" b="1" dirty="0" err="1"/>
              <a:t>genderových</a:t>
            </a:r>
            <a:r>
              <a:rPr lang="en-US" sz="2100" b="1" dirty="0"/>
              <a:t> </a:t>
            </a:r>
            <a:r>
              <a:rPr lang="en-US" sz="2100" b="1" dirty="0" err="1"/>
              <a:t>stereotypů</a:t>
            </a:r>
            <a:r>
              <a:rPr lang="en-US" sz="2100" b="1" dirty="0"/>
              <a:t> </a:t>
            </a:r>
            <a:r>
              <a:rPr lang="en-US" sz="2100" b="1" dirty="0" err="1"/>
              <a:t>znevažujícím</a:t>
            </a:r>
            <a:r>
              <a:rPr lang="en-US" sz="2100" b="1" dirty="0"/>
              <a:t>, </a:t>
            </a:r>
            <a:r>
              <a:rPr lang="en-US" sz="2100" b="1" dirty="0" err="1"/>
              <a:t>urážlivým</a:t>
            </a:r>
            <a:r>
              <a:rPr lang="en-US" sz="2100" b="1" dirty="0"/>
              <a:t> </a:t>
            </a:r>
            <a:r>
              <a:rPr lang="en-US" sz="2100" b="1" dirty="0" err="1"/>
              <a:t>či</a:t>
            </a:r>
            <a:r>
              <a:rPr lang="en-US" sz="2100" b="1" dirty="0"/>
              <a:t> </a:t>
            </a:r>
            <a:r>
              <a:rPr lang="en-US" sz="2100" b="1" dirty="0" err="1"/>
              <a:t>zesměšňujícím</a:t>
            </a:r>
            <a:r>
              <a:rPr lang="en-US" sz="2100" b="1" dirty="0"/>
              <a:t> </a:t>
            </a:r>
            <a:r>
              <a:rPr lang="en-US" sz="2100" b="1" dirty="0" err="1"/>
              <a:t>způsobem</a:t>
            </a:r>
            <a:r>
              <a:rPr lang="en-US" sz="2100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OBR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975" y="297446"/>
            <a:ext cx="1758780" cy="2484276"/>
          </a:xfrm>
          <a:prstGeom prst="rect">
            <a:avLst/>
          </a:prstGeom>
        </p:spPr>
      </p:pic>
      <p:pic>
        <p:nvPicPr>
          <p:cNvPr id="3074" name="Picture 2" descr="http://zenskaprava.cz/files/annonce_Denisa-%C5%A0kodov%C3%A1_Praha-MHD1-1024x7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221" y="3057804"/>
            <a:ext cx="2592288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zenskaprava.cz/files/sex_cz_bab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836" y="1083163"/>
            <a:ext cx="3635385" cy="177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299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249492"/>
            <a:ext cx="6172200" cy="857250"/>
          </a:xfrm>
        </p:spPr>
        <p:txBody>
          <a:bodyPr/>
          <a:lstStyle/>
          <a:p>
            <a:r>
              <a:rPr lang="en-US" dirty="0" err="1"/>
              <a:t>Objektifikace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2301720"/>
            <a:ext cx="2816070" cy="259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700" b="1" dirty="0" err="1"/>
              <a:t>Redukce</a:t>
            </a:r>
            <a:r>
              <a:rPr lang="en-US" sz="2700" b="1" dirty="0"/>
              <a:t> </a:t>
            </a:r>
            <a:r>
              <a:rPr lang="en-US" sz="2700" b="1" dirty="0" err="1"/>
              <a:t>lidské</a:t>
            </a:r>
            <a:r>
              <a:rPr lang="en-US" sz="2700" b="1" dirty="0"/>
              <a:t> </a:t>
            </a:r>
            <a:r>
              <a:rPr lang="en-US" sz="2700" b="1" dirty="0" err="1"/>
              <a:t>bytosti</a:t>
            </a:r>
            <a:r>
              <a:rPr lang="en-US" sz="2700" b="1" dirty="0"/>
              <a:t> </a:t>
            </a:r>
            <a:r>
              <a:rPr lang="en-US" sz="2700" b="1" dirty="0" err="1"/>
              <a:t>na</a:t>
            </a:r>
            <a:r>
              <a:rPr lang="en-US" sz="2700" b="1" dirty="0"/>
              <a:t> </a:t>
            </a:r>
            <a:r>
              <a:rPr lang="en-US" sz="2700" b="1" dirty="0" err="1"/>
              <a:t>pouhý</a:t>
            </a:r>
            <a:r>
              <a:rPr lang="en-US" sz="2700" b="1" dirty="0"/>
              <a:t> </a:t>
            </a:r>
            <a:r>
              <a:rPr lang="en-US" sz="2700" b="1" dirty="0" err="1"/>
              <a:t>objekt</a:t>
            </a:r>
            <a:endParaRPr lang="en-US" sz="2700" b="1" dirty="0"/>
          </a:p>
          <a:p>
            <a:pPr marL="0" indent="0">
              <a:buNone/>
            </a:pPr>
            <a:r>
              <a:rPr lang="en-US" sz="2700" b="1" dirty="0"/>
              <a:t>(</a:t>
            </a:r>
            <a:r>
              <a:rPr lang="en-US" sz="2700" b="1" dirty="0" err="1"/>
              <a:t>často</a:t>
            </a:r>
            <a:r>
              <a:rPr lang="en-US" sz="2700" b="1" dirty="0"/>
              <a:t> </a:t>
            </a:r>
            <a:r>
              <a:rPr lang="en-US" sz="2700" b="1" dirty="0" err="1"/>
              <a:t>provázána</a:t>
            </a:r>
            <a:r>
              <a:rPr lang="en-US" sz="2700" b="1" dirty="0"/>
              <a:t> se </a:t>
            </a:r>
            <a:r>
              <a:rPr lang="en-US" sz="2700" b="1" dirty="0" err="1"/>
              <a:t>stereotypizací</a:t>
            </a:r>
            <a:r>
              <a:rPr lang="en-US" sz="2700" b="1" dirty="0"/>
              <a:t>).</a:t>
            </a:r>
          </a:p>
        </p:txBody>
      </p:sp>
      <p:pic>
        <p:nvPicPr>
          <p:cNvPr id="4" name="Picture 3" descr="OBR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868" y="241751"/>
            <a:ext cx="1782198" cy="2436962"/>
          </a:xfrm>
          <a:prstGeom prst="rect">
            <a:avLst/>
          </a:prstGeom>
        </p:spPr>
      </p:pic>
      <p:pic>
        <p:nvPicPr>
          <p:cNvPr id="4098" name="Picture 2" descr="c2ee2f6396ccf54b2e69d1d46c66b78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114" y="2114550"/>
            <a:ext cx="2224971" cy="296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061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Fragmentace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491630"/>
            <a:ext cx="2546040" cy="3402378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Zobrazení</a:t>
            </a:r>
            <a:r>
              <a:rPr lang="en-US" sz="2400" b="1" dirty="0"/>
              <a:t> </a:t>
            </a:r>
            <a:r>
              <a:rPr lang="en-US" sz="2400" b="1" dirty="0" err="1"/>
              <a:t>pouze</a:t>
            </a:r>
            <a:r>
              <a:rPr lang="en-US" sz="2400" b="1" dirty="0"/>
              <a:t> </a:t>
            </a:r>
            <a:r>
              <a:rPr lang="en-US" sz="2400" b="1" dirty="0" err="1"/>
              <a:t>vybrané</a:t>
            </a:r>
            <a:r>
              <a:rPr lang="en-US" sz="2400" b="1" dirty="0"/>
              <a:t> </a:t>
            </a:r>
            <a:r>
              <a:rPr lang="en-US" sz="2400" b="1" dirty="0" err="1"/>
              <a:t>části</a:t>
            </a:r>
            <a:r>
              <a:rPr lang="en-US" sz="2400" b="1" dirty="0"/>
              <a:t> </a:t>
            </a:r>
            <a:r>
              <a:rPr lang="en-US" sz="2400" b="1" dirty="0" err="1"/>
              <a:t>lidského</a:t>
            </a:r>
            <a:r>
              <a:rPr lang="en-US" sz="2400" b="1" dirty="0"/>
              <a:t> </a:t>
            </a:r>
            <a:r>
              <a:rPr lang="en-US" sz="2400" b="1" dirty="0" err="1"/>
              <a:t>těla</a:t>
            </a:r>
            <a:r>
              <a:rPr lang="en-US" sz="2400" b="1" dirty="0"/>
              <a:t>. </a:t>
            </a:r>
            <a:r>
              <a:rPr lang="en-US" sz="2400" b="1" dirty="0" err="1"/>
              <a:t>Mnohdy</a:t>
            </a:r>
            <a:r>
              <a:rPr lang="en-US" sz="2400" b="1" dirty="0"/>
              <a:t> se </a:t>
            </a:r>
            <a:r>
              <a:rPr lang="en-US" sz="2400" b="1" dirty="0" err="1"/>
              <a:t>jedná</a:t>
            </a:r>
            <a:r>
              <a:rPr lang="en-US" sz="2400" b="1" dirty="0"/>
              <a:t> o </a:t>
            </a:r>
            <a:r>
              <a:rPr lang="en-US" sz="2400" b="1" dirty="0" err="1"/>
              <a:t>takovou</a:t>
            </a:r>
            <a:r>
              <a:rPr lang="en-US" sz="2400" b="1" dirty="0"/>
              <a:t> </a:t>
            </a:r>
            <a:r>
              <a:rPr lang="en-US" sz="2400" b="1" dirty="0" err="1"/>
              <a:t>část</a:t>
            </a:r>
            <a:r>
              <a:rPr lang="en-US" sz="2400" b="1" dirty="0"/>
              <a:t> </a:t>
            </a:r>
            <a:r>
              <a:rPr lang="en-US" sz="2400" b="1" dirty="0" err="1"/>
              <a:t>těla</a:t>
            </a:r>
            <a:r>
              <a:rPr lang="en-US" sz="2400" b="1" dirty="0"/>
              <a:t>, </a:t>
            </a:r>
            <a:r>
              <a:rPr lang="en-US" sz="2400" b="1" dirty="0" err="1"/>
              <a:t>která</a:t>
            </a:r>
            <a:r>
              <a:rPr lang="en-US" sz="2400" b="1" dirty="0"/>
              <a:t> </a:t>
            </a:r>
            <a:r>
              <a:rPr lang="en-US" sz="2400" b="1" dirty="0" err="1"/>
              <a:t>má</a:t>
            </a:r>
            <a:r>
              <a:rPr lang="en-US" sz="2400" b="1" dirty="0"/>
              <a:t> </a:t>
            </a:r>
            <a:r>
              <a:rPr lang="en-US" sz="2400" b="1" dirty="0" err="1"/>
              <a:t>sexuální</a:t>
            </a:r>
            <a:r>
              <a:rPr lang="en-US" sz="2400" b="1" dirty="0"/>
              <a:t> </a:t>
            </a:r>
            <a:r>
              <a:rPr lang="en-US" sz="2400" b="1" dirty="0" err="1"/>
              <a:t>konotace</a:t>
            </a:r>
            <a:r>
              <a:rPr lang="en-US" sz="2400" b="1" dirty="0"/>
              <a:t>. 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 descr="OBR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3" y="141480"/>
            <a:ext cx="3773150" cy="2268252"/>
          </a:xfrm>
          <a:prstGeom prst="rect">
            <a:avLst/>
          </a:prstGeom>
        </p:spPr>
      </p:pic>
      <p:pic>
        <p:nvPicPr>
          <p:cNvPr id="6146" name="Picture 2" descr="http://zenskaprava.cz/files/sex10_publ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53" y="2550486"/>
            <a:ext cx="3412148" cy="25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18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Sexualizace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err="1"/>
              <a:t>Redukce</a:t>
            </a:r>
            <a:r>
              <a:rPr lang="en-US" sz="2400" b="1" dirty="0"/>
              <a:t> </a:t>
            </a:r>
            <a:r>
              <a:rPr lang="en-US" sz="2400" b="1" dirty="0" err="1"/>
              <a:t>lidských</a:t>
            </a:r>
            <a:r>
              <a:rPr lang="en-US" sz="2400" b="1" dirty="0"/>
              <a:t> </a:t>
            </a:r>
            <a:r>
              <a:rPr lang="en-US" sz="2400" b="1" dirty="0" err="1"/>
              <a:t>bytostí</a:t>
            </a:r>
            <a:r>
              <a:rPr lang="en-US" sz="2400" b="1" dirty="0"/>
              <a:t> </a:t>
            </a:r>
            <a:r>
              <a:rPr lang="en-US" sz="2400" b="1" dirty="0" err="1"/>
              <a:t>na</a:t>
            </a:r>
            <a:r>
              <a:rPr lang="en-US" sz="2400" b="1" dirty="0"/>
              <a:t> </a:t>
            </a:r>
            <a:r>
              <a:rPr lang="en-US" sz="2400" b="1" dirty="0" err="1"/>
              <a:t>jejich</a:t>
            </a:r>
            <a:r>
              <a:rPr lang="en-US" sz="2400" b="1" dirty="0"/>
              <a:t> </a:t>
            </a:r>
            <a:r>
              <a:rPr lang="en-US" sz="2400" b="1" dirty="0" err="1"/>
              <a:t>sexualitu</a:t>
            </a:r>
            <a:r>
              <a:rPr lang="en-US" sz="2400" b="1" dirty="0"/>
              <a:t>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4" descr="OBR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9907" y="1883169"/>
            <a:ext cx="3876619" cy="1828594"/>
          </a:xfrm>
          <a:prstGeom prst="rect">
            <a:avLst/>
          </a:prstGeom>
        </p:spPr>
      </p:pic>
      <p:pic>
        <p:nvPicPr>
          <p:cNvPr id="7170" name="Picture 2" descr="http://zenskaprava.cz/files/Z%C3%A1clony-a-design_Ostrava_Radka-C%C3%ADsa%C5%99ov%C3%A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797467"/>
            <a:ext cx="3102645" cy="2326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9209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Násilí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ženách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43" y="3731940"/>
            <a:ext cx="6588732" cy="1316144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Bagatelizace</a:t>
            </a:r>
            <a:r>
              <a:rPr lang="en-US" sz="2400" b="1" dirty="0"/>
              <a:t> </a:t>
            </a:r>
            <a:r>
              <a:rPr lang="en-US" sz="2400" b="1" dirty="0" err="1"/>
              <a:t>násilí</a:t>
            </a:r>
            <a:r>
              <a:rPr lang="en-US" sz="2400" b="1" dirty="0"/>
              <a:t> (</a:t>
            </a:r>
            <a:r>
              <a:rPr lang="en-US" sz="2400" b="1" dirty="0" err="1"/>
              <a:t>fyzického</a:t>
            </a:r>
            <a:r>
              <a:rPr lang="en-US" sz="2400" b="1" dirty="0"/>
              <a:t>, </a:t>
            </a:r>
            <a:r>
              <a:rPr lang="en-US" sz="2400" b="1" dirty="0" err="1"/>
              <a:t>psychického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symbolického</a:t>
            </a:r>
            <a:r>
              <a:rPr lang="en-US" sz="2400" b="1" dirty="0"/>
              <a:t>)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6" name="Picture 2" descr="http://zenskaprava.cz/files/ForMen_Praha_Tereza-Dom%C3%ADnov%C3%A1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492" y="151728"/>
            <a:ext cx="2976767" cy="223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2F3A2A-4BC3-4A4A-8F44-6467C50B9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738" y="1522785"/>
            <a:ext cx="4693699" cy="1868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EDAE6B-FE58-EE43-ABDD-D0BD6ADF35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9875" y="2038161"/>
            <a:ext cx="2263293" cy="30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8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Ageismus, rasismus</a:t>
            </a:r>
            <a:endParaRPr lang="cs-CZ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/>
              <a:t>Sexismus může být v reklamě spojen s dalšími formami diskriminace na základě věku, etnické příslušnosti, sexuální identity.</a:t>
            </a:r>
          </a:p>
          <a:p>
            <a:pPr marL="0" indent="0">
              <a:buNone/>
            </a:pPr>
            <a:endParaRPr lang="en-US"/>
          </a:p>
          <a:p>
            <a:endParaRPr lang="en-US" dirty="0"/>
          </a:p>
        </p:txBody>
      </p:sp>
      <p:pic>
        <p:nvPicPr>
          <p:cNvPr id="5" name="Picture 4" descr="OBR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70" y="2193708"/>
            <a:ext cx="3428694" cy="1142898"/>
          </a:xfrm>
          <a:prstGeom prst="rect">
            <a:avLst/>
          </a:prstGeom>
        </p:spPr>
      </p:pic>
      <p:pic>
        <p:nvPicPr>
          <p:cNvPr id="6" name="Picture 5" descr="OBR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88" y="3036862"/>
            <a:ext cx="3349376" cy="20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75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Shrnutí české právní úpravy regulace reklamy</a:t>
            </a:r>
            <a:endParaRPr sz="55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0E6FA-0AD3-5441-A88B-B23A71A6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Regulace reklamy – právní úprava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878D6-1D5D-F444-B163-AE8AFEE30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Anketní otázky:</a:t>
            </a:r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Zná český právní řád pojem sexismus?</a:t>
            </a:r>
          </a:p>
          <a:p>
            <a:pPr>
              <a:buFontTx/>
              <a:buChar char="-"/>
            </a:pPr>
            <a:r>
              <a:rPr lang="cs-CZ" dirty="0"/>
              <a:t>Kdo je podle vás nejdůležitějším orgánem regulace sexistické reklamy?</a:t>
            </a:r>
          </a:p>
          <a:p>
            <a:pPr>
              <a:buFontTx/>
              <a:buChar char="-"/>
            </a:pPr>
            <a:r>
              <a:rPr lang="cs-CZ" dirty="0"/>
              <a:t>Jakou nejvyšší pokutu sexistická reklama může dostat?</a:t>
            </a:r>
          </a:p>
          <a:p>
            <a:pPr>
              <a:buFontTx/>
              <a:buChar char="-"/>
            </a:pPr>
            <a:r>
              <a:rPr lang="cs-CZ" dirty="0"/>
              <a:t>A jakou nejvyšší pokutu v posledních cca 10 letech sexistická reklama dostala?</a:t>
            </a:r>
          </a:p>
        </p:txBody>
      </p:sp>
    </p:spTree>
    <p:extLst>
      <p:ext uri="{BB962C8B-B14F-4D97-AF65-F5344CB8AC3E}">
        <p14:creationId xmlns:p14="http://schemas.microsoft.com/office/powerpoint/2010/main" val="115039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Co </a:t>
            </a:r>
            <a:r>
              <a:rPr lang="en" dirty="0" err="1"/>
              <a:t>je</a:t>
            </a:r>
            <a:r>
              <a:rPr lang="en" dirty="0"/>
              <a:t> </a:t>
            </a:r>
            <a:r>
              <a:rPr lang="en" dirty="0" err="1"/>
              <a:t>třeba</a:t>
            </a:r>
            <a:r>
              <a:rPr lang="en" dirty="0"/>
              <a:t> </a:t>
            </a:r>
            <a:r>
              <a:rPr lang="en" dirty="0" err="1"/>
              <a:t>říct</a:t>
            </a:r>
            <a:r>
              <a:rPr lang="en" dirty="0"/>
              <a:t> </a:t>
            </a:r>
            <a:r>
              <a:rPr lang="en" dirty="0" err="1"/>
              <a:t>na</a:t>
            </a:r>
            <a:r>
              <a:rPr lang="en" dirty="0"/>
              <a:t> </a:t>
            </a:r>
            <a:r>
              <a:rPr lang="en" dirty="0" err="1"/>
              <a:t>úvod</a:t>
            </a:r>
            <a:r>
              <a:rPr lang="en" dirty="0"/>
              <a:t>:</a:t>
            </a:r>
            <a:endParaRPr dirty="0"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900" dirty="0" err="1">
                <a:solidFill>
                  <a:schemeClr val="dk1"/>
                </a:solidFill>
              </a:rPr>
              <a:t>Reklama</a:t>
            </a:r>
            <a:r>
              <a:rPr lang="en" sz="1900" dirty="0">
                <a:solidFill>
                  <a:schemeClr val="dk1"/>
                </a:solidFill>
              </a:rPr>
              <a:t>, </a:t>
            </a:r>
            <a:r>
              <a:rPr lang="en" sz="1900" dirty="0" err="1">
                <a:solidFill>
                  <a:schemeClr val="dk1"/>
                </a:solidFill>
              </a:rPr>
              <a:t>která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je</a:t>
            </a:r>
            <a:r>
              <a:rPr lang="en" sz="1900" dirty="0">
                <a:solidFill>
                  <a:schemeClr val="dk1"/>
                </a:solidFill>
              </a:rPr>
              <a:t> v </a:t>
            </a:r>
            <a:r>
              <a:rPr lang="en" sz="1900" dirty="0" err="1">
                <a:solidFill>
                  <a:schemeClr val="dk1"/>
                </a:solidFill>
              </a:rPr>
              <a:t>rozporu</a:t>
            </a:r>
            <a:r>
              <a:rPr lang="en" sz="1900" dirty="0">
                <a:solidFill>
                  <a:schemeClr val="dk1"/>
                </a:solidFill>
              </a:rPr>
              <a:t> s </a:t>
            </a:r>
            <a:r>
              <a:rPr lang="en" sz="1900" dirty="0" err="1">
                <a:solidFill>
                  <a:schemeClr val="dk1"/>
                </a:solidFill>
              </a:rPr>
              <a:t>dobrými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mravy</a:t>
            </a:r>
            <a:r>
              <a:rPr lang="en" sz="1900" dirty="0">
                <a:solidFill>
                  <a:schemeClr val="dk1"/>
                </a:solidFill>
              </a:rPr>
              <a:t>, </a:t>
            </a:r>
            <a:r>
              <a:rPr lang="en" sz="1900" dirty="0" err="1">
                <a:solidFill>
                  <a:schemeClr val="dk1"/>
                </a:solidFill>
              </a:rPr>
              <a:t>je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zakázaná</a:t>
            </a:r>
            <a:r>
              <a:rPr lang="en" sz="1900" dirty="0">
                <a:solidFill>
                  <a:schemeClr val="dk1"/>
                </a:solidFill>
              </a:rPr>
              <a:t>.</a:t>
            </a:r>
            <a:endParaRPr sz="19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900" dirty="0" err="1">
                <a:solidFill>
                  <a:schemeClr val="dk1"/>
                </a:solidFill>
              </a:rPr>
              <a:t>Právo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na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ochranu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lidské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důstojnosti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nebo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právo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na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nediskriminaci</a:t>
            </a:r>
            <a:r>
              <a:rPr lang="en" sz="1900" dirty="0">
                <a:solidFill>
                  <a:schemeClr val="dk1"/>
                </a:solidFill>
              </a:rPr>
              <a:t> (</a:t>
            </a:r>
            <a:r>
              <a:rPr lang="en" sz="1900" dirty="0" err="1">
                <a:solidFill>
                  <a:schemeClr val="dk1"/>
                </a:solidFill>
              </a:rPr>
              <a:t>rovné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zacházení</a:t>
            </a:r>
            <a:r>
              <a:rPr lang="en" sz="1900" dirty="0">
                <a:solidFill>
                  <a:schemeClr val="dk1"/>
                </a:solidFill>
              </a:rPr>
              <a:t>) se </a:t>
            </a:r>
            <a:r>
              <a:rPr lang="en" sz="1900" dirty="0" err="1">
                <a:solidFill>
                  <a:schemeClr val="dk1"/>
                </a:solidFill>
              </a:rPr>
              <a:t>mohou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dostávat</a:t>
            </a:r>
            <a:r>
              <a:rPr lang="en" sz="1900" dirty="0">
                <a:solidFill>
                  <a:schemeClr val="dk1"/>
                </a:solidFill>
              </a:rPr>
              <a:t> do </a:t>
            </a:r>
            <a:r>
              <a:rPr lang="en" sz="1900" dirty="0" err="1">
                <a:solidFill>
                  <a:schemeClr val="dk1"/>
                </a:solidFill>
              </a:rPr>
              <a:t>střetu</a:t>
            </a:r>
            <a:r>
              <a:rPr lang="en" sz="1900" dirty="0">
                <a:solidFill>
                  <a:schemeClr val="dk1"/>
                </a:solidFill>
              </a:rPr>
              <a:t> s </a:t>
            </a:r>
            <a:r>
              <a:rPr lang="en" sz="1900" dirty="0" err="1">
                <a:solidFill>
                  <a:schemeClr val="dk1"/>
                </a:solidFill>
              </a:rPr>
              <a:t>jiným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ústavně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chráněnými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hodnotami</a:t>
            </a:r>
            <a:r>
              <a:rPr lang="en" sz="1900" dirty="0">
                <a:solidFill>
                  <a:schemeClr val="dk1"/>
                </a:solidFill>
              </a:rPr>
              <a:t>, </a:t>
            </a:r>
            <a:r>
              <a:rPr lang="en" sz="1900" dirty="0" err="1">
                <a:solidFill>
                  <a:schemeClr val="dk1"/>
                </a:solidFill>
              </a:rPr>
              <a:t>jako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je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svoboda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projevu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nebo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právo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podnikat</a:t>
            </a:r>
            <a:r>
              <a:rPr lang="en" sz="1900" dirty="0">
                <a:solidFill>
                  <a:schemeClr val="dk1"/>
                </a:solidFill>
              </a:rPr>
              <a:t>.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900" dirty="0" err="1">
                <a:solidFill>
                  <a:schemeClr val="dk1"/>
                </a:solidFill>
              </a:rPr>
              <a:t>Proporcionalita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těchto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hodnot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je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tím</a:t>
            </a:r>
            <a:r>
              <a:rPr lang="en" sz="1900" dirty="0">
                <a:solidFill>
                  <a:schemeClr val="dk1"/>
                </a:solidFill>
              </a:rPr>
              <a:t>, co v </a:t>
            </a:r>
            <a:r>
              <a:rPr lang="en" sz="1900" dirty="0" err="1">
                <a:solidFill>
                  <a:schemeClr val="dk1"/>
                </a:solidFill>
              </a:rPr>
              <a:t>nejobecnější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rovině</a:t>
            </a:r>
            <a:r>
              <a:rPr lang="en" sz="1900" dirty="0">
                <a:solidFill>
                  <a:schemeClr val="dk1"/>
                </a:solidFill>
              </a:rPr>
              <a:t> v </a:t>
            </a:r>
            <a:r>
              <a:rPr lang="en" sz="1900" dirty="0" err="1">
                <a:solidFill>
                  <a:schemeClr val="dk1"/>
                </a:solidFill>
              </a:rPr>
              <a:t>těchto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otázkách</a:t>
            </a:r>
            <a:r>
              <a:rPr lang="en" sz="1900" dirty="0">
                <a:solidFill>
                  <a:schemeClr val="dk1"/>
                </a:solidFill>
              </a:rPr>
              <a:t> </a:t>
            </a:r>
            <a:r>
              <a:rPr lang="en" sz="1900" dirty="0" err="1">
                <a:solidFill>
                  <a:schemeClr val="dk1"/>
                </a:solidFill>
              </a:rPr>
              <a:t>řešíme</a:t>
            </a:r>
            <a:r>
              <a:rPr lang="en" sz="1900" dirty="0">
                <a:solidFill>
                  <a:schemeClr val="dk1"/>
                </a:solidFill>
              </a:rPr>
              <a:t>.</a:t>
            </a: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983109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Nesehnutí a regulace sexismu v reklamě</a:t>
            </a:r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/>
              <a:t>Co </a:t>
            </a:r>
            <a:r>
              <a:rPr lang="en" dirty="0" err="1"/>
              <a:t>víte</a:t>
            </a:r>
            <a:r>
              <a:rPr lang="en" dirty="0"/>
              <a:t> </a:t>
            </a:r>
            <a:r>
              <a:rPr lang="en" dirty="0" err="1"/>
              <a:t>vy</a:t>
            </a:r>
            <a:r>
              <a:rPr lang="en" dirty="0"/>
              <a:t> o </a:t>
            </a:r>
            <a:r>
              <a:rPr lang="en" dirty="0" err="1"/>
              <a:t>práci</a:t>
            </a:r>
            <a:r>
              <a:rPr lang="en" dirty="0"/>
              <a:t> </a:t>
            </a:r>
            <a:r>
              <a:rPr lang="en" dirty="0" err="1"/>
              <a:t>Nesehnutí</a:t>
            </a:r>
            <a:r>
              <a:rPr lang="en" dirty="0"/>
              <a:t> v </a:t>
            </a:r>
            <a:r>
              <a:rPr lang="en" dirty="0" err="1"/>
              <a:t>tématu</a:t>
            </a:r>
            <a:r>
              <a:rPr lang="en" dirty="0"/>
              <a:t> </a:t>
            </a:r>
            <a:r>
              <a:rPr lang="en" dirty="0" err="1"/>
              <a:t>sexismu</a:t>
            </a:r>
            <a:r>
              <a:rPr lang="en" dirty="0"/>
              <a:t> v </a:t>
            </a:r>
            <a:r>
              <a:rPr lang="en" dirty="0" err="1"/>
              <a:t>reklamě</a:t>
            </a:r>
            <a:r>
              <a:rPr lang="en" dirty="0"/>
              <a:t>?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Regulace reklamy - právní úprava</a:t>
            </a:r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Veřejné</a:t>
            </a:r>
            <a:r>
              <a:rPr lang="en" dirty="0"/>
              <a:t> </a:t>
            </a:r>
            <a:r>
              <a:rPr lang="en" dirty="0" err="1"/>
              <a:t>právo</a:t>
            </a:r>
            <a:r>
              <a:rPr lang="en" dirty="0"/>
              <a:t> - </a:t>
            </a:r>
            <a:r>
              <a:rPr lang="en" dirty="0" err="1"/>
              <a:t>hlavně</a:t>
            </a:r>
            <a:r>
              <a:rPr lang="en" dirty="0"/>
              <a:t> </a:t>
            </a:r>
            <a:r>
              <a:rPr lang="en" dirty="0" err="1"/>
              <a:t>Zákon</a:t>
            </a:r>
            <a:r>
              <a:rPr lang="en" dirty="0"/>
              <a:t> o </a:t>
            </a:r>
            <a:r>
              <a:rPr lang="en" dirty="0" err="1"/>
              <a:t>regulaci</a:t>
            </a:r>
            <a:r>
              <a:rPr lang="en" dirty="0"/>
              <a:t> </a:t>
            </a:r>
            <a:r>
              <a:rPr lang="en" dirty="0" err="1"/>
              <a:t>reklamy</a:t>
            </a:r>
            <a:r>
              <a:rPr lang="en" dirty="0"/>
              <a:t>, ale </a:t>
            </a:r>
            <a:r>
              <a:rPr lang="en" dirty="0" err="1"/>
              <a:t>také</a:t>
            </a:r>
            <a:r>
              <a:rPr lang="en" dirty="0"/>
              <a:t> </a:t>
            </a:r>
            <a:r>
              <a:rPr lang="en" dirty="0" err="1"/>
              <a:t>Zákon</a:t>
            </a:r>
            <a:r>
              <a:rPr lang="en" dirty="0"/>
              <a:t> o </a:t>
            </a:r>
            <a:r>
              <a:rPr lang="en" dirty="0" err="1"/>
              <a:t>rozhlasovém</a:t>
            </a:r>
            <a:r>
              <a:rPr lang="en" dirty="0"/>
              <a:t> a </a:t>
            </a:r>
            <a:r>
              <a:rPr lang="en" dirty="0" err="1"/>
              <a:t>televizním</a:t>
            </a:r>
            <a:r>
              <a:rPr lang="en" dirty="0"/>
              <a:t> </a:t>
            </a:r>
            <a:r>
              <a:rPr lang="en" dirty="0" err="1"/>
              <a:t>vysílání</a:t>
            </a:r>
            <a:r>
              <a:rPr lang="en" dirty="0"/>
              <a:t> (</a:t>
            </a:r>
            <a:r>
              <a:rPr lang="en" dirty="0" err="1"/>
              <a:t>televize</a:t>
            </a:r>
            <a:r>
              <a:rPr lang="en" dirty="0"/>
              <a:t>, </a:t>
            </a:r>
            <a:r>
              <a:rPr lang="en" dirty="0" err="1"/>
              <a:t>rádio</a:t>
            </a:r>
            <a:r>
              <a:rPr lang="en" dirty="0"/>
              <a:t>)</a:t>
            </a:r>
            <a:endParaRPr dirty="0"/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 b="1" dirty="0" err="1">
                <a:solidFill>
                  <a:schemeClr val="dk1"/>
                </a:solidFill>
              </a:rPr>
              <a:t>Dozorovými</a:t>
            </a:r>
            <a:r>
              <a:rPr lang="en" sz="1200" b="1" dirty="0">
                <a:solidFill>
                  <a:schemeClr val="dk1"/>
                </a:solidFill>
              </a:rPr>
              <a:t> </a:t>
            </a:r>
            <a:r>
              <a:rPr lang="en" sz="1200" b="1" dirty="0" err="1">
                <a:solidFill>
                  <a:schemeClr val="dk1"/>
                </a:solidFill>
              </a:rPr>
              <a:t>orgány</a:t>
            </a:r>
            <a:r>
              <a:rPr lang="en" sz="1200" b="1" dirty="0">
                <a:solidFill>
                  <a:schemeClr val="dk1"/>
                </a:solidFill>
              </a:rPr>
              <a:t> </a:t>
            </a:r>
            <a:r>
              <a:rPr lang="en" sz="1200" b="1" dirty="0" err="1">
                <a:solidFill>
                  <a:schemeClr val="dk1"/>
                </a:solidFill>
              </a:rPr>
              <a:t>jsou</a:t>
            </a:r>
            <a:r>
              <a:rPr lang="en" sz="1200" b="1" dirty="0">
                <a:solidFill>
                  <a:schemeClr val="dk1"/>
                </a:solidFill>
              </a:rPr>
              <a:t>:</a:t>
            </a:r>
            <a:r>
              <a:rPr lang="en" sz="1200" dirty="0">
                <a:solidFill>
                  <a:schemeClr val="dk1"/>
                </a:solidFill>
              </a:rPr>
              <a:t> RRTV, KŽÚ, (</a:t>
            </a:r>
            <a:r>
              <a:rPr lang="en" sz="1200" dirty="0" err="1">
                <a:solidFill>
                  <a:schemeClr val="dk1"/>
                </a:solidFill>
              </a:rPr>
              <a:t>Státní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ústav</a:t>
            </a:r>
            <a:r>
              <a:rPr lang="en" sz="1200" dirty="0">
                <a:solidFill>
                  <a:schemeClr val="dk1"/>
                </a:solidFill>
              </a:rPr>
              <a:t> pro </a:t>
            </a:r>
            <a:r>
              <a:rPr lang="en" sz="1200" dirty="0" err="1">
                <a:solidFill>
                  <a:schemeClr val="dk1"/>
                </a:solidFill>
              </a:rPr>
              <a:t>kontrolu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léčiv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err="1">
                <a:solidFill>
                  <a:schemeClr val="dk1"/>
                </a:solidFill>
              </a:rPr>
              <a:t>Ministerstvo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zdravotnictví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err="1">
                <a:solidFill>
                  <a:schemeClr val="dk1"/>
                </a:solidFill>
              </a:rPr>
              <a:t>Ústřední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kontrolní</a:t>
            </a:r>
            <a:r>
              <a:rPr lang="en" sz="1200" dirty="0">
                <a:solidFill>
                  <a:schemeClr val="dk1"/>
                </a:solidFill>
              </a:rPr>
              <a:t> a </a:t>
            </a:r>
            <a:r>
              <a:rPr lang="en" sz="1200" dirty="0" err="1">
                <a:solidFill>
                  <a:schemeClr val="dk1"/>
                </a:solidFill>
              </a:rPr>
              <a:t>zkušební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ústav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zemědělský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r>
              <a:rPr lang="en" sz="1200" dirty="0" err="1">
                <a:solidFill>
                  <a:schemeClr val="dk1"/>
                </a:solidFill>
              </a:rPr>
              <a:t>Ústav</a:t>
            </a:r>
            <a:r>
              <a:rPr lang="en" sz="1200" dirty="0">
                <a:solidFill>
                  <a:schemeClr val="dk1"/>
                </a:solidFill>
              </a:rPr>
              <a:t> pro </a:t>
            </a:r>
            <a:r>
              <a:rPr lang="en" sz="1200" dirty="0" err="1">
                <a:solidFill>
                  <a:schemeClr val="dk1"/>
                </a:solidFill>
              </a:rPr>
              <a:t>státní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kontrolu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veterinárních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biopreparátů</a:t>
            </a:r>
            <a:r>
              <a:rPr lang="en" sz="1200" dirty="0">
                <a:solidFill>
                  <a:schemeClr val="dk1"/>
                </a:solidFill>
              </a:rPr>
              <a:t> a </a:t>
            </a:r>
            <a:r>
              <a:rPr lang="en" sz="1200" dirty="0" err="1">
                <a:solidFill>
                  <a:schemeClr val="dk1"/>
                </a:solidFill>
              </a:rPr>
              <a:t>léčiv</a:t>
            </a:r>
            <a:r>
              <a:rPr lang="en" sz="1200" dirty="0">
                <a:solidFill>
                  <a:schemeClr val="dk1"/>
                </a:solidFill>
              </a:rPr>
              <a:t> a pro </a:t>
            </a:r>
            <a:r>
              <a:rPr lang="en" sz="1200" dirty="0" err="1">
                <a:solidFill>
                  <a:schemeClr val="dk1"/>
                </a:solidFill>
              </a:rPr>
              <a:t>nevyžádanou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reklamu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šířenou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elektronickými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prostředky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Úřad</a:t>
            </a:r>
            <a:r>
              <a:rPr lang="en" sz="1200" dirty="0">
                <a:solidFill>
                  <a:schemeClr val="dk1"/>
                </a:solidFill>
              </a:rPr>
              <a:t> pro </a:t>
            </a:r>
            <a:r>
              <a:rPr lang="en" sz="1200" dirty="0" err="1">
                <a:solidFill>
                  <a:schemeClr val="dk1"/>
                </a:solidFill>
              </a:rPr>
              <a:t>ochranu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osobních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údajů</a:t>
            </a:r>
            <a:r>
              <a:rPr lang="en" sz="1200" dirty="0">
                <a:solidFill>
                  <a:schemeClr val="dk1"/>
                </a:solidFill>
              </a:rPr>
              <a:t>)</a:t>
            </a:r>
            <a:endParaRPr sz="1200" dirty="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100" dirty="0" err="1">
                <a:solidFill>
                  <a:schemeClr val="dk1"/>
                </a:solidFill>
              </a:rPr>
              <a:t>Metodická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informace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ministerstva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průmyslu</a:t>
            </a:r>
            <a:r>
              <a:rPr lang="en" sz="1100" dirty="0">
                <a:solidFill>
                  <a:schemeClr val="dk1"/>
                </a:solidFill>
              </a:rPr>
              <a:t> a </a:t>
            </a:r>
            <a:r>
              <a:rPr lang="en" sz="1100" dirty="0" err="1">
                <a:solidFill>
                  <a:schemeClr val="dk1"/>
                </a:solidFill>
              </a:rPr>
              <a:t>obchodu</a:t>
            </a:r>
            <a:r>
              <a:rPr lang="en" sz="1100" dirty="0">
                <a:solidFill>
                  <a:schemeClr val="dk1"/>
                </a:solidFill>
              </a:rPr>
              <a:t> k </a:t>
            </a:r>
            <a:r>
              <a:rPr lang="en" sz="1100" dirty="0" err="1">
                <a:solidFill>
                  <a:schemeClr val="dk1"/>
                </a:solidFill>
              </a:rPr>
              <a:t>rozeznávání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sexismu</a:t>
            </a:r>
            <a:r>
              <a:rPr lang="en" sz="1100" dirty="0">
                <a:solidFill>
                  <a:schemeClr val="dk1"/>
                </a:solidFill>
              </a:rPr>
              <a:t> v </a:t>
            </a:r>
            <a:r>
              <a:rPr lang="en" sz="1100" dirty="0" err="1">
                <a:solidFill>
                  <a:schemeClr val="dk1"/>
                </a:solidFill>
              </a:rPr>
              <a:t>reklamě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Soukromé</a:t>
            </a:r>
            <a:r>
              <a:rPr lang="en" dirty="0"/>
              <a:t> </a:t>
            </a:r>
            <a:r>
              <a:rPr lang="en" dirty="0" err="1"/>
              <a:t>právo</a:t>
            </a:r>
            <a:r>
              <a:rPr lang="en" dirty="0"/>
              <a:t> - </a:t>
            </a:r>
            <a:r>
              <a:rPr lang="en" dirty="0" err="1"/>
              <a:t>Občanský</a:t>
            </a:r>
            <a:r>
              <a:rPr lang="en" dirty="0"/>
              <a:t> </a:t>
            </a:r>
            <a:r>
              <a:rPr lang="en" dirty="0" err="1"/>
              <a:t>zákoník</a:t>
            </a:r>
            <a:r>
              <a:rPr lang="en" dirty="0"/>
              <a:t> (</a:t>
            </a:r>
            <a:r>
              <a:rPr lang="en" dirty="0" err="1"/>
              <a:t>zejména</a:t>
            </a:r>
            <a:r>
              <a:rPr lang="en" dirty="0"/>
              <a:t> </a:t>
            </a:r>
            <a:r>
              <a:rPr lang="en" dirty="0" err="1"/>
              <a:t>úprava</a:t>
            </a:r>
            <a:r>
              <a:rPr lang="en" dirty="0"/>
              <a:t> </a:t>
            </a:r>
            <a:r>
              <a:rPr lang="en" dirty="0" err="1"/>
              <a:t>nekalé</a:t>
            </a:r>
            <a:r>
              <a:rPr lang="en" dirty="0"/>
              <a:t> </a:t>
            </a:r>
            <a:r>
              <a:rPr lang="en" dirty="0" err="1"/>
              <a:t>soutěže</a:t>
            </a:r>
            <a:r>
              <a:rPr lang="en" dirty="0"/>
              <a:t>)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" dirty="0" err="1"/>
              <a:t>Veřejná</a:t>
            </a:r>
            <a:r>
              <a:rPr lang="en" dirty="0"/>
              <a:t> </a:t>
            </a:r>
            <a:r>
              <a:rPr lang="en" dirty="0" err="1"/>
              <a:t>ochránkyně</a:t>
            </a:r>
            <a:r>
              <a:rPr lang="en" dirty="0"/>
              <a:t> </a:t>
            </a:r>
            <a:r>
              <a:rPr lang="en" dirty="0" err="1"/>
              <a:t>práv</a:t>
            </a:r>
            <a:r>
              <a:rPr lang="en" dirty="0"/>
              <a:t> –</a:t>
            </a:r>
            <a:r>
              <a:rPr lang="cs-CZ" dirty="0"/>
              <a:t>Zpráva veřejné ochránkyně práv o šetření z vlastní iniciativy ve věci přístupu úřadů k sexistické reklamě ze dne 20. 4. 2018 (</a:t>
            </a:r>
            <a:r>
              <a:rPr lang="cs-CZ" sz="1200" dirty="0">
                <a:hlinkClick r:id="rId3"/>
              </a:rPr>
              <a:t>https://www.ochrance.cz/fileadmin/user_upload/ESO/2024-17-VOP-VB-Z18-final.pdf</a:t>
            </a:r>
            <a:r>
              <a:rPr lang="cs-CZ" dirty="0"/>
              <a:t>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Samoregulace</a:t>
            </a:r>
            <a:r>
              <a:rPr lang="en" dirty="0"/>
              <a:t> - Rada pro </a:t>
            </a:r>
            <a:r>
              <a:rPr lang="en" dirty="0" err="1"/>
              <a:t>reklamu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000" i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Regulace reklamy - právní úprava</a:t>
            </a:r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Sexistická reklamy - klíčové je ust. § 2 odst. 3 zákona o regulaci reklamy: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“Reklama </a:t>
            </a:r>
            <a:r>
              <a:rPr lang="en" sz="1200" b="1" i="1">
                <a:solidFill>
                  <a:schemeClr val="dk1"/>
                </a:solidFill>
                <a:highlight>
                  <a:srgbClr val="FFFFFF"/>
                </a:highlight>
              </a:rPr>
              <a:t>nesmí být v rozporu s dobrými mravy</a:t>
            </a: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, zejména nesmí obsahovat jakoukoliv </a:t>
            </a:r>
            <a:r>
              <a:rPr lang="en" sz="1200" b="1" i="1">
                <a:solidFill>
                  <a:schemeClr val="dk1"/>
                </a:solidFill>
                <a:highlight>
                  <a:srgbClr val="FFFFFF"/>
                </a:highlight>
              </a:rPr>
              <a:t>diskriminaci z důvodů </a:t>
            </a: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rasy, </a:t>
            </a:r>
            <a:r>
              <a:rPr lang="en" sz="1200" b="1" i="1">
                <a:solidFill>
                  <a:schemeClr val="dk1"/>
                </a:solidFill>
                <a:highlight>
                  <a:srgbClr val="FFFFFF"/>
                </a:highlight>
              </a:rPr>
              <a:t>pohlaví </a:t>
            </a: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nebo národnosti nebo napadat náboženské nebo národnostní cítění, </a:t>
            </a:r>
            <a:r>
              <a:rPr lang="en" sz="1200" b="1" i="1">
                <a:solidFill>
                  <a:schemeClr val="dk1"/>
                </a:solidFill>
                <a:highlight>
                  <a:srgbClr val="FFFFFF"/>
                </a:highlight>
              </a:rPr>
              <a:t>ohrožovat obecně nepřijatelným způsobem mravnost</a:t>
            </a: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, </a:t>
            </a:r>
            <a:r>
              <a:rPr lang="en" sz="1200" b="1" i="1">
                <a:solidFill>
                  <a:schemeClr val="dk1"/>
                </a:solidFill>
                <a:highlight>
                  <a:srgbClr val="FFFFFF"/>
                </a:highlight>
              </a:rPr>
              <a:t>snižovat lidskou důstojnost, obsahovat prvky pornografie, násilí nebo prvky využívající motivu strachu</a:t>
            </a:r>
            <a:r>
              <a:rPr lang="en" sz="1200" i="1">
                <a:solidFill>
                  <a:schemeClr val="dk1"/>
                </a:solidFill>
                <a:highlight>
                  <a:srgbClr val="FFFFFF"/>
                </a:highlight>
              </a:rPr>
              <a:t>. Reklama nesmí napadat politické přesvědčení.”</a:t>
            </a:r>
            <a:endParaRPr/>
          </a:p>
        </p:txBody>
      </p:sp>
      <p:pic>
        <p:nvPicPr>
          <p:cNvPr id="171" name="Google Shape;17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976" y="1267625"/>
            <a:ext cx="2181325" cy="288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71585-06BD-B34C-AE57-F79A2CCD1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 err="1"/>
              <a:t>Kdy</a:t>
            </a:r>
            <a:r>
              <a:rPr lang="en" dirty="0"/>
              <a:t> </a:t>
            </a:r>
            <a:r>
              <a:rPr lang="en" dirty="0" err="1"/>
              <a:t>je</a:t>
            </a:r>
            <a:r>
              <a:rPr lang="en" dirty="0"/>
              <a:t> </a:t>
            </a:r>
            <a:r>
              <a:rPr lang="en" dirty="0" err="1"/>
              <a:t>reklama</a:t>
            </a:r>
            <a:r>
              <a:rPr lang="en" dirty="0"/>
              <a:t> v </a:t>
            </a:r>
            <a:r>
              <a:rPr lang="en" dirty="0" err="1"/>
              <a:t>rozporu</a:t>
            </a:r>
            <a:r>
              <a:rPr lang="en" dirty="0"/>
              <a:t> se </a:t>
            </a:r>
            <a:r>
              <a:rPr lang="en" dirty="0" err="1"/>
              <a:t>zákonem</a:t>
            </a:r>
            <a:r>
              <a:rPr lang="en" dirty="0"/>
              <a:t>?</a:t>
            </a:r>
            <a:endParaRPr lang="cs-CZ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08B32E-851E-E644-9428-E7FF9DD1C4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Když je v rozporu s dobrými mravy</a:t>
            </a:r>
          </a:p>
          <a:p>
            <a:pPr lvl="1"/>
            <a:r>
              <a:rPr lang="cs-CZ" dirty="0"/>
              <a:t>Ohrožuje nepřijatelným způsobem </a:t>
            </a:r>
            <a:r>
              <a:rPr lang="cs-CZ" dirty="0" err="1"/>
              <a:t>mravnoct</a:t>
            </a:r>
            <a:endParaRPr lang="cs-CZ" dirty="0"/>
          </a:p>
          <a:p>
            <a:pPr lvl="1"/>
            <a:r>
              <a:rPr lang="cs-CZ" dirty="0"/>
              <a:t>Obsahuje prvky </a:t>
            </a:r>
          </a:p>
          <a:p>
            <a:pPr lvl="2"/>
            <a:r>
              <a:rPr lang="cs-CZ" dirty="0"/>
              <a:t>násilí</a:t>
            </a:r>
          </a:p>
          <a:p>
            <a:pPr lvl="2"/>
            <a:r>
              <a:rPr lang="cs-CZ" dirty="0"/>
              <a:t>Pornografie</a:t>
            </a:r>
          </a:p>
          <a:p>
            <a:pPr lvl="2"/>
            <a:r>
              <a:rPr lang="cs-CZ" dirty="0"/>
              <a:t>Využívá strachu</a:t>
            </a:r>
          </a:p>
        </p:txBody>
      </p:sp>
    </p:spTree>
    <p:extLst>
      <p:ext uri="{BB962C8B-B14F-4D97-AF65-F5344CB8AC3E}">
        <p14:creationId xmlns:p14="http://schemas.microsoft.com/office/powerpoint/2010/main" val="9868023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Kdy</a:t>
            </a:r>
            <a:r>
              <a:rPr lang="en" dirty="0"/>
              <a:t> </a:t>
            </a:r>
            <a:r>
              <a:rPr lang="en" dirty="0" err="1"/>
              <a:t>je</a:t>
            </a:r>
            <a:r>
              <a:rPr lang="en" dirty="0"/>
              <a:t> </a:t>
            </a:r>
            <a:r>
              <a:rPr lang="en" dirty="0" err="1"/>
              <a:t>reklama</a:t>
            </a:r>
            <a:r>
              <a:rPr lang="en" dirty="0"/>
              <a:t> v </a:t>
            </a:r>
            <a:r>
              <a:rPr lang="en" dirty="0" err="1"/>
              <a:t>rozporu</a:t>
            </a:r>
            <a:r>
              <a:rPr lang="en" dirty="0"/>
              <a:t> se </a:t>
            </a:r>
            <a:r>
              <a:rPr lang="en" dirty="0" err="1"/>
              <a:t>zákonem</a:t>
            </a:r>
            <a:r>
              <a:rPr lang="en" dirty="0"/>
              <a:t>?</a:t>
            </a:r>
            <a:endParaRPr dirty="0"/>
          </a:p>
        </p:txBody>
      </p:sp>
      <p:sp>
        <p:nvSpPr>
          <p:cNvPr id="177" name="Google Shape;177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 b="1">
                <a:solidFill>
                  <a:schemeClr val="dk1"/>
                </a:solidFill>
              </a:rPr>
              <a:t>Kvalifikovaný (dostatečně intenzivní) zásah do lidské důstojnosti – </a:t>
            </a:r>
            <a:endParaRPr sz="17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>
                <a:solidFill>
                  <a:schemeClr val="dk1"/>
                </a:solidFill>
              </a:rPr>
              <a:t>Objektivizace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>
                <a:solidFill>
                  <a:schemeClr val="dk1"/>
                </a:solidFill>
              </a:rPr>
              <a:t>Zobrazení části lidského těla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>
                <a:solidFill>
                  <a:schemeClr val="dk1"/>
                </a:solidFill>
              </a:rPr>
              <a:t>Využití sexuálně zabarvených prvků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>
                <a:solidFill>
                  <a:schemeClr val="dk1"/>
                </a:solidFill>
              </a:rPr>
              <a:t>Stereotypní zobrazení žen a mužů v případě, kdy jedno pohlaví je zjevně v nadřazené nebo podřazené pozici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>
                <a:solidFill>
                  <a:schemeClr val="dk1"/>
                </a:solidFill>
              </a:rPr>
              <a:t>Stereotypní zobrazení žen a mužů v případě, že způsob zobrazení redukuje lidskou osobnost na estetický předmět anebo je podporován mýtus krásy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8" name="Google Shape;178;p3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Pozor na: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 sz="1600">
                <a:solidFill>
                  <a:schemeClr val="dk1"/>
                </a:solidFill>
              </a:rPr>
              <a:t>Použití fragmentů lidských těl v souvislosti s inzerovaným produktem, ale např. ponižujícím nebo urážlivým způsobem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 sz="1600">
                <a:solidFill>
                  <a:schemeClr val="dk1"/>
                </a:solidFill>
              </a:rPr>
              <a:t>sexuální narážky nebo dvojsmysly zdánlivě s produktem související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891A7"/>
                </a:solidFill>
                <a:latin typeface="Verdana"/>
                <a:ea typeface="Verdana"/>
                <a:cs typeface="Verdana"/>
                <a:sym typeface="Verdana"/>
              </a:rPr>
              <a:t>◦</a:t>
            </a:r>
            <a:r>
              <a:rPr lang="en" sz="1600">
                <a:solidFill>
                  <a:schemeClr val="dk1"/>
                </a:solidFill>
              </a:rPr>
              <a:t>Nepřiměřené sexuální sdělení související s produktem sexuální povahy (reklama na erotický klub ale v nepřiměřené míře)</a:t>
            </a:r>
            <a:endParaRPr sz="13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275" y="342350"/>
            <a:ext cx="3924401" cy="18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5925" y="400800"/>
            <a:ext cx="2499475" cy="33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7775" y="2571750"/>
            <a:ext cx="3829050" cy="192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Kdy je reklama v rozporu se zákonem?</a:t>
            </a:r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 err="1">
                <a:solidFill>
                  <a:schemeClr val="dk1"/>
                </a:solidFill>
              </a:rPr>
              <a:t>Reklama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r>
              <a:rPr lang="en" b="1" dirty="0" err="1">
                <a:solidFill>
                  <a:schemeClr val="dk1"/>
                </a:solidFill>
              </a:rPr>
              <a:t>obtěžující</a:t>
            </a:r>
            <a:r>
              <a:rPr lang="en" b="1" dirty="0">
                <a:solidFill>
                  <a:schemeClr val="dk1"/>
                </a:solidFill>
              </a:rPr>
              <a:t> z </a:t>
            </a:r>
            <a:r>
              <a:rPr lang="en" b="1" dirty="0" err="1">
                <a:solidFill>
                  <a:schemeClr val="dk1"/>
                </a:solidFill>
              </a:rPr>
              <a:t>důvodu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r>
              <a:rPr lang="en" b="1" dirty="0" err="1">
                <a:solidFill>
                  <a:schemeClr val="dk1"/>
                </a:solidFill>
              </a:rPr>
              <a:t>pohlaví</a:t>
            </a:r>
            <a:r>
              <a:rPr lang="en" b="1" dirty="0">
                <a:solidFill>
                  <a:schemeClr val="dk1"/>
                </a:solidFill>
              </a:rPr>
              <a:t> a </a:t>
            </a:r>
            <a:r>
              <a:rPr lang="en" b="1" dirty="0" err="1">
                <a:solidFill>
                  <a:schemeClr val="dk1"/>
                </a:solidFill>
              </a:rPr>
              <a:t>tedy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r>
              <a:rPr lang="en" b="1" dirty="0" err="1">
                <a:solidFill>
                  <a:schemeClr val="dk1"/>
                </a:solidFill>
              </a:rPr>
              <a:t>diskriminační</a:t>
            </a:r>
            <a:r>
              <a:rPr lang="en" b="1" dirty="0">
                <a:solidFill>
                  <a:schemeClr val="dk1"/>
                </a:solidFill>
              </a:rPr>
              <a:t>: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700" dirty="0" err="1">
                <a:solidFill>
                  <a:schemeClr val="dk1"/>
                </a:solidFill>
              </a:rPr>
              <a:t>Záměrem</a:t>
            </a:r>
            <a:r>
              <a:rPr lang="en" sz="1700" dirty="0">
                <a:solidFill>
                  <a:schemeClr val="dk1"/>
                </a:solidFill>
              </a:rPr>
              <a:t> </a:t>
            </a:r>
            <a:r>
              <a:rPr lang="en" sz="1700" dirty="0" err="1">
                <a:solidFill>
                  <a:schemeClr val="dk1"/>
                </a:solidFill>
              </a:rPr>
              <a:t>nebo</a:t>
            </a:r>
            <a:r>
              <a:rPr lang="en" sz="1700" dirty="0">
                <a:solidFill>
                  <a:schemeClr val="dk1"/>
                </a:solidFill>
              </a:rPr>
              <a:t> </a:t>
            </a:r>
            <a:r>
              <a:rPr lang="en" sz="1700" dirty="0" err="1">
                <a:solidFill>
                  <a:schemeClr val="dk1"/>
                </a:solidFill>
              </a:rPr>
              <a:t>důsledkem</a:t>
            </a:r>
            <a:r>
              <a:rPr lang="en" sz="1700" dirty="0">
                <a:solidFill>
                  <a:schemeClr val="dk1"/>
                </a:solidFill>
              </a:rPr>
              <a:t> </a:t>
            </a:r>
            <a:r>
              <a:rPr lang="en" sz="1700" dirty="0" err="1">
                <a:solidFill>
                  <a:schemeClr val="dk1"/>
                </a:solidFill>
              </a:rPr>
              <a:t>je</a:t>
            </a:r>
            <a:r>
              <a:rPr lang="en" sz="1700" dirty="0">
                <a:solidFill>
                  <a:schemeClr val="dk1"/>
                </a:solidFill>
              </a:rPr>
              <a:t> </a:t>
            </a:r>
            <a:r>
              <a:rPr lang="en" sz="1700" b="1" dirty="0" err="1">
                <a:solidFill>
                  <a:schemeClr val="dk1"/>
                </a:solidFill>
              </a:rPr>
              <a:t>snížení</a:t>
            </a:r>
            <a:r>
              <a:rPr lang="en" sz="1700" b="1" dirty="0">
                <a:solidFill>
                  <a:schemeClr val="dk1"/>
                </a:solidFill>
              </a:rPr>
              <a:t> </a:t>
            </a:r>
            <a:r>
              <a:rPr lang="en" sz="1700" b="1" dirty="0" err="1">
                <a:solidFill>
                  <a:schemeClr val="dk1"/>
                </a:solidFill>
              </a:rPr>
              <a:t>důstojnosti</a:t>
            </a:r>
            <a:r>
              <a:rPr lang="en" sz="1700" b="1" dirty="0">
                <a:solidFill>
                  <a:schemeClr val="dk1"/>
                </a:solidFill>
              </a:rPr>
              <a:t> </a:t>
            </a:r>
            <a:r>
              <a:rPr lang="en" sz="1700" b="1" dirty="0" err="1">
                <a:solidFill>
                  <a:schemeClr val="dk1"/>
                </a:solidFill>
              </a:rPr>
              <a:t>osoby</a:t>
            </a:r>
            <a:r>
              <a:rPr lang="en" sz="1700" b="1" dirty="0">
                <a:solidFill>
                  <a:schemeClr val="dk1"/>
                </a:solidFill>
              </a:rPr>
              <a:t> a </a:t>
            </a:r>
            <a:r>
              <a:rPr lang="en" sz="1700" b="1" dirty="0" err="1">
                <a:solidFill>
                  <a:schemeClr val="dk1"/>
                </a:solidFill>
              </a:rPr>
              <a:t>vytvoření</a:t>
            </a:r>
            <a:r>
              <a:rPr lang="en" sz="1700" b="1" dirty="0">
                <a:solidFill>
                  <a:schemeClr val="dk1"/>
                </a:solidFill>
              </a:rPr>
              <a:t>:</a:t>
            </a:r>
            <a:endParaRPr sz="1700" b="1" dirty="0">
              <a:solidFill>
                <a:schemeClr val="dk1"/>
              </a:solidFill>
            </a:endParaRPr>
          </a:p>
          <a:p>
            <a:pPr marL="285750" indent="-285750">
              <a:spcBef>
                <a:spcPts val="400"/>
              </a:spcBef>
            </a:pPr>
            <a:r>
              <a:rPr lang="en" sz="1700" b="1" dirty="0" err="1"/>
              <a:t>zastrašujícího</a:t>
            </a:r>
            <a:r>
              <a:rPr lang="en" sz="1700" dirty="0"/>
              <a:t>,</a:t>
            </a:r>
            <a:endParaRPr sz="1700" dirty="0"/>
          </a:p>
          <a:p>
            <a:pPr marL="285750" indent="-285750">
              <a:spcBef>
                <a:spcPts val="400"/>
              </a:spcBef>
            </a:pPr>
            <a:r>
              <a:rPr lang="en" sz="1700" b="1" dirty="0" err="1"/>
              <a:t>nepřátelského</a:t>
            </a:r>
            <a:r>
              <a:rPr lang="en" sz="1700" dirty="0"/>
              <a:t>,</a:t>
            </a:r>
            <a:endParaRPr sz="1700" dirty="0"/>
          </a:p>
          <a:p>
            <a:pPr marL="285750" indent="-285750">
              <a:spcBef>
                <a:spcPts val="400"/>
              </a:spcBef>
            </a:pPr>
            <a:r>
              <a:rPr lang="en" sz="1700" b="1" dirty="0" err="1"/>
              <a:t>ponižujícího</a:t>
            </a:r>
            <a:r>
              <a:rPr lang="en" sz="1700" dirty="0"/>
              <a:t>,</a:t>
            </a:r>
            <a:endParaRPr sz="1700" dirty="0"/>
          </a:p>
          <a:p>
            <a:pPr marL="285750" indent="-285750">
              <a:spcBef>
                <a:spcPts val="400"/>
              </a:spcBef>
            </a:pPr>
            <a:r>
              <a:rPr lang="en" sz="1700" b="1" dirty="0" err="1"/>
              <a:t>pokořujícího</a:t>
            </a:r>
            <a:r>
              <a:rPr lang="en" sz="1700" b="1" dirty="0"/>
              <a:t> </a:t>
            </a:r>
            <a:r>
              <a:rPr lang="en" sz="1700" dirty="0" err="1"/>
              <a:t>nebo</a:t>
            </a:r>
            <a:endParaRPr sz="1700" dirty="0"/>
          </a:p>
          <a:p>
            <a:pPr marL="285750" indent="-285750">
              <a:spcBef>
                <a:spcPts val="400"/>
              </a:spcBef>
            </a:pPr>
            <a:r>
              <a:rPr lang="en" sz="1700" b="1" dirty="0" err="1"/>
              <a:t>urážlivého</a:t>
            </a:r>
            <a:r>
              <a:rPr lang="en" sz="1700" b="1" dirty="0"/>
              <a:t> </a:t>
            </a:r>
            <a:r>
              <a:rPr lang="en" sz="1700" dirty="0" err="1"/>
              <a:t>prostředí</a:t>
            </a:r>
            <a:r>
              <a:rPr lang="en" sz="1700" dirty="0"/>
              <a:t>.</a:t>
            </a:r>
            <a:endParaRPr sz="1700" dirty="0"/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Kdy je reklama v rozporu se zákonem?</a:t>
            </a:r>
            <a:endParaRPr/>
          </a:p>
        </p:txBody>
      </p:sp>
      <p:sp>
        <p:nvSpPr>
          <p:cNvPr id="197" name="Google Shape;197;p3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sz="1400" dirty="0" err="1">
                <a:solidFill>
                  <a:schemeClr val="dk1"/>
                </a:solidFill>
              </a:rPr>
              <a:t>Přímá</a:t>
            </a:r>
            <a:r>
              <a:rPr lang="en" sz="1400" dirty="0">
                <a:solidFill>
                  <a:schemeClr val="dk1"/>
                </a:solidFill>
              </a:rPr>
              <a:t> </a:t>
            </a:r>
            <a:r>
              <a:rPr lang="en" sz="1400" dirty="0" err="1">
                <a:solidFill>
                  <a:schemeClr val="dk1"/>
                </a:solidFill>
              </a:rPr>
              <a:t>diskriminace</a:t>
            </a:r>
            <a:endParaRPr sz="1400" dirty="0">
              <a:solidFill>
                <a:schemeClr val="dk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400" dirty="0" err="1">
                <a:solidFill>
                  <a:schemeClr val="dk1"/>
                </a:solidFill>
              </a:rPr>
              <a:t>Obtěžování</a:t>
            </a:r>
            <a:r>
              <a:rPr lang="en" sz="1400" dirty="0">
                <a:solidFill>
                  <a:schemeClr val="dk1"/>
                </a:solidFill>
              </a:rPr>
              <a:t> </a:t>
            </a:r>
            <a:r>
              <a:rPr lang="en" sz="1400" dirty="0" err="1">
                <a:solidFill>
                  <a:schemeClr val="dk1"/>
                </a:solidFill>
              </a:rPr>
              <a:t>jako</a:t>
            </a:r>
            <a:r>
              <a:rPr lang="en" sz="1400" dirty="0">
                <a:solidFill>
                  <a:schemeClr val="dk1"/>
                </a:solidFill>
              </a:rPr>
              <a:t> forma </a:t>
            </a:r>
            <a:r>
              <a:rPr lang="en" sz="1400" dirty="0" err="1">
                <a:solidFill>
                  <a:schemeClr val="dk1"/>
                </a:solidFill>
              </a:rPr>
              <a:t>diskriminace</a:t>
            </a:r>
            <a:endParaRPr sz="1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dirty="0">
                <a:solidFill>
                  <a:schemeClr val="dk1"/>
                </a:solidFill>
              </a:rPr>
              <a:t>§ 4 </a:t>
            </a:r>
            <a:r>
              <a:rPr lang="en" sz="1500" dirty="0" err="1">
                <a:solidFill>
                  <a:schemeClr val="dk1"/>
                </a:solidFill>
              </a:rPr>
              <a:t>odst</a:t>
            </a:r>
            <a:r>
              <a:rPr lang="en" sz="1500" dirty="0">
                <a:solidFill>
                  <a:schemeClr val="dk1"/>
                </a:solidFill>
              </a:rPr>
              <a:t>. 1, </a:t>
            </a:r>
            <a:r>
              <a:rPr lang="en" sz="1500" dirty="0" err="1">
                <a:solidFill>
                  <a:schemeClr val="dk1"/>
                </a:solidFill>
              </a:rPr>
              <a:t>písm</a:t>
            </a:r>
            <a:r>
              <a:rPr lang="en" sz="1500" dirty="0">
                <a:solidFill>
                  <a:schemeClr val="dk1"/>
                </a:solidFill>
              </a:rPr>
              <a:t>. a) ADZ:</a:t>
            </a:r>
            <a:endParaRPr sz="15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i="1" dirty="0" err="1">
                <a:solidFill>
                  <a:schemeClr val="dk1"/>
                </a:solidFill>
              </a:rPr>
              <a:t>Obtěžováním</a:t>
            </a:r>
            <a:r>
              <a:rPr lang="en" sz="1300" i="1" dirty="0">
                <a:solidFill>
                  <a:schemeClr val="dk1"/>
                </a:solidFill>
              </a:rPr>
              <a:t> se </a:t>
            </a:r>
            <a:r>
              <a:rPr lang="en" sz="1300" i="1" dirty="0" err="1">
                <a:solidFill>
                  <a:schemeClr val="dk1"/>
                </a:solidFill>
              </a:rPr>
              <a:t>rozumí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b="1" i="1" dirty="0" err="1">
                <a:solidFill>
                  <a:schemeClr val="dk1"/>
                </a:solidFill>
              </a:rPr>
              <a:t>nežádoucí</a:t>
            </a:r>
            <a:r>
              <a:rPr lang="en" sz="1300" b="1" i="1" dirty="0">
                <a:solidFill>
                  <a:schemeClr val="dk1"/>
                </a:solidFill>
              </a:rPr>
              <a:t> </a:t>
            </a:r>
            <a:r>
              <a:rPr lang="en" sz="1300" b="1" i="1" dirty="0" err="1">
                <a:solidFill>
                  <a:schemeClr val="dk1"/>
                </a:solidFill>
              </a:rPr>
              <a:t>chování</a:t>
            </a:r>
            <a:r>
              <a:rPr lang="en" sz="1300" b="1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související</a:t>
            </a:r>
            <a:r>
              <a:rPr lang="en" sz="1300" i="1" dirty="0">
                <a:solidFill>
                  <a:schemeClr val="dk1"/>
                </a:solidFill>
              </a:rPr>
              <a:t> s </a:t>
            </a:r>
            <a:r>
              <a:rPr lang="en" sz="1300" i="1" dirty="0" err="1">
                <a:solidFill>
                  <a:schemeClr val="dk1"/>
                </a:solidFill>
              </a:rPr>
              <a:t>důvody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uvedenými</a:t>
            </a:r>
            <a:r>
              <a:rPr lang="en" sz="1300" i="1" dirty="0">
                <a:solidFill>
                  <a:schemeClr val="dk1"/>
                </a:solidFill>
              </a:rPr>
              <a:t> v § 2 </a:t>
            </a:r>
            <a:r>
              <a:rPr lang="en" sz="1300" i="1" dirty="0" err="1">
                <a:solidFill>
                  <a:schemeClr val="dk1"/>
                </a:solidFill>
              </a:rPr>
              <a:t>odst</a:t>
            </a:r>
            <a:r>
              <a:rPr lang="en" sz="1300" i="1" dirty="0">
                <a:solidFill>
                  <a:schemeClr val="dk1"/>
                </a:solidFill>
              </a:rPr>
              <a:t>. 3 (</a:t>
            </a:r>
            <a:r>
              <a:rPr lang="en" sz="1300" i="1" dirty="0" err="1">
                <a:solidFill>
                  <a:schemeClr val="dk1"/>
                </a:solidFill>
              </a:rPr>
              <a:t>tedy</a:t>
            </a:r>
            <a:r>
              <a:rPr lang="en" sz="1300" i="1" dirty="0">
                <a:solidFill>
                  <a:schemeClr val="dk1"/>
                </a:solidFill>
              </a:rPr>
              <a:t> rasa, </a:t>
            </a:r>
            <a:r>
              <a:rPr lang="en" sz="1300" i="1" dirty="0" err="1">
                <a:solidFill>
                  <a:schemeClr val="dk1"/>
                </a:solidFill>
              </a:rPr>
              <a:t>etnický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původ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národnost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pohlaví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sexuální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orientace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věk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zdravotní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postižení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náboženské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vyznání</a:t>
            </a:r>
            <a:r>
              <a:rPr lang="en" sz="1300" i="1" dirty="0">
                <a:solidFill>
                  <a:schemeClr val="dk1"/>
                </a:solidFill>
              </a:rPr>
              <a:t>, </a:t>
            </a:r>
            <a:r>
              <a:rPr lang="en" sz="1300" i="1" dirty="0" err="1">
                <a:solidFill>
                  <a:schemeClr val="dk1"/>
                </a:solidFill>
              </a:rPr>
              <a:t>víra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či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světový</a:t>
            </a:r>
            <a:r>
              <a:rPr lang="en" sz="1300" i="1" dirty="0">
                <a:solidFill>
                  <a:schemeClr val="dk1"/>
                </a:solidFill>
              </a:rPr>
              <a:t> </a:t>
            </a:r>
            <a:r>
              <a:rPr lang="en" sz="1300" i="1" dirty="0" err="1">
                <a:solidFill>
                  <a:schemeClr val="dk1"/>
                </a:solidFill>
              </a:rPr>
              <a:t>názor</a:t>
            </a:r>
            <a:r>
              <a:rPr lang="en" sz="1300" i="1" dirty="0">
                <a:solidFill>
                  <a:schemeClr val="dk1"/>
                </a:solidFill>
              </a:rPr>
              <a:t> – </a:t>
            </a:r>
            <a:r>
              <a:rPr lang="en" sz="1300" i="1" dirty="0" err="1">
                <a:solidFill>
                  <a:schemeClr val="dk1"/>
                </a:solidFill>
              </a:rPr>
              <a:t>pozn</a:t>
            </a:r>
            <a:r>
              <a:rPr lang="en" sz="1300" i="1" dirty="0">
                <a:solidFill>
                  <a:schemeClr val="dk1"/>
                </a:solidFill>
              </a:rPr>
              <a:t>. </a:t>
            </a:r>
            <a:r>
              <a:rPr lang="en" sz="1300" i="1" dirty="0" err="1">
                <a:solidFill>
                  <a:schemeClr val="dk1"/>
                </a:solidFill>
              </a:rPr>
              <a:t>autorky</a:t>
            </a:r>
            <a:r>
              <a:rPr lang="en" sz="1300" i="1" dirty="0">
                <a:solidFill>
                  <a:schemeClr val="dk1"/>
                </a:solidFill>
              </a:rPr>
              <a:t>),</a:t>
            </a:r>
            <a:endParaRPr sz="130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</a:rPr>
              <a:t>a. </a:t>
            </a:r>
            <a:r>
              <a:rPr lang="en" sz="1200" i="1" dirty="0" err="1">
                <a:solidFill>
                  <a:schemeClr val="dk1"/>
                </a:solidFill>
              </a:rPr>
              <a:t>jehož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záměrem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i="1" dirty="0" err="1">
                <a:solidFill>
                  <a:schemeClr val="dk1"/>
                </a:solidFill>
              </a:rPr>
              <a:t>nebo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důsledkem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i="1" dirty="0" err="1">
                <a:solidFill>
                  <a:schemeClr val="dk1"/>
                </a:solidFill>
              </a:rPr>
              <a:t>je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snížení</a:t>
            </a:r>
            <a:r>
              <a:rPr lang="en" sz="1200" b="1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důstojnosti</a:t>
            </a:r>
            <a:r>
              <a:rPr lang="en" sz="1200" b="1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osoby</a:t>
            </a:r>
            <a:r>
              <a:rPr lang="en" sz="1200" b="1" i="1" dirty="0">
                <a:solidFill>
                  <a:schemeClr val="dk1"/>
                </a:solidFill>
              </a:rPr>
              <a:t> </a:t>
            </a:r>
            <a:r>
              <a:rPr lang="en" sz="1200" i="1" dirty="0">
                <a:solidFill>
                  <a:schemeClr val="dk1"/>
                </a:solidFill>
              </a:rPr>
              <a:t>a </a:t>
            </a:r>
            <a:r>
              <a:rPr lang="en" sz="1200" i="1" dirty="0" err="1">
                <a:solidFill>
                  <a:schemeClr val="dk1"/>
                </a:solidFill>
              </a:rPr>
              <a:t>vytvoření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zastrašujícího</a:t>
            </a:r>
            <a:r>
              <a:rPr lang="en" sz="1200" i="1" dirty="0">
                <a:solidFill>
                  <a:schemeClr val="dk1"/>
                </a:solidFill>
              </a:rPr>
              <a:t>, </a:t>
            </a:r>
            <a:r>
              <a:rPr lang="en" sz="1200" b="1" i="1" dirty="0" err="1">
                <a:solidFill>
                  <a:schemeClr val="dk1"/>
                </a:solidFill>
              </a:rPr>
              <a:t>nepřátelského</a:t>
            </a:r>
            <a:r>
              <a:rPr lang="en" sz="1200" i="1" dirty="0">
                <a:solidFill>
                  <a:schemeClr val="dk1"/>
                </a:solidFill>
              </a:rPr>
              <a:t>, </a:t>
            </a:r>
            <a:r>
              <a:rPr lang="en" sz="1200" b="1" i="1" dirty="0" err="1">
                <a:solidFill>
                  <a:schemeClr val="dk1"/>
                </a:solidFill>
              </a:rPr>
              <a:t>ponižujícího</a:t>
            </a:r>
            <a:r>
              <a:rPr lang="en" sz="1200" i="1" dirty="0">
                <a:solidFill>
                  <a:schemeClr val="dk1"/>
                </a:solidFill>
              </a:rPr>
              <a:t>, </a:t>
            </a:r>
            <a:r>
              <a:rPr lang="en" sz="1200" b="1" i="1" dirty="0" err="1">
                <a:solidFill>
                  <a:schemeClr val="dk1"/>
                </a:solidFill>
              </a:rPr>
              <a:t>pokořujícího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i="1" dirty="0" err="1">
                <a:solidFill>
                  <a:schemeClr val="dk1"/>
                </a:solidFill>
              </a:rPr>
              <a:t>nebo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urážlivého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r>
              <a:rPr lang="en" sz="1200" b="1" i="1" dirty="0" err="1">
                <a:solidFill>
                  <a:schemeClr val="dk1"/>
                </a:solidFill>
              </a:rPr>
              <a:t>prostředí</a:t>
            </a:r>
            <a:r>
              <a:rPr lang="en" sz="1200" i="1" dirty="0">
                <a:solidFill>
                  <a:schemeClr val="dk1"/>
                </a:solidFill>
              </a:rPr>
              <a:t>, </a:t>
            </a:r>
            <a:r>
              <a:rPr lang="en" sz="1200" i="1" dirty="0" err="1">
                <a:solidFill>
                  <a:schemeClr val="dk1"/>
                </a:solidFill>
              </a:rPr>
              <a:t>nebo</a:t>
            </a:r>
            <a:r>
              <a:rPr lang="en" sz="1200" i="1" dirty="0">
                <a:solidFill>
                  <a:schemeClr val="dk1"/>
                </a:solidFill>
              </a:rPr>
              <a:t> </a:t>
            </a:r>
            <a:endParaRPr sz="1200" i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V </a:t>
            </a:r>
            <a:r>
              <a:rPr lang="en" sz="1200" dirty="0" err="1">
                <a:solidFill>
                  <a:schemeClr val="dk1"/>
                </a:solidFill>
              </a:rPr>
              <a:t>kontextu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reklamy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může</a:t>
            </a:r>
            <a:r>
              <a:rPr lang="en" sz="1200" dirty="0">
                <a:solidFill>
                  <a:schemeClr val="dk1"/>
                </a:solidFill>
              </a:rPr>
              <a:t> k </a:t>
            </a:r>
            <a:r>
              <a:rPr lang="en" sz="1200" dirty="0" err="1">
                <a:solidFill>
                  <a:schemeClr val="dk1"/>
                </a:solidFill>
              </a:rPr>
              <a:t>zásahu</a:t>
            </a:r>
            <a:r>
              <a:rPr lang="en" sz="1200" dirty="0">
                <a:solidFill>
                  <a:schemeClr val="dk1"/>
                </a:solidFill>
              </a:rPr>
              <a:t> do </a:t>
            </a:r>
            <a:r>
              <a:rPr lang="en" sz="1200" dirty="0" err="1">
                <a:solidFill>
                  <a:schemeClr val="dk1"/>
                </a:solidFill>
              </a:rPr>
              <a:t>důstojnosti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dojít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ve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třech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rovinách</a:t>
            </a:r>
            <a:r>
              <a:rPr lang="en" sz="1200" dirty="0">
                <a:solidFill>
                  <a:schemeClr val="dk1"/>
                </a:solidFill>
              </a:rPr>
              <a:t>: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1) </a:t>
            </a:r>
            <a:r>
              <a:rPr lang="en" sz="1200" dirty="0" err="1">
                <a:solidFill>
                  <a:schemeClr val="dk1"/>
                </a:solidFill>
              </a:rPr>
              <a:t>zásah</a:t>
            </a:r>
            <a:r>
              <a:rPr lang="en" sz="1200" dirty="0">
                <a:solidFill>
                  <a:schemeClr val="dk1"/>
                </a:solidFill>
              </a:rPr>
              <a:t> do </a:t>
            </a:r>
            <a:r>
              <a:rPr lang="en" sz="1200" dirty="0" err="1">
                <a:solidFill>
                  <a:schemeClr val="dk1"/>
                </a:solidFill>
              </a:rPr>
              <a:t>důstojnosti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lidských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bytostí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obecně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2) </a:t>
            </a:r>
            <a:r>
              <a:rPr lang="en" sz="1200" dirty="0" err="1">
                <a:solidFill>
                  <a:schemeClr val="dk1"/>
                </a:solidFill>
              </a:rPr>
              <a:t>zásah</a:t>
            </a:r>
            <a:r>
              <a:rPr lang="en" sz="1200" dirty="0">
                <a:solidFill>
                  <a:schemeClr val="dk1"/>
                </a:solidFill>
              </a:rPr>
              <a:t> do </a:t>
            </a:r>
            <a:r>
              <a:rPr lang="en" sz="1200" dirty="0" err="1">
                <a:solidFill>
                  <a:schemeClr val="dk1"/>
                </a:solidFill>
              </a:rPr>
              <a:t>důstojnosti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osob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vystupujících</a:t>
            </a:r>
            <a:r>
              <a:rPr lang="en" sz="1200" dirty="0">
                <a:solidFill>
                  <a:schemeClr val="dk1"/>
                </a:solidFill>
              </a:rPr>
              <a:t> v </a:t>
            </a:r>
            <a:r>
              <a:rPr lang="en" sz="1200" dirty="0" err="1">
                <a:solidFill>
                  <a:schemeClr val="dk1"/>
                </a:solidFill>
              </a:rPr>
              <a:t>reklamě</a:t>
            </a:r>
            <a:r>
              <a:rPr lang="en" sz="1200" dirty="0">
                <a:solidFill>
                  <a:schemeClr val="dk1"/>
                </a:solidFill>
              </a:rPr>
              <a:t>,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3) </a:t>
            </a:r>
            <a:r>
              <a:rPr lang="en" sz="1200" dirty="0" err="1">
                <a:solidFill>
                  <a:schemeClr val="dk1"/>
                </a:solidFill>
              </a:rPr>
              <a:t>zásah</a:t>
            </a:r>
            <a:r>
              <a:rPr lang="en" sz="1200" dirty="0">
                <a:solidFill>
                  <a:schemeClr val="dk1"/>
                </a:solidFill>
              </a:rPr>
              <a:t> do </a:t>
            </a:r>
            <a:r>
              <a:rPr lang="en" sz="1200" dirty="0" err="1">
                <a:solidFill>
                  <a:schemeClr val="dk1"/>
                </a:solidFill>
              </a:rPr>
              <a:t>důstojnosti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příjemců</a:t>
            </a:r>
            <a:r>
              <a:rPr lang="en" sz="1200" dirty="0">
                <a:solidFill>
                  <a:schemeClr val="dk1"/>
                </a:solidFill>
              </a:rPr>
              <a:t> a </a:t>
            </a:r>
            <a:r>
              <a:rPr lang="en" sz="1200" dirty="0" err="1">
                <a:solidFill>
                  <a:schemeClr val="dk1"/>
                </a:solidFill>
              </a:rPr>
              <a:t>příjemkyň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reklamy</a:t>
            </a:r>
            <a:r>
              <a:rPr lang="en" sz="1200" dirty="0">
                <a:solidFill>
                  <a:schemeClr val="dk1"/>
                </a:solidFill>
              </a:rPr>
              <a:t>,</a:t>
            </a:r>
            <a:r>
              <a:rPr lang="en" sz="2000" baseline="300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přičemž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postačí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zásah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i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jen</a:t>
            </a:r>
            <a:r>
              <a:rPr lang="en" sz="1200" dirty="0">
                <a:solidFill>
                  <a:schemeClr val="dk1"/>
                </a:solidFill>
              </a:rPr>
              <a:t> do </a:t>
            </a:r>
            <a:r>
              <a:rPr lang="en" sz="1200" dirty="0" err="1">
                <a:solidFill>
                  <a:schemeClr val="dk1"/>
                </a:solidFill>
              </a:rPr>
              <a:t>jedné</a:t>
            </a:r>
            <a:r>
              <a:rPr lang="en" sz="1200" dirty="0">
                <a:solidFill>
                  <a:schemeClr val="dk1"/>
                </a:solidFill>
              </a:rPr>
              <a:t> z </a:t>
            </a:r>
            <a:r>
              <a:rPr lang="en" sz="1200" dirty="0" err="1">
                <a:solidFill>
                  <a:schemeClr val="dk1"/>
                </a:solidFill>
              </a:rPr>
              <a:t>uvedených</a:t>
            </a:r>
            <a:r>
              <a:rPr lang="en" sz="1200" dirty="0">
                <a:solidFill>
                  <a:schemeClr val="dk1"/>
                </a:solidFill>
              </a:rPr>
              <a:t> </a:t>
            </a:r>
            <a:r>
              <a:rPr lang="en" sz="1200" dirty="0" err="1">
                <a:solidFill>
                  <a:schemeClr val="dk1"/>
                </a:solidFill>
              </a:rPr>
              <a:t>rovin</a:t>
            </a:r>
            <a:r>
              <a:rPr lang="en" sz="1200" dirty="0">
                <a:solidFill>
                  <a:schemeClr val="dk1"/>
                </a:solidFill>
              </a:rPr>
              <a:t>.</a:t>
            </a:r>
            <a:endParaRPr sz="9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8E195-74CC-8942-A242-51C6F047B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94" y="73106"/>
            <a:ext cx="3707537" cy="23271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DF4EC2-489A-254E-B608-7ED0E8411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388" y="1318921"/>
            <a:ext cx="3860963" cy="2894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8E5D3D-D9C6-9243-93D3-5F4033865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669" y="2400298"/>
            <a:ext cx="1921985" cy="27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2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FF188-9524-634B-B766-505EF6B7B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Podzákonná právní úprava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09BC4-2E04-8148-B9BE-5E6DC3F63B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tIns="108000"/>
          <a:lstStyle/>
          <a:p>
            <a:pPr lvl="0" indent="-304800">
              <a:buClr>
                <a:schemeClr val="dk1"/>
              </a:buClr>
              <a:buSzPts val="1200"/>
            </a:pPr>
            <a:r>
              <a:rPr lang="cs-CZ" sz="1600" dirty="0">
                <a:solidFill>
                  <a:schemeClr val="dk1"/>
                </a:solidFill>
              </a:rPr>
              <a:t>Metodická informace ministerstva průmyslu a obchodu k rozeznávání sexismu v reklamě</a:t>
            </a:r>
          </a:p>
          <a:p>
            <a:pPr lvl="0" indent="-304800">
              <a:lnSpc>
                <a:spcPct val="100000"/>
              </a:lnSpc>
              <a:buClr>
                <a:schemeClr val="dk1"/>
              </a:buClr>
              <a:buSzPts val="1200"/>
            </a:pPr>
            <a:r>
              <a:rPr lang="cs-CZ" sz="1600" dirty="0">
                <a:solidFill>
                  <a:schemeClr val="dk1"/>
                </a:solidFill>
              </a:rPr>
              <a:t>(</a:t>
            </a:r>
            <a:r>
              <a:rPr lang="cs-CZ" sz="1600" dirty="0">
                <a:solidFill>
                  <a:schemeClr val="dk1"/>
                </a:solidFill>
                <a:hlinkClick r:id="rId3"/>
              </a:rPr>
              <a:t>https://www.mpo.cz/assets/dokumenty/55757/63940/656321/priloha001.pdf</a:t>
            </a:r>
            <a:r>
              <a:rPr lang="cs-CZ" sz="1600" dirty="0">
                <a:solidFill>
                  <a:schemeClr val="dk1"/>
                </a:solidFill>
              </a:rPr>
              <a:t>) 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/>
              <a:t>V konkrétních případech musí orgán dozoru vždy nejen konstatovat, že reklama obsahuje sexistický prvek, ale také popsat, v čem sexismus reklamy spočívá a dovodit, proč je právě z toho důvodu reklama v rozporu s dobrými mravy a tedy i v rozporu se zákonem. 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Užití lidského těla – bez souvislosti s produktem/se souvislostí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Zobrazení částí těla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Využívání sexuálních prvků</a:t>
            </a:r>
          </a:p>
          <a:p>
            <a:pPr lvl="1" indent="-30480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Stereotypní zobrazení</a:t>
            </a:r>
          </a:p>
          <a:p>
            <a:pPr indent="-304800">
              <a:buClr>
                <a:schemeClr val="dk1"/>
              </a:buClr>
              <a:buSzPts val="1200"/>
            </a:pPr>
            <a:r>
              <a:rPr lang="cs-CZ" sz="1600" dirty="0">
                <a:solidFill>
                  <a:schemeClr val="dk1"/>
                </a:solidFill>
              </a:rPr>
              <a:t>Veřejná ochránkyně práv –Zpráva veřejné ochránkyně práv o šetření z vlastní iniciativy ve věci přístupu úřadů k sexistické reklamě ze dne 20. 4. 2018 (</a:t>
            </a:r>
            <a:r>
              <a:rPr lang="cs-CZ" sz="1600" dirty="0">
                <a:solidFill>
                  <a:schemeClr val="dk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https://www.ochrance.cz/fileadmin/user_upload/ESO/2024-17-VOP-VB-Z18-final.pdf</a:t>
            </a:r>
            <a:r>
              <a:rPr lang="cs-CZ" sz="1600" dirty="0">
                <a:solidFill>
                  <a:schemeClr val="dk1"/>
                </a:solidFill>
              </a:rPr>
              <a:t>) </a:t>
            </a:r>
          </a:p>
          <a:p>
            <a:pPr lvl="1" indent="-304800"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Praxe krajských živnostenských úřadů je nejednotná – narušení legitimního očekávání zadavatelů a zpracovatelů reklamy</a:t>
            </a:r>
          </a:p>
          <a:p>
            <a:pPr lvl="1" indent="-304800"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U posuzování reklamy je nutné zhodnotit její obsah a kontext</a:t>
            </a:r>
          </a:p>
          <a:p>
            <a:pPr lvl="1" indent="-304800">
              <a:spcBef>
                <a:spcPts val="0"/>
              </a:spcBef>
              <a:buClr>
                <a:schemeClr val="dk1"/>
              </a:buClr>
              <a:buSzPts val="1200"/>
            </a:pPr>
            <a:r>
              <a:rPr lang="cs-CZ" sz="1300" dirty="0">
                <a:solidFill>
                  <a:schemeClr val="dk1"/>
                </a:solidFill>
              </a:rPr>
              <a:t>MPO by mělo být ve sjednocování aktivnější a činit opatření proti nečinnosti vůči nejednotně posouzeným reklamám</a:t>
            </a:r>
          </a:p>
          <a:p>
            <a:pPr lvl="0" indent="-304800">
              <a:buClr>
                <a:schemeClr val="dk1"/>
              </a:buClr>
              <a:buSzPts val="1200"/>
            </a:pPr>
            <a:endParaRPr lang="cs-CZ" sz="2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298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Dostala reklama pokutu?</a:t>
            </a:r>
            <a:endParaRPr/>
          </a:p>
        </p:txBody>
      </p:sp>
      <p:sp>
        <p:nvSpPr>
          <p:cNvPr id="223" name="Google Shape;223;p4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Aft>
                <a:spcPts val="1600"/>
              </a:spcAft>
              <a:buNone/>
            </a:pPr>
            <a:endParaRPr lang="cs-CZ" sz="3200" dirty="0"/>
          </a:p>
          <a:p>
            <a:pPr marL="0" lvl="0" indent="0">
              <a:spcAft>
                <a:spcPts val="1600"/>
              </a:spcAft>
              <a:buNone/>
            </a:pPr>
            <a:r>
              <a:rPr lang="cs-CZ" sz="3200" dirty="0"/>
              <a:t>https://</a:t>
            </a:r>
            <a:r>
              <a:rPr lang="cs-CZ" sz="3200" dirty="0" err="1"/>
              <a:t>ahaslides.com</a:t>
            </a:r>
            <a:r>
              <a:rPr lang="cs-CZ" sz="3200" dirty="0"/>
              <a:t>/MEDPRAVO</a:t>
            </a:r>
            <a:endParaRPr sz="3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Poznej reklamu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Hra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 err="1"/>
              <a:t>Rozhodování</a:t>
            </a:r>
            <a:r>
              <a:rPr lang="en" sz="2200" b="1" dirty="0"/>
              <a:t> </a:t>
            </a:r>
            <a:r>
              <a:rPr lang="en" sz="2200" b="1" dirty="0" err="1"/>
              <a:t>prvostupňových</a:t>
            </a:r>
            <a:r>
              <a:rPr lang="en" sz="2200" b="1" dirty="0"/>
              <a:t> </a:t>
            </a:r>
            <a:r>
              <a:rPr lang="en" sz="2200" b="1" dirty="0" err="1"/>
              <a:t>orgánů</a:t>
            </a:r>
            <a:r>
              <a:rPr lang="en" sz="2200" b="1" dirty="0"/>
              <a:t> - </a:t>
            </a:r>
            <a:r>
              <a:rPr lang="en" sz="2200" b="1" dirty="0" err="1"/>
              <a:t>problémy</a:t>
            </a:r>
            <a:endParaRPr sz="22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4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>
              <a:spcAft>
                <a:spcPts val="1600"/>
              </a:spcAft>
              <a:buAutoNum type="arabicParenR"/>
            </a:pPr>
            <a:r>
              <a:rPr lang="cs-CZ" dirty="0"/>
              <a:t>Nejednotnost postupu KŽÚ při posuzování sexistické reklamy</a:t>
            </a:r>
          </a:p>
          <a:p>
            <a:pPr marL="285750" indent="-285750">
              <a:spcAft>
                <a:spcPts val="1600"/>
              </a:spcAft>
            </a:pPr>
            <a:r>
              <a:rPr lang="cs-CZ" b="1" dirty="0"/>
              <a:t>Mezi jednotlivými krajskými živnostenskými úřady existují rozdíly, které narušují legitimní očekávání a právní jistotu</a:t>
            </a:r>
            <a:r>
              <a:rPr lang="cs-CZ" dirty="0"/>
              <a:t> podnikajících subjektů (názor i Veřejné ochránkyně práv)</a:t>
            </a:r>
          </a:p>
          <a:p>
            <a:pPr marL="285750" indent="-285750">
              <a:spcAft>
                <a:spcPts val="1600"/>
              </a:spcAft>
            </a:pPr>
            <a:r>
              <a:rPr lang="cs-CZ" dirty="0"/>
              <a:t>Pozitivní je vydání Metodické informace, je ale třeba posílit další metodickou činnost MPO</a:t>
            </a:r>
          </a:p>
          <a:p>
            <a:pPr marL="285750" indent="-285750">
              <a:spcAft>
                <a:spcPts val="1600"/>
              </a:spcAft>
            </a:pPr>
            <a:r>
              <a:rPr lang="cs-CZ" dirty="0"/>
              <a:t>Stejná reklama jinak posouzena ve dvou krajích</a:t>
            </a:r>
          </a:p>
          <a:p>
            <a:pPr marL="285750" indent="-285750">
              <a:spcAft>
                <a:spcPts val="1600"/>
              </a:spcAft>
            </a:pPr>
            <a:endParaRPr lang="cs-CZ" dirty="0"/>
          </a:p>
          <a:p>
            <a:pPr marL="0" indent="0">
              <a:spcAft>
                <a:spcPts val="1600"/>
              </a:spcAft>
              <a:buNone/>
            </a:pPr>
            <a:endParaRPr lang="cs-CZ" dirty="0"/>
          </a:p>
        </p:txBody>
      </p:sp>
      <p:pic>
        <p:nvPicPr>
          <p:cNvPr id="5" name="image40.png">
            <a:extLst>
              <a:ext uri="{FF2B5EF4-FFF2-40B4-BE49-F238E27FC236}">
                <a16:creationId xmlns:a16="http://schemas.microsoft.com/office/drawing/2014/main" id="{44106AB7-FE5A-894E-B738-DE6D0D630154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698124" y="1721594"/>
            <a:ext cx="4086421" cy="2427890"/>
          </a:xfrm>
          <a:prstGeom prst="rect">
            <a:avLst/>
          </a:prstGeom>
          <a:ln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A4DAB7-E04F-F140-8E87-6992559FF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-20181"/>
            <a:ext cx="8520600" cy="572700"/>
          </a:xfrm>
        </p:spPr>
        <p:txBody>
          <a:bodyPr/>
          <a:lstStyle/>
          <a:p>
            <a:br>
              <a:rPr lang="cs-CZ" sz="1200" dirty="0"/>
            </a:br>
            <a:r>
              <a:rPr lang="cs-CZ" sz="1800" b="1" dirty="0"/>
              <a:t>Nejednotnost postupu KŽÚ při posuzování sexistické reklamy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F69D47-F810-174E-9EF6-CDC818E80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014" y="766137"/>
            <a:ext cx="3695758" cy="3933083"/>
          </a:xfrm>
        </p:spPr>
        <p:txBody>
          <a:bodyPr/>
          <a:lstStyle/>
          <a:p>
            <a:pPr marL="139700" indent="0">
              <a:buNone/>
            </a:pPr>
            <a:r>
              <a:rPr lang="cs-CZ" dirty="0"/>
              <a:t>„</a:t>
            </a:r>
            <a:r>
              <a:rPr lang="cs-CZ" dirty="0" err="1"/>
              <a:t>Základním</a:t>
            </a:r>
            <a:r>
              <a:rPr lang="cs-CZ" dirty="0"/>
              <a:t> </a:t>
            </a:r>
            <a:r>
              <a:rPr lang="cs-CZ" dirty="0" err="1"/>
              <a:t>cílem</a:t>
            </a:r>
            <a:r>
              <a:rPr lang="cs-CZ" dirty="0"/>
              <a:t> </a:t>
            </a:r>
            <a:r>
              <a:rPr lang="cs-CZ" dirty="0" err="1"/>
              <a:t>zakázky</a:t>
            </a:r>
            <a:r>
              <a:rPr lang="cs-CZ" dirty="0"/>
              <a:t> bylo nabourat </a:t>
            </a:r>
            <a:r>
              <a:rPr lang="cs-CZ" dirty="0" err="1"/>
              <a:t>zažity</a:t>
            </a:r>
            <a:r>
              <a:rPr lang="cs-CZ" dirty="0"/>
              <a:t>́ stereotyp </a:t>
            </a:r>
            <a:r>
              <a:rPr lang="cs-CZ" dirty="0" err="1"/>
              <a:t>vnímáni</a:t>
            </a:r>
            <a:r>
              <a:rPr lang="cs-CZ" dirty="0"/>
              <a:t>́ </a:t>
            </a:r>
            <a:r>
              <a:rPr lang="cs-CZ" dirty="0" err="1"/>
              <a:t>pivovarnictvi</a:t>
            </a:r>
            <a:r>
              <a:rPr lang="cs-CZ" dirty="0"/>
              <a:t>́ jako </a:t>
            </a:r>
            <a:r>
              <a:rPr lang="cs-CZ" dirty="0" err="1"/>
              <a:t>čiste</a:t>
            </a:r>
            <a:r>
              <a:rPr lang="cs-CZ" dirty="0"/>
              <a:t>̌ </a:t>
            </a:r>
            <a:r>
              <a:rPr lang="cs-CZ" dirty="0" err="1"/>
              <a:t>mužske</a:t>
            </a:r>
            <a:r>
              <a:rPr lang="cs-CZ" dirty="0"/>
              <a:t>́ </a:t>
            </a:r>
            <a:r>
              <a:rPr lang="cs-CZ" dirty="0" err="1"/>
              <a:t>záležitosti</a:t>
            </a:r>
            <a:r>
              <a:rPr lang="cs-CZ" dirty="0"/>
              <a:t>. Tak tomu </a:t>
            </a:r>
            <a:r>
              <a:rPr lang="cs-CZ" dirty="0" err="1"/>
              <a:t>bývalo</a:t>
            </a:r>
            <a:r>
              <a:rPr lang="cs-CZ" dirty="0"/>
              <a:t> v minulosti, ale dnes </a:t>
            </a:r>
            <a:r>
              <a:rPr lang="cs-CZ" dirty="0" err="1"/>
              <a:t>ženy</a:t>
            </a:r>
            <a:r>
              <a:rPr lang="cs-CZ" dirty="0"/>
              <a:t> </a:t>
            </a:r>
            <a:r>
              <a:rPr lang="cs-CZ" dirty="0" err="1"/>
              <a:t>zastávaji</a:t>
            </a:r>
            <a:r>
              <a:rPr lang="cs-CZ" dirty="0"/>
              <a:t>́ </a:t>
            </a:r>
            <a:r>
              <a:rPr lang="cs-CZ" dirty="0" err="1"/>
              <a:t>řadu</a:t>
            </a:r>
            <a:r>
              <a:rPr lang="cs-CZ" dirty="0"/>
              <a:t> </a:t>
            </a:r>
            <a:r>
              <a:rPr lang="cs-CZ" dirty="0" err="1"/>
              <a:t>praci</a:t>
            </a:r>
            <a:r>
              <a:rPr lang="cs-CZ" dirty="0"/>
              <a:t>́ v </a:t>
            </a:r>
            <a:r>
              <a:rPr lang="cs-CZ" dirty="0" err="1"/>
              <a:t>rámci</a:t>
            </a:r>
            <a:r>
              <a:rPr lang="cs-CZ" dirty="0"/>
              <a:t> </a:t>
            </a:r>
            <a:r>
              <a:rPr lang="cs-CZ" dirty="0" err="1"/>
              <a:t>pivovarnického</a:t>
            </a:r>
            <a:r>
              <a:rPr lang="cs-CZ" dirty="0"/>
              <a:t> procesu ve </a:t>
            </a:r>
            <a:r>
              <a:rPr lang="cs-CZ" dirty="0" err="1"/>
              <a:t>stejném</a:t>
            </a:r>
            <a:r>
              <a:rPr lang="cs-CZ" dirty="0"/>
              <a:t> postavení jako </a:t>
            </a:r>
            <a:r>
              <a:rPr lang="cs-CZ" dirty="0" err="1"/>
              <a:t>muži</a:t>
            </a:r>
            <a:r>
              <a:rPr lang="cs-CZ" dirty="0"/>
              <a:t>, </a:t>
            </a:r>
            <a:r>
              <a:rPr lang="cs-CZ" dirty="0" err="1"/>
              <a:t>včetne</a:t>
            </a:r>
            <a:r>
              <a:rPr lang="cs-CZ" dirty="0"/>
              <a:t>̌ </a:t>
            </a:r>
            <a:r>
              <a:rPr lang="cs-CZ" dirty="0" err="1"/>
              <a:t>namáhave</a:t>
            </a:r>
            <a:r>
              <a:rPr lang="cs-CZ" dirty="0"/>
              <a:t>́ </a:t>
            </a:r>
            <a:r>
              <a:rPr lang="cs-CZ" dirty="0" err="1"/>
              <a:t>práce</a:t>
            </a:r>
            <a:r>
              <a:rPr lang="cs-CZ" dirty="0"/>
              <a:t> na chmelnici. (…) </a:t>
            </a:r>
            <a:r>
              <a:rPr lang="cs-CZ" dirty="0" err="1"/>
              <a:t>Při</a:t>
            </a:r>
            <a:r>
              <a:rPr lang="cs-CZ" dirty="0"/>
              <a:t> sklizni </a:t>
            </a:r>
            <a:r>
              <a:rPr lang="cs-CZ" dirty="0" err="1"/>
              <a:t>ječmene</a:t>
            </a:r>
            <a:r>
              <a:rPr lang="cs-CZ" dirty="0"/>
              <a:t> i na chmelnici se pracuje </a:t>
            </a:r>
            <a:r>
              <a:rPr lang="cs-CZ" dirty="0" err="1"/>
              <a:t>často</a:t>
            </a:r>
            <a:r>
              <a:rPr lang="cs-CZ" dirty="0"/>
              <a:t> i za </a:t>
            </a:r>
            <a:r>
              <a:rPr lang="cs-CZ" dirty="0" err="1"/>
              <a:t>vysokých</a:t>
            </a:r>
            <a:r>
              <a:rPr lang="cs-CZ" dirty="0"/>
              <a:t> teplot, je </a:t>
            </a:r>
            <a:r>
              <a:rPr lang="cs-CZ" dirty="0" err="1"/>
              <a:t>třeba</a:t>
            </a:r>
            <a:r>
              <a:rPr lang="cs-CZ" dirty="0"/>
              <a:t> </a:t>
            </a:r>
            <a:r>
              <a:rPr lang="cs-CZ" dirty="0" err="1"/>
              <a:t>odpočívat</a:t>
            </a:r>
            <a:r>
              <a:rPr lang="cs-CZ" dirty="0"/>
              <a:t> (</a:t>
            </a:r>
            <a:r>
              <a:rPr lang="cs-CZ" dirty="0" err="1"/>
              <a:t>žena</a:t>
            </a:r>
            <a:r>
              <a:rPr lang="cs-CZ" dirty="0"/>
              <a:t> na poli s </a:t>
            </a:r>
            <a:r>
              <a:rPr lang="cs-CZ" dirty="0" err="1"/>
              <a:t>ječmenem</a:t>
            </a:r>
            <a:r>
              <a:rPr lang="cs-CZ" dirty="0"/>
              <a:t> se psem v </a:t>
            </a:r>
            <a:r>
              <a:rPr lang="cs-CZ" dirty="0" err="1"/>
              <a:t>náruči</a:t>
            </a:r>
            <a:r>
              <a:rPr lang="cs-CZ" dirty="0"/>
              <a:t>́) a proto je </a:t>
            </a:r>
            <a:r>
              <a:rPr lang="cs-CZ" dirty="0" err="1"/>
              <a:t>přirozene</a:t>
            </a:r>
            <a:r>
              <a:rPr lang="cs-CZ" dirty="0"/>
              <a:t>́, </a:t>
            </a:r>
            <a:r>
              <a:rPr lang="cs-CZ" dirty="0" err="1"/>
              <a:t>že</a:t>
            </a:r>
            <a:r>
              <a:rPr lang="cs-CZ" dirty="0"/>
              <a:t> </a:t>
            </a:r>
            <a:r>
              <a:rPr lang="cs-CZ" dirty="0" err="1"/>
              <a:t>ženy</a:t>
            </a:r>
            <a:r>
              <a:rPr lang="cs-CZ" dirty="0"/>
              <a:t> jsou v </a:t>
            </a:r>
            <a:r>
              <a:rPr lang="cs-CZ" dirty="0" err="1"/>
              <a:t>takovém</a:t>
            </a:r>
            <a:r>
              <a:rPr lang="cs-CZ" dirty="0"/>
              <a:t> </a:t>
            </a:r>
            <a:r>
              <a:rPr lang="cs-CZ" dirty="0" err="1"/>
              <a:t>prostředi</a:t>
            </a:r>
            <a:r>
              <a:rPr lang="cs-CZ" dirty="0"/>
              <a:t>́ </a:t>
            </a:r>
            <a:r>
              <a:rPr lang="cs-CZ" dirty="0" err="1"/>
              <a:t>střídme</a:t>
            </a:r>
            <a:r>
              <a:rPr lang="cs-CZ" dirty="0"/>
              <a:t>̌ </a:t>
            </a:r>
            <a:r>
              <a:rPr lang="cs-CZ" dirty="0" err="1"/>
              <a:t>oblečeny</a:t>
            </a:r>
            <a:r>
              <a:rPr lang="cs-CZ" dirty="0"/>
              <a:t> a </a:t>
            </a:r>
            <a:r>
              <a:rPr lang="cs-CZ" dirty="0" err="1"/>
              <a:t>částečne</a:t>
            </a:r>
            <a:r>
              <a:rPr lang="cs-CZ" dirty="0"/>
              <a:t>̌ odhaleny, </a:t>
            </a:r>
            <a:r>
              <a:rPr lang="cs-CZ" dirty="0" err="1"/>
              <a:t>ostatne</a:t>
            </a:r>
            <a:r>
              <a:rPr lang="cs-CZ" dirty="0"/>
              <a:t>̌ to na </a:t>
            </a:r>
            <a:r>
              <a:rPr lang="cs-CZ" dirty="0" err="1"/>
              <a:t>umělecke</a:t>
            </a:r>
            <a:r>
              <a:rPr lang="cs-CZ" dirty="0"/>
              <a:t>́ fotografii vyzdvihuje jejich </a:t>
            </a:r>
            <a:r>
              <a:rPr lang="cs-CZ" dirty="0" err="1"/>
              <a:t>půvab</a:t>
            </a:r>
            <a:r>
              <a:rPr lang="cs-CZ" dirty="0"/>
              <a:t> a </a:t>
            </a:r>
            <a:r>
              <a:rPr lang="cs-CZ" dirty="0" err="1"/>
              <a:t>přirozenou</a:t>
            </a:r>
            <a:r>
              <a:rPr lang="cs-CZ" dirty="0"/>
              <a:t> </a:t>
            </a:r>
            <a:r>
              <a:rPr lang="cs-CZ" dirty="0" err="1"/>
              <a:t>krásu</a:t>
            </a:r>
            <a:r>
              <a:rPr lang="cs-CZ" dirty="0"/>
              <a:t>. </a:t>
            </a:r>
            <a:r>
              <a:rPr lang="cs-CZ" dirty="0" err="1"/>
              <a:t>Obdobne</a:t>
            </a:r>
            <a:r>
              <a:rPr lang="cs-CZ" dirty="0"/>
              <a:t>̌ je </a:t>
            </a:r>
            <a:r>
              <a:rPr lang="cs-CZ" dirty="0" err="1"/>
              <a:t>třeba</a:t>
            </a:r>
            <a:r>
              <a:rPr lang="cs-CZ" dirty="0"/>
              <a:t> posuzovat i </a:t>
            </a:r>
            <a:r>
              <a:rPr lang="cs-CZ" dirty="0" err="1"/>
              <a:t>pracovni</a:t>
            </a:r>
            <a:r>
              <a:rPr lang="cs-CZ" dirty="0"/>
              <a:t>́ </a:t>
            </a:r>
            <a:r>
              <a:rPr lang="cs-CZ" dirty="0" err="1"/>
              <a:t>podmínky</a:t>
            </a:r>
            <a:r>
              <a:rPr lang="cs-CZ" dirty="0"/>
              <a:t> </a:t>
            </a:r>
            <a:r>
              <a:rPr lang="cs-CZ" dirty="0" err="1"/>
              <a:t>žen</a:t>
            </a:r>
            <a:r>
              <a:rPr lang="cs-CZ" dirty="0"/>
              <a:t> </a:t>
            </a:r>
            <a:r>
              <a:rPr lang="cs-CZ" dirty="0" err="1"/>
              <a:t>pracujících</a:t>
            </a:r>
            <a:r>
              <a:rPr lang="cs-CZ" dirty="0"/>
              <a:t> ve </a:t>
            </a:r>
            <a:r>
              <a:rPr lang="cs-CZ" dirty="0" err="1"/>
              <a:t>sladovne</a:t>
            </a:r>
            <a:r>
              <a:rPr lang="cs-CZ" dirty="0"/>
              <a:t>̌ </a:t>
            </a:r>
            <a:r>
              <a:rPr lang="cs-CZ" dirty="0" err="1"/>
              <a:t>či</a:t>
            </a:r>
            <a:r>
              <a:rPr lang="cs-CZ" dirty="0"/>
              <a:t> </a:t>
            </a:r>
            <a:r>
              <a:rPr lang="cs-CZ" dirty="0" err="1"/>
              <a:t>varne</a:t>
            </a:r>
            <a:r>
              <a:rPr lang="cs-CZ" dirty="0"/>
              <a:t>̌ piva. </a:t>
            </a:r>
            <a:r>
              <a:rPr lang="cs-CZ" dirty="0" err="1"/>
              <a:t>Tímto</a:t>
            </a:r>
            <a:r>
              <a:rPr lang="cs-CZ" dirty="0"/>
              <a:t> </a:t>
            </a:r>
            <a:r>
              <a:rPr lang="cs-CZ" dirty="0" err="1"/>
              <a:t>jiným</a:t>
            </a:r>
            <a:r>
              <a:rPr lang="cs-CZ" dirty="0"/>
              <a:t> pohledem pak dost </a:t>
            </a:r>
            <a:r>
              <a:rPr lang="cs-CZ" dirty="0" err="1"/>
              <a:t>dobře</a:t>
            </a:r>
            <a:r>
              <a:rPr lang="cs-CZ" dirty="0"/>
              <a:t> nelze hodnotit, </a:t>
            </a:r>
            <a:r>
              <a:rPr lang="cs-CZ" dirty="0" err="1"/>
              <a:t>že</a:t>
            </a:r>
            <a:r>
              <a:rPr lang="cs-CZ" dirty="0"/>
              <a:t> se </a:t>
            </a:r>
            <a:r>
              <a:rPr lang="cs-CZ" dirty="0" err="1"/>
              <a:t>ženy</a:t>
            </a:r>
            <a:r>
              <a:rPr lang="cs-CZ" dirty="0"/>
              <a:t> jako </a:t>
            </a:r>
            <a:r>
              <a:rPr lang="cs-CZ" dirty="0" err="1"/>
              <a:t>tváři</a:t>
            </a:r>
            <a:r>
              <a:rPr lang="cs-CZ" dirty="0"/>
              <a:t>́ </a:t>
            </a:r>
            <a:r>
              <a:rPr lang="cs-CZ" dirty="0" err="1"/>
              <a:t>svůdne</a:t>
            </a:r>
            <a:r>
              <a:rPr lang="cs-CZ" dirty="0"/>
              <a:t>̌ jako </a:t>
            </a:r>
            <a:r>
              <a:rPr lang="cs-CZ" dirty="0" err="1"/>
              <a:t>pouhe</a:t>
            </a:r>
            <a:r>
              <a:rPr lang="cs-CZ" dirty="0"/>
              <a:t>́ objekty </a:t>
            </a:r>
            <a:r>
              <a:rPr lang="cs-CZ" dirty="0" err="1"/>
              <a:t>sloužíci</a:t>
            </a:r>
            <a:r>
              <a:rPr lang="cs-CZ" dirty="0"/>
              <a:t>́ k </a:t>
            </a:r>
            <a:r>
              <a:rPr lang="cs-CZ" dirty="0" err="1"/>
              <a:t>přilákáni</a:t>
            </a:r>
            <a:r>
              <a:rPr lang="cs-CZ" dirty="0"/>
              <a:t>́ pozornosti.“</a:t>
            </a:r>
            <a:br>
              <a:rPr lang="cs-CZ" sz="800" dirty="0"/>
            </a:br>
            <a:endParaRPr lang="cs-CZ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34124C0-1270-6841-B214-012883558B5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 descr="04 svijany FB zeny">
            <a:extLst>
              <a:ext uri="{FF2B5EF4-FFF2-40B4-BE49-F238E27FC236}">
                <a16:creationId xmlns:a16="http://schemas.microsoft.com/office/drawing/2014/main" id="{86AA677F-DE7D-3347-A506-499D9C7AE36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896" y="709176"/>
            <a:ext cx="4818489" cy="3831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804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7ECFA-7D11-9F46-8C72-492DA7E8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 err="1"/>
              <a:t>Rozhodování</a:t>
            </a:r>
            <a:r>
              <a:rPr lang="en" b="1" dirty="0"/>
              <a:t> </a:t>
            </a:r>
            <a:r>
              <a:rPr lang="en" b="1" dirty="0" err="1"/>
              <a:t>prvostupňových</a:t>
            </a:r>
            <a:r>
              <a:rPr lang="en" b="1" dirty="0"/>
              <a:t> </a:t>
            </a:r>
            <a:r>
              <a:rPr lang="en" b="1" dirty="0" err="1"/>
              <a:t>orgánů</a:t>
            </a:r>
            <a:r>
              <a:rPr lang="en" b="1" dirty="0"/>
              <a:t> - </a:t>
            </a:r>
            <a:r>
              <a:rPr lang="en" b="1" dirty="0" err="1"/>
              <a:t>problémy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4DC42-0DCF-FD4B-8DFB-2D80BEDA0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600"/>
              </a:spcAft>
              <a:buNone/>
            </a:pPr>
            <a:r>
              <a:rPr lang="cs-CZ" sz="1400" dirty="0"/>
              <a:t>2) Společná a nerozdílná odpovědnost zadavatele a zpracovatele reklamy</a:t>
            </a:r>
          </a:p>
          <a:p>
            <a:pPr marL="0" indent="0" algn="just">
              <a:spcAft>
                <a:spcPts val="1600"/>
              </a:spcAft>
              <a:buNone/>
            </a:pPr>
            <a:r>
              <a:rPr lang="cs-CZ" sz="1400" b="1" i="1" dirty="0"/>
              <a:t>„§ 6b (1)</a:t>
            </a:r>
            <a:r>
              <a:rPr lang="cs-CZ" sz="1400" i="1" dirty="0"/>
              <a:t> Zpracovatel odpovídá za obsah reklamy v plném rozsahu, byla-li zpracována pro jeho vlastní potřebu. </a:t>
            </a:r>
            <a:r>
              <a:rPr lang="cs-CZ" sz="1400" b="1" i="1" dirty="0"/>
              <a:t>Pokud byla reklama zpracována pro potřeby jiné právnické nebo fyzické osoby, odpovídají za její soulad se zákonem zpracovatel a zadavatel společně a nerozdílně, není-li dále stanoveno jinak.</a:t>
            </a:r>
            <a:r>
              <a:rPr lang="cs-CZ" sz="1400" i="1" dirty="0"/>
              <a:t> V případě reklamy na humánní léčivé přípravky, doplňky stravy, potraviny pro zvláštní výživu, počáteční a pokračovací kojeneckou výživu, odpovídají za její soulad se zákonem zadavatel a šiřitel společně a nerozdílně.</a:t>
            </a:r>
            <a:r>
              <a:rPr lang="cs-CZ" sz="1400" dirty="0"/>
              <a:t>“ </a:t>
            </a:r>
          </a:p>
          <a:p>
            <a:r>
              <a:rPr lang="cs-CZ" sz="1400" b="1" dirty="0"/>
              <a:t>Odpovědnost zadavatele a zpracovatele by měla být posouzena v samostatných správních řízeních</a:t>
            </a:r>
            <a:r>
              <a:rPr lang="cs-CZ" sz="1400" dirty="0"/>
              <a:t> </a:t>
            </a:r>
          </a:p>
          <a:p>
            <a:r>
              <a:rPr lang="cs-CZ" sz="1400" b="1" dirty="0"/>
              <a:t>V čem se mohou závěry úřadů různit, je výše pokuty udělené zpracovateli či zadavateli, a to podle jejich podílů na posuzované reklamě. Pokud byl obsah reklamy ideou jednoho z nich, a on k ní druhou stranu „přemluvil“, je možno navrhovateli přiřknout větší díl odpovědnosti.</a:t>
            </a:r>
            <a:r>
              <a:rPr lang="cs-CZ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50725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8B3EB-0DA7-4A41-B05B-FCC242D85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b="1" dirty="0" err="1"/>
              <a:t>Rozhodování</a:t>
            </a:r>
            <a:r>
              <a:rPr lang="en" b="1" dirty="0"/>
              <a:t> </a:t>
            </a:r>
            <a:r>
              <a:rPr lang="en" b="1" dirty="0" err="1"/>
              <a:t>prvostupňových</a:t>
            </a:r>
            <a:r>
              <a:rPr lang="en" b="1" dirty="0"/>
              <a:t> </a:t>
            </a:r>
            <a:r>
              <a:rPr lang="en" b="1" dirty="0" err="1"/>
              <a:t>orgánů</a:t>
            </a:r>
            <a:r>
              <a:rPr lang="en" b="1" dirty="0"/>
              <a:t> - </a:t>
            </a:r>
            <a:r>
              <a:rPr lang="en" b="1" dirty="0" err="1"/>
              <a:t>problémy</a:t>
            </a:r>
            <a:endParaRPr lang="cs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F7C96D-3213-F74C-9703-1EBE65CFFB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cs-CZ" dirty="0"/>
              <a:t>3) Definice reklamy</a:t>
            </a:r>
          </a:p>
          <a:p>
            <a:pPr marL="114300" indent="0">
              <a:buNone/>
            </a:pPr>
            <a:endParaRPr lang="cs-CZ" dirty="0"/>
          </a:p>
          <a:p>
            <a:r>
              <a:rPr lang="cs-CZ" b="1" dirty="0"/>
              <a:t>omezení pouze na „podporu podnikatelské činnosti</a:t>
            </a:r>
            <a:r>
              <a:rPr lang="cs-CZ" dirty="0"/>
              <a:t>“-&gt; </a:t>
            </a:r>
            <a:r>
              <a:rPr lang="cs-CZ" b="1" dirty="0"/>
              <a:t>reklama jiných subjektů podle tohoto zákona je zcela nepřezkoumatelná a veřejným právem neregulovatelná.</a:t>
            </a:r>
            <a:r>
              <a:rPr lang="cs-CZ" dirty="0"/>
              <a:t> </a:t>
            </a:r>
          </a:p>
          <a:p>
            <a:r>
              <a:rPr lang="cs-CZ" dirty="0"/>
              <a:t>Rovněž nepřezkoumatelná reklama na sociálních sítích sdílená </a:t>
            </a:r>
            <a:r>
              <a:rPr lang="cs-CZ" dirty="0" err="1"/>
              <a:t>influencery</a:t>
            </a:r>
            <a:r>
              <a:rPr lang="cs-CZ" dirty="0"/>
              <a:t>/</a:t>
            </a:r>
            <a:r>
              <a:rPr lang="cs-CZ" dirty="0" err="1"/>
              <a:t>kami</a:t>
            </a:r>
            <a:endParaRPr lang="cs-CZ" dirty="0"/>
          </a:p>
          <a:p>
            <a:r>
              <a:rPr lang="cs-CZ" dirty="0"/>
              <a:t>Na podnikající subjekty je tak kladena výrazně větší zátěž než na zbytek širokého spektra subjektů, které reklamu využívají.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64B74B-1325-784E-B3AE-05844D2D1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241" y="1785817"/>
            <a:ext cx="3486661" cy="257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50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52823-FE95-1D4C-A256-42DADDFF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s tím?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E309C-DE35-CF43-B342-B9C00300D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933319"/>
            <a:ext cx="8520600" cy="3635556"/>
          </a:xfrm>
        </p:spPr>
        <p:txBody>
          <a:bodyPr/>
          <a:lstStyle/>
          <a:p>
            <a:pPr algn="just"/>
            <a:r>
              <a:rPr lang="cs-CZ" sz="1400" dirty="0"/>
              <a:t>V souladu se závěry šetření veřejné ochránkyně práv doporučujeme využívat zvláštní opatření podle § 7c zákona o regulaci reklamy a reklamy v rozporu se zákonem nařídit ukončit nebo odstranit. </a:t>
            </a:r>
          </a:p>
          <a:p>
            <a:pPr algn="just"/>
            <a:r>
              <a:rPr lang="cs-CZ" sz="1400" dirty="0"/>
              <a:t>Změnit koncepci zákona o regulaci reklamy, aby se neomezoval pouze na podnikatelskou sféru, s cílem sjednotit definici reklamy v zákonu o regulaci reklamy tak, aby byla jednotná s definicí reklamy v zákonu o provozování rozhlasového a televizního vysílání.</a:t>
            </a:r>
          </a:p>
          <a:p>
            <a:pPr algn="just"/>
            <a:r>
              <a:rPr lang="cs-CZ" sz="1400" dirty="0"/>
              <a:t>Metodicky se zaměřit na nová komunikační média a jimi šířenou reklamu. </a:t>
            </a:r>
          </a:p>
          <a:p>
            <a:pPr algn="just"/>
            <a:r>
              <a:rPr lang="cs-CZ" sz="1400" dirty="0"/>
              <a:t>Posílit metodické vedení ze strany Ministerstva průmyslu a obchodu směrem ke krajským živnostenským úřadům. </a:t>
            </a:r>
          </a:p>
          <a:p>
            <a:pPr algn="just"/>
            <a:r>
              <a:rPr lang="cs-CZ" sz="1400" dirty="0"/>
              <a:t>Podporovat ze strany MPO využívání možnosti zahájit šetření z vlastní iniciativy krajskými živnostenskými úřady v případech možného porušení zákona + podporovat osvětovou činnost úřadů.</a:t>
            </a:r>
          </a:p>
          <a:p>
            <a:pPr algn="just"/>
            <a:r>
              <a:rPr lang="cs-CZ" sz="1400" dirty="0"/>
              <a:t>Zabývat se v případech diskriminační reklamy zpracovatelem i zadavatelem reklamy a nezapomínat na jejich společnou odpovědnost za výslednou reklamu. </a:t>
            </a:r>
          </a:p>
          <a:p>
            <a:pPr algn="just"/>
            <a:r>
              <a:rPr lang="cs-CZ" sz="1400" dirty="0"/>
              <a:t>Metodickou informaci k rozeznávání sexismu v reklamě považovat za závaznou pro činnost krajských živnostenských úřadů. </a:t>
            </a:r>
          </a:p>
        </p:txBody>
      </p:sp>
    </p:spTree>
    <p:extLst>
      <p:ext uri="{BB962C8B-B14F-4D97-AF65-F5344CB8AC3E}">
        <p14:creationId xmlns:p14="http://schemas.microsoft.com/office/powerpoint/2010/main" val="5438841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E6E76-4944-EB4D-A548-9CDF5B3C5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72959"/>
            <a:ext cx="8520600" cy="572700"/>
          </a:xfrm>
        </p:spPr>
        <p:txBody>
          <a:bodyPr/>
          <a:lstStyle/>
          <a:p>
            <a:r>
              <a:rPr lang="cs-CZ" dirty="0"/>
              <a:t>Judikatura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D6CB2-8A80-554E-A21B-E9449E717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567559"/>
            <a:ext cx="8520600" cy="4001316"/>
          </a:xfrm>
        </p:spPr>
        <p:txBody>
          <a:bodyPr/>
          <a:lstStyle/>
          <a:p>
            <a:r>
              <a:rPr lang="cs-CZ" sz="1400" dirty="0"/>
              <a:t>Kapitola Regulace reklamy ve vztahu k judikatuře nejvyšších soudů s důrazem na prvky diskriminace v publikaci Sexistická reklama</a:t>
            </a:r>
          </a:p>
          <a:p>
            <a:r>
              <a:rPr lang="cs-CZ" sz="1400" dirty="0"/>
              <a:t>První:</a:t>
            </a:r>
          </a:p>
          <a:p>
            <a:r>
              <a:rPr lang="cs-CZ" sz="1400" b="1" dirty="0"/>
              <a:t>Měl jsem se líp učit? (Rozsudek Nejvyššího správního soudu č. j. 1 As 46/2013 – 44)</a:t>
            </a:r>
            <a:endParaRPr lang="cs-CZ" sz="1400" dirty="0"/>
          </a:p>
          <a:p>
            <a:r>
              <a:rPr lang="cs-CZ" sz="1400" b="1" dirty="0"/>
              <a:t>Jakákoliv diskriminace z důvodů rasy, pohlaví nebo národnosti je v rozporu s dobrými mravy, a pokud je určitá forma rasismu či sexismu v reklamě diskriminační, pak ani nemůže být souladná s dobrými mravy -&gt; nejde říct, že malá diskriminace je v pořádku</a:t>
            </a:r>
          </a:p>
          <a:p>
            <a:r>
              <a:rPr lang="cs-CZ" sz="1400" b="1" dirty="0"/>
              <a:t>Pro nezákonnost stačí rozpor s dobrými mravy: „</a:t>
            </a:r>
            <a:r>
              <a:rPr lang="cs-CZ" sz="1400" i="1" dirty="0"/>
              <a:t>žádnou jinou podmínku zákon o regulaci reklamy nestanoví, pouze demonstrativním výčtem blíže rozvádí, jaká forma diskriminace je vždy považována za rozpor reklamy s dobrými mravy“</a:t>
            </a:r>
            <a:endParaRPr lang="cs-CZ" sz="1400" b="1" i="1" dirty="0"/>
          </a:p>
          <a:p>
            <a:r>
              <a:rPr lang="cs-CZ" sz="1400" b="1" dirty="0"/>
              <a:t>lidské důstojnosti se nelze vzdát, a není tedy rozhodující, zda vyobrazená osoba vystupuje v reklamě dobrovolně</a:t>
            </a:r>
            <a:r>
              <a:rPr lang="cs-CZ" sz="1400" dirty="0"/>
              <a:t> </a:t>
            </a:r>
          </a:p>
          <a:p>
            <a:endParaRPr lang="cs-CZ" sz="1400" dirty="0"/>
          </a:p>
          <a:p>
            <a:r>
              <a:rPr lang="cs-CZ" sz="1400" dirty="0"/>
              <a:t>Důležitým judikátem pro sexistickou reklamu se budeme zabývat ve workshopu</a:t>
            </a:r>
          </a:p>
          <a:p>
            <a:r>
              <a:rPr lang="cs-CZ" sz="1400" dirty="0"/>
              <a:t>V publikaci Sexistická reklama je judikatura k:</a:t>
            </a:r>
          </a:p>
          <a:p>
            <a:pPr marL="114300" indent="0">
              <a:buNone/>
            </a:pPr>
            <a:endParaRPr lang="cs-CZ" sz="1400" dirty="0"/>
          </a:p>
          <a:p>
            <a:pPr lvl="1">
              <a:spcBef>
                <a:spcPts val="0"/>
              </a:spcBef>
            </a:pPr>
            <a:r>
              <a:rPr lang="cs-CZ" sz="1100" dirty="0"/>
              <a:t>Pornografické povaze reklamy</a:t>
            </a:r>
          </a:p>
          <a:p>
            <a:pPr lvl="1">
              <a:spcBef>
                <a:spcPts val="0"/>
              </a:spcBef>
            </a:pPr>
            <a:r>
              <a:rPr lang="cs-CZ" sz="1100" dirty="0"/>
              <a:t>Motivu strachu</a:t>
            </a:r>
          </a:p>
          <a:p>
            <a:pPr lvl="1">
              <a:spcBef>
                <a:spcPts val="0"/>
              </a:spcBef>
            </a:pPr>
            <a:r>
              <a:rPr lang="cs-CZ" sz="1100" dirty="0"/>
              <a:t>Lidská důstojnost</a:t>
            </a:r>
          </a:p>
          <a:p>
            <a:endParaRPr lang="cs-CZ" sz="1400" dirty="0"/>
          </a:p>
        </p:txBody>
      </p:sp>
      <p:pic>
        <p:nvPicPr>
          <p:cNvPr id="5" name="image22.png">
            <a:extLst>
              <a:ext uri="{FF2B5EF4-FFF2-40B4-BE49-F238E27FC236}">
                <a16:creationId xmlns:a16="http://schemas.microsoft.com/office/drawing/2014/main" id="{6BC2C5A5-7991-AA4D-9456-2CCBF8FBCE7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7025115" y="3463538"/>
            <a:ext cx="1656036" cy="159993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6230636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Workshop</a:t>
            </a:r>
            <a:endParaRPr b="1"/>
          </a:p>
        </p:txBody>
      </p:sp>
      <p:sp>
        <p:nvSpPr>
          <p:cNvPr id="235" name="Google Shape;235;p4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Rozdělení do 3 skupin: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1) skupina lidí, která si na reklamu stěžuje (si stěžuje)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2) zástupce firmy Klenoty Aurum (se obhajuje)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3) krajský živnostenský úřad (rozhoduje)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Každá skupina zpracuje svou argumentaci, proč je reklama v rozporu/v souladu se zákonem (k využití se nabízí zákon, judikatura, metodika MPO,...)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Čas: 15 minut příprava, 2 min na prezentaci každá skupina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TIP: zvolte si, kdo bude argumenty prezentovat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613" y="200100"/>
            <a:ext cx="7892776" cy="44007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44"/>
          <p:cNvSpPr txBox="1"/>
          <p:nvPr/>
        </p:nvSpPr>
        <p:spPr>
          <a:xfrm>
            <a:off x="625689" y="4600800"/>
            <a:ext cx="78927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Odkaz</a:t>
            </a:r>
            <a:r>
              <a:rPr lang="en" dirty="0"/>
              <a:t> </a:t>
            </a:r>
            <a:r>
              <a:rPr lang="en" dirty="0" err="1"/>
              <a:t>na</a:t>
            </a:r>
            <a:r>
              <a:rPr lang="en" dirty="0"/>
              <a:t> </a:t>
            </a:r>
            <a:r>
              <a:rPr lang="en" dirty="0" err="1"/>
              <a:t>obrázek</a:t>
            </a:r>
            <a:r>
              <a:rPr lang="en" dirty="0"/>
              <a:t>: </a:t>
            </a:r>
            <a:r>
              <a:rPr lang="en" u="sng" dirty="0">
                <a:solidFill>
                  <a:schemeClr val="hlink"/>
                </a:solidFill>
                <a:hlinkClick r:id="rId4"/>
              </a:rPr>
              <a:t>https://img.cncenter.cz/img/11/full/2829152_v0.jpg?v=0</a:t>
            </a: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4CE18-0111-7B47-A74F-8A237FD8BD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Moot</a:t>
            </a:r>
            <a:r>
              <a:rPr lang="cs-CZ" dirty="0"/>
              <a:t> </a:t>
            </a:r>
            <a:r>
              <a:rPr lang="cs-CZ" dirty="0" err="1"/>
              <a:t>court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895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4" name="Google Shape;20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6903" y="1985904"/>
            <a:ext cx="2689796" cy="28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3555" y="2018740"/>
            <a:ext cx="3914399" cy="278891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0F62AB-0FFD-2F41-89DF-3048A861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187" y="73635"/>
            <a:ext cx="8520600" cy="572700"/>
          </a:xfrm>
        </p:spPr>
        <p:txBody>
          <a:bodyPr/>
          <a:lstStyle/>
          <a:p>
            <a:r>
              <a:rPr lang="cs-CZ" b="1" dirty="0"/>
              <a:t>Rozhodnutí:</a:t>
            </a:r>
            <a:br>
              <a:rPr lang="cs-CZ" dirty="0"/>
            </a:br>
            <a:r>
              <a:rPr lang="cs-CZ" dirty="0"/>
              <a:t>krajský soudu 29 A 222/2016 - 44 </a:t>
            </a:r>
            <a:br>
              <a:rPr lang="cs-CZ" dirty="0"/>
            </a:br>
            <a:r>
              <a:rPr lang="cs-CZ" dirty="0"/>
              <a:t>NSS 8 As 202/2019 - 43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163" y="152400"/>
            <a:ext cx="3049664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80BFA-F73A-7541-9F35-7C6EC2768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6875-9202-A64F-8B9F-1FE547A21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Který argument pro vás byl nejsilnější/nejvíce překvapivý a proč?</a:t>
            </a:r>
          </a:p>
          <a:p>
            <a:r>
              <a:rPr lang="cs-CZ" dirty="0"/>
              <a:t>Na základě diskuze – utvrdili jste se ve svém názoru nebo jste ho změnili?</a:t>
            </a:r>
          </a:p>
          <a:p>
            <a:r>
              <a:rPr lang="cs-CZ" dirty="0"/>
              <a:t>Je česká právní úprava sexistické reklamy nastavena dobře nebo vidíte někde rezervy?</a:t>
            </a:r>
          </a:p>
        </p:txBody>
      </p:sp>
    </p:spTree>
    <p:extLst>
      <p:ext uri="{BB962C8B-B14F-4D97-AF65-F5344CB8AC3E}">
        <p14:creationId xmlns:p14="http://schemas.microsoft.com/office/powerpoint/2010/main" val="28539779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Případová</a:t>
            </a:r>
            <a:r>
              <a:rPr lang="en" dirty="0"/>
              <a:t> </a:t>
            </a:r>
            <a:r>
              <a:rPr lang="en" dirty="0" err="1"/>
              <a:t>studie</a:t>
            </a:r>
            <a:r>
              <a:rPr lang="en" dirty="0"/>
              <a:t>:</a:t>
            </a:r>
            <a:endParaRPr dirty="0"/>
          </a:p>
        </p:txBody>
      </p:sp>
      <p:sp>
        <p:nvSpPr>
          <p:cNvPr id="211" name="Google Shape;211;p3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Podnět</a:t>
            </a:r>
            <a:r>
              <a:rPr lang="en" dirty="0"/>
              <a:t> -&gt; </a:t>
            </a:r>
            <a:r>
              <a:rPr lang="en" dirty="0" err="1"/>
              <a:t>správní</a:t>
            </a:r>
            <a:r>
              <a:rPr lang="en" dirty="0"/>
              <a:t> </a:t>
            </a:r>
            <a:r>
              <a:rPr lang="en" dirty="0" err="1"/>
              <a:t>řízení</a:t>
            </a:r>
            <a:r>
              <a:rPr lang="en" dirty="0"/>
              <a:t> </a:t>
            </a:r>
            <a:r>
              <a:rPr lang="en" dirty="0" err="1"/>
              <a:t>Krajského</a:t>
            </a:r>
            <a:r>
              <a:rPr lang="en" dirty="0"/>
              <a:t> </a:t>
            </a:r>
            <a:r>
              <a:rPr lang="en" dirty="0" err="1"/>
              <a:t>živnostenského</a:t>
            </a:r>
            <a:r>
              <a:rPr lang="en" dirty="0"/>
              <a:t> </a:t>
            </a:r>
            <a:r>
              <a:rPr lang="en" dirty="0" err="1"/>
              <a:t>úřadu</a:t>
            </a:r>
            <a:r>
              <a:rPr lang="en" dirty="0"/>
              <a:t> JMK (</a:t>
            </a:r>
            <a:r>
              <a:rPr lang="en" dirty="0" err="1"/>
              <a:t>pokuta</a:t>
            </a:r>
            <a:r>
              <a:rPr lang="en" dirty="0"/>
              <a:t> 50 </a:t>
            </a:r>
            <a:r>
              <a:rPr lang="en" dirty="0" err="1"/>
              <a:t>tisíc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Vlastní</a:t>
            </a:r>
            <a:r>
              <a:rPr lang="en" dirty="0"/>
              <a:t> </a:t>
            </a:r>
            <a:r>
              <a:rPr lang="en" dirty="0" err="1"/>
              <a:t>šetření</a:t>
            </a:r>
            <a:r>
              <a:rPr lang="en" dirty="0"/>
              <a:t> KŽÚ -&gt; </a:t>
            </a:r>
            <a:r>
              <a:rPr lang="en" dirty="0" err="1"/>
              <a:t>další</a:t>
            </a:r>
            <a:r>
              <a:rPr lang="en" dirty="0"/>
              <a:t> </a:t>
            </a:r>
            <a:r>
              <a:rPr lang="en" dirty="0" err="1"/>
              <a:t>správní</a:t>
            </a:r>
            <a:r>
              <a:rPr lang="en" dirty="0"/>
              <a:t> </a:t>
            </a:r>
            <a:r>
              <a:rPr lang="en" dirty="0" err="1"/>
              <a:t>řízení</a:t>
            </a:r>
            <a:r>
              <a:rPr lang="en" dirty="0"/>
              <a:t> (</a:t>
            </a:r>
            <a:r>
              <a:rPr lang="en" dirty="0" err="1"/>
              <a:t>pokuta</a:t>
            </a:r>
            <a:r>
              <a:rPr lang="en" dirty="0"/>
              <a:t> 80 </a:t>
            </a:r>
            <a:r>
              <a:rPr lang="en" dirty="0" err="1"/>
              <a:t>tisíc</a:t>
            </a:r>
            <a:r>
              <a:rPr lang="en" dirty="0"/>
              <a:t>)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Odvolání</a:t>
            </a:r>
            <a:r>
              <a:rPr lang="en" dirty="0"/>
              <a:t> k MPO -&gt; </a:t>
            </a:r>
            <a:r>
              <a:rPr lang="en" dirty="0" err="1"/>
              <a:t>potvrzení</a:t>
            </a:r>
            <a:r>
              <a:rPr lang="en" dirty="0"/>
              <a:t> </a:t>
            </a:r>
            <a:r>
              <a:rPr lang="en" dirty="0" err="1"/>
              <a:t>pokut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dirty="0" err="1"/>
              <a:t>Krajský</a:t>
            </a:r>
            <a:r>
              <a:rPr lang="en" dirty="0"/>
              <a:t> </a:t>
            </a:r>
            <a:r>
              <a:rPr lang="en" dirty="0" err="1"/>
              <a:t>soud</a:t>
            </a:r>
            <a:r>
              <a:rPr lang="en" dirty="0"/>
              <a:t> -&gt; </a:t>
            </a:r>
            <a:r>
              <a:rPr lang="en" dirty="0" err="1"/>
              <a:t>žaloba</a:t>
            </a:r>
            <a:r>
              <a:rPr lang="en" dirty="0"/>
              <a:t> </a:t>
            </a:r>
            <a:r>
              <a:rPr lang="en" dirty="0" err="1"/>
              <a:t>zamítnuta</a:t>
            </a:r>
            <a:endParaRPr dirty="0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dirty="0" err="1"/>
              <a:t>Kasační</a:t>
            </a:r>
            <a:r>
              <a:rPr lang="en" dirty="0"/>
              <a:t> </a:t>
            </a:r>
            <a:r>
              <a:rPr lang="en" dirty="0" err="1"/>
              <a:t>stížnost</a:t>
            </a:r>
            <a:r>
              <a:rPr lang="en" dirty="0"/>
              <a:t> k NSS -&gt; </a:t>
            </a:r>
            <a:r>
              <a:rPr lang="en" dirty="0" err="1"/>
              <a:t>zamítnuta</a:t>
            </a:r>
            <a:r>
              <a:rPr lang="en" dirty="0"/>
              <a:t>: </a:t>
            </a:r>
            <a:r>
              <a:rPr lang="cs-CZ" dirty="0">
                <a:hlinkClick r:id="rId3"/>
              </a:rPr>
              <a:t>http://www.nssoud.cz/files/SOUDNI_VYKON/2019/0202_8As__1900043S_20210331091146.pdf</a:t>
            </a:r>
            <a:r>
              <a:rPr lang="cs-CZ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0584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0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err="1"/>
              <a:t>Případová</a:t>
            </a:r>
            <a:r>
              <a:rPr lang="en" dirty="0"/>
              <a:t> </a:t>
            </a:r>
            <a:r>
              <a:rPr lang="en" dirty="0" err="1"/>
              <a:t>studie</a:t>
            </a:r>
            <a:r>
              <a:rPr lang="en" dirty="0"/>
              <a:t>: </a:t>
            </a:r>
            <a:r>
              <a:rPr lang="en" dirty="0" err="1"/>
              <a:t>Zastavárna</a:t>
            </a:r>
            <a:r>
              <a:rPr lang="en" dirty="0"/>
              <a:t> Index</a:t>
            </a:r>
            <a:endParaRPr dirty="0"/>
          </a:p>
        </p:txBody>
      </p:sp>
      <p:sp>
        <p:nvSpPr>
          <p:cNvPr id="217" name="Google Shape;217;p40"/>
          <p:cNvSpPr txBox="1">
            <a:spLocks noGrp="1"/>
          </p:cNvSpPr>
          <p:nvPr>
            <p:ph type="body" idx="1"/>
          </p:nvPr>
        </p:nvSpPr>
        <p:spPr>
          <a:xfrm>
            <a:off x="311700" y="484364"/>
            <a:ext cx="8520600" cy="37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 err="1">
                <a:solidFill>
                  <a:schemeClr val="dk1"/>
                </a:solidFill>
              </a:rPr>
              <a:t>Při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posuzování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sexistické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reklamy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tento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rozsudek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představuje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průlom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neboť</a:t>
            </a:r>
            <a:r>
              <a:rPr lang="en" sz="1100" dirty="0">
                <a:solidFill>
                  <a:schemeClr val="dk1"/>
                </a:solidFill>
              </a:rPr>
              <a:t> se </a:t>
            </a:r>
            <a:r>
              <a:rPr lang="en" sz="1100" dirty="0" err="1">
                <a:solidFill>
                  <a:schemeClr val="dk1"/>
                </a:solidFill>
              </a:rPr>
              <a:t>soud</a:t>
            </a:r>
            <a:endParaRPr sz="1100" dirty="0">
              <a:solidFill>
                <a:schemeClr val="dk1"/>
              </a:solidFill>
            </a:endParaRPr>
          </a:p>
          <a:p>
            <a:pPr marL="571500" lvl="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/>
            </a:pPr>
            <a:r>
              <a:rPr lang="en" sz="1100" dirty="0" err="1">
                <a:solidFill>
                  <a:schemeClr val="dk1"/>
                </a:solidFill>
              </a:rPr>
              <a:t>vypořádal</a:t>
            </a:r>
            <a:r>
              <a:rPr lang="en" sz="1100" dirty="0">
                <a:solidFill>
                  <a:schemeClr val="dk1"/>
                </a:solidFill>
              </a:rPr>
              <a:t> s </a:t>
            </a:r>
            <a:r>
              <a:rPr lang="en" sz="1100" dirty="0" err="1">
                <a:solidFill>
                  <a:schemeClr val="dk1"/>
                </a:solidFill>
              </a:rPr>
              <a:t>namítaným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zásahem</a:t>
            </a:r>
            <a:r>
              <a:rPr lang="en" sz="1100" dirty="0">
                <a:solidFill>
                  <a:schemeClr val="dk1"/>
                </a:solidFill>
              </a:rPr>
              <a:t> do </a:t>
            </a:r>
            <a:r>
              <a:rPr lang="en" sz="1100" dirty="0" err="1">
                <a:solidFill>
                  <a:schemeClr val="dk1"/>
                </a:solidFill>
              </a:rPr>
              <a:t>svobody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projevu</a:t>
            </a:r>
            <a:r>
              <a:rPr lang="en" sz="1100" dirty="0">
                <a:solidFill>
                  <a:schemeClr val="dk1"/>
                </a:solidFill>
              </a:rPr>
              <a:t>,</a:t>
            </a:r>
          </a:p>
          <a:p>
            <a:pPr marL="939800" lvl="1" indent="-228600" algn="just">
              <a:spcBef>
                <a:spcPts val="600"/>
              </a:spcBef>
              <a:buClr>
                <a:schemeClr val="dk1"/>
              </a:buClr>
              <a:buSzPts val="1100"/>
              <a:buFont typeface="+mj-lt"/>
              <a:buAutoNum type="alphaLcPeriod"/>
            </a:pPr>
            <a:r>
              <a:rPr lang="cs-CZ" sz="800" dirty="0"/>
              <a:t>„Jinými slovy, zatímco politicky akcentovaný projev je chráněn skrze ústavní garanci svobody projevu již pro svůj samotný význam (hodnotu) v demokratické společnosti, komerčnímu projevu je poskytována ochrana zprostředkovaně, primárně pro jeho význam pro seberealizaci jednotlivce ve společnosti, jelikož představuje podmínku pro fungování volného trhu a ekonomiky, přičemž svobodný přístup k informacím jednotlivci-konzumentovi usnadňují svobodnou volbu.“</a:t>
            </a:r>
            <a:endParaRPr sz="800" dirty="0">
              <a:solidFill>
                <a:schemeClr val="dk1"/>
              </a:solidFill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AutoNum type="arabicPeriod" startAt="2"/>
            </a:pPr>
            <a:r>
              <a:rPr lang="en" sz="1100" dirty="0" err="1">
                <a:solidFill>
                  <a:schemeClr val="dk1"/>
                </a:solidFill>
              </a:rPr>
              <a:t>upozornil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problematickou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formulaci</a:t>
            </a:r>
            <a:r>
              <a:rPr lang="en" sz="1100" dirty="0">
                <a:solidFill>
                  <a:schemeClr val="dk1"/>
                </a:solidFill>
              </a:rPr>
              <a:t> § 2 </a:t>
            </a:r>
            <a:r>
              <a:rPr lang="en" sz="1100" dirty="0" err="1">
                <a:solidFill>
                  <a:schemeClr val="dk1"/>
                </a:solidFill>
              </a:rPr>
              <a:t>odst</a:t>
            </a:r>
            <a:r>
              <a:rPr lang="en" sz="1100" dirty="0">
                <a:solidFill>
                  <a:schemeClr val="dk1"/>
                </a:solidFill>
              </a:rPr>
              <a:t>. 3 </a:t>
            </a:r>
            <a:r>
              <a:rPr lang="en" sz="1100" dirty="0" err="1">
                <a:solidFill>
                  <a:schemeClr val="dk1"/>
                </a:solidFill>
              </a:rPr>
              <a:t>zákona</a:t>
            </a:r>
            <a:r>
              <a:rPr lang="en" sz="1100" dirty="0">
                <a:solidFill>
                  <a:schemeClr val="dk1"/>
                </a:solidFill>
              </a:rPr>
              <a:t> o </a:t>
            </a:r>
            <a:r>
              <a:rPr lang="en" sz="1100" dirty="0" err="1">
                <a:solidFill>
                  <a:schemeClr val="dk1"/>
                </a:solidFill>
              </a:rPr>
              <a:t>regulaci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reklamy</a:t>
            </a:r>
            <a:r>
              <a:rPr lang="en" sz="1100" dirty="0">
                <a:solidFill>
                  <a:schemeClr val="dk1"/>
                </a:solidFill>
              </a:rPr>
              <a:t>,</a:t>
            </a:r>
          </a:p>
          <a:p>
            <a:pPr marL="685800" lvl="1" indent="0" algn="just">
              <a:spcBef>
                <a:spcPts val="600"/>
              </a:spcBef>
              <a:buClr>
                <a:schemeClr val="dk1"/>
              </a:buClr>
              <a:buSzPts val="1100"/>
              <a:buNone/>
            </a:pPr>
            <a:r>
              <a:rPr lang="cs-CZ" sz="800" dirty="0">
                <a:sym typeface="Times New Roman"/>
              </a:rPr>
              <a:t>„Problematičnost užití korektivu dobrých mravů tedy obecně spočívá primárně v absenci všeobecného konsensu nad tím, co ještě lze mít a co již nikoliv v souladu s dobrými mravy, jelikož dobré mravy jsou neurčitou kategorií, kterou nelze přesně definovat a která se v čase vyvíjí, její intepretace se může lišit podle situace, ve které je rozpor s dobrými mravy posuzován."</a:t>
            </a:r>
            <a:endParaRPr sz="800" dirty="0">
              <a:sym typeface="Times New Roman"/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3.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představil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přesvědčivý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výklad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vztahu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výslovně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uvedených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prvků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ke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korektivu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dobrých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mravů</a:t>
            </a:r>
            <a:r>
              <a:rPr lang="en" sz="1100" dirty="0">
                <a:solidFill>
                  <a:schemeClr val="dk1"/>
                </a:solidFill>
              </a:rPr>
              <a:t>,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4.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odmítl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že</a:t>
            </a:r>
            <a:r>
              <a:rPr lang="en" sz="1100" dirty="0">
                <a:solidFill>
                  <a:schemeClr val="dk1"/>
                </a:solidFill>
              </a:rPr>
              <a:t> by </a:t>
            </a:r>
            <a:r>
              <a:rPr lang="en" sz="1100" dirty="0" err="1">
                <a:solidFill>
                  <a:schemeClr val="dk1"/>
                </a:solidFill>
              </a:rPr>
              <a:t>mělo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význam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posouzení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jak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působí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širokou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veřejnost</a:t>
            </a:r>
            <a:r>
              <a:rPr lang="en" sz="1100" dirty="0">
                <a:solidFill>
                  <a:schemeClr val="dk1"/>
                </a:solidFill>
              </a:rPr>
              <a:t>, (</a:t>
            </a:r>
            <a:r>
              <a:rPr lang="en" sz="1100" dirty="0" err="1">
                <a:solidFill>
                  <a:schemeClr val="dk1"/>
                </a:solidFill>
              </a:rPr>
              <a:t>čímž</a:t>
            </a:r>
            <a:r>
              <a:rPr lang="en" sz="1100" dirty="0">
                <a:solidFill>
                  <a:schemeClr val="dk1"/>
                </a:solidFill>
              </a:rPr>
              <a:t> se </a:t>
            </a:r>
            <a:r>
              <a:rPr lang="en" sz="1100" dirty="0" err="1">
                <a:solidFill>
                  <a:schemeClr val="dk1"/>
                </a:solidFill>
              </a:rPr>
              <a:t>připojil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nejen</a:t>
            </a:r>
            <a:r>
              <a:rPr lang="en" sz="1100" dirty="0">
                <a:solidFill>
                  <a:schemeClr val="dk1"/>
                </a:solidFill>
              </a:rPr>
              <a:t> k </a:t>
            </a:r>
            <a:r>
              <a:rPr lang="en" sz="1100" dirty="0" err="1">
                <a:solidFill>
                  <a:schemeClr val="dk1"/>
                </a:solidFill>
              </a:rPr>
              <a:t>argumentaci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naznačené</a:t>
            </a:r>
            <a:r>
              <a:rPr lang="en" sz="1100" dirty="0">
                <a:solidFill>
                  <a:schemeClr val="dk1"/>
                </a:solidFill>
              </a:rPr>
              <a:t> v </a:t>
            </a:r>
            <a:r>
              <a:rPr lang="en" sz="1100" dirty="0" err="1">
                <a:solidFill>
                  <a:schemeClr val="dk1"/>
                </a:solidFill>
              </a:rPr>
              <a:t>rozsudku</a:t>
            </a:r>
            <a:r>
              <a:rPr lang="en" sz="1100" dirty="0">
                <a:solidFill>
                  <a:schemeClr val="dk1"/>
                </a:solidFill>
              </a:rPr>
              <a:t> „</a:t>
            </a:r>
            <a:r>
              <a:rPr lang="en" sz="1100" dirty="0" err="1">
                <a:solidFill>
                  <a:schemeClr val="dk1"/>
                </a:solidFill>
              </a:rPr>
              <a:t>Měl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jsem</a:t>
            </a:r>
            <a:r>
              <a:rPr lang="en" sz="1100" dirty="0">
                <a:solidFill>
                  <a:schemeClr val="dk1"/>
                </a:solidFill>
              </a:rPr>
              <a:t> se </a:t>
            </a:r>
            <a:r>
              <a:rPr lang="en" sz="1100" dirty="0" err="1">
                <a:solidFill>
                  <a:schemeClr val="dk1"/>
                </a:solidFill>
              </a:rPr>
              <a:t>líp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učit</a:t>
            </a:r>
            <a:r>
              <a:rPr lang="en" sz="1100" dirty="0">
                <a:solidFill>
                  <a:schemeClr val="dk1"/>
                </a:solidFill>
              </a:rPr>
              <a:t>“ </a:t>
            </a:r>
            <a:r>
              <a:rPr lang="en" sz="1100" dirty="0" err="1">
                <a:solidFill>
                  <a:schemeClr val="dk1"/>
                </a:solidFill>
              </a:rPr>
              <a:t>týkající</a:t>
            </a:r>
            <a:r>
              <a:rPr lang="en" sz="1100" dirty="0">
                <a:solidFill>
                  <a:schemeClr val="dk1"/>
                </a:solidFill>
              </a:rPr>
              <a:t> se </a:t>
            </a:r>
            <a:r>
              <a:rPr lang="en" sz="1100" dirty="0" err="1">
                <a:solidFill>
                  <a:schemeClr val="dk1"/>
                </a:solidFill>
              </a:rPr>
              <a:t>diskriminační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reklamy</a:t>
            </a:r>
            <a:r>
              <a:rPr lang="en" sz="1100" dirty="0">
                <a:solidFill>
                  <a:schemeClr val="dk1"/>
                </a:solidFill>
              </a:rPr>
              <a:t>),</a:t>
            </a:r>
            <a:endParaRPr sz="1100" dirty="0">
              <a:solidFill>
                <a:schemeClr val="dk1"/>
              </a:solidFill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5.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označil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použití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ženského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těla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za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zasahující</a:t>
            </a:r>
            <a:r>
              <a:rPr lang="en" sz="1100" dirty="0">
                <a:solidFill>
                  <a:schemeClr val="dk1"/>
                </a:solidFill>
              </a:rPr>
              <a:t> do </a:t>
            </a:r>
            <a:r>
              <a:rPr lang="en" sz="1100" dirty="0" err="1">
                <a:solidFill>
                  <a:schemeClr val="dk1"/>
                </a:solidFill>
              </a:rPr>
              <a:t>důstojnosti</a:t>
            </a:r>
            <a:r>
              <a:rPr lang="en" sz="1100" dirty="0">
                <a:solidFill>
                  <a:schemeClr val="dk1"/>
                </a:solidFill>
              </a:rPr>
              <a:t>,</a:t>
            </a:r>
            <a:endParaRPr baseline="30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6.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shledal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že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posuzovaná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prezentace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diskriminuje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ženské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pohlaví</a:t>
            </a:r>
            <a:r>
              <a:rPr lang="en" sz="1100" dirty="0">
                <a:solidFill>
                  <a:schemeClr val="dk1"/>
                </a:solidFill>
              </a:rPr>
              <a:t>,</a:t>
            </a:r>
            <a:endParaRPr baseline="30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7.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poukázal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použití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antidiskriminačního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zákona</a:t>
            </a:r>
            <a:r>
              <a:rPr lang="en" sz="1100" dirty="0">
                <a:solidFill>
                  <a:schemeClr val="dk1"/>
                </a:solidFill>
              </a:rPr>
              <a:t> pro </a:t>
            </a:r>
            <a:r>
              <a:rPr lang="en" sz="1100" dirty="0" err="1">
                <a:solidFill>
                  <a:schemeClr val="dk1"/>
                </a:solidFill>
              </a:rPr>
              <a:t>účely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výkladu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pojmu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diskriminace</a:t>
            </a:r>
            <a:r>
              <a:rPr lang="en" sz="1100" dirty="0">
                <a:solidFill>
                  <a:schemeClr val="dk1"/>
                </a:solidFill>
              </a:rPr>
              <a:t>,</a:t>
            </a:r>
            <a:endParaRPr baseline="30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8.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 err="1">
                <a:solidFill>
                  <a:schemeClr val="dk1"/>
                </a:solidFill>
              </a:rPr>
              <a:t>zdůraznil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že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posouzení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souvislosti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nahoty</a:t>
            </a:r>
            <a:r>
              <a:rPr lang="en" sz="1100" dirty="0">
                <a:solidFill>
                  <a:schemeClr val="dk1"/>
                </a:solidFill>
              </a:rPr>
              <a:t> a </a:t>
            </a:r>
            <a:r>
              <a:rPr lang="en" sz="1100" dirty="0" err="1">
                <a:solidFill>
                  <a:schemeClr val="dk1"/>
                </a:solidFill>
              </a:rPr>
              <a:t>inzerovaného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zboží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či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služeb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představuje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nutný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kontext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posouzení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reklamy</a:t>
            </a:r>
            <a:endParaRPr baseline="30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228600" algn="just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9.</a:t>
            </a:r>
            <a:r>
              <a:rPr lang="en" sz="7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" sz="1100" dirty="0">
                <a:solidFill>
                  <a:schemeClr val="dk1"/>
                </a:solidFill>
              </a:rPr>
              <a:t>a </a:t>
            </a:r>
            <a:r>
              <a:rPr lang="en" sz="1100" dirty="0" err="1">
                <a:solidFill>
                  <a:schemeClr val="dk1"/>
                </a:solidFill>
              </a:rPr>
              <a:t>potvrdil</a:t>
            </a:r>
            <a:r>
              <a:rPr lang="en" sz="1100" dirty="0">
                <a:solidFill>
                  <a:schemeClr val="dk1"/>
                </a:solidFill>
              </a:rPr>
              <a:t>, </a:t>
            </a:r>
            <a:r>
              <a:rPr lang="en" sz="1100" dirty="0" err="1">
                <a:solidFill>
                  <a:schemeClr val="dk1"/>
                </a:solidFill>
              </a:rPr>
              <a:t>že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dobrovolná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účast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vyobrazených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žen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nehraje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roli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při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posuzování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dirty="0" err="1">
                <a:solidFill>
                  <a:schemeClr val="dk1"/>
                </a:solidFill>
              </a:rPr>
              <a:t>reklamy</a:t>
            </a:r>
            <a:r>
              <a:rPr lang="en" sz="1100" dirty="0">
                <a:solidFill>
                  <a:schemeClr val="dk1"/>
                </a:solidFill>
              </a:rPr>
              <a:t>.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dirty="0">
                <a:solidFill>
                  <a:schemeClr val="dk1"/>
                </a:solidFill>
              </a:rPr>
              <a:t>(http://</a:t>
            </a:r>
            <a:r>
              <a:rPr lang="en" sz="1100" dirty="0" err="1">
                <a:solidFill>
                  <a:schemeClr val="dk1"/>
                </a:solidFill>
              </a:rPr>
              <a:t>zenskaprava.cz</a:t>
            </a:r>
            <a:r>
              <a:rPr lang="en" sz="1100" dirty="0">
                <a:solidFill>
                  <a:schemeClr val="dk1"/>
                </a:solidFill>
              </a:rPr>
              <a:t>/</a:t>
            </a:r>
            <a:r>
              <a:rPr lang="en" sz="1100" dirty="0" err="1">
                <a:solidFill>
                  <a:schemeClr val="dk1"/>
                </a:solidFill>
              </a:rPr>
              <a:t>nabidka</a:t>
            </a:r>
            <a:r>
              <a:rPr lang="en" sz="1100" dirty="0">
                <a:solidFill>
                  <a:schemeClr val="dk1"/>
                </a:solidFill>
              </a:rPr>
              <a:t>/</a:t>
            </a:r>
            <a:r>
              <a:rPr lang="en" sz="1100" dirty="0" err="1">
                <a:solidFill>
                  <a:schemeClr val="dk1"/>
                </a:solidFill>
              </a:rPr>
              <a:t>sexisticka-reklama</a:t>
            </a:r>
            <a:r>
              <a:rPr lang="en" sz="1100" dirty="0">
                <a:solidFill>
                  <a:schemeClr val="dk1"/>
                </a:solidFill>
              </a:rPr>
              <a:t>/)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659733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4;gfcf7aa6e35_0_443">
            <a:extLst>
              <a:ext uri="{FF2B5EF4-FFF2-40B4-BE49-F238E27FC236}">
                <a16:creationId xmlns:a16="http://schemas.microsoft.com/office/drawing/2014/main" id="{339F6D03-0DCE-E64B-A006-C0EFD6E199C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0588" y="119269"/>
            <a:ext cx="8687928" cy="48900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41237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Odkazy</a:t>
            </a:r>
            <a:endParaRPr dirty="0"/>
          </a:p>
        </p:txBody>
      </p:sp>
      <p:sp>
        <p:nvSpPr>
          <p:cNvPr id="247" name="Google Shape;247;p4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Publikace</a:t>
            </a:r>
            <a:r>
              <a:rPr lang="en" dirty="0"/>
              <a:t> </a:t>
            </a:r>
            <a:r>
              <a:rPr lang="en" dirty="0" err="1"/>
              <a:t>Sexistická</a:t>
            </a:r>
            <a:r>
              <a:rPr lang="en" dirty="0"/>
              <a:t> </a:t>
            </a:r>
            <a:r>
              <a:rPr lang="en" dirty="0" err="1"/>
              <a:t>reklama</a:t>
            </a:r>
            <a:r>
              <a:rPr lang="en" dirty="0"/>
              <a:t>: </a:t>
            </a:r>
            <a:r>
              <a:rPr lang="en" sz="11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http://zenskaprava.cz/nabidka/sexisticka-reklama/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Příspěvky</a:t>
            </a:r>
            <a:r>
              <a:rPr lang="en" dirty="0"/>
              <a:t> </a:t>
            </a:r>
            <a:r>
              <a:rPr lang="en" dirty="0" err="1"/>
              <a:t>na</a:t>
            </a:r>
            <a:r>
              <a:rPr lang="en" dirty="0"/>
              <a:t> online </a:t>
            </a:r>
            <a:r>
              <a:rPr lang="en" dirty="0" err="1"/>
              <a:t>konferenci</a:t>
            </a:r>
            <a:r>
              <a:rPr lang="en" dirty="0"/>
              <a:t> </a:t>
            </a:r>
            <a:r>
              <a:rPr lang="en" dirty="0" err="1"/>
              <a:t>Regulace</a:t>
            </a:r>
            <a:r>
              <a:rPr lang="en" dirty="0"/>
              <a:t> </a:t>
            </a:r>
            <a:r>
              <a:rPr lang="en" dirty="0" err="1"/>
              <a:t>sexistické</a:t>
            </a:r>
            <a:r>
              <a:rPr lang="en" dirty="0"/>
              <a:t> </a:t>
            </a:r>
            <a:r>
              <a:rPr lang="en" dirty="0" err="1"/>
              <a:t>reklamy</a:t>
            </a:r>
            <a:r>
              <a:rPr lang="en" dirty="0"/>
              <a:t> v 21. </a:t>
            </a:r>
            <a:r>
              <a:rPr lang="en" dirty="0" err="1"/>
              <a:t>Století</a:t>
            </a:r>
            <a:r>
              <a:rPr lang="en" dirty="0"/>
              <a:t>: </a:t>
            </a:r>
            <a:r>
              <a:rPr lang="en" sz="1100" u="sng" dirty="0">
                <a:solidFill>
                  <a:schemeClr val="hlink"/>
                </a:solidFill>
                <a:hlinkClick r:id="rId4"/>
              </a:rPr>
              <a:t>https://www.youtube.com/watch?v=aOqRYSptu4o&amp;list=PLCuH3iES4_mbbiPT6_MDFXwbBHna3zrPJ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Sexistické</a:t>
            </a:r>
            <a:r>
              <a:rPr lang="en" dirty="0"/>
              <a:t> </a:t>
            </a:r>
            <a:r>
              <a:rPr lang="en" dirty="0" err="1"/>
              <a:t>prasátčko</a:t>
            </a:r>
            <a:r>
              <a:rPr lang="en" dirty="0"/>
              <a:t>: </a:t>
            </a:r>
            <a:r>
              <a:rPr lang="en" dirty="0">
                <a:hlinkClick r:id="rId5"/>
              </a:rPr>
              <a:t>www.prasatecko.cz</a:t>
            </a: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100" dirty="0">
              <a:solidFill>
                <a:schemeClr val="dk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dk1"/>
                </a:solidFill>
              </a:rPr>
              <a:t>DÍKY! DOTAZY?</a:t>
            </a:r>
            <a:endParaRPr sz="24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075" y="152400"/>
            <a:ext cx="318785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-21925" y="1524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</a:rPr>
              <a:t>Reklama radnice města Bělehrad – kampaň za čistější ulice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7550" y="152400"/>
            <a:ext cx="338890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4650" y="223838"/>
            <a:ext cx="3314700" cy="4695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-29225" y="255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Belgická kampaň „Reborn to be alive“ na podporu darování orgánů (</a:t>
            </a:r>
            <a:r>
              <a:rPr lang="en" sz="1800" b="1">
                <a:solidFill>
                  <a:schemeClr val="dk1"/>
                </a:solidFill>
              </a:rPr>
              <a:t>Organ Donor Foundation)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</a:rPr>
              <a:t>„Stát se donorem je pravděpodobně jediná cesta, jak se do ní dostat.“</a:t>
            </a:r>
            <a:endParaRPr sz="20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81263" y="795338"/>
            <a:ext cx="4181475" cy="355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9707</TotalTime>
  <Words>2744</Words>
  <Application>Microsoft Macintosh PowerPoint</Application>
  <PresentationFormat>On-screen Show (16:9)</PresentationFormat>
  <Paragraphs>238</Paragraphs>
  <Slides>54</Slides>
  <Notes>33</Notes>
  <HiddenSlides>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Calibri</vt:lpstr>
      <vt:lpstr>Arial</vt:lpstr>
      <vt:lpstr>Verdana</vt:lpstr>
      <vt:lpstr>Calibri Light</vt:lpstr>
      <vt:lpstr>Roboto</vt:lpstr>
      <vt:lpstr>Times New Roman</vt:lpstr>
      <vt:lpstr>Office Theme</vt:lpstr>
      <vt:lpstr>Mediální právo</vt:lpstr>
      <vt:lpstr>Představení a program hodiny</vt:lpstr>
      <vt:lpstr>Nesehnutí a regulace sexismu v reklamě</vt:lpstr>
      <vt:lpstr>Poznej reklamu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Dotazy?</vt:lpstr>
      <vt:lpstr>Sexismus – co to je</vt:lpstr>
      <vt:lpstr>Sexismus</vt:lpstr>
      <vt:lpstr>Sexistická reklama - co je třeba říct na úvod</vt:lpstr>
      <vt:lpstr>PowerPoint Presentation</vt:lpstr>
      <vt:lpstr>Co konkrétně?  Formy sexistického zobrazování</vt:lpstr>
      <vt:lpstr>Stereotypizace</vt:lpstr>
      <vt:lpstr>Objektifikace</vt:lpstr>
      <vt:lpstr>Fragmentace</vt:lpstr>
      <vt:lpstr>Sexualizace</vt:lpstr>
      <vt:lpstr>Násilí na ženách</vt:lpstr>
      <vt:lpstr>Ageismus, rasismus</vt:lpstr>
      <vt:lpstr>Shrnutí české právní úpravy regulace reklamy</vt:lpstr>
      <vt:lpstr>Regulace reklamy – právní úprava</vt:lpstr>
      <vt:lpstr>Co je třeba říct na úvod:</vt:lpstr>
      <vt:lpstr>Regulace reklamy - právní úprava</vt:lpstr>
      <vt:lpstr>Regulace reklamy - právní úprava</vt:lpstr>
      <vt:lpstr>Kdy je reklama v rozporu se zákonem?</vt:lpstr>
      <vt:lpstr>Kdy je reklama v rozporu se zákonem?</vt:lpstr>
      <vt:lpstr>PowerPoint Presentation</vt:lpstr>
      <vt:lpstr>Kdy je reklama v rozporu se zákonem?</vt:lpstr>
      <vt:lpstr>Kdy je reklama v rozporu se zákonem?</vt:lpstr>
      <vt:lpstr>PowerPoint Presentation</vt:lpstr>
      <vt:lpstr>Podzákonná právní úprava</vt:lpstr>
      <vt:lpstr>Dostala reklama pokutu?</vt:lpstr>
      <vt:lpstr>Rozhodování prvostupňových orgánů - problémy </vt:lpstr>
      <vt:lpstr> Nejednotnost postupu KŽÚ při posuzování sexistické reklamy</vt:lpstr>
      <vt:lpstr>Rozhodování prvostupňových orgánů - problémy</vt:lpstr>
      <vt:lpstr>Rozhodování prvostupňových orgánů - problémy</vt:lpstr>
      <vt:lpstr>Co s tím?</vt:lpstr>
      <vt:lpstr>Judikatura</vt:lpstr>
      <vt:lpstr>Workshop</vt:lpstr>
      <vt:lpstr>PowerPoint Presentation</vt:lpstr>
      <vt:lpstr>Moot court</vt:lpstr>
      <vt:lpstr>Rozhodnutí: krajský soudu 29 A 222/2016 - 44  NSS 8 As 202/2019 - 43</vt:lpstr>
      <vt:lpstr>Reflexe</vt:lpstr>
      <vt:lpstr>Případová studie:</vt:lpstr>
      <vt:lpstr>Případová studie: Zastavárna Index</vt:lpstr>
      <vt:lpstr>PowerPoint Presentation</vt:lpstr>
      <vt:lpstr>Odkazy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Mediální právo</dc:title>
  <cp:lastModifiedBy>Microsoft Office User</cp:lastModifiedBy>
  <cp:revision>37</cp:revision>
  <dcterms:modified xsi:type="dcterms:W3CDTF">2021-11-03T14:12:30Z</dcterms:modified>
</cp:coreProperties>
</file>