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3" r:id="rId3"/>
    <p:sldId id="269" r:id="rId4"/>
    <p:sldId id="266" r:id="rId5"/>
    <p:sldId id="268" r:id="rId6"/>
    <p:sldId id="267" r:id="rId7"/>
    <p:sldId id="270" r:id="rId8"/>
    <p:sldId id="263" r:id="rId9"/>
    <p:sldId id="273" r:id="rId10"/>
    <p:sldId id="301" r:id="rId11"/>
    <p:sldId id="302" r:id="rId12"/>
    <p:sldId id="300" r:id="rId13"/>
    <p:sldId id="285" r:id="rId14"/>
    <p:sldId id="306" r:id="rId15"/>
    <p:sldId id="304" r:id="rId16"/>
    <p:sldId id="305" r:id="rId17"/>
    <p:sldId id="289" r:id="rId18"/>
    <p:sldId id="293" r:id="rId19"/>
    <p:sldId id="308" r:id="rId20"/>
    <p:sldId id="303" r:id="rId21"/>
    <p:sldId id="297" r:id="rId22"/>
    <p:sldId id="309" r:id="rId23"/>
    <p:sldId id="292" r:id="rId24"/>
    <p:sldId id="310" r:id="rId25"/>
    <p:sldId id="307" r:id="rId26"/>
    <p:sldId id="311" r:id="rId27"/>
    <p:sldId id="28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BD988-A505-4AFD-8FD8-D5D96D45DA0F}" type="datetimeFigureOut">
              <a:rPr lang="cs-CZ" smtClean="0"/>
              <a:t>22.11.2019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931A9-383C-40E2-A7CD-AA56D77DD7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00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pre-crime</a:t>
            </a:r>
            <a:r>
              <a:rPr lang="cs-CZ" baseline="0"/>
              <a:t> – minority report</a:t>
            </a:r>
          </a:p>
          <a:p>
            <a:r>
              <a:rPr lang="cs-CZ" baseline="0"/>
              <a:t>minitrue – ministry of truth - orwell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931A9-383C-40E2-A7CD-AA56D77DD7F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0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https://www.postscapes.com/internet-of-things-award/winners/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931A9-383C-40E2-A7CD-AA56D77DD7F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67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1729-696D-45BB-9B42-1F7AB81E8C47}" type="datetime1">
              <a:rPr lang="cs-CZ" smtClean="0"/>
              <a:t>22.11.2019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20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A79C-3544-4ED8-B95A-69883BB0AB16}" type="datetime1">
              <a:rPr lang="cs-CZ" smtClean="0"/>
              <a:t>22.11.2019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98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E39-2E6C-4E46-BCAD-5FB446BD34F9}" type="datetime1">
              <a:rPr lang="cs-CZ" smtClean="0"/>
              <a:t>22.11.2019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92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BD29-26E7-46B9-9528-2CDEEE36A3C1}" type="datetime1">
              <a:rPr lang="cs-CZ" smtClean="0"/>
              <a:t>22.11.2019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84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C80B-C23D-4F1D-8E9A-DBC30E7D5C8C}" type="datetime1">
              <a:rPr lang="cs-CZ" smtClean="0"/>
              <a:t>22.11.2019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45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D69B-1E0E-475B-9BA5-62BCEFC816BA}" type="datetime1">
              <a:rPr lang="cs-CZ" smtClean="0"/>
              <a:t>22.11.2019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75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928B-0F9B-400B-B539-FCFF0FA8451B}" type="datetime1">
              <a:rPr lang="cs-CZ" smtClean="0"/>
              <a:t>22.11.2019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13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1350-4DA7-4CB6-B243-FB40B749B1F6}" type="datetime1">
              <a:rPr lang="cs-CZ" smtClean="0"/>
              <a:t>22.11.2019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37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0705-F969-4C26-9896-426BF1428426}" type="datetime1">
              <a:rPr lang="cs-CZ" smtClean="0"/>
              <a:t>22.11.2019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21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F2D4-BFAF-4236-A716-95239249F86E}" type="datetime1">
              <a:rPr lang="cs-CZ" smtClean="0"/>
              <a:t>22.11.2019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85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0F8A-3D2F-4BF2-9B13-B4F9D8245071}" type="datetime1">
              <a:rPr lang="cs-CZ" smtClean="0"/>
              <a:t>22.11.2019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06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E139-1DA9-4186-A26D-34AFB368BB39}" type="datetime1">
              <a:rPr lang="cs-CZ" smtClean="0"/>
              <a:t>22.11.2019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931A5-707D-4154-9A78-6E08E809D0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17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y-engineers.com/blog/how-new-york-is-becoming-a-smart-city" TargetMode="External"/><Relationship Id="rId3" Type="http://schemas.openxmlformats.org/officeDocument/2006/relationships/hyperlink" Target="https://architizer.com/projects/makkah-smart-city-megaproject/" TargetMode="External"/><Relationship Id="rId7" Type="http://schemas.openxmlformats.org/officeDocument/2006/relationships/hyperlink" Target="http://www.urban-hub.com/cities/smart-city-3-0-ask-barcelona-about-the-next-generation-of-smart-cities/" TargetMode="External"/><Relationship Id="rId2" Type="http://schemas.openxmlformats.org/officeDocument/2006/relationships/hyperlink" Target="https://www.youtube.com/watch?v=szktRPHI1U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ondon.gov.uk/what-we-do/business-and-economy/supporting-londons-sectors/smart-london" TargetMode="External"/><Relationship Id="rId5" Type="http://schemas.openxmlformats.org/officeDocument/2006/relationships/hyperlink" Target="http://smartcities.gov.in/content/" TargetMode="External"/><Relationship Id="rId4" Type="http://schemas.openxmlformats.org/officeDocument/2006/relationships/hyperlink" Target="https://masdar.ae/en/masdar-cit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insider.com/china-social-credit-system-punishments-and-rewards-explained-2018-4" TargetMode="External"/><Relationship Id="rId2" Type="http://schemas.openxmlformats.org/officeDocument/2006/relationships/hyperlink" Target="https://www.youtube.com/watch?v=lH2gMNrUuEY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tscapes.com/internet-of-things-protocols/" TargetMode="External"/><Relationship Id="rId2" Type="http://schemas.openxmlformats.org/officeDocument/2006/relationships/hyperlink" Target="https://ec.europa.eu/info/business-economy-euro/product-safety-and-requirements/eu-product-requirements_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digital-single-market/en/news/european-commission-staff-working-document-liability-emerging-digital-technologie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CELEX:52016SC0110" TargetMode="External"/><Relationship Id="rId2" Type="http://schemas.openxmlformats.org/officeDocument/2006/relationships/hyperlink" Target="https://www.sciencedirect.com/science/article/pii/S026736491630116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ot.ieee.org/images/files/pdf/IEEE_IoT_Towards_Definition_Internet_of_Things_Revision1_27MAY15.pdf" TargetMode="External"/><Relationship Id="rId2" Type="http://schemas.openxmlformats.org/officeDocument/2006/relationships/hyperlink" Target="https://www.hindawi.com/journals/scn/2018/5978636/ab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hneier.com/essays/archives/2016/01/the_internet_of_thin_1.html" TargetMode="External"/><Relationship Id="rId4" Type="http://schemas.openxmlformats.org/officeDocument/2006/relationships/hyperlink" Target="https://tlq.ilaw.cas.cz/index.php/tlq/article/view/281/26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gjss.org/sites/default/files/issues/chapters/papers/GJSS%20Vol%2012-2%201%20Benedikt_0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0"/>
          <a:stretch/>
        </p:blipFill>
        <p:spPr bwMode="auto">
          <a:xfrm>
            <a:off x="2699792" y="188640"/>
            <a:ext cx="3744416" cy="302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cs-CZ" sz="3200" b="1"/>
            </a:br>
            <a:r>
              <a:rPr lang="en-US" sz="3200" b="1"/>
              <a:t>Personal data protection – Specific cases I</a:t>
            </a:r>
            <a:br>
              <a:rPr lang="cs-CZ" sz="3200" b="1"/>
            </a:br>
            <a:r>
              <a:rPr lang="cs-CZ" sz="3200" b="1"/>
              <a:t>Smart everything</a:t>
            </a:r>
            <a:endParaRPr lang="cs-CZ" sz="32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841648"/>
          </a:xfrm>
        </p:spPr>
        <p:txBody>
          <a:bodyPr>
            <a:normAutofit fontScale="85000" lnSpcReduction="20000"/>
          </a:bodyPr>
          <a:lstStyle/>
          <a:p>
            <a:r>
              <a:rPr lang="en-US" b="1"/>
              <a:t>MVV1368K Privacy and Personal Data</a:t>
            </a:r>
            <a:endParaRPr lang="cs-CZ" b="1"/>
          </a:p>
          <a:p>
            <a:r>
              <a:rPr lang="cs-CZ" b="1"/>
              <a:t>František Kasl</a:t>
            </a:r>
            <a:endParaRPr lang="en-US" b="1"/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1</a:t>
            </a:fld>
            <a:r>
              <a:rPr lang="cs-CZ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315689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10</a:t>
            </a:fld>
            <a:endParaRPr lang="cs-CZ"/>
          </a:p>
        </p:txBody>
      </p:sp>
      <p:pic>
        <p:nvPicPr>
          <p:cNvPr id="4098" name="Picture 2" descr="Výsledek obrázku pro fitb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alex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4644"/>
            <a:ext cx="3259659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ek obrázku pro car 2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64" y="4086054"/>
            <a:ext cx="4608512" cy="239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ýsledek obrázku pro smart came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740628" cy="209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ouvisející obráze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2105"/>
            <a:ext cx="2896029" cy="202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Výsledek obrázku pro smart pho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60152"/>
            <a:ext cx="308633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Výsledek obrázku pro vr glass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4355639"/>
            <a:ext cx="1994555" cy="199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65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11</a:t>
            </a:fld>
            <a:endParaRPr lang="cs-CZ"/>
          </a:p>
        </p:txBody>
      </p:sp>
      <p:pic>
        <p:nvPicPr>
          <p:cNvPr id="6146" name="Picture 2" descr="Související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31"/>
          <a:stretch/>
        </p:blipFill>
        <p:spPr bwMode="auto">
          <a:xfrm>
            <a:off x="362544" y="420601"/>
            <a:ext cx="4316154" cy="24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ouvisející obráze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/>
          <a:stretch/>
        </p:blipFill>
        <p:spPr bwMode="auto">
          <a:xfrm>
            <a:off x="4855010" y="404664"/>
            <a:ext cx="3893454" cy="249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smart pavement lond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11" y="3019142"/>
            <a:ext cx="4330187" cy="258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smart serv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10" y="3019142"/>
            <a:ext cx="389345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8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12</a:t>
            </a:fld>
            <a:endParaRPr lang="cs-CZ"/>
          </a:p>
        </p:txBody>
      </p:sp>
      <p:sp>
        <p:nvSpPr>
          <p:cNvPr id="5" name="AutoShape 2" descr="Výsledek obrázku pro HidrateSp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Výsledek obrázku pro HidrateSp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58" y="126692"/>
            <a:ext cx="4030618" cy="193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Kérastase Hair Co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88787"/>
            <a:ext cx="2045831" cy="31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ek obrázku pro Egg Min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8" y="2096589"/>
            <a:ext cx="4030618" cy="226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ýsledek obrázku pro i.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2" r="12142"/>
          <a:stretch/>
        </p:blipFill>
        <p:spPr bwMode="auto">
          <a:xfrm>
            <a:off x="6732240" y="621611"/>
            <a:ext cx="2050992" cy="269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ýsledek obrázku pro Amazon D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761" y="4077072"/>
            <a:ext cx="369985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Výsledek obrázku pro Bluesmart lugg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8" y="4437112"/>
            <a:ext cx="4015468" cy="22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12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13</a:t>
            </a:fld>
            <a:endParaRPr lang="cs-CZ"/>
          </a:p>
        </p:txBody>
      </p:sp>
      <p:pic>
        <p:nvPicPr>
          <p:cNvPr id="5" name="Picture 7" descr="New Sector Map A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6296"/>
            <a:ext cx="7945898" cy="595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26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/>
              <a:t>Smart home</a:t>
            </a:r>
            <a:br>
              <a:rPr lang="cs-CZ" b="1"/>
            </a:br>
            <a:r>
              <a:rPr lang="cs-CZ" sz="4000"/>
              <a:t>What should your house know about you?</a:t>
            </a:r>
            <a:endParaRPr lang="cs-CZ" sz="4000" b="1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14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/>
              <a:t>Smart home</a:t>
            </a:r>
          </a:p>
          <a:p>
            <a:pPr lvl="1"/>
            <a:r>
              <a:rPr lang="cs-CZ"/>
              <a:t>IoT embedded in home environment </a:t>
            </a:r>
          </a:p>
          <a:p>
            <a:pPr lvl="1"/>
            <a:r>
              <a:rPr lang="cs-CZ" b="1"/>
              <a:t>optimisation, customisation, innovation</a:t>
            </a:r>
          </a:p>
          <a:p>
            <a:pPr lvl="1"/>
            <a:r>
              <a:rPr lang="cs-CZ"/>
              <a:t>new features for the user = </a:t>
            </a:r>
            <a:r>
              <a:rPr lang="cs-CZ" b="1"/>
              <a:t>convenience</a:t>
            </a:r>
          </a:p>
          <a:p>
            <a:pPr lvl="1"/>
            <a:r>
              <a:rPr lang="cs-CZ"/>
              <a:t>new data for the provider  = </a:t>
            </a:r>
            <a:r>
              <a:rPr lang="cs-CZ" b="1"/>
              <a:t>profiling</a:t>
            </a:r>
          </a:p>
          <a:p>
            <a:r>
              <a:rPr lang="cs-CZ" b="1"/>
              <a:t>Limits of data collection</a:t>
            </a:r>
          </a:p>
          <a:p>
            <a:pPr lvl="1"/>
            <a:r>
              <a:rPr lang="cs-CZ"/>
              <a:t>protection of spatial privacy X consent?</a:t>
            </a:r>
          </a:p>
          <a:p>
            <a:pPr lvl="1"/>
            <a:r>
              <a:rPr lang="cs-CZ"/>
              <a:t>protection of personal data X performance of contract? </a:t>
            </a:r>
          </a:p>
          <a:p>
            <a:pPr lvl="1"/>
            <a:r>
              <a:rPr lang="cs-CZ"/>
              <a:t>human intimacy / special categories of personal data</a:t>
            </a:r>
          </a:p>
          <a:p>
            <a:pPr lvl="1"/>
            <a:r>
              <a:rPr lang="cs-CZ"/>
              <a:t>legal X moral X philosophical X practical perspective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26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15</a:t>
            </a:fld>
            <a:endParaRPr lang="cs-CZ"/>
          </a:p>
        </p:txBody>
      </p:sp>
      <p:pic>
        <p:nvPicPr>
          <p:cNvPr id="1026" name="Picture 2" descr="Smart Door Lo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6" y="26064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3141785"/>
            <a:ext cx="1824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Smart Door Locks</a:t>
            </a:r>
          </a:p>
        </p:txBody>
      </p:sp>
      <p:pic>
        <p:nvPicPr>
          <p:cNvPr id="1028" name="Picture 4" descr="Smart Bluetooth Track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16" y="26064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477316" y="3141785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Smart Bluetooth Trackers</a:t>
            </a:r>
          </a:p>
        </p:txBody>
      </p:sp>
      <p:pic>
        <p:nvPicPr>
          <p:cNvPr id="1030" name="Picture 6" descr="Smart Home Retrof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6" y="378904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51520" y="3451570"/>
            <a:ext cx="2124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Smart Home Retrofit</a:t>
            </a:r>
          </a:p>
        </p:txBody>
      </p:sp>
      <p:pic>
        <p:nvPicPr>
          <p:cNvPr id="1032" name="Picture 8" descr="Smart Kitch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08" y="378904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482074" y="3451570"/>
            <a:ext cx="149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Smart Kitchen</a:t>
            </a:r>
          </a:p>
        </p:txBody>
      </p:sp>
    </p:spTree>
    <p:extLst>
      <p:ext uri="{BB962C8B-B14F-4D97-AF65-F5344CB8AC3E}">
        <p14:creationId xmlns:p14="http://schemas.microsoft.com/office/powerpoint/2010/main" val="342874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16</a:t>
            </a:fld>
            <a:endParaRPr lang="cs-CZ"/>
          </a:p>
        </p:txBody>
      </p:sp>
      <p:pic>
        <p:nvPicPr>
          <p:cNvPr id="2050" name="Picture 2" descr="Smart Irrigation Controll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94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2996952"/>
            <a:ext cx="2733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Smart Irrigation Controllers</a:t>
            </a:r>
          </a:p>
        </p:txBody>
      </p:sp>
      <p:pic>
        <p:nvPicPr>
          <p:cNvPr id="2052" name="Picture 4" descr="Wireless Home Energy Moni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71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732962" y="2996952"/>
            <a:ext cx="320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Wireless Home Energy Monitors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6" y="378904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63046" y="3363216"/>
            <a:ext cx="13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Wifi Lighting</a:t>
            </a:r>
          </a:p>
        </p:txBody>
      </p:sp>
      <p:pic>
        <p:nvPicPr>
          <p:cNvPr id="2056" name="Picture 8" descr="IoT Cloud Platfor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62" y="380045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766029" y="3371762"/>
            <a:ext cx="2022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IoT Cloud Platforms</a:t>
            </a:r>
          </a:p>
        </p:txBody>
      </p:sp>
    </p:spTree>
    <p:extLst>
      <p:ext uri="{BB962C8B-B14F-4D97-AF65-F5344CB8AC3E}">
        <p14:creationId xmlns:p14="http://schemas.microsoft.com/office/powerpoint/2010/main" val="189009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/>
              <a:t>Specific challenges brought by IoT environment</a:t>
            </a:r>
            <a:br>
              <a:rPr lang="cs-CZ" sz="2800" b="1"/>
            </a:br>
            <a:r>
              <a:rPr lang="cs-CZ" sz="2800"/>
              <a:t>Is „smart“ always smart?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00200"/>
            <a:ext cx="7620000" cy="4800600"/>
          </a:xfrm>
        </p:spPr>
        <p:txBody>
          <a:bodyPr>
            <a:normAutofit fontScale="62500" lnSpcReduction="20000"/>
          </a:bodyPr>
          <a:lstStyle/>
          <a:p>
            <a:r>
              <a:rPr lang="cs-CZ"/>
              <a:t>Features: ubiquitous profiling, big data mining, machine learning, M2M communication, possible omnipresence, mesh connectivity...</a:t>
            </a:r>
          </a:p>
          <a:p>
            <a:r>
              <a:rPr lang="cs-CZ" b="1"/>
              <a:t>Challenges</a:t>
            </a:r>
          </a:p>
          <a:p>
            <a:r>
              <a:rPr lang="cs-CZ" b="1"/>
              <a:t>A) higher likelyhood, frequency and severity of cyber incidents</a:t>
            </a:r>
          </a:p>
          <a:p>
            <a:pPr lvl="1"/>
            <a:r>
              <a:rPr lang="en-GB"/>
              <a:t>increase</a:t>
            </a:r>
            <a:r>
              <a:rPr lang="cs-CZ"/>
              <a:t>d data flow </a:t>
            </a:r>
            <a:r>
              <a:rPr lang="en-GB"/>
              <a:t>complexity</a:t>
            </a:r>
            <a:endParaRPr lang="cs-CZ"/>
          </a:p>
          <a:p>
            <a:pPr lvl="1"/>
            <a:r>
              <a:rPr lang="en-GB"/>
              <a:t>‘weaponized IoT devices’</a:t>
            </a:r>
            <a:r>
              <a:rPr lang="cs-CZ"/>
              <a:t> for </a:t>
            </a:r>
            <a:r>
              <a:rPr lang="en-GB"/>
              <a:t>DDoS attacks or other illicit activities</a:t>
            </a:r>
            <a:endParaRPr lang="cs-CZ"/>
          </a:p>
          <a:p>
            <a:pPr lvl="1"/>
            <a:r>
              <a:rPr lang="en-GB"/>
              <a:t>increase</a:t>
            </a:r>
            <a:r>
              <a:rPr lang="cs-CZ"/>
              <a:t>d</a:t>
            </a:r>
            <a:r>
              <a:rPr lang="en-GB"/>
              <a:t> attack surface </a:t>
            </a:r>
            <a:r>
              <a:rPr lang="cs-CZ"/>
              <a:t>- </a:t>
            </a:r>
            <a:r>
              <a:rPr lang="en-GB"/>
              <a:t>variety creates in combination new vulnerabilities</a:t>
            </a:r>
            <a:endParaRPr lang="cs-CZ"/>
          </a:p>
          <a:p>
            <a:pPr lvl="1"/>
            <a:r>
              <a:rPr lang="cs-CZ"/>
              <a:t>limited security features and posibilities for advanced security countermeasures</a:t>
            </a:r>
          </a:p>
          <a:p>
            <a:r>
              <a:rPr lang="cs-CZ" b="1"/>
              <a:t>B) new forms of data breaches, increased frequency, severity and volume </a:t>
            </a:r>
          </a:p>
          <a:p>
            <a:pPr lvl="1"/>
            <a:r>
              <a:rPr lang="cs-CZ"/>
              <a:t>data collected - </a:t>
            </a:r>
            <a:r>
              <a:rPr lang="en-GB"/>
              <a:t>omnipresence of IoT sensors </a:t>
            </a:r>
            <a:r>
              <a:rPr lang="cs-CZ"/>
              <a:t>=&gt; </a:t>
            </a:r>
            <a:r>
              <a:rPr lang="en-GB"/>
              <a:t>increased </a:t>
            </a:r>
            <a:r>
              <a:rPr lang="cs-CZ"/>
              <a:t>detail </a:t>
            </a:r>
            <a:r>
              <a:rPr lang="en-GB"/>
              <a:t>of all aspects of document</a:t>
            </a:r>
            <a:r>
              <a:rPr lang="cs-CZ"/>
              <a:t>ed</a:t>
            </a:r>
            <a:r>
              <a:rPr lang="en-GB"/>
              <a:t> activities </a:t>
            </a:r>
            <a:endParaRPr lang="cs-CZ"/>
          </a:p>
          <a:p>
            <a:pPr lvl="1"/>
            <a:r>
              <a:rPr lang="en-GB"/>
              <a:t>new </a:t>
            </a:r>
            <a:r>
              <a:rPr lang="cs-CZ"/>
              <a:t>forms of data, metadata and derived data (by combination of the collected data)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D58D-B62B-4028-92B1-AF4E933F966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15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Smart city for proper citizens only?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18</a:t>
            </a:fld>
            <a:endParaRPr lang="cs-CZ"/>
          </a:p>
        </p:txBody>
      </p:sp>
      <p:pic>
        <p:nvPicPr>
          <p:cNvPr id="1026" name="Picture 2" descr="Image result for orwell ga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08" y="620688"/>
            <a:ext cx="3531990" cy="9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92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/>
              <a:t>Smart city</a:t>
            </a:r>
            <a:br>
              <a:rPr lang="cs-CZ"/>
            </a:br>
            <a:r>
              <a:rPr lang="cs-CZ" sz="3600"/>
              <a:t>W</a:t>
            </a:r>
            <a:r>
              <a:rPr lang="en-US" sz="3600"/>
              <a:t>hat changes and challenges can we expect</a:t>
            </a:r>
            <a:r>
              <a:rPr lang="cs-CZ" sz="360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synergy between Internet of Things, Big Data and Cloud </a:t>
            </a:r>
          </a:p>
          <a:p>
            <a:pPr lvl="1"/>
            <a:r>
              <a:rPr lang="en-US"/>
              <a:t>model of connected urban environment</a:t>
            </a:r>
          </a:p>
          <a:p>
            <a:pPr lvl="1"/>
            <a:r>
              <a:rPr lang="cs-CZ"/>
              <a:t>=&gt; </a:t>
            </a:r>
            <a:r>
              <a:rPr lang="en-US"/>
              <a:t>advanced sustainability </a:t>
            </a:r>
          </a:p>
          <a:p>
            <a:pPr lvl="1"/>
            <a:r>
              <a:rPr lang="cs-CZ"/>
              <a:t>=&gt; </a:t>
            </a:r>
            <a:r>
              <a:rPr lang="en-US"/>
              <a:t>improved </a:t>
            </a:r>
            <a:r>
              <a:rPr lang="cs-CZ"/>
              <a:t>resilience</a:t>
            </a:r>
          </a:p>
          <a:p>
            <a:pPr lvl="1"/>
            <a:r>
              <a:rPr lang="cs-CZ"/>
              <a:t>=&gt; better </a:t>
            </a:r>
            <a:r>
              <a:rPr lang="en-US"/>
              <a:t>urban living </a:t>
            </a:r>
          </a:p>
          <a:p>
            <a:r>
              <a:rPr lang="en-US"/>
              <a:t>technology </a:t>
            </a:r>
            <a:r>
              <a:rPr lang="cs-CZ"/>
              <a:t>X </a:t>
            </a:r>
            <a:r>
              <a:rPr lang="en-US"/>
              <a:t>social</a:t>
            </a:r>
            <a:r>
              <a:rPr lang="cs-CZ"/>
              <a:t> X </a:t>
            </a:r>
            <a:r>
              <a:rPr lang="en-US"/>
              <a:t>political </a:t>
            </a:r>
            <a:r>
              <a:rPr lang="cs-CZ"/>
              <a:t>X </a:t>
            </a:r>
            <a:r>
              <a:rPr lang="en-US"/>
              <a:t>economic factors</a:t>
            </a:r>
            <a:endParaRPr lang="cs-CZ"/>
          </a:p>
          <a:p>
            <a:pPr lvl="1"/>
            <a:r>
              <a:rPr lang="cs-CZ"/>
              <a:t>A) </a:t>
            </a:r>
            <a:r>
              <a:rPr lang="en-US"/>
              <a:t>implementation of ICT solutions </a:t>
            </a:r>
          </a:p>
          <a:p>
            <a:pPr lvl="1"/>
            <a:r>
              <a:rPr lang="cs-CZ"/>
              <a:t>B) </a:t>
            </a:r>
            <a:r>
              <a:rPr lang="en-US"/>
              <a:t>multi-stakeholder socio-economic transformations of the urban ecosystem</a:t>
            </a:r>
          </a:p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08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Structure of the seminar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1) </a:t>
            </a:r>
            <a:r>
              <a:rPr lang="cs-CZ" b="1"/>
              <a:t>Essays </a:t>
            </a:r>
          </a:p>
          <a:p>
            <a:pPr lvl="1"/>
            <a:r>
              <a:rPr lang="cs-CZ"/>
              <a:t>Basic info + readings</a:t>
            </a:r>
          </a:p>
          <a:p>
            <a:r>
              <a:rPr lang="cs-CZ"/>
              <a:t>2) </a:t>
            </a:r>
            <a:r>
              <a:rPr lang="cs-CZ" b="1"/>
              <a:t>Topics</a:t>
            </a:r>
          </a:p>
          <a:p>
            <a:pPr lvl="1"/>
            <a:r>
              <a:rPr lang="en-US"/>
              <a:t>Smart home, still my home?</a:t>
            </a:r>
            <a:endParaRPr lang="cs-CZ"/>
          </a:p>
          <a:p>
            <a:pPr lvl="1"/>
            <a:r>
              <a:rPr lang="en-US"/>
              <a:t>Smart city for proper citizens only?</a:t>
            </a:r>
            <a:endParaRPr lang="cs-CZ"/>
          </a:p>
          <a:p>
            <a:pPr lvl="1"/>
            <a:r>
              <a:rPr lang="en-US"/>
              <a:t>Privacy by design in smart environments</a:t>
            </a:r>
            <a:endParaRPr lang="cs-CZ"/>
          </a:p>
          <a:p>
            <a:r>
              <a:rPr lang="cs-CZ"/>
              <a:t>3) </a:t>
            </a:r>
            <a:r>
              <a:rPr lang="cs-CZ" b="1"/>
              <a:t>Slides</a:t>
            </a:r>
          </a:p>
          <a:p>
            <a:pPr lvl="1"/>
            <a:r>
              <a:rPr lang="cs-CZ"/>
              <a:t>Title – Question – Discussion - Information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7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20</a:t>
            </a:fld>
            <a:endParaRPr lang="cs-CZ"/>
          </a:p>
        </p:txBody>
      </p:sp>
      <p:pic>
        <p:nvPicPr>
          <p:cNvPr id="2050" name="Picture 2" descr="Výsledek obrázku pro smart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92696"/>
            <a:ext cx="849136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79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/>
              <a:t>Road to a smart city</a:t>
            </a:r>
            <a:br>
              <a:rPr lang="cs-CZ"/>
            </a:br>
            <a:r>
              <a:rPr lang="cs-CZ"/>
              <a:t>How does city become „smart“?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21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/>
              <a:t>A) </a:t>
            </a:r>
            <a:r>
              <a:rPr lang="en-US" b="1"/>
              <a:t>built fully anew </a:t>
            </a:r>
            <a:r>
              <a:rPr lang="en-US"/>
              <a:t>with integrated smart architecture</a:t>
            </a:r>
          </a:p>
          <a:p>
            <a:pPr lvl="1"/>
            <a:r>
              <a:rPr lang="cs-CZ">
                <a:hlinkClick r:id="rId2"/>
              </a:rPr>
              <a:t>S</a:t>
            </a:r>
            <a:r>
              <a:rPr lang="en-US">
                <a:hlinkClick r:id="rId2"/>
              </a:rPr>
              <a:t>ongdo </a:t>
            </a:r>
            <a:r>
              <a:rPr lang="cs-CZ"/>
              <a:t>– S</a:t>
            </a:r>
            <a:r>
              <a:rPr lang="en-US"/>
              <a:t>oul </a:t>
            </a:r>
            <a:r>
              <a:rPr lang="cs-CZ"/>
              <a:t>– South K</a:t>
            </a:r>
            <a:r>
              <a:rPr lang="en-US"/>
              <a:t>orea</a:t>
            </a:r>
          </a:p>
          <a:p>
            <a:pPr lvl="1"/>
            <a:r>
              <a:rPr lang="cs-CZ">
                <a:hlinkClick r:id="rId3"/>
              </a:rPr>
              <a:t>M</a:t>
            </a:r>
            <a:r>
              <a:rPr lang="en-US">
                <a:hlinkClick r:id="rId3"/>
              </a:rPr>
              <a:t>akkah project</a:t>
            </a:r>
            <a:r>
              <a:rPr lang="cs-CZ">
                <a:hlinkClick r:id="rId3"/>
              </a:rPr>
              <a:t> </a:t>
            </a:r>
            <a:r>
              <a:rPr lang="cs-CZ"/>
              <a:t>– Saudi Arabia</a:t>
            </a:r>
            <a:endParaRPr lang="en-US"/>
          </a:p>
          <a:p>
            <a:pPr lvl="1"/>
            <a:r>
              <a:rPr lang="en-US">
                <a:hlinkClick r:id="rId4"/>
              </a:rPr>
              <a:t>Masdar City</a:t>
            </a:r>
            <a:r>
              <a:rPr lang="cs-CZ">
                <a:hlinkClick r:id="rId4"/>
              </a:rPr>
              <a:t> </a:t>
            </a:r>
            <a:r>
              <a:rPr lang="cs-CZ"/>
              <a:t>– United Arab Emirates</a:t>
            </a:r>
            <a:endParaRPr lang="en-US"/>
          </a:p>
          <a:p>
            <a:r>
              <a:rPr lang="cs-CZ"/>
              <a:t>B) </a:t>
            </a:r>
            <a:r>
              <a:rPr lang="en-US" b="1"/>
              <a:t>transformation of existing neighbourhoods </a:t>
            </a:r>
            <a:r>
              <a:rPr lang="en-US"/>
              <a:t>by a series of projects incorporating smart modules</a:t>
            </a:r>
            <a:endParaRPr lang="cs-CZ"/>
          </a:p>
          <a:p>
            <a:pPr lvl="1"/>
            <a:r>
              <a:rPr lang="cs-CZ">
                <a:hlinkClick r:id="rId5"/>
              </a:rPr>
              <a:t>Smart Cities Mission </a:t>
            </a:r>
            <a:r>
              <a:rPr lang="cs-CZ"/>
              <a:t>– India – 100 cities</a:t>
            </a:r>
          </a:p>
          <a:p>
            <a:pPr lvl="1"/>
            <a:r>
              <a:rPr lang="cs-CZ">
                <a:hlinkClick r:id="rId6"/>
              </a:rPr>
              <a:t>London</a:t>
            </a:r>
            <a:endParaRPr lang="cs-CZ"/>
          </a:p>
          <a:p>
            <a:pPr lvl="1"/>
            <a:r>
              <a:rPr lang="cs-CZ">
                <a:hlinkClick r:id="rId7"/>
              </a:rPr>
              <a:t>Barcelona</a:t>
            </a:r>
            <a:endParaRPr lang="cs-CZ"/>
          </a:p>
          <a:p>
            <a:pPr lvl="1"/>
            <a:r>
              <a:rPr lang="cs-CZ">
                <a:hlinkClick r:id="rId8"/>
              </a:rPr>
              <a:t>New York City</a:t>
            </a:r>
            <a:endParaRPr lang="cs-CZ"/>
          </a:p>
          <a:p>
            <a:pPr lvl="1"/>
            <a:endParaRPr lang="en-US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1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/>
              <a:t>Every step you take</a:t>
            </a:r>
            <a:br>
              <a:rPr lang="cs-CZ"/>
            </a:br>
            <a:r>
              <a:rPr lang="cs-CZ"/>
              <a:t>How to provide guarantees of privacy?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smart street surveillance</a:t>
            </a:r>
          </a:p>
          <a:p>
            <a:pPr lvl="1"/>
            <a:r>
              <a:rPr lang="cs-CZ"/>
              <a:t>X facial recongition + AI + state control (..</a:t>
            </a:r>
            <a:r>
              <a:rPr lang="cs-CZ">
                <a:hlinkClick r:id="rId2"/>
              </a:rPr>
              <a:t>China</a:t>
            </a:r>
            <a:r>
              <a:rPr lang="cs-CZ"/>
              <a:t>..)</a:t>
            </a:r>
          </a:p>
          <a:p>
            <a:r>
              <a:rPr lang="cs-CZ"/>
              <a:t>smart traffic</a:t>
            </a:r>
          </a:p>
          <a:p>
            <a:pPr lvl="1"/>
            <a:r>
              <a:rPr lang="cs-CZ"/>
              <a:t>optimisation + traffic jams X tracking + database</a:t>
            </a:r>
          </a:p>
          <a:p>
            <a:r>
              <a:rPr lang="cs-CZ"/>
              <a:t>smart devices for wifi access</a:t>
            </a:r>
          </a:p>
          <a:p>
            <a:pPr lvl="1"/>
            <a:r>
              <a:rPr lang="cs-CZ"/>
              <a:t>X security / data traffic surveillance</a:t>
            </a:r>
          </a:p>
          <a:p>
            <a:r>
              <a:rPr lang="cs-CZ"/>
              <a:t>future hidden dangers?</a:t>
            </a:r>
          </a:p>
          <a:p>
            <a:pPr lvl="1"/>
            <a:r>
              <a:rPr lang="cs-CZ">
                <a:hlinkClick r:id="rId3"/>
              </a:rPr>
              <a:t>social credit system </a:t>
            </a:r>
            <a:r>
              <a:rPr lang="cs-CZ"/>
              <a:t>– ranking of the citizens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4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>
            <a:normAutofit/>
          </a:bodyPr>
          <a:lstStyle/>
          <a:p>
            <a:r>
              <a:rPr lang="en-US"/>
              <a:t>Privacy by design in smart environments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23</a:t>
            </a:fld>
            <a:endParaRPr lang="cs-CZ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35" y="620688"/>
            <a:ext cx="2232248" cy="172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/>
              <a:t>EU legal toolbox for privacy</a:t>
            </a:r>
            <a:br>
              <a:rPr lang="cs-CZ" b="1"/>
            </a:br>
            <a:r>
              <a:rPr lang="cs-CZ" sz="4000"/>
              <a:t>Nominal right X practical enforcement?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/>
              <a:t>GDPR</a:t>
            </a:r>
          </a:p>
          <a:p>
            <a:pPr lvl="1"/>
            <a:r>
              <a:rPr lang="cs-CZ"/>
              <a:t>accountability + rights of the data subject + principles</a:t>
            </a:r>
          </a:p>
          <a:p>
            <a:pPr lvl="1"/>
            <a:r>
              <a:rPr lang="cs-CZ"/>
              <a:t>data protection by design / by default</a:t>
            </a:r>
          </a:p>
          <a:p>
            <a:pPr lvl="1"/>
            <a:r>
              <a:rPr lang="cs-CZ"/>
              <a:t>data breach notification obligation</a:t>
            </a:r>
          </a:p>
          <a:p>
            <a:r>
              <a:rPr lang="cs-CZ" b="1"/>
              <a:t>ePrivacy directive / regulation</a:t>
            </a:r>
          </a:p>
          <a:p>
            <a:pPr lvl="1"/>
            <a:r>
              <a:rPr lang="cs-CZ"/>
              <a:t>new players – traditional telecom x new telecom (message apps)</a:t>
            </a:r>
          </a:p>
          <a:p>
            <a:pPr lvl="1"/>
            <a:r>
              <a:rPr lang="cs-CZ"/>
              <a:t>communication content / metadata / cookies</a:t>
            </a:r>
          </a:p>
          <a:p>
            <a:r>
              <a:rPr lang="cs-CZ" b="1"/>
              <a:t>Public procurement</a:t>
            </a:r>
          </a:p>
          <a:p>
            <a:pPr lvl="1"/>
            <a:r>
              <a:rPr lang="cs-CZ"/>
              <a:t>price X quality =&gt; security / data protection / integrity / data control </a:t>
            </a:r>
          </a:p>
          <a:p>
            <a:r>
              <a:rPr lang="cs-CZ" b="1"/>
              <a:t>Cybersecurity</a:t>
            </a:r>
          </a:p>
          <a:p>
            <a:pPr lvl="1"/>
            <a:r>
              <a:rPr lang="cs-CZ"/>
              <a:t>critical infrastructure / CSIRT (Cyber Security Response Team)</a:t>
            </a:r>
          </a:p>
          <a:p>
            <a:r>
              <a:rPr lang="cs-CZ" b="1"/>
              <a:t>Product standards and market access control</a:t>
            </a:r>
          </a:p>
          <a:p>
            <a:pPr lvl="1"/>
            <a:r>
              <a:rPr lang="cs-CZ"/>
              <a:t>CE marking / </a:t>
            </a:r>
            <a:r>
              <a:rPr lang="cs-CZ">
                <a:hlinkClick r:id="rId2"/>
              </a:rPr>
              <a:t>product safety rules </a:t>
            </a:r>
            <a:r>
              <a:rPr lang="cs-CZ"/>
              <a:t>/ </a:t>
            </a:r>
            <a:r>
              <a:rPr lang="cs-CZ">
                <a:hlinkClick r:id="rId3"/>
              </a:rPr>
              <a:t>IoT standards and protocols</a:t>
            </a:r>
            <a:endParaRPr lang="cs-CZ"/>
          </a:p>
          <a:p>
            <a:pPr lvl="1"/>
            <a:r>
              <a:rPr lang="en-US">
                <a:hlinkClick r:id="rId4"/>
              </a:rPr>
              <a:t>Liability for emerging digital technologies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98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/>
              <a:t>Risk assessment in IoT data processing</a:t>
            </a:r>
            <a:br>
              <a:rPr lang="cs-CZ" sz="3600" b="1"/>
            </a:br>
            <a:r>
              <a:rPr lang="cs-CZ" sz="3600"/>
              <a:t>New environment = new frame of mind?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620000" cy="5112568"/>
          </a:xfrm>
        </p:spPr>
        <p:txBody>
          <a:bodyPr>
            <a:normAutofit fontScale="85000" lnSpcReduction="20000"/>
          </a:bodyPr>
          <a:lstStyle/>
          <a:p>
            <a:r>
              <a:rPr lang="cs-CZ" b="1"/>
              <a:t>new factors </a:t>
            </a:r>
          </a:p>
          <a:p>
            <a:pPr lvl="1"/>
            <a:r>
              <a:rPr lang="cs-CZ"/>
              <a:t>cyberphysical; indirect interconnection...</a:t>
            </a:r>
          </a:p>
          <a:p>
            <a:pPr lvl="1"/>
            <a:r>
              <a:rPr lang="cs-CZ"/>
              <a:t>increased frequency, scope, variety</a:t>
            </a:r>
          </a:p>
          <a:p>
            <a:r>
              <a:rPr lang="cs-CZ" b="1"/>
              <a:t>challenges for unified or comprehensive classification of risk</a:t>
            </a:r>
          </a:p>
          <a:p>
            <a:pPr lvl="1"/>
            <a:r>
              <a:rPr lang="cs-CZ"/>
              <a:t>ambiguous terms and fluctuant environment </a:t>
            </a:r>
          </a:p>
          <a:p>
            <a:pPr lvl="1"/>
            <a:r>
              <a:rPr lang="cs-CZ"/>
              <a:t>risk-based approach missing adequade guidance in measures and indicators =&gt; need for flexible adaptation to IoT</a:t>
            </a:r>
          </a:p>
          <a:p>
            <a:r>
              <a:rPr lang="cs-CZ" b="1"/>
              <a:t>need for </a:t>
            </a:r>
          </a:p>
          <a:p>
            <a:pPr lvl="1"/>
            <a:r>
              <a:rPr lang="cs-CZ"/>
              <a:t>automated reporting and monitoring</a:t>
            </a:r>
          </a:p>
          <a:p>
            <a:pPr lvl="1"/>
            <a:r>
              <a:rPr lang="cs-CZ"/>
              <a:t>adjustment of risk scales</a:t>
            </a:r>
          </a:p>
          <a:p>
            <a:pPr lvl="1"/>
            <a:r>
              <a:rPr lang="cs-CZ"/>
              <a:t>broad adoption of adequate methodology</a:t>
            </a:r>
          </a:p>
          <a:p>
            <a:endParaRPr lang="cs-CZ" b="1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D58D-B62B-4028-92B1-AF4E933F966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71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26</a:t>
            </a:fld>
            <a:endParaRPr lang="cs-CZ"/>
          </a:p>
        </p:txBody>
      </p:sp>
      <p:pic>
        <p:nvPicPr>
          <p:cNvPr id="5" name="Picture 2" descr="C:\Users\Fands\Desktop\BIG FILE TO READ\0000 PODKLADY !!!UKLIDIT\Internet of Things\BRL IoT Security Threat Map 2015 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0290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63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/>
          <a:lstStyle/>
          <a:p>
            <a:r>
              <a:rPr lang="cs-CZ"/>
              <a:t>Thank you for your attention!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2281808"/>
          </a:xfrm>
        </p:spPr>
        <p:txBody>
          <a:bodyPr>
            <a:normAutofit lnSpcReduction="10000"/>
          </a:bodyPr>
          <a:lstStyle/>
          <a:p>
            <a:r>
              <a:rPr lang="cs-CZ"/>
              <a:t>Questions?</a:t>
            </a:r>
          </a:p>
          <a:p>
            <a:r>
              <a:rPr lang="cs-CZ"/>
              <a:t>Ideas</a:t>
            </a:r>
            <a:r>
              <a:rPr lang="cs-CZ" sz="2800"/>
              <a:t>?</a:t>
            </a:r>
            <a:endParaRPr lang="cs-CZ"/>
          </a:p>
          <a:p>
            <a:r>
              <a:rPr lang="cs-CZ"/>
              <a:t>Answers?</a:t>
            </a:r>
          </a:p>
          <a:p>
            <a:r>
              <a:rPr lang="cs-CZ"/>
              <a:t>Looking forward to your essays!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27</a:t>
            </a:fld>
            <a:endParaRPr lang="cs-CZ"/>
          </a:p>
        </p:txBody>
      </p:sp>
      <p:pic>
        <p:nvPicPr>
          <p:cNvPr id="8" name="Picture 2" descr="C:\Users\Fands\Desktop\book-ch2-hi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27957" r="6266" b="49128"/>
          <a:stretch/>
        </p:blipFill>
        <p:spPr bwMode="auto">
          <a:xfrm>
            <a:off x="2699792" y="476672"/>
            <a:ext cx="3572142" cy="14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Fands\Desktop\book-ch2-hi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27957" r="6266" b="49128"/>
          <a:stretch/>
        </p:blipFill>
        <p:spPr bwMode="auto">
          <a:xfrm>
            <a:off x="2852192" y="629072"/>
            <a:ext cx="3572142" cy="14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Fands\Desktop\book-ch2-hi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27957" r="6266" b="49128"/>
          <a:stretch/>
        </p:blipFill>
        <p:spPr bwMode="auto">
          <a:xfrm>
            <a:off x="3004592" y="781472"/>
            <a:ext cx="3572142" cy="14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Fands\Desktop\book-ch2-hi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27957" r="6266" b="49128"/>
          <a:stretch/>
        </p:blipFill>
        <p:spPr bwMode="auto">
          <a:xfrm>
            <a:off x="3156992" y="933872"/>
            <a:ext cx="3572142" cy="14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Fands\Desktop\book-ch2-hi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27957" r="6266" b="49128"/>
          <a:stretch/>
        </p:blipFill>
        <p:spPr bwMode="auto">
          <a:xfrm>
            <a:off x="3309392" y="1086272"/>
            <a:ext cx="3572142" cy="14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Fands\Desktop\book-ch2-hi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27957" r="6266" b="49128"/>
          <a:stretch/>
        </p:blipFill>
        <p:spPr bwMode="auto">
          <a:xfrm>
            <a:off x="3461792" y="1238672"/>
            <a:ext cx="3572142" cy="14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Fands\Desktop\book-ch2-hi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27957" r="6266" b="49128"/>
          <a:stretch/>
        </p:blipFill>
        <p:spPr bwMode="auto">
          <a:xfrm>
            <a:off x="3614192" y="1391072"/>
            <a:ext cx="3572142" cy="14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61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Essays - Topics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u="sng"/>
              <a:t>Essay Deadline: </a:t>
            </a:r>
            <a:r>
              <a:rPr lang="cs-CZ" b="1" u="sng"/>
              <a:t>18 December, 8:00 AM </a:t>
            </a:r>
          </a:p>
          <a:p>
            <a:r>
              <a:rPr lang="en-US" sz="2400"/>
              <a:t>approx. 10 500 - 16 000 characters long (</a:t>
            </a:r>
            <a:r>
              <a:rPr lang="cs-CZ" sz="2400"/>
              <a:t>+ </a:t>
            </a:r>
            <a:r>
              <a:rPr lang="en-US" sz="2400"/>
              <a:t>footnotes)</a:t>
            </a:r>
            <a:r>
              <a:rPr lang="cs-CZ" sz="2400"/>
              <a:t> = 5-8 pages</a:t>
            </a:r>
            <a:endParaRPr lang="cs-CZ" sz="2200" b="1"/>
          </a:p>
          <a:p>
            <a:r>
              <a:rPr lang="cs-CZ" sz="2200" b="1"/>
              <a:t>For further essay requirements see interactive sylabus</a:t>
            </a:r>
          </a:p>
          <a:p>
            <a:r>
              <a:rPr lang="cs-CZ" sz="2200" b="1"/>
              <a:t>Presentation day </a:t>
            </a:r>
            <a:r>
              <a:rPr lang="cs-CZ" sz="2200"/>
              <a:t>(only students with </a:t>
            </a:r>
            <a:r>
              <a:rPr lang="cs-CZ" sz="2200" b="1" u="sng"/>
              <a:t>Presentation No. 3</a:t>
            </a:r>
            <a:r>
              <a:rPr lang="cs-CZ" sz="2200"/>
              <a:t>): 19 December</a:t>
            </a:r>
            <a:endParaRPr lang="en-US" sz="2200"/>
          </a:p>
          <a:p>
            <a:pPr lvl="1" fontAlgn="base"/>
            <a:endParaRPr lang="cs-CZ"/>
          </a:p>
          <a:p>
            <a:pPr fontAlgn="base"/>
            <a:r>
              <a:rPr lang="en-US"/>
              <a:t>Smart home, still my home?: How ubiquitous sensory data collection sneaks upon spatial privacy</a:t>
            </a:r>
          </a:p>
          <a:p>
            <a:pPr fontAlgn="base"/>
            <a:r>
              <a:rPr lang="en-US"/>
              <a:t>Smart </a:t>
            </a:r>
            <a:r>
              <a:rPr lang="cs-CZ"/>
              <a:t>industry, customized surveillance?: How do personalized products and individualized production process personal data?</a:t>
            </a:r>
          </a:p>
          <a:p>
            <a:pPr fontAlgn="base"/>
            <a:r>
              <a:rPr lang="en-US"/>
              <a:t>Privacy by design and other instruments of the current European legal framework for personal data protection in smart environments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29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O</a:t>
            </a:r>
            <a:r>
              <a:rPr lang="cs-CZ" b="1"/>
              <a:t>bligatory readings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/>
              <a:t>These readings are the prerequisite for the understanding of the concept of the internet of things and its potential impact on privacy and data protection.</a:t>
            </a:r>
            <a:r>
              <a:rPr lang="en-US"/>
              <a:t> </a:t>
            </a:r>
            <a:endParaRPr lang="cs-CZ"/>
          </a:p>
          <a:p>
            <a:pPr lvl="1"/>
            <a:r>
              <a:rPr lang="en-US"/>
              <a:t>WEBER, Rolf H. Cybersecurity in the Internet of Things: Legal aspects. </a:t>
            </a:r>
            <a:r>
              <a:rPr lang="en-US" i="1"/>
              <a:t>Computer Law &amp; Security Review</a:t>
            </a:r>
            <a:r>
              <a:rPr lang="en-US"/>
              <a:t>. 2016, Vol. 2016, No. 32. Available (through university computers) at: </a:t>
            </a:r>
            <a:r>
              <a:rPr lang="en-US">
                <a:hlinkClick r:id="rId2"/>
              </a:rPr>
              <a:t>https://www.sciencedirect.com/science/article/pii/S0267364916301169</a:t>
            </a:r>
            <a:r>
              <a:rPr lang="en-US"/>
              <a:t> </a:t>
            </a:r>
          </a:p>
          <a:p>
            <a:pPr lvl="1"/>
            <a:r>
              <a:rPr lang="en-US"/>
              <a:t>COMMISSION STAFF WORKING DOCUMENT. </a:t>
            </a:r>
            <a:r>
              <a:rPr lang="en-US" i="1"/>
              <a:t>Advancing the Internet of Things in Europe.</a:t>
            </a:r>
            <a:r>
              <a:rPr lang="en-US"/>
              <a:t> SWD/2016/0110 final. 2016. Available at: </a:t>
            </a:r>
            <a:r>
              <a:rPr lang="en-US">
                <a:hlinkClick r:id="rId3"/>
              </a:rPr>
              <a:t>https://eur-lex.europa.eu/legal-content/EN/TXT/?uri=CELEX:52016SC0110</a:t>
            </a:r>
            <a:endParaRPr lang="cs-CZ"/>
          </a:p>
          <a:p>
            <a:pPr lvl="1"/>
            <a:r>
              <a:rPr lang="en-US"/>
              <a:t>JOHNSON, Graham. Privacy and the Internet of Things: Why Changing Expectations Demand Heightened Standards. Washington University Jurisprudence Review. 2018, 11.</a:t>
            </a:r>
            <a:r>
              <a:rPr lang="cs-CZ"/>
              <a:t> </a:t>
            </a:r>
            <a:r>
              <a:rPr lang="en-US" b="1"/>
              <a:t>Available through university computers) at Heinonline.org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8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Voluntary readings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/>
              <a:t>These readings provide additional insight into the challenges related to the various smart environments.</a:t>
            </a:r>
            <a:r>
              <a:rPr lang="en-US"/>
              <a:t> </a:t>
            </a:r>
            <a:endParaRPr lang="cs-CZ"/>
          </a:p>
          <a:p>
            <a:pPr lvl="1"/>
            <a:r>
              <a:rPr lang="en-US"/>
              <a:t>SUN, Wencheng et al. Security and Privacy in the Medical Internet of Things: A Review. Security and Communication Networks. 2018 Available at: </a:t>
            </a:r>
            <a:r>
              <a:rPr lang="en-US">
                <a:hlinkClick r:id="rId2"/>
              </a:rPr>
              <a:t>https://www.hindawi.com/journals/scn/2018/5978636/abs/</a:t>
            </a:r>
            <a:r>
              <a:rPr lang="cs-CZ"/>
              <a:t> </a:t>
            </a:r>
            <a:endParaRPr lang="en-US"/>
          </a:p>
          <a:p>
            <a:pPr lvl="1"/>
            <a:r>
              <a:rPr lang="en-US"/>
              <a:t>MINERVA, Roberto; BIRU, Abyi; ROTONDI, Domenico. </a:t>
            </a:r>
            <a:r>
              <a:rPr lang="en-US" i="1"/>
              <a:t>Towards a definition of the Internet of Things (IoT).</a:t>
            </a:r>
            <a:r>
              <a:rPr lang="en-US"/>
              <a:t> IEEE. 2015. Available at: </a:t>
            </a:r>
            <a:r>
              <a:rPr lang="en-US">
                <a:hlinkClick r:id="rId3"/>
              </a:rPr>
              <a:t>https://iot.ieee.org/images/files/pdf/IEEE_IoT_Towards_Definition_Internet_of_Things_Revision1_27MAY15.pdf</a:t>
            </a:r>
            <a:endParaRPr lang="en-US"/>
          </a:p>
          <a:p>
            <a:pPr lvl="1"/>
            <a:r>
              <a:rPr lang="en-US"/>
              <a:t>EDWARDS, Lilian. Privacy, Security and Data Protection in Smart Cities: A Critical EU Law Perspective. </a:t>
            </a:r>
            <a:r>
              <a:rPr lang="en-US" i="1"/>
              <a:t>European Data Protection Law Review</a:t>
            </a:r>
            <a:r>
              <a:rPr lang="en-US"/>
              <a:t>. 2016, Vol. 2, No. 1. </a:t>
            </a:r>
            <a:r>
              <a:rPr lang="en-US" b="1"/>
              <a:t>Available through university computers) at Heinonline.org</a:t>
            </a:r>
          </a:p>
          <a:p>
            <a:pPr lvl="1"/>
            <a:r>
              <a:rPr lang="en-US"/>
              <a:t>KASL, František. Cybersecurity of Small and Medium Enterprises in the Era of Internet of Things. </a:t>
            </a:r>
            <a:r>
              <a:rPr lang="en-US" i="1"/>
              <a:t>The Lawyer Quarterly</a:t>
            </a:r>
            <a:r>
              <a:rPr lang="en-US"/>
              <a:t>, Praha: Institute of State and Law of the Academy of Sciences of the Czech Republic, 2018, Vol. 8, No. 2, pp. 165-188. Available at: </a:t>
            </a:r>
            <a:r>
              <a:rPr lang="en-US">
                <a:hlinkClick r:id="rId4"/>
              </a:rPr>
              <a:t>https://tlq.ilaw.cas.cz/index.php/tlq/article/view/281/260</a:t>
            </a:r>
            <a:endParaRPr lang="en-US"/>
          </a:p>
          <a:p>
            <a:pPr lvl="1"/>
            <a:r>
              <a:rPr lang="en-US"/>
              <a:t>SCHNEIER, Bruce. The Internet of Things That Talk About You Behind Your Back. Motherboard. 2016. Available at:</a:t>
            </a:r>
            <a:r>
              <a:rPr lang="en-US">
                <a:hlinkClick r:id="rId5"/>
              </a:rPr>
              <a:t>https://www.schneier.com/essays/archives/2016/01/the_internet_of_thin_1.html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38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A</a:t>
            </a:r>
            <a:r>
              <a:rPr lang="cs-CZ" sz="4000"/>
              <a:t>dditional readings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/>
              <a:t>These readings provide broader context and up-to-date examples of situations, where privacy and personal data protection are being challenged by smart environments.</a:t>
            </a:r>
            <a:r>
              <a:rPr lang="en-US"/>
              <a:t> </a:t>
            </a:r>
            <a:endParaRPr lang="cs-CZ"/>
          </a:p>
          <a:p>
            <a:pPr lvl="1"/>
            <a:r>
              <a:rPr lang="en-US"/>
              <a:t>DABBAGH, Mehiar; RAYES, Ammar. Internet of Things Security and Privacy. In: RAYES, Ammar; SALAM, Samer (eds.) .  Internet of Things From Hype to Reality: The Road to Digitization. Springer International Publishing, 2019, 211–238. ISBN 978-3-319-99516-8.</a:t>
            </a:r>
          </a:p>
          <a:p>
            <a:pPr lvl="1"/>
            <a:r>
              <a:rPr lang="en-US"/>
              <a:t>SCHNEIER, Bruce. Click Here to Kill Everybody: Security and Survival in a Hyper-connected World. W. W. Norton &amp; Company. 2018, 978-0393608885, 288 p.</a:t>
            </a:r>
          </a:p>
          <a:p>
            <a:pPr lvl="1"/>
            <a:r>
              <a:rPr lang="en-US"/>
              <a:t>BENEDIKT, Olesya. The Valuable Citizens of Smart Cities: The Case of Songdo City. </a:t>
            </a:r>
            <a:r>
              <a:rPr lang="en-US" i="1"/>
              <a:t>Graduate Journal of Social Science</a:t>
            </a:r>
            <a:r>
              <a:rPr lang="en-US"/>
              <a:t>. 2016, Vol. 12, No. 2. Available at: </a:t>
            </a:r>
            <a:r>
              <a:rPr lang="en-US">
                <a:hlinkClick r:id="rId2"/>
              </a:rPr>
              <a:t>http://gjss.org/sites/default/files/issues/chapters/papers/GJSS%20Vol%2012-2%201%20Benedikt_0.pdf</a:t>
            </a:r>
            <a:endParaRPr lang="en-US"/>
          </a:p>
          <a:p>
            <a:pPr lvl="1"/>
            <a:r>
              <a:rPr lang="en-US"/>
              <a:t>COSTA, Luiz. </a:t>
            </a:r>
            <a:r>
              <a:rPr lang="en-US" i="1"/>
              <a:t>Virtuality and Capabilities in a World of Ambient Intelligence: New Challenges to Privacy and Data Protection</a:t>
            </a:r>
            <a:r>
              <a:rPr lang="en-US"/>
              <a:t>. Law, Governance and Technology Series, Vol. 32, Springer International Publishing Switzerland, 2016, ISBN: 978-3-319-39197-7, 199 p. Available in the university library.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1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/>
          <a:p>
            <a:r>
              <a:rPr lang="en-US"/>
              <a:t>Smart home, still my home?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7</a:t>
            </a:fld>
            <a:endParaRPr lang="cs-CZ"/>
          </a:p>
        </p:txBody>
      </p:sp>
      <p:pic>
        <p:nvPicPr>
          <p:cNvPr id="5122" name="Picture 2" descr="Výsledek obrázku pro smart 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92696"/>
            <a:ext cx="2030078" cy="17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1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/>
              <a:t>Super quick recap: </a:t>
            </a:r>
            <a:br>
              <a:rPr lang="cs-CZ" sz="3200"/>
            </a:br>
            <a:r>
              <a:rPr lang="cs-CZ" sz="3200"/>
              <a:t>By this point in the course, you should know...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/>
              <a:t>What is privacy and why does it matter?</a:t>
            </a:r>
          </a:p>
          <a:p>
            <a:pPr>
              <a:lnSpc>
                <a:spcPct val="150000"/>
              </a:lnSpc>
            </a:pPr>
            <a:r>
              <a:rPr lang="cs-CZ"/>
              <a:t>What are personal data?</a:t>
            </a:r>
          </a:p>
          <a:p>
            <a:pPr>
              <a:lnSpc>
                <a:spcPct val="150000"/>
              </a:lnSpc>
            </a:pPr>
            <a:r>
              <a:rPr lang="cs-CZ"/>
              <a:t>What is surveillance?</a:t>
            </a:r>
          </a:p>
          <a:p>
            <a:pPr>
              <a:lnSpc>
                <a:spcPct val="150000"/>
              </a:lnSpc>
            </a:pPr>
            <a:r>
              <a:rPr lang="cs-CZ"/>
              <a:t>How do these concepts collide?</a:t>
            </a:r>
          </a:p>
          <a:p>
            <a:pPr>
              <a:lnSpc>
                <a:spcPct val="150000"/>
              </a:lnSpc>
            </a:pPr>
            <a:r>
              <a:rPr lang="cs-CZ"/>
              <a:t>What does technology bring to this mix?</a:t>
            </a:r>
          </a:p>
          <a:p>
            <a:pPr>
              <a:lnSpc>
                <a:spcPct val="150000"/>
              </a:lnSpc>
            </a:pPr>
            <a:endParaRPr lang="cs-CZ"/>
          </a:p>
          <a:p>
            <a:pPr marL="0" indent="0">
              <a:lnSpc>
                <a:spcPct val="150000"/>
              </a:lnSpc>
              <a:buNone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48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/>
              <a:t>Future is now</a:t>
            </a:r>
            <a:br>
              <a:rPr lang="cs-CZ" b="1"/>
            </a:br>
            <a:r>
              <a:rPr lang="cs-CZ"/>
              <a:t>What is Internet of things?</a:t>
            </a:r>
            <a:endParaRPr lang="cs-CZ" b="1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A5-707D-4154-9A78-6E08E809D04E}" type="slidenum">
              <a:rPr lang="cs-CZ" smtClean="0"/>
              <a:t>9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/>
              <a:t>S</a:t>
            </a:r>
            <a:r>
              <a:rPr lang="en-US" b="1"/>
              <a:t>mall environment with low complexity </a:t>
            </a:r>
            <a:r>
              <a:rPr lang="en-US"/>
              <a:t>scenario</a:t>
            </a:r>
          </a:p>
          <a:p>
            <a:pPr lvl="1"/>
            <a:r>
              <a:rPr lang="en-US"/>
              <a:t>network that connects uniquely identifiable </a:t>
            </a:r>
            <a:r>
              <a:rPr lang="cs-CZ"/>
              <a:t>t</a:t>
            </a:r>
            <a:r>
              <a:rPr lang="en-US"/>
              <a:t>hings to the Internet</a:t>
            </a:r>
            <a:endParaRPr lang="cs-CZ"/>
          </a:p>
          <a:p>
            <a:pPr lvl="1"/>
            <a:r>
              <a:rPr lang="cs-CZ"/>
              <a:t>these things can sense and collect / perform activity based on program/profile</a:t>
            </a:r>
          </a:p>
          <a:p>
            <a:r>
              <a:rPr lang="cs-CZ" b="1"/>
              <a:t>L</a:t>
            </a:r>
            <a:r>
              <a:rPr lang="en-US" b="1"/>
              <a:t>arge environment with high complexity </a:t>
            </a:r>
            <a:r>
              <a:rPr lang="en-US"/>
              <a:t>scenario </a:t>
            </a:r>
          </a:p>
          <a:p>
            <a:pPr lvl="1"/>
            <a:r>
              <a:rPr lang="en-US"/>
              <a:t>self-configuring, adaptive, complex network that interconnects things to the Internet </a:t>
            </a:r>
            <a:endParaRPr lang="cs-CZ"/>
          </a:p>
          <a:p>
            <a:pPr lvl="1"/>
            <a:r>
              <a:rPr lang="cs-CZ"/>
              <a:t>the things get unique „virtual identities“ and „profiles“</a:t>
            </a:r>
          </a:p>
          <a:p>
            <a:pPr lvl="1"/>
            <a:r>
              <a:rPr lang="cs-CZ"/>
              <a:t>part of the environment = </a:t>
            </a:r>
            <a:r>
              <a:rPr lang="cs-CZ" b="1"/>
              <a:t>ambient</a:t>
            </a:r>
          </a:p>
          <a:p>
            <a:pPr lvl="1"/>
            <a:r>
              <a:rPr lang="cs-CZ"/>
              <a:t>provide services tailored to the user = </a:t>
            </a:r>
            <a:r>
              <a:rPr lang="cs-CZ" b="1"/>
              <a:t>personalized</a:t>
            </a:r>
          </a:p>
          <a:p>
            <a:pPr lvl="1"/>
            <a:r>
              <a:rPr lang="cs-CZ"/>
              <a:t>adapt and learn from available data = </a:t>
            </a:r>
            <a:r>
              <a:rPr lang="cs-CZ" b="1"/>
              <a:t>intelligent</a:t>
            </a:r>
          </a:p>
          <a:p>
            <a:pPr lvl="1"/>
            <a:r>
              <a:rPr lang="cs-CZ"/>
              <a:t>available </a:t>
            </a:r>
            <a:r>
              <a:rPr lang="en-US"/>
              <a:t>anywhere, anytime, and for anything</a:t>
            </a:r>
            <a:r>
              <a:rPr lang="cs-CZ"/>
              <a:t> = </a:t>
            </a:r>
            <a:r>
              <a:rPr lang="cs-CZ" b="1"/>
              <a:t>ubiquitous</a:t>
            </a:r>
            <a:endParaRPr lang="en-US" b="1"/>
          </a:p>
          <a:p>
            <a:r>
              <a:rPr lang="cs-CZ"/>
              <a:t>Examples</a:t>
            </a:r>
          </a:p>
          <a:p>
            <a:pPr lvl="1"/>
            <a:r>
              <a:rPr lang="cs-CZ"/>
              <a:t>Interesting / Curious / Practical / Crazy / Scary / Weird / Unthinkable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81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1690</Words>
  <Application>Microsoft Office PowerPoint</Application>
  <PresentationFormat>Předvádění na obrazovce (4:3)</PresentationFormat>
  <Paragraphs>182</Paragraphs>
  <Slides>27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Arial</vt:lpstr>
      <vt:lpstr>Calibri</vt:lpstr>
      <vt:lpstr>Motiv systému Office</vt:lpstr>
      <vt:lpstr> Personal data protection – Specific cases I Smart everything</vt:lpstr>
      <vt:lpstr>Structure of the seminar</vt:lpstr>
      <vt:lpstr>Essays - Topics</vt:lpstr>
      <vt:lpstr>Obligatory readings</vt:lpstr>
      <vt:lpstr>Voluntary readings</vt:lpstr>
      <vt:lpstr>Additional readings</vt:lpstr>
      <vt:lpstr>Smart home, still my home?</vt:lpstr>
      <vt:lpstr>Super quick recap:  By this point in the course, you should know...</vt:lpstr>
      <vt:lpstr>Future is now What is Internet of things?</vt:lpstr>
      <vt:lpstr>Prezentace aplikace PowerPoint</vt:lpstr>
      <vt:lpstr>Prezentace aplikace PowerPoint</vt:lpstr>
      <vt:lpstr>Prezentace aplikace PowerPoint</vt:lpstr>
      <vt:lpstr>Prezentace aplikace PowerPoint</vt:lpstr>
      <vt:lpstr>Smart home What should your house know about you?</vt:lpstr>
      <vt:lpstr>Prezentace aplikace PowerPoint</vt:lpstr>
      <vt:lpstr>Prezentace aplikace PowerPoint</vt:lpstr>
      <vt:lpstr>Specific challenges brought by IoT environment Is „smart“ always smart?</vt:lpstr>
      <vt:lpstr>Smart city for proper citizens only?</vt:lpstr>
      <vt:lpstr>Smart city What changes and challenges can we expect?</vt:lpstr>
      <vt:lpstr>Prezentace aplikace PowerPoint</vt:lpstr>
      <vt:lpstr>Road to a smart city How does city become „smart“?</vt:lpstr>
      <vt:lpstr>Every step you take How to provide guarantees of privacy?</vt:lpstr>
      <vt:lpstr>Privacy by design in smart environments</vt:lpstr>
      <vt:lpstr>EU legal toolbox for privacy Nominal right X practical enforcement?</vt:lpstr>
      <vt:lpstr>Risk assessment in IoT data processing New environment = new frame of mind?</vt:lpstr>
      <vt:lpstr>Prezentace aplikace PowerPoint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surveillance</dc:title>
  <dc:creator>-</dc:creator>
  <cp:lastModifiedBy>F K</cp:lastModifiedBy>
  <cp:revision>66</cp:revision>
  <dcterms:created xsi:type="dcterms:W3CDTF">2018-10-04T12:55:04Z</dcterms:created>
  <dcterms:modified xsi:type="dcterms:W3CDTF">2019-11-22T10:55:51Z</dcterms:modified>
</cp:coreProperties>
</file>