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6" r:id="rId3"/>
    <p:sldId id="284" r:id="rId4"/>
    <p:sldId id="296" r:id="rId5"/>
    <p:sldId id="285" r:id="rId6"/>
    <p:sldId id="287" r:id="rId7"/>
    <p:sldId id="286" r:id="rId8"/>
    <p:sldId id="283" r:id="rId9"/>
    <p:sldId id="294" r:id="rId10"/>
    <p:sldId id="288" r:id="rId11"/>
    <p:sldId id="289" r:id="rId12"/>
    <p:sldId id="290" r:id="rId13"/>
    <p:sldId id="291" r:id="rId14"/>
    <p:sldId id="292" r:id="rId15"/>
    <p:sldId id="293" r:id="rId16"/>
    <p:sldId id="258" r:id="rId17"/>
  </p:sldIdLst>
  <p:sldSz cx="9144000" cy="6858000" type="screen4x3"/>
  <p:notesSz cx="6805613" cy="99441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4" autoAdjust="0"/>
    <p:restoredTop sz="81296" autoAdjust="0"/>
  </p:normalViewPr>
  <p:slideViewPr>
    <p:cSldViewPr>
      <p:cViewPr varScale="1">
        <p:scale>
          <a:sx n="57" d="100"/>
          <a:sy n="57" d="100"/>
        </p:scale>
        <p:origin x="142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05" cy="496742"/>
          </a:xfrm>
          <a:prstGeom prst="rect">
            <a:avLst/>
          </a:prstGeom>
        </p:spPr>
        <p:txBody>
          <a:bodyPr vert="horz" lIns="88349" tIns="44175" rIns="88349" bIns="4417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588" y="1"/>
            <a:ext cx="2949505" cy="496742"/>
          </a:xfrm>
          <a:prstGeom prst="rect">
            <a:avLst/>
          </a:prstGeom>
        </p:spPr>
        <p:txBody>
          <a:bodyPr vert="horz" lIns="88349" tIns="44175" rIns="88349" bIns="44175" rtlCol="0"/>
          <a:lstStyle>
            <a:lvl1pPr algn="r">
              <a:defRPr sz="1200"/>
            </a:lvl1pPr>
          </a:lstStyle>
          <a:p>
            <a:fld id="{2900AF7B-1228-40D0-958C-48A717E0A665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45816"/>
            <a:ext cx="2949505" cy="496742"/>
          </a:xfrm>
          <a:prstGeom prst="rect">
            <a:avLst/>
          </a:prstGeom>
        </p:spPr>
        <p:txBody>
          <a:bodyPr vert="horz" lIns="88349" tIns="44175" rIns="88349" bIns="4417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588" y="9445816"/>
            <a:ext cx="2949505" cy="496742"/>
          </a:xfrm>
          <a:prstGeom prst="rect">
            <a:avLst/>
          </a:prstGeom>
        </p:spPr>
        <p:txBody>
          <a:bodyPr vert="horz" lIns="88349" tIns="44175" rIns="88349" bIns="44175" rtlCol="0" anchor="b"/>
          <a:lstStyle>
            <a:lvl1pPr algn="r">
              <a:defRPr sz="1200"/>
            </a:lvl1pPr>
          </a:lstStyle>
          <a:p>
            <a:fld id="{BA6FBD47-8690-4557-9A75-70C607DF01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4493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05" cy="496742"/>
          </a:xfrm>
          <a:prstGeom prst="rect">
            <a:avLst/>
          </a:prstGeom>
        </p:spPr>
        <p:txBody>
          <a:bodyPr vert="horz" lIns="95709" tIns="47854" rIns="95709" bIns="4785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588" y="1"/>
            <a:ext cx="2949505" cy="496742"/>
          </a:xfrm>
          <a:prstGeom prst="rect">
            <a:avLst/>
          </a:prstGeom>
        </p:spPr>
        <p:txBody>
          <a:bodyPr vert="horz" lIns="95709" tIns="47854" rIns="95709" bIns="4785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AD9222B-360F-4852-9FC5-F8B4858B7043}" type="datetimeFigureOut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7363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9" tIns="47854" rIns="95709" bIns="4785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953" y="4723679"/>
            <a:ext cx="5445707" cy="4475308"/>
          </a:xfrm>
          <a:prstGeom prst="rect">
            <a:avLst/>
          </a:prstGeom>
        </p:spPr>
        <p:txBody>
          <a:bodyPr vert="horz" lIns="95709" tIns="47854" rIns="95709" bIns="47854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5816"/>
            <a:ext cx="2949505" cy="496742"/>
          </a:xfrm>
          <a:prstGeom prst="rect">
            <a:avLst/>
          </a:prstGeom>
        </p:spPr>
        <p:txBody>
          <a:bodyPr vert="horz" lIns="95709" tIns="47854" rIns="95709" bIns="4785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588" y="9445816"/>
            <a:ext cx="2949505" cy="496742"/>
          </a:xfrm>
          <a:prstGeom prst="rect">
            <a:avLst/>
          </a:prstGeom>
        </p:spPr>
        <p:txBody>
          <a:bodyPr vert="horz" lIns="95709" tIns="47854" rIns="95709" bIns="4785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4999F20-FBD3-4D98-9A54-58D25A78C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5460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dirty="0"/>
              <a:t>-</a:t>
            </a:r>
            <a:r>
              <a:rPr lang="cs-CZ" baseline="0" dirty="0"/>
              <a:t> MSP – ČP – HHP </a:t>
            </a:r>
            <a:endParaRPr lang="cs-CZ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65655" indent="-165655" eaLnBrk="1" hangingPunct="1">
              <a:spcBef>
                <a:spcPct val="0"/>
              </a:spcBef>
              <a:buFontTx/>
              <a:buChar char="-"/>
            </a:pPr>
            <a:r>
              <a:rPr lang="cs-CZ" baseline="0" dirty="0"/>
              <a:t>50 % úspěchu je znalost názvosloví </a:t>
            </a: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65655" indent="-165655" eaLnBrk="1" hangingPunct="1">
              <a:spcBef>
                <a:spcPct val="0"/>
              </a:spcBef>
              <a:buFontTx/>
              <a:buChar char="-"/>
            </a:pPr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65655" indent="-165655" eaLnBrk="1" hangingPunct="1">
              <a:spcBef>
                <a:spcPct val="0"/>
              </a:spcBef>
              <a:buFontTx/>
              <a:buChar char="-"/>
            </a:pPr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b="1" dirty="0"/>
              <a:t>Zákonné pojištění</a:t>
            </a:r>
          </a:p>
          <a:p>
            <a:r>
              <a:rPr lang="cs-CZ" dirty="0"/>
              <a:t> pro případ odpovědnosti zaměstnavatele za škodu při pracovním úrazu</a:t>
            </a:r>
          </a:p>
          <a:p>
            <a:r>
              <a:rPr lang="cs-CZ" dirty="0"/>
              <a:t> nebo nemoci z povolání (§ 205d ZP + </a:t>
            </a:r>
            <a:r>
              <a:rPr lang="cs-CZ" dirty="0" err="1"/>
              <a:t>vyhl</a:t>
            </a:r>
            <a:r>
              <a:rPr lang="cs-CZ" dirty="0"/>
              <a:t>. 125/1993 Sb.),</a:t>
            </a:r>
          </a:p>
          <a:p>
            <a:r>
              <a:rPr lang="cs-CZ" dirty="0"/>
              <a:t> vzniká na základě jiné skutečnosti než je uzavření pojistné smlouvy</a:t>
            </a:r>
          </a:p>
          <a:p>
            <a:endParaRPr lang="cs-CZ" dirty="0"/>
          </a:p>
          <a:p>
            <a:r>
              <a:rPr lang="cs-CZ" b="1" dirty="0"/>
              <a:t>Smluvní pojištění</a:t>
            </a:r>
          </a:p>
          <a:p>
            <a:r>
              <a:rPr lang="cs-CZ" dirty="0"/>
              <a:t> </a:t>
            </a:r>
            <a:r>
              <a:rPr lang="cs-CZ" b="1" dirty="0"/>
              <a:t>Povinné: </a:t>
            </a:r>
            <a:r>
              <a:rPr lang="cs-CZ" dirty="0"/>
              <a:t>(168/1999 Sb. - POV, 159/1999 Sb. - CK, a dále např. daňoví poradci,</a:t>
            </a:r>
          </a:p>
          <a:p>
            <a:r>
              <a:rPr lang="cs-CZ" dirty="0"/>
              <a:t>auditoři, architekti, advokáti, provozovatelé plavidel, letadel, myslivci, pojišťovací</a:t>
            </a:r>
          </a:p>
          <a:p>
            <a:r>
              <a:rPr lang="cs-CZ" dirty="0"/>
              <a:t>zprostředkovatelé …),</a:t>
            </a:r>
          </a:p>
          <a:p>
            <a:r>
              <a:rPr lang="cs-CZ" dirty="0"/>
              <a:t> </a:t>
            </a:r>
            <a:r>
              <a:rPr lang="cs-CZ" b="1" dirty="0"/>
              <a:t>Specifika: </a:t>
            </a:r>
            <a:r>
              <a:rPr lang="cs-CZ" dirty="0"/>
              <a:t>v PS se lze výjimečně odchýlit od zákona, povinnost pojistitele plnit, i</a:t>
            </a:r>
          </a:p>
          <a:p>
            <a:r>
              <a:rPr lang="cs-CZ" dirty="0"/>
              <a:t>za škody způsobené úmyslně, pojistitel nemůže odmítnout pojistné plnění, …</a:t>
            </a:r>
          </a:p>
          <a:p>
            <a:r>
              <a:rPr lang="cs-CZ" dirty="0"/>
              <a:t> </a:t>
            </a:r>
            <a:r>
              <a:rPr lang="cs-CZ" b="1" dirty="0"/>
              <a:t>Dobrovolné: </a:t>
            </a:r>
            <a:r>
              <a:rPr lang="cs-CZ" dirty="0"/>
              <a:t>řídí se ZPS / </a:t>
            </a:r>
            <a:r>
              <a:rPr lang="cs-CZ" dirty="0" err="1"/>
              <a:t>ObčZ</a:t>
            </a:r>
            <a:r>
              <a:rPr lang="cs-CZ" dirty="0"/>
              <a:t> a zásadami soukromého práva (zejména rovnosti</a:t>
            </a:r>
          </a:p>
          <a:p>
            <a:r>
              <a:rPr lang="cs-CZ" dirty="0"/>
              <a:t>stran a autonomie vůle, …)</a:t>
            </a:r>
          </a:p>
          <a:p>
            <a:endParaRPr lang="cs-CZ" dirty="0"/>
          </a:p>
          <a:p>
            <a:r>
              <a:rPr lang="cs-CZ" dirty="0"/>
              <a:t>Obnosové pojištění: = soukromé pojištění, jehož </a:t>
            </a:r>
            <a:r>
              <a:rPr lang="cs-CZ" b="1" dirty="0"/>
              <a:t>účelem je získání obnosu</a:t>
            </a:r>
            <a:r>
              <a:rPr lang="cs-CZ" dirty="0"/>
              <a:t>, tj. dohodnuté finanční částky v</a:t>
            </a:r>
          </a:p>
          <a:p>
            <a:r>
              <a:rPr lang="cs-CZ" dirty="0"/>
              <a:t>důsledku pojistné události ve výši, která je </a:t>
            </a:r>
            <a:r>
              <a:rPr lang="cs-CZ" b="1" dirty="0"/>
              <a:t>nezávislá na vzniku a rozsahu škody</a:t>
            </a:r>
            <a:r>
              <a:rPr lang="cs-CZ" dirty="0"/>
              <a:t>.</a:t>
            </a:r>
          </a:p>
          <a:p>
            <a:r>
              <a:rPr lang="cs-CZ" dirty="0"/>
              <a:t>Obnosové pojištění má povahu kapitálu, jehož výše je stanovena v době uzavření PS a</a:t>
            </a:r>
          </a:p>
          <a:p>
            <a:r>
              <a:rPr lang="cs-CZ" dirty="0"/>
              <a:t>který je vyplacen v případě PU. Výše pojistného plnění je zcela nezávislá na vzniku či</a:t>
            </a:r>
          </a:p>
          <a:p>
            <a:r>
              <a:rPr lang="cs-CZ" dirty="0"/>
              <a:t>rozsahu škody, </a:t>
            </a:r>
            <a:r>
              <a:rPr lang="cs-CZ" b="1" dirty="0"/>
              <a:t>neuplatní </a:t>
            </a:r>
            <a:r>
              <a:rPr lang="cs-CZ" dirty="0"/>
              <a:t>se tedy institut pojistné hodnoty, podpojištění, přepojištění,</a:t>
            </a:r>
          </a:p>
          <a:p>
            <a:r>
              <a:rPr lang="cs-CZ" dirty="0"/>
              <a:t>množného pojištění, ani </a:t>
            </a:r>
            <a:r>
              <a:rPr lang="cs-CZ" b="1" dirty="0"/>
              <a:t>bezdůvodného obohacení</a:t>
            </a:r>
            <a:r>
              <a:rPr lang="cs-CZ" dirty="0"/>
              <a:t>.</a:t>
            </a:r>
          </a:p>
          <a:p>
            <a:r>
              <a:rPr lang="cs-CZ" dirty="0"/>
              <a:t>Právem na pojistné plnění vůči pojistiteli tak </a:t>
            </a:r>
            <a:r>
              <a:rPr lang="cs-CZ" b="1" dirty="0"/>
              <a:t>není dotčeno právo na náhradu škody </a:t>
            </a:r>
            <a:r>
              <a:rPr lang="cs-CZ" dirty="0"/>
              <a:t>či jiné</a:t>
            </a:r>
          </a:p>
          <a:p>
            <a:r>
              <a:rPr lang="pl-PL" dirty="0" err="1"/>
              <a:t>právo</a:t>
            </a:r>
            <a:r>
              <a:rPr lang="pl-PL" dirty="0"/>
              <a:t> </a:t>
            </a:r>
            <a:r>
              <a:rPr lang="pl-PL" dirty="0" err="1"/>
              <a:t>proti</a:t>
            </a:r>
            <a:r>
              <a:rPr lang="pl-PL" dirty="0"/>
              <a:t> tomu, </a:t>
            </a:r>
            <a:r>
              <a:rPr lang="pl-PL" dirty="0" err="1"/>
              <a:t>kdo</a:t>
            </a:r>
            <a:r>
              <a:rPr lang="pl-PL" dirty="0"/>
              <a:t> za </a:t>
            </a:r>
            <a:r>
              <a:rPr lang="pl-PL" dirty="0" err="1"/>
              <a:t>škodu</a:t>
            </a:r>
            <a:r>
              <a:rPr lang="pl-PL" dirty="0"/>
              <a:t> </a:t>
            </a:r>
            <a:r>
              <a:rPr lang="pl-PL" dirty="0" err="1"/>
              <a:t>odpovídá</a:t>
            </a:r>
            <a:r>
              <a:rPr lang="pl-PL" dirty="0"/>
              <a:t>.</a:t>
            </a:r>
          </a:p>
          <a:p>
            <a:r>
              <a:rPr lang="cs-CZ" b="1" dirty="0"/>
              <a:t>Pojistná částka </a:t>
            </a:r>
            <a:r>
              <a:rPr lang="cs-CZ" dirty="0"/>
              <a:t>je </a:t>
            </a:r>
            <a:r>
              <a:rPr lang="cs-CZ" b="1" dirty="0"/>
              <a:t>navrhována zpravidla pojistníkem </a:t>
            </a:r>
            <a:r>
              <a:rPr lang="cs-CZ" dirty="0"/>
              <a:t>dle jeho pojistného zajmu.</a:t>
            </a:r>
          </a:p>
          <a:p>
            <a:r>
              <a:rPr lang="cs-CZ" dirty="0"/>
              <a:t>Od dohodnuté pojistné částky, resp. důchodu se poté odvíjí výše pojistného.</a:t>
            </a:r>
          </a:p>
          <a:p>
            <a:endParaRPr lang="cs-CZ" dirty="0"/>
          </a:p>
          <a:p>
            <a:r>
              <a:rPr lang="cs-CZ" dirty="0"/>
              <a:t>Pojištění osob: </a:t>
            </a:r>
          </a:p>
          <a:p>
            <a:r>
              <a:rPr lang="cs-CZ" dirty="0"/>
              <a:t>smrti,</a:t>
            </a:r>
          </a:p>
          <a:p>
            <a:r>
              <a:rPr lang="cs-CZ" dirty="0"/>
              <a:t> dožití se určitého věku nebo dne stanoveného v PS jako konec pojištění,</a:t>
            </a:r>
          </a:p>
          <a:p>
            <a:r>
              <a:rPr lang="cs-CZ" dirty="0"/>
              <a:t> pro případ úrazu,</a:t>
            </a:r>
          </a:p>
          <a:p>
            <a:r>
              <a:rPr lang="cs-CZ" dirty="0"/>
              <a:t> nemoci nebo</a:t>
            </a:r>
          </a:p>
          <a:p>
            <a:r>
              <a:rPr lang="cs-CZ" dirty="0"/>
              <a:t> jiné skutečnosti související se zdravím nebo změnou osobního postavení této osob</a:t>
            </a:r>
          </a:p>
          <a:p>
            <a:r>
              <a:rPr lang="cs-CZ" dirty="0"/>
              <a:t>(např. svatební pojištění)</a:t>
            </a:r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65655" indent="-165655" eaLnBrk="1" hangingPunct="1">
              <a:spcBef>
                <a:spcPct val="0"/>
              </a:spcBef>
              <a:buFontTx/>
              <a:buChar char="-"/>
            </a:pPr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65655" indent="-165655" eaLnBrk="1" hangingPunct="1">
              <a:spcBef>
                <a:spcPct val="0"/>
              </a:spcBef>
              <a:buFontTx/>
              <a:buChar char="-"/>
            </a:pPr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65655" indent="-165655" eaLnBrk="1" hangingPunct="1">
              <a:spcBef>
                <a:spcPct val="0"/>
              </a:spcBef>
              <a:buFontTx/>
              <a:buChar char="-"/>
            </a:pPr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65655" indent="-165655" eaLnBrk="1" hangingPunct="1">
              <a:spcBef>
                <a:spcPct val="0"/>
              </a:spcBef>
              <a:buFontTx/>
              <a:buChar char="-"/>
            </a:pPr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65655" indent="-165655" eaLnBrk="1" hangingPunct="1">
              <a:spcBef>
                <a:spcPct val="0"/>
              </a:spcBef>
              <a:buFontTx/>
              <a:buChar char="-"/>
            </a:pPr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65655" indent="-165655" eaLnBrk="1" hangingPunct="1">
              <a:spcBef>
                <a:spcPct val="0"/>
              </a:spcBef>
              <a:buFontTx/>
              <a:buChar char="-"/>
            </a:pPr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65655" indent="-165655" eaLnBrk="1" hangingPunct="1">
              <a:spcBef>
                <a:spcPct val="0"/>
              </a:spcBef>
              <a:buFontTx/>
              <a:buChar char="-"/>
            </a:pPr>
            <a:endParaRPr lang="cs-CZ" baseline="0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7634" indent="-2990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6360" indent="-23927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4905" indent="-23927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53448" indent="-23927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31993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10537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89081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67625" indent="-2392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2EB06-EDA6-4923-A8FE-141C637FC37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E3D1A-84EB-49A2-929D-5419F6F06FE1}" type="datetime1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C73AD-1676-43F3-AF3B-2E8C99DBD5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45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0CB54-ED0A-4F00-B98C-DAABF8EF8E8F}" type="datetime1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A316B-3555-423D-A5A5-12810C6872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40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9B9B0-6AF0-46ED-8ECD-3DDA94709649}" type="datetime1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583E4-7BAE-4FA1-88B6-87B96A320F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22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FE620-674C-4CF0-8EB9-1010D7C7CE8D}" type="datetime1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F81F-BF9F-4B1C-B061-7226C1B88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88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F35FE-2A75-4884-9494-1789062C5CC0}" type="datetime1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41B4D-9137-4341-9326-88536D317C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19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E36F-FF60-4774-8C4B-8E865C1E6D60}" type="datetime1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014A0-7D0E-4929-B8BC-88E6C28816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252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53DAB-3671-401B-81FC-7941A1B81EDB}" type="datetime1">
              <a:rPr lang="cs-CZ" smtClean="0"/>
              <a:t>24.11.2021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576A4-8E39-482C-B6B1-6FE4EE7CDF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77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A7568-1754-4FDD-B8FB-591A5036EF6F}" type="datetime1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40BC9-B545-417B-9892-5A3E44939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43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51390-E761-4012-BB7D-3912AFB2DE40}" type="datetime1">
              <a:rPr lang="cs-CZ" smtClean="0"/>
              <a:t>24.11.2021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69F94-7823-4F91-94D9-B125684631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38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CC914-15BB-4D5B-8A2E-5C235451C2ED}" type="datetime1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2D9D1-5BB5-4500-A879-E1302848E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25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99A5A-E577-4654-838B-EA1ECE959295}" type="datetime1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9C6E9-8400-441E-BDC3-D720F294A2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05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182BDF-D2A6-4339-9E0B-1889C8C1440A}" type="datetime1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803486-B1B2-4219-B9F2-2C6248EBD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dohled_financni_trh/vykon_dohledu/dohledove_benchmarky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-12682" y="2145367"/>
            <a:ext cx="1403648" cy="839071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90966" y="2145367"/>
            <a:ext cx="7753034" cy="3231654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5100" dirty="0">
                <a:latin typeface="Arial" panose="020B0604020202020204" pitchFamily="34" charset="0"/>
              </a:rPr>
              <a:t>Pojištění odpovědnosti provozu vozidla</a:t>
            </a:r>
          </a:p>
          <a:p>
            <a:endParaRPr lang="cs-CZ" sz="5100" dirty="0">
              <a:latin typeface="Arial" panose="020B0604020202020204" pitchFamily="34" charset="0"/>
            </a:endParaRPr>
          </a:p>
          <a:p>
            <a:r>
              <a:rPr lang="cs-CZ" sz="5100" dirty="0">
                <a:latin typeface="Arial" panose="020B0604020202020204" pitchFamily="34" charset="0"/>
              </a:rPr>
              <a:t>Shrnutí semináře  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79512" y="587727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</a:rPr>
              <a:t>/ 18. 11. 2021/  Adam Forst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10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404664"/>
            <a:ext cx="7380820" cy="707886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</a:rPr>
              <a:t>Relevantní právní úprava</a:t>
            </a:r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1259632" y="1772816"/>
            <a:ext cx="0" cy="417646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0" y="1484784"/>
            <a:ext cx="43204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313638" y="1484784"/>
            <a:ext cx="727280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Zákony</a:t>
            </a:r>
            <a:r>
              <a:rPr lang="cs-CZ" dirty="0"/>
              <a:t>: </a:t>
            </a:r>
          </a:p>
          <a:p>
            <a:r>
              <a:rPr lang="cs-CZ" dirty="0"/>
              <a:t>ZÁKON č. 277/2009 Sb., o pojišťovnictví</a:t>
            </a:r>
          </a:p>
          <a:p>
            <a:r>
              <a:rPr lang="cs-CZ" dirty="0"/>
              <a:t>ZÁKON č. 89/2012 Sb., občanský zákoník  (zejm. § 2756 a násl. a § 2483 a násl.)</a:t>
            </a:r>
          </a:p>
          <a:p>
            <a:r>
              <a:rPr lang="cs-CZ" dirty="0"/>
              <a:t>ZÁKON č. 38/2004 Sb., o pojišťovacích zprostředkovatelích a samostatných likvidátorech pojistných událostí </a:t>
            </a:r>
          </a:p>
          <a:p>
            <a:r>
              <a:rPr lang="cs-CZ" dirty="0"/>
              <a:t>ZÁKON č. 168/1999 Sb., o pojištění odpovědnosti za škodu způsobenou provozem vozidla a o změně </a:t>
            </a:r>
          </a:p>
          <a:p>
            <a:r>
              <a:rPr lang="cs-CZ" dirty="0"/>
              <a:t>ZÁKON č. 229/2002 Sb., o finančním arbitrovi (vybraná ustanovení)</a:t>
            </a:r>
          </a:p>
          <a:p>
            <a:r>
              <a:rPr lang="cs-CZ" dirty="0"/>
              <a:t>ZÁKON č. 634/1992 Sb., o ochraně spotřebitele (vybraná ustanovení) </a:t>
            </a:r>
          </a:p>
          <a:p>
            <a:r>
              <a:rPr lang="cs-CZ" dirty="0"/>
              <a:t>ZÁKON č. 99/1963 Sb., občanský soudní řád (vybraná ustanovení) </a:t>
            </a:r>
          </a:p>
          <a:p>
            <a:r>
              <a:rPr lang="cs-CZ" dirty="0"/>
              <a:t>ZÁKON č. 40/2009 Sb., trestní zákoník (vybraná ustanovení) </a:t>
            </a:r>
          </a:p>
          <a:p>
            <a:endParaRPr lang="cs-CZ" b="1" dirty="0"/>
          </a:p>
          <a:p>
            <a:r>
              <a:rPr lang="cs-CZ" b="1" dirty="0" err="1"/>
              <a:t>Softlaw</a:t>
            </a:r>
            <a:r>
              <a:rPr lang="cs-CZ" dirty="0"/>
              <a:t>: </a:t>
            </a:r>
          </a:p>
          <a:p>
            <a:r>
              <a:rPr lang="cs-CZ" dirty="0"/>
              <a:t>Vybrané </a:t>
            </a:r>
            <a:r>
              <a:rPr lang="cs-CZ" dirty="0" err="1"/>
              <a:t>benchmarky</a:t>
            </a:r>
            <a:r>
              <a:rPr lang="cs-CZ" dirty="0"/>
              <a:t> ČNB (</a:t>
            </a:r>
            <a:r>
              <a:rPr lang="cs-CZ" dirty="0">
                <a:hlinkClick r:id="rId3"/>
              </a:rPr>
              <a:t>https://www.cnb.cz/</a:t>
            </a:r>
            <a:r>
              <a:rPr lang="cs-CZ" dirty="0" err="1">
                <a:hlinkClick r:id="rId3"/>
              </a:rPr>
              <a:t>cs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dohled_financni_trh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vykon_dohledu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dohledove_benchmarky</a:t>
            </a:r>
            <a:r>
              <a:rPr lang="cs-CZ" dirty="0">
                <a:hlinkClick r:id="rId3"/>
              </a:rPr>
              <a:t>/</a:t>
            </a:r>
            <a:r>
              <a:rPr lang="cs-CZ" dirty="0"/>
              <a:t>)</a:t>
            </a:r>
          </a:p>
          <a:p>
            <a:r>
              <a:rPr lang="cs-CZ" dirty="0"/>
              <a:t>Metodika Nejvyššího soudu k náhradě nemajetkové újmy na zdraví</a:t>
            </a:r>
          </a:p>
          <a:p>
            <a:r>
              <a:rPr lang="pl-PL" dirty="0"/>
              <a:t>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360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11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404664"/>
            <a:ext cx="7776864" cy="707886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</a:rPr>
              <a:t>Základní pojmy 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539379" y="1414997"/>
            <a:ext cx="7272808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latin typeface="Arial" panose="020B0604020202020204" pitchFamily="34" charset="0"/>
              </a:rPr>
              <a:t>Co je  třeba rozumět? 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zájemcem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účastníkem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pojistitelem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pojistníkem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pojištěným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oprávněnou osobou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obmyšleným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skupinovým pojištěním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pojistná smlouva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pojistka </a:t>
            </a:r>
          </a:p>
          <a:p>
            <a:pPr algn="r">
              <a:spcAft>
                <a:spcPts val="600"/>
              </a:spcAft>
            </a:pPr>
            <a:r>
              <a:rPr lang="cs-CZ" dirty="0">
                <a:latin typeface="Arial" panose="020B0604020202020204" pitchFamily="34" charset="0"/>
              </a:rPr>
              <a:t>Překlad do </a:t>
            </a:r>
            <a:r>
              <a:rPr lang="cs-CZ" dirty="0" err="1">
                <a:latin typeface="Arial" panose="020B0604020202020204" pitchFamily="34" charset="0"/>
              </a:rPr>
              <a:t>ang</a:t>
            </a:r>
            <a:r>
              <a:rPr lang="cs-CZ" dirty="0">
                <a:latin typeface="Arial" panose="020B0604020202020204" pitchFamily="34" charset="0"/>
              </a:rPr>
              <a:t>. viz www.cap.cz </a:t>
            </a:r>
          </a:p>
        </p:txBody>
      </p:sp>
    </p:spTree>
    <p:extLst>
      <p:ext uri="{BB962C8B-B14F-4D97-AF65-F5344CB8AC3E}">
        <p14:creationId xmlns:p14="http://schemas.microsoft.com/office/powerpoint/2010/main" val="3016612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12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404664"/>
            <a:ext cx="7776864" cy="1323439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</a:rPr>
              <a:t>Náležitosti pojistné smlouvy a souvis. dokumentace</a:t>
            </a:r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1259632" y="1772816"/>
            <a:ext cx="0" cy="417646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367644" y="1728103"/>
            <a:ext cx="727280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§ 2758, § 2777/1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pojistník, pojistitel, oprávněná osoba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pojistné a splatnost 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Pojistná událost a nebezpečí 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Pojistná doba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Číslo smlouvy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Odchylná ujednání od pojistných podmínek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§ 2761 pojistný zájem  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Písemná forma </a:t>
            </a:r>
          </a:p>
          <a:p>
            <a:pPr marL="285750" indent="-285750">
              <a:buFontTx/>
              <a:buChar char="-"/>
            </a:pPr>
            <a:endParaRPr 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221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13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404664"/>
            <a:ext cx="7776864" cy="1323439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</a:rPr>
              <a:t>Náležitosti pojistné smlouvy a souvis. dokumentace</a:t>
            </a:r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1259632" y="1772816"/>
            <a:ext cx="0" cy="417646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367644" y="1728103"/>
            <a:ext cx="727280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§ 1751 – včlenění pojistných podmínek 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§ 435 – náležitosti obchodních listin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předsmluvní informace 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§ 14 z. č. 634/1992 – </a:t>
            </a:r>
            <a:r>
              <a:rPr lang="cs-CZ" sz="2400" dirty="0" err="1">
                <a:latin typeface="Arial" panose="020B0604020202020204" pitchFamily="34" charset="0"/>
              </a:rPr>
              <a:t>info</a:t>
            </a:r>
            <a:r>
              <a:rPr lang="cs-CZ" sz="2400" dirty="0">
                <a:latin typeface="Arial" panose="020B0604020202020204" pitchFamily="34" charset="0"/>
              </a:rPr>
              <a:t> o spotřebitelském mimosoudním řešení sporu 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§ 2775 – je třeba vydat pojistku </a:t>
            </a:r>
          </a:p>
        </p:txBody>
      </p:sp>
    </p:spTree>
    <p:extLst>
      <p:ext uri="{BB962C8B-B14F-4D97-AF65-F5344CB8AC3E}">
        <p14:creationId xmlns:p14="http://schemas.microsoft.com/office/powerpoint/2010/main" val="3803909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14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404664"/>
            <a:ext cx="7776864" cy="707886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</a:rPr>
              <a:t>Dělení pojištění</a:t>
            </a:r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1259632" y="1772816"/>
            <a:ext cx="0" cy="417646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43595" y="1521965"/>
            <a:ext cx="43204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319721" y="1519140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Zákonné x smluvní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Povinné x nepovinné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Škodové x obnosové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Pojištění majetku x pojištění osob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Životní pojištění x neživotní pojištění  </a:t>
            </a:r>
          </a:p>
          <a:p>
            <a:pPr>
              <a:spcAft>
                <a:spcPts val="600"/>
              </a:spcAft>
            </a:pPr>
            <a:endParaRPr lang="cs-CZ" sz="2400" dirty="0"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26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15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404664"/>
            <a:ext cx="7776864" cy="707886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</a:rPr>
              <a:t>Pojištění majetku x osob</a:t>
            </a:r>
          </a:p>
        </p:txBody>
      </p:sp>
      <p:cxnSp>
        <p:nvCxnSpPr>
          <p:cNvPr id="29" name="Přímá spojnice 28"/>
          <p:cNvCxnSpPr/>
          <p:nvPr/>
        </p:nvCxnSpPr>
        <p:spPr>
          <a:xfrm>
            <a:off x="43595" y="1521965"/>
            <a:ext cx="43204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319721" y="1519140"/>
            <a:ext cx="7272808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</a:t>
            </a:r>
            <a:endParaRPr lang="cs-CZ" dirty="0"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2400" b="1" dirty="0">
                <a:latin typeface="Arial" panose="020B0604020202020204" pitchFamily="34" charset="0"/>
              </a:rPr>
              <a:t>Majetku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Běžné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pojištění právní ochrany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pojištění odpovědnosti za škodu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pojištění úvěru a záruky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pojištění finančních ztrát</a:t>
            </a:r>
          </a:p>
          <a:p>
            <a:pPr>
              <a:spcAft>
                <a:spcPts val="600"/>
              </a:spcAft>
            </a:pPr>
            <a:r>
              <a:rPr lang="cs-CZ" sz="2400" b="1" dirty="0">
                <a:latin typeface="Arial" panose="020B0604020202020204" pitchFamily="34" charset="0"/>
              </a:rPr>
              <a:t>Osob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pojištění životní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pojištění úrazové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pojištění pro případ nemoci</a:t>
            </a:r>
          </a:p>
          <a:p>
            <a:pPr>
              <a:spcAft>
                <a:spcPts val="600"/>
              </a:spcAft>
            </a:pPr>
            <a:endParaRPr lang="cs-CZ" sz="2400" dirty="0"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409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7884368" y="2544263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31946" y="2544263"/>
            <a:ext cx="5330794" cy="1323439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</a:rPr>
              <a:t>Děkuji za pozornost</a:t>
            </a:r>
          </a:p>
          <a:p>
            <a:pPr algn="ctr"/>
            <a:r>
              <a:rPr lang="cs-CZ" sz="40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486916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</a:rPr>
              <a:t>adamforst@seznam.cz</a:t>
            </a:r>
          </a:p>
        </p:txBody>
      </p:sp>
    </p:spTree>
    <p:extLst>
      <p:ext uri="{BB962C8B-B14F-4D97-AF65-F5344CB8AC3E}">
        <p14:creationId xmlns:p14="http://schemas.microsoft.com/office/powerpoint/2010/main" val="97251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2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404664"/>
            <a:ext cx="7380820" cy="707886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</a:rPr>
              <a:t>Povinné ručení 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23528" y="1217506"/>
            <a:ext cx="727280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168/1999 Sb.  o pojištění odpovědnosti z provozu vozidla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implementace tzv. motorové směrnice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povinnost uzavřít smlouvu o pojištění odpovědnosti za škodu způsobenou provozem vozidla (tzv. povinné ručení)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smluvní </a:t>
            </a:r>
            <a:r>
              <a:rPr lang="cs-CZ" sz="2400" dirty="0" err="1">
                <a:latin typeface="Arial" panose="020B0604020202020204" pitchFamily="34" charset="0"/>
              </a:rPr>
              <a:t>přímus</a:t>
            </a:r>
            <a:r>
              <a:rPr lang="cs-CZ" sz="2400" dirty="0">
                <a:latin typeface="Arial" panose="020B0604020202020204" pitchFamily="34" charset="0"/>
              </a:rPr>
              <a:t> na straně pojišťoven § 3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náhrada původního zákonného pojištění vznikalo přímo okamžikem uvedení vozidla do provozu</a:t>
            </a:r>
          </a:p>
        </p:txBody>
      </p:sp>
    </p:spTree>
    <p:extLst>
      <p:ext uri="{BB962C8B-B14F-4D97-AF65-F5344CB8AC3E}">
        <p14:creationId xmlns:p14="http://schemas.microsoft.com/office/powerpoint/2010/main" val="163315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3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406526"/>
            <a:ext cx="7380820" cy="707886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>
                <a:latin typeface="Arial" panose="020B0604020202020204" pitchFamily="34" charset="0"/>
              </a:rPr>
              <a:t>Povinné ručení – rozsah (§ 6)  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95536" y="1155394"/>
            <a:ext cx="817240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000" b="1" dirty="0">
                <a:latin typeface="Arial" panose="020B0604020202020204" pitchFamily="34" charset="0"/>
              </a:rPr>
              <a:t>Osobní</a:t>
            </a:r>
            <a:r>
              <a:rPr lang="cs-CZ" sz="2000" dirty="0">
                <a:latin typeface="Arial" panose="020B0604020202020204" pitchFamily="34" charset="0"/>
              </a:rPr>
              <a:t>  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cs-CZ" sz="2000" dirty="0">
                <a:latin typeface="Arial" panose="020B0604020202020204" pitchFamily="34" charset="0"/>
              </a:rPr>
              <a:t>vztahuje se na každou osobu povinnou nahradit škodu způsobenou provozem (řidič a provozovatel)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cs-CZ" sz="2000" b="1" dirty="0">
                <a:latin typeface="Arial" panose="020B0604020202020204" pitchFamily="34" charset="0"/>
              </a:rPr>
              <a:t>Věcný</a:t>
            </a:r>
            <a:r>
              <a:rPr lang="cs-CZ" sz="2000" dirty="0">
                <a:latin typeface="Arial" panose="020B0604020202020204" pitchFamily="34" charset="0"/>
              </a:rPr>
              <a:t>   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cs-CZ" sz="2000" dirty="0">
                <a:latin typeface="Arial" panose="020B0604020202020204" pitchFamily="34" charset="0"/>
              </a:rPr>
              <a:t>újma na zdraví nebo usmrcením,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cs-CZ" sz="2000" dirty="0">
                <a:latin typeface="Arial" panose="020B0604020202020204" pitchFamily="34" charset="0"/>
              </a:rPr>
              <a:t>Škoda na věcech (zvířatech)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cs-CZ" sz="2000" dirty="0">
                <a:latin typeface="Arial" panose="020B0604020202020204" pitchFamily="34" charset="0"/>
              </a:rPr>
              <a:t>Ušlý zisk, 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cs-CZ" sz="2000" dirty="0">
                <a:latin typeface="Arial" panose="020B0604020202020204" pitchFamily="34" charset="0"/>
              </a:rPr>
              <a:t>Účelně vynaložené náklady právního zastoupení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cs-CZ" sz="2000" dirty="0">
                <a:latin typeface="Arial" panose="020B0604020202020204" pitchFamily="34" charset="0"/>
              </a:rPr>
              <a:t>Náklady pojišťovny na zdravotní péči </a:t>
            </a:r>
          </a:p>
          <a:p>
            <a:pPr lvl="1">
              <a:spcAft>
                <a:spcPts val="600"/>
              </a:spcAft>
            </a:pPr>
            <a:endParaRPr lang="cs-CZ" sz="2000" dirty="0">
              <a:latin typeface="Arial" panose="020B0604020202020204" pitchFamily="34" charset="0"/>
            </a:endParaRPr>
          </a:p>
          <a:p>
            <a:pPr marL="355600" indent="-355600">
              <a:spcAft>
                <a:spcPts val="600"/>
              </a:spcAft>
            </a:pPr>
            <a:r>
              <a:rPr lang="cs-CZ" sz="2000" dirty="0">
                <a:latin typeface="Arial" panose="020B0604020202020204" pitchFamily="34" charset="0"/>
              </a:rPr>
              <a:t>- 	</a:t>
            </a:r>
            <a:r>
              <a:rPr lang="cs-CZ" sz="2000" b="1" dirty="0">
                <a:latin typeface="Arial" panose="020B0604020202020204" pitchFamily="34" charset="0"/>
              </a:rPr>
              <a:t>Negativní vymezení </a:t>
            </a:r>
            <a:r>
              <a:rPr lang="cs-CZ" sz="2000" dirty="0">
                <a:latin typeface="Arial" panose="020B0604020202020204" pitchFamily="34" charset="0"/>
              </a:rPr>
              <a:t>- újma řidiče, újmu na bourajícím vozidle, újma na přepravovaných věcech (ledaže šlo věci spolucestujícího),  </a:t>
            </a:r>
            <a:endParaRPr 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56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406526"/>
            <a:ext cx="7380820" cy="707886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>
                <a:latin typeface="Arial" panose="020B0604020202020204" pitchFamily="34" charset="0"/>
              </a:rPr>
              <a:t>Povinné ručení – rozsah (§ 6) 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32048" y="1155394"/>
            <a:ext cx="8172400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pl-PL" sz="2000" dirty="0" err="1">
                <a:latin typeface="Arial" panose="020B0604020202020204" pitchFamily="34" charset="0"/>
              </a:rPr>
              <a:t>Rozsudek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Soudního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dvora</a:t>
            </a:r>
            <a:r>
              <a:rPr lang="pl-PL" sz="2000" dirty="0">
                <a:latin typeface="Arial" panose="020B0604020202020204" pitchFamily="34" charset="0"/>
              </a:rPr>
              <a:t> ze </a:t>
            </a:r>
            <a:r>
              <a:rPr lang="pl-PL" sz="2000" dirty="0" err="1">
                <a:latin typeface="Arial" panose="020B0604020202020204" pitchFamily="34" charset="0"/>
              </a:rPr>
              <a:t>dne</a:t>
            </a:r>
            <a:r>
              <a:rPr lang="pl-PL" sz="2000" dirty="0">
                <a:latin typeface="Arial" panose="020B0604020202020204" pitchFamily="34" charset="0"/>
              </a:rPr>
              <a:t> 24.10.2013 (</a:t>
            </a:r>
            <a:r>
              <a:rPr lang="pl-PL" sz="2000" dirty="0" err="1">
                <a:latin typeface="Arial" panose="020B0604020202020204" pitchFamily="34" charset="0"/>
              </a:rPr>
              <a:t>sp.zn</a:t>
            </a:r>
            <a:r>
              <a:rPr lang="pl-PL" sz="2000" dirty="0">
                <a:latin typeface="Arial" panose="020B0604020202020204" pitchFamily="34" charset="0"/>
              </a:rPr>
              <a:t>. C-22/12) </a:t>
            </a:r>
            <a:r>
              <a:rPr lang="pl-PL" sz="2000" dirty="0" err="1">
                <a:latin typeface="Arial" panose="020B0604020202020204" pitchFamily="34" charset="0"/>
              </a:rPr>
              <a:t>Hassová</a:t>
            </a:r>
            <a:r>
              <a:rPr lang="pl-PL" sz="2000" dirty="0">
                <a:latin typeface="Arial" panose="020B0604020202020204" pitchFamily="34" charset="0"/>
              </a:rPr>
              <a:t> v. </a:t>
            </a:r>
            <a:r>
              <a:rPr lang="pl-PL" sz="2000" dirty="0" err="1">
                <a:latin typeface="Arial" panose="020B0604020202020204" pitchFamily="34" charset="0"/>
              </a:rPr>
              <a:t>Petrík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pl-PL" sz="2000" dirty="0" err="1">
                <a:latin typeface="Arial" panose="020B0604020202020204" pitchFamily="34" charset="0"/>
              </a:rPr>
              <a:t>Povinné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ručení</a:t>
            </a:r>
            <a:r>
              <a:rPr lang="pl-PL" sz="2000" dirty="0">
                <a:latin typeface="Arial" panose="020B0604020202020204" pitchFamily="34" charset="0"/>
              </a:rPr>
              <a:t> kryje i </a:t>
            </a:r>
            <a:r>
              <a:rPr lang="pl-PL" sz="2000" dirty="0" err="1">
                <a:latin typeface="Arial" panose="020B0604020202020204" pitchFamily="34" charset="0"/>
              </a:rPr>
              <a:t>nemajetkovou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újmu</a:t>
            </a:r>
            <a:r>
              <a:rPr lang="pl-PL" sz="2000" dirty="0">
                <a:latin typeface="Arial" panose="020B0604020202020204" pitchFamily="34" charset="0"/>
              </a:rPr>
              <a:t>, </a:t>
            </a:r>
            <a:r>
              <a:rPr lang="pl-PL" sz="2000" dirty="0" err="1">
                <a:latin typeface="Arial" panose="020B0604020202020204" pitchFamily="34" charset="0"/>
              </a:rPr>
              <a:t>kterou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utrpěly</a:t>
            </a:r>
            <a:r>
              <a:rPr lang="pl-PL" sz="2000" dirty="0">
                <a:latin typeface="Arial" panose="020B0604020202020204" pitchFamily="34" charset="0"/>
              </a:rPr>
              <a:t> osoby </a:t>
            </a:r>
            <a:r>
              <a:rPr lang="pl-PL" sz="2000" dirty="0" err="1">
                <a:latin typeface="Arial" panose="020B0604020202020204" pitchFamily="34" charset="0"/>
              </a:rPr>
              <a:t>blízké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oběti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dopravní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nehody</a:t>
            </a:r>
            <a:endParaRPr lang="pl-PL" sz="2000" dirty="0">
              <a:latin typeface="Arial" panose="020B0604020202020204" pitchFamily="34" charset="0"/>
            </a:endParaRPr>
          </a:p>
          <a:p>
            <a:pPr marL="285750" lvl="1" indent="-285750">
              <a:spcAft>
                <a:spcPts val="600"/>
              </a:spcAft>
              <a:buFontTx/>
              <a:buChar char="-"/>
            </a:pPr>
            <a:r>
              <a:rPr lang="pl-PL" sz="2000" dirty="0">
                <a:latin typeface="Arial" panose="020B0604020202020204" pitchFamily="34" charset="0"/>
              </a:rPr>
              <a:t>Limity: </a:t>
            </a:r>
          </a:p>
          <a:p>
            <a:pPr marL="742950" lvl="2" indent="-285750">
              <a:spcAft>
                <a:spcPts val="600"/>
              </a:spcAft>
              <a:buFontTx/>
              <a:buChar char="-"/>
            </a:pPr>
            <a:r>
              <a:rPr lang="pl-PL" sz="2000" dirty="0">
                <a:latin typeface="Arial" panose="020B0604020202020204" pitchFamily="34" charset="0"/>
              </a:rPr>
              <a:t>35 mil. </a:t>
            </a:r>
            <a:r>
              <a:rPr lang="pl-PL" sz="2000" dirty="0" err="1">
                <a:latin typeface="Arial" panose="020B0604020202020204" pitchFamily="34" charset="0"/>
              </a:rPr>
              <a:t>Kč</a:t>
            </a:r>
            <a:r>
              <a:rPr lang="pl-PL" sz="2000" dirty="0">
                <a:latin typeface="Arial" panose="020B0604020202020204" pitchFamily="34" charset="0"/>
              </a:rPr>
              <a:t> na </a:t>
            </a:r>
            <a:r>
              <a:rPr lang="pl-PL" sz="2000" dirty="0" err="1">
                <a:latin typeface="Arial" panose="020B0604020202020204" pitchFamily="34" charset="0"/>
              </a:rPr>
              <a:t>jednoho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zraněného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nebo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usmrceného</a:t>
            </a:r>
            <a:endParaRPr lang="pl-PL" sz="2000" dirty="0">
              <a:latin typeface="Arial" panose="020B0604020202020204" pitchFamily="34" charset="0"/>
            </a:endParaRPr>
          </a:p>
          <a:p>
            <a:pPr marL="742950" lvl="2" indent="-285750">
              <a:spcAft>
                <a:spcPts val="600"/>
              </a:spcAft>
              <a:buFontTx/>
              <a:buChar char="-"/>
            </a:pPr>
            <a:r>
              <a:rPr lang="pl-PL" sz="2000" dirty="0">
                <a:latin typeface="Arial" panose="020B0604020202020204" pitchFamily="34" charset="0"/>
              </a:rPr>
              <a:t>35 mil. </a:t>
            </a:r>
            <a:r>
              <a:rPr lang="pl-PL" sz="2000" dirty="0" err="1">
                <a:latin typeface="Arial" panose="020B0604020202020204" pitchFamily="34" charset="0"/>
              </a:rPr>
              <a:t>Kč</a:t>
            </a:r>
            <a:r>
              <a:rPr lang="pl-PL" sz="2000" dirty="0">
                <a:latin typeface="Arial" panose="020B0604020202020204" pitchFamily="34" charset="0"/>
              </a:rPr>
              <a:t> na </a:t>
            </a:r>
            <a:r>
              <a:rPr lang="pl-PL" sz="2000" dirty="0" err="1">
                <a:latin typeface="Arial" panose="020B0604020202020204" pitchFamily="34" charset="0"/>
              </a:rPr>
              <a:t>jednu</a:t>
            </a:r>
            <a:r>
              <a:rPr lang="pl-PL" sz="2000" dirty="0">
                <a:latin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</a:rPr>
              <a:t>událost</a:t>
            </a:r>
            <a:r>
              <a:rPr lang="pl-PL" sz="2000" dirty="0">
                <a:latin typeface="Arial" panose="020B0604020202020204" pitchFamily="34" charset="0"/>
              </a:rPr>
              <a:t>  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endParaRPr lang="pl-PL" sz="2000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Tx/>
              <a:buChar char="-"/>
            </a:pPr>
            <a:endParaRPr lang="pl-PL" sz="2000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Tx/>
              <a:buChar char="-"/>
            </a:pPr>
            <a:endParaRPr 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74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5326" y="390761"/>
            <a:ext cx="7380820" cy="707886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>
                <a:latin typeface="Arial" panose="020B0604020202020204" pitchFamily="34" charset="0"/>
              </a:rPr>
              <a:t>Povinné ručení – povinnosti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51520" y="1216132"/>
            <a:ext cx="81724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bez zbytečného odkladu oznámit pojistiteli, že došlo ke škodné události s uvedením skutkového stavu a předložit k tomu příslušné doklady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bez zbytečného odkladu oznámit pojistiteli, že byl proti němu uplatněno právo na náhradu škody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povinnost rovněž oznámit, pokud v souvislosti se škodnou událostí bylo zahájeno správní nebo trestní řízení</a:t>
            </a:r>
          </a:p>
        </p:txBody>
      </p:sp>
    </p:spTree>
    <p:extLst>
      <p:ext uri="{BB962C8B-B14F-4D97-AF65-F5344CB8AC3E}">
        <p14:creationId xmlns:p14="http://schemas.microsoft.com/office/powerpoint/2010/main" val="684539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5326" y="390761"/>
            <a:ext cx="7380820" cy="707886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>
                <a:latin typeface="Arial" panose="020B0604020202020204" pitchFamily="34" charset="0"/>
              </a:rPr>
              <a:t>Povinné ručení – regresy (§ 10)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515645" y="1412776"/>
            <a:ext cx="817240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dirty="0"/>
              <a:t> </a:t>
            </a:r>
            <a:r>
              <a:rPr lang="cs-CZ" sz="2200" dirty="0">
                <a:latin typeface="Arial" panose="020B0604020202020204" pitchFamily="34" charset="0"/>
              </a:rPr>
              <a:t>a) újmu způsobil úmyslně,</a:t>
            </a:r>
          </a:p>
          <a:p>
            <a:pPr>
              <a:spcAft>
                <a:spcPts val="600"/>
              </a:spcAft>
            </a:pPr>
            <a:r>
              <a:rPr lang="cs-CZ" sz="2200" dirty="0">
                <a:latin typeface="Arial" panose="020B0604020202020204" pitchFamily="34" charset="0"/>
              </a:rPr>
              <a:t>b) nesplnil povinnost podle zákona upravujícího provoz na pozemních komunikacích nebo ohlásit dopravní nehodu a v důsledku toho byla ztížena nebo znemožněna možnost řádného šetření pojistitele</a:t>
            </a:r>
          </a:p>
          <a:p>
            <a:pPr>
              <a:spcAft>
                <a:spcPts val="600"/>
              </a:spcAft>
            </a:pPr>
            <a:r>
              <a:rPr lang="cs-CZ" sz="2200" dirty="0">
                <a:latin typeface="Arial" panose="020B0604020202020204" pitchFamily="34" charset="0"/>
              </a:rPr>
              <a:t>c) bez zřetele hodného důvodu opustil místo dopravní nehody nebo jinak znemožnil zjištění skutečné příčiny vzniku dopravní nehody,</a:t>
            </a:r>
          </a:p>
          <a:p>
            <a:pPr>
              <a:spcAft>
                <a:spcPts val="600"/>
              </a:spcAft>
            </a:pPr>
            <a:r>
              <a:rPr lang="cs-CZ" sz="2200" dirty="0">
                <a:latin typeface="Arial" panose="020B0604020202020204" pitchFamily="34" charset="0"/>
              </a:rPr>
              <a:t>d) způsobil újmu provozem vozidla, které použil neoprávněně, </a:t>
            </a:r>
          </a:p>
          <a:p>
            <a:pPr>
              <a:spcAft>
                <a:spcPts val="600"/>
              </a:spcAft>
            </a:pPr>
            <a:r>
              <a:rPr lang="cs-CZ" sz="2200" dirty="0">
                <a:latin typeface="Arial" panose="020B0604020202020204" pitchFamily="34" charset="0"/>
              </a:rPr>
              <a:t>h) řídil vozidlo v době, kdy mu byl uložen zákaz činnosti řídit vozidlo,</a:t>
            </a:r>
          </a:p>
          <a:p>
            <a:pPr>
              <a:spcAft>
                <a:spcPts val="600"/>
              </a:spcAft>
            </a:pPr>
            <a:r>
              <a:rPr lang="cs-CZ" sz="2200" dirty="0">
                <a:latin typeface="Arial" panose="020B0604020202020204" pitchFamily="34" charset="0"/>
              </a:rPr>
              <a:t>i) řídil vozidlo pod vlivem alkoholu, omamné nebo psychotropní látky</a:t>
            </a:r>
          </a:p>
        </p:txBody>
      </p:sp>
    </p:spTree>
    <p:extLst>
      <p:ext uri="{BB962C8B-B14F-4D97-AF65-F5344CB8AC3E}">
        <p14:creationId xmlns:p14="http://schemas.microsoft.com/office/powerpoint/2010/main" val="4094963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5326" y="390761"/>
            <a:ext cx="7380820" cy="1323439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>
                <a:latin typeface="Arial" panose="020B0604020202020204" pitchFamily="34" charset="0"/>
              </a:rPr>
              <a:t>Povinné ručení – práva poškozeného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563746" y="1714200"/>
            <a:ext cx="8172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právo uplatnit svůj nárok na plnění přímo na pojistiteli škůdce nebo u Kanceláře pojistitelů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Arial" panose="020B0604020202020204" pitchFamily="34" charset="0"/>
              </a:rPr>
              <a:t>pojistitel povinen provést šetření škodné události bez zbytečného odkladu nejpozději do 3 měsíců </a:t>
            </a:r>
          </a:p>
        </p:txBody>
      </p:sp>
    </p:spTree>
    <p:extLst>
      <p:ext uri="{BB962C8B-B14F-4D97-AF65-F5344CB8AC3E}">
        <p14:creationId xmlns:p14="http://schemas.microsoft.com/office/powerpoint/2010/main" val="4117470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3"/>
          <p:cNvSpPr txBox="1">
            <a:spLocks/>
          </p:cNvSpPr>
          <p:nvPr/>
        </p:nvSpPr>
        <p:spPr>
          <a:xfrm>
            <a:off x="1367644" y="6487385"/>
            <a:ext cx="4572508" cy="258073"/>
          </a:xfrm>
          <a:prstGeom prst="rect">
            <a:avLst/>
          </a:prstGeom>
        </p:spPr>
        <p:txBody>
          <a:bodyPr lIns="0" tIns="0" rIns="0" bIns="0"/>
          <a:lstStyle>
            <a:defPPr>
              <a:defRPr lang="cs-CZ"/>
            </a:defPPr>
            <a:lvl1pPr marL="0" algn="l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solidFill>
                  <a:srgbClr val="7F7F7F"/>
                </a:solidFill>
                <a:latin typeface="Arial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5576" y="6475671"/>
            <a:ext cx="504056" cy="365125"/>
          </a:xfrm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fld id="{681C73AD-1676-43F3-AF3B-2E8C99DBD57D}" type="slidenum">
              <a:rPr lang="cs-CZ" smtClean="0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Zástupný symbol pro číslo snímku 4"/>
          <p:cNvSpPr txBox="1">
            <a:spLocks/>
          </p:cNvSpPr>
          <p:nvPr/>
        </p:nvSpPr>
        <p:spPr>
          <a:xfrm>
            <a:off x="0" y="404664"/>
            <a:ext cx="1259632" cy="707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404664"/>
            <a:ext cx="7380820" cy="707886"/>
          </a:xfrm>
          <a:prstGeom prst="rect">
            <a:avLst/>
          </a:prstGeom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</a:rPr>
              <a:t>Příklady</a:t>
            </a:r>
          </a:p>
        </p:txBody>
      </p:sp>
      <p:sp>
        <p:nvSpPr>
          <p:cNvPr id="9" name="Zástupný symbol obsahu 2"/>
          <p:cNvSpPr txBox="1">
            <a:spLocks/>
          </p:cNvSpPr>
          <p:nvPr/>
        </p:nvSpPr>
        <p:spPr>
          <a:xfrm>
            <a:off x="618820" y="1466835"/>
            <a:ext cx="8229600" cy="46085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6798" rIns="91440" bIns="45720" anchor="t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51261"/>
              </a:buClr>
              <a:buSzPct val="100000"/>
              <a:buFont typeface="Wingdings" pitchFamily="2"/>
              <a:buNone/>
              <a:tabLst/>
              <a:defRPr lang="en-US" sz="900" b="0" i="0" u="none" strike="noStrike" kern="1200" cap="none" spc="0" baseline="0">
                <a:solidFill>
                  <a:srgbClr val="141760"/>
                </a:solidFill>
                <a:uFillTx/>
                <a:latin typeface="Arial" pitchFamily="34"/>
                <a:cs typeface="Arial" pitchFamily="34"/>
              </a:defRPr>
            </a:lvl1pPr>
            <a:lvl2pPr marL="628650" marR="0" lvl="1" indent="-171450" algn="l" defTabSz="914400" rtl="0" eaLnBrk="1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70336"/>
              </a:buClr>
              <a:buSzPct val="100000"/>
              <a:buFont typeface="Wingdings" pitchFamily="2"/>
              <a:buChar char="§"/>
              <a:tabLst/>
              <a:defRPr lang="en-US" sz="900" b="0" i="0" u="none" strike="noStrike" kern="1200" cap="none" spc="0" baseline="0">
                <a:solidFill>
                  <a:srgbClr val="141760"/>
                </a:solidFill>
                <a:uFillTx/>
                <a:latin typeface="Arial" pitchFamily="34"/>
                <a:cs typeface="Arial" pitchFamily="34"/>
              </a:defRPr>
            </a:lvl2pPr>
            <a:lvl3pPr marL="1085850" marR="0" lvl="2" indent="-171450" algn="l" defTabSz="914400" rtl="0" eaLnBrk="1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70336"/>
              </a:buClr>
              <a:buSzPct val="100000"/>
              <a:buFont typeface="Wingdings" pitchFamily="2"/>
              <a:buChar char="ü"/>
              <a:tabLst/>
              <a:defRPr lang="en-US" sz="900" b="0" i="0" u="none" strike="noStrike" kern="1200" cap="none" spc="0" baseline="0">
                <a:solidFill>
                  <a:srgbClr val="141760"/>
                </a:solidFill>
                <a:uFillTx/>
                <a:latin typeface="Arial" pitchFamily="34"/>
                <a:cs typeface="Arial" pitchFamily="34"/>
              </a:defRPr>
            </a:lvl3pPr>
            <a:lvl4pPr marL="1543050" marR="0" lvl="3" indent="-171450" algn="l" defTabSz="914400" rtl="0" eaLnBrk="1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70336"/>
              </a:buClr>
              <a:buSzPct val="100000"/>
              <a:buFont typeface="Wingdings" pitchFamily="2"/>
              <a:buChar char="ü"/>
              <a:tabLst/>
              <a:defRPr lang="en-US" sz="900" b="0" i="0" u="none" strike="noStrike" kern="1200" cap="none" spc="0" baseline="0">
                <a:solidFill>
                  <a:srgbClr val="141760"/>
                </a:solidFill>
                <a:uFillTx/>
                <a:latin typeface="Arial" pitchFamily="34"/>
                <a:cs typeface="Arial" pitchFamily="34"/>
              </a:defRPr>
            </a:lvl4pPr>
            <a:lvl5pPr marL="2000250" marR="0" lvl="4" indent="-171450" algn="l" defTabSz="914400" rtl="0" eaLnBrk="1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70336"/>
              </a:buClr>
              <a:buSzPct val="100000"/>
              <a:buFont typeface="Wingdings" pitchFamily="2"/>
              <a:buChar char="ü"/>
              <a:tabLst/>
              <a:defRPr lang="en-US" sz="900" b="0" i="0" u="none" strike="noStrike" kern="1200" cap="none" spc="0" baseline="0">
                <a:solidFill>
                  <a:srgbClr val="141760"/>
                </a:solidFill>
                <a:uFillTx/>
                <a:latin typeface="Arial" pitchFamily="34"/>
                <a:cs typeface="Arial" pitchFamily="34"/>
              </a:defRPr>
            </a:lvl5pPr>
          </a:lstStyle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Žena, 25 let – </a:t>
            </a:r>
            <a:r>
              <a:rPr lang="cs-CZ" altLang="cs-CZ" sz="2000" b="1" dirty="0" err="1">
                <a:solidFill>
                  <a:schemeClr val="tx1"/>
                </a:solidFill>
              </a:rPr>
              <a:t>polytrauma</a:t>
            </a:r>
            <a:r>
              <a:rPr lang="cs-CZ" altLang="cs-CZ" sz="2000" b="1" dirty="0">
                <a:solidFill>
                  <a:schemeClr val="tx1"/>
                </a:solidFill>
              </a:rPr>
              <a:t>, vegetativní stav</a:t>
            </a:r>
          </a:p>
          <a:p>
            <a:pPr>
              <a:lnSpc>
                <a:spcPct val="80000"/>
              </a:lnSpc>
            </a:pPr>
            <a:endParaRPr lang="cs-CZ" altLang="cs-CZ" sz="2000" b="1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Plnění  23.500.000,- Kč, z toho</a:t>
            </a:r>
          </a:p>
          <a:p>
            <a:pPr lvl="2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Náklady léčení </a:t>
            </a:r>
            <a:r>
              <a:rPr lang="cs-CZ" altLang="cs-CZ" sz="2000" b="1" dirty="0" err="1">
                <a:solidFill>
                  <a:schemeClr val="tx1"/>
                </a:solidFill>
              </a:rPr>
              <a:t>zdr</a:t>
            </a:r>
            <a:r>
              <a:rPr lang="cs-CZ" altLang="cs-CZ" sz="2000" b="1" dirty="0">
                <a:solidFill>
                  <a:schemeClr val="tx1"/>
                </a:solidFill>
              </a:rPr>
              <a:t>. pojišťovny	</a:t>
            </a:r>
            <a:r>
              <a:rPr lang="cs-CZ" altLang="cs-CZ" sz="2000" dirty="0">
                <a:solidFill>
                  <a:schemeClr val="tx1"/>
                </a:solidFill>
              </a:rPr>
              <a:t>7.000.000,- Kč</a:t>
            </a:r>
          </a:p>
          <a:p>
            <a:pPr lvl="2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Bolestné 				</a:t>
            </a:r>
            <a:r>
              <a:rPr lang="cs-CZ" altLang="cs-CZ" sz="2000" dirty="0">
                <a:solidFill>
                  <a:schemeClr val="tx1"/>
                </a:solidFill>
              </a:rPr>
              <a:t>2.000.000,- Kč</a:t>
            </a:r>
          </a:p>
          <a:p>
            <a:pPr lvl="2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ZSU		                         </a:t>
            </a:r>
            <a:r>
              <a:rPr lang="cs-CZ" altLang="cs-CZ" sz="2000" dirty="0">
                <a:solidFill>
                  <a:schemeClr val="tx1"/>
                </a:solidFill>
              </a:rPr>
              <a:t>12.000.000,- Kč</a:t>
            </a:r>
          </a:p>
          <a:p>
            <a:pPr lvl="2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Ztráta na výdělku (kapitalizace)    </a:t>
            </a:r>
            <a:r>
              <a:rPr lang="cs-CZ" altLang="cs-CZ" sz="2000" dirty="0">
                <a:solidFill>
                  <a:schemeClr val="tx1"/>
                </a:solidFill>
              </a:rPr>
              <a:t>1.500.000,- Kč</a:t>
            </a:r>
            <a:endParaRPr lang="cs-CZ" altLang="cs-CZ" sz="2000" b="1" dirty="0">
              <a:solidFill>
                <a:schemeClr val="tx1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Péče o zdraví (kapitalizace)	 </a:t>
            </a:r>
            <a:r>
              <a:rPr lang="cs-CZ" altLang="cs-CZ" sz="2000" dirty="0">
                <a:solidFill>
                  <a:schemeClr val="tx1"/>
                </a:solidFill>
              </a:rPr>
              <a:t>1.000.000,- Kč</a:t>
            </a:r>
          </a:p>
        </p:txBody>
      </p:sp>
      <p:pic>
        <p:nvPicPr>
          <p:cNvPr id="10" name="Picture 5" descr="start?otevriPrilohu=true&amp;typPrilohy=JPG&amp;identSouboru=556803&amp;poradiPrilohy=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05064"/>
            <a:ext cx="3091631" cy="231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start?otevriPrilohu=true&amp;typPrilohy=JPG&amp;identSouboru=556805&amp;poradiPrilohy=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000" y="4220560"/>
            <a:ext cx="3150311" cy="23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83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547664" y="2780928"/>
            <a:ext cx="5330794" cy="1938992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4000" dirty="0">
              <a:latin typeface="Arial" panose="020B0604020202020204" pitchFamily="34" charset="0"/>
            </a:endParaRPr>
          </a:p>
          <a:p>
            <a:pPr algn="ctr"/>
            <a:r>
              <a:rPr lang="cs-CZ" sz="4000" dirty="0">
                <a:latin typeface="Arial" panose="020B0604020202020204" pitchFamily="34" charset="0"/>
              </a:rPr>
              <a:t>Shrnutí</a:t>
            </a:r>
          </a:p>
          <a:p>
            <a:pPr algn="ctr"/>
            <a:r>
              <a:rPr lang="cs-CZ" sz="40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148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Words>1144</Words>
  <Application>Microsoft Office PowerPoint</Application>
  <PresentationFormat>Předvádění na obrazovce (4:3)</PresentationFormat>
  <Paragraphs>203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Standard</dc:creator>
  <cp:lastModifiedBy>AF</cp:lastModifiedBy>
  <cp:revision>139</cp:revision>
  <cp:lastPrinted>2016-10-05T18:39:28Z</cp:lastPrinted>
  <dcterms:created xsi:type="dcterms:W3CDTF">2013-03-17T15:44:36Z</dcterms:created>
  <dcterms:modified xsi:type="dcterms:W3CDTF">2021-11-24T09:20:27Z</dcterms:modified>
</cp:coreProperties>
</file>