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1"/>
  </p:sldMasterIdLst>
  <p:notesMasterIdLst>
    <p:notesMasterId r:id="rId54"/>
  </p:notesMasterIdLst>
  <p:handoutMasterIdLst>
    <p:handoutMasterId r:id="rId55"/>
  </p:handoutMasterIdLst>
  <p:sldIdLst>
    <p:sldId id="256" r:id="rId2"/>
    <p:sldId id="259" r:id="rId3"/>
    <p:sldId id="258" r:id="rId4"/>
    <p:sldId id="263" r:id="rId5"/>
    <p:sldId id="309" r:id="rId6"/>
    <p:sldId id="310" r:id="rId7"/>
    <p:sldId id="260" r:id="rId8"/>
    <p:sldId id="261" r:id="rId9"/>
    <p:sldId id="262" r:id="rId10"/>
    <p:sldId id="264" r:id="rId11"/>
    <p:sldId id="265" r:id="rId12"/>
    <p:sldId id="268" r:id="rId13"/>
    <p:sldId id="269" r:id="rId14"/>
    <p:sldId id="270" r:id="rId15"/>
    <p:sldId id="277" r:id="rId16"/>
    <p:sldId id="271" r:id="rId17"/>
    <p:sldId id="272" r:id="rId18"/>
    <p:sldId id="273" r:id="rId19"/>
    <p:sldId id="274" r:id="rId20"/>
    <p:sldId id="275" r:id="rId21"/>
    <p:sldId id="276" r:id="rId22"/>
    <p:sldId id="279" r:id="rId23"/>
    <p:sldId id="278" r:id="rId24"/>
    <p:sldId id="280" r:id="rId25"/>
    <p:sldId id="281" r:id="rId26"/>
    <p:sldId id="282" r:id="rId27"/>
    <p:sldId id="283" r:id="rId28"/>
    <p:sldId id="284" r:id="rId29"/>
    <p:sldId id="285" r:id="rId30"/>
    <p:sldId id="301" r:id="rId31"/>
    <p:sldId id="286" r:id="rId32"/>
    <p:sldId id="302" r:id="rId33"/>
    <p:sldId id="287" r:id="rId34"/>
    <p:sldId id="300" r:id="rId35"/>
    <p:sldId id="288" r:id="rId36"/>
    <p:sldId id="289" r:id="rId37"/>
    <p:sldId id="290" r:id="rId38"/>
    <p:sldId id="291" r:id="rId39"/>
    <p:sldId id="292" r:id="rId40"/>
    <p:sldId id="293" r:id="rId41"/>
    <p:sldId id="303" r:id="rId42"/>
    <p:sldId id="304" r:id="rId43"/>
    <p:sldId id="306" r:id="rId44"/>
    <p:sldId id="305" r:id="rId45"/>
    <p:sldId id="307" r:id="rId46"/>
    <p:sldId id="294" r:id="rId47"/>
    <p:sldId id="295" r:id="rId48"/>
    <p:sldId id="296" r:id="rId49"/>
    <p:sldId id="297" r:id="rId50"/>
    <p:sldId id="298" r:id="rId51"/>
    <p:sldId id="299" r:id="rId52"/>
    <p:sldId id="308" r:id="rId53"/>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833" autoAdjust="0"/>
    <p:restoredTop sz="94611" autoAdjust="0"/>
  </p:normalViewPr>
  <p:slideViewPr>
    <p:cSldViewPr snapToGrid="0">
      <p:cViewPr varScale="1">
        <p:scale>
          <a:sx n="109" d="100"/>
          <a:sy n="109" d="100"/>
        </p:scale>
        <p:origin x="1776" y="102"/>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Zástupný symbol pro obrázek snímku 1"/>
          <p:cNvSpPr>
            <a:spLocks noGrp="1" noRot="1" noChangeAspect="1" noTextEdit="1"/>
          </p:cNvSpPr>
          <p:nvPr>
            <p:ph type="sldImg"/>
          </p:nvPr>
        </p:nvSpPr>
        <p:spPr>
          <a:ln/>
        </p:spPr>
      </p:sp>
      <p:sp>
        <p:nvSpPr>
          <p:cNvPr id="60419"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Arial" panose="020B0604020202020204" pitchFamily="34" charset="0"/>
            </a:endParaRPr>
          </a:p>
        </p:txBody>
      </p:sp>
      <p:sp>
        <p:nvSpPr>
          <p:cNvPr id="60420"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CE1842E-60E4-4380-B12F-CF8AAEB56B7D}" type="slidenum">
              <a:rPr lang="cs-CZ" altLang="cs-CZ"/>
              <a:pPr>
                <a:spcBef>
                  <a:spcPct val="0"/>
                </a:spcBef>
              </a:pPr>
              <a:t>15</a:t>
            </a:fld>
            <a:endParaRPr lang="cs-CZ" altLang="cs-CZ"/>
          </a:p>
        </p:txBody>
      </p:sp>
    </p:spTree>
    <p:extLst>
      <p:ext uri="{BB962C8B-B14F-4D97-AF65-F5344CB8AC3E}">
        <p14:creationId xmlns:p14="http://schemas.microsoft.com/office/powerpoint/2010/main" val="22979027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smtClean="0"/>
              <a:t>Kliknutím lze upravit styl.</a:t>
            </a:r>
            <a:endParaRPr lang="cs-CZ" altLang="cs-CZ" noProof="0" dirty="0" smtClean="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cs-CZ" altLang="cs-CZ" smtClean="0"/>
              <a:t>JUDr. Tereza Kyselovská, Ph.D.</a:t>
            </a:r>
            <a:endParaRPr lang="cs-CZ" altLang="cs-CZ" dirty="0"/>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smtClean="0"/>
              <a:t>JUDr. Tereza Kyselovská, Ph.D.</a:t>
            </a:r>
            <a:endParaRPr lang="cs-CZ" altLang="cs-CZ"/>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Tree>
    <p:extLst>
      <p:ext uri="{BB962C8B-B14F-4D97-AF65-F5344CB8AC3E}">
        <p14:creationId xmlns:p14="http://schemas.microsoft.com/office/powerpoint/2010/main" val="139061668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smtClean="0"/>
              <a:t>Upravte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smtClean="0"/>
              <a:t>JUDr. Tereza Kyselovská, Ph.D.</a:t>
            </a:r>
            <a:endParaRPr lang="cs-CZ" altLang="cs-CZ"/>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a:p>
        </p:txBody>
      </p:sp>
    </p:spTree>
    <p:extLst>
      <p:ext uri="{BB962C8B-B14F-4D97-AF65-F5344CB8AC3E}">
        <p14:creationId xmlns:p14="http://schemas.microsoft.com/office/powerpoint/2010/main" val="275272741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smtClean="0"/>
              <a:t>Upravte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smtClean="0"/>
              <a:t>JUDr. Tereza Kyselovská, Ph.D.</a:t>
            </a:r>
            <a:endParaRPr lang="cs-CZ" alt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val="26860472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smtClean="0"/>
              <a:t>Kliknutím lze upravit styl.</a:t>
            </a:r>
            <a:endParaRPr lang="cs-CZ"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Upravte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cs-CZ" smtClean="0"/>
              <a:t>JUDr. Tereza Kyselovská, Ph.D.</a:t>
            </a:r>
            <a:endParaRPr lang="cs-CZ" altLang="cs-CZ" dirty="0"/>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Tree>
    <p:extLst>
      <p:ext uri="{BB962C8B-B14F-4D97-AF65-F5344CB8AC3E}">
        <p14:creationId xmlns:p14="http://schemas.microsoft.com/office/powerpoint/2010/main" val="25636450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Upravte styly předlohy textu.</a:t>
            </a:r>
          </a:p>
          <a:p>
            <a:pPr lvl="1"/>
            <a:r>
              <a:rPr lang="cs-CZ" smtClean="0"/>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Upravte styly předlohy textu.</a:t>
            </a:r>
          </a:p>
          <a:p>
            <a:pPr lvl="1"/>
            <a:r>
              <a:rPr lang="cs-CZ" smtClean="0"/>
              <a:t>Druhá úroveň</a:t>
            </a:r>
          </a:p>
        </p:txBody>
      </p:sp>
      <p:sp>
        <p:nvSpPr>
          <p:cNvPr id="5" name="Zástupný symbol pro zápatí 4"/>
          <p:cNvSpPr>
            <a:spLocks noGrp="1"/>
          </p:cNvSpPr>
          <p:nvPr>
            <p:ph type="ftr" sz="quarter" idx="10"/>
          </p:nvPr>
        </p:nvSpPr>
        <p:spPr/>
        <p:txBody>
          <a:bodyPr/>
          <a:lstStyle>
            <a:lvl1pPr>
              <a:defRPr/>
            </a:lvl1pPr>
          </a:lstStyle>
          <a:p>
            <a:r>
              <a:rPr lang="cs-CZ" altLang="cs-CZ" smtClean="0"/>
              <a:t>JUDr. Tereza Kyselovská, Ph.D.</a:t>
            </a:r>
            <a:endParaRPr lang="cs-CZ" altLang="cs-CZ" dirty="0"/>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Tree>
    <p:extLst>
      <p:ext uri="{BB962C8B-B14F-4D97-AF65-F5344CB8AC3E}">
        <p14:creationId xmlns:p14="http://schemas.microsoft.com/office/powerpoint/2010/main" val="224004540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smtClean="0"/>
              <a:t>Kliknutím lze upravit styl.</a:t>
            </a:r>
            <a:endParaRPr lang="cs-CZ"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Upravte styly předlohy textu.</a:t>
            </a:r>
          </a:p>
          <a:p>
            <a:pPr lvl="1"/>
            <a:r>
              <a:rPr lang="cs-CZ" smtClean="0"/>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Upravte styly předlohy textu.</a:t>
            </a:r>
          </a:p>
          <a:p>
            <a:pPr lvl="1"/>
            <a:r>
              <a:rPr lang="cs-CZ" smtClean="0"/>
              <a:t>Druhá úroveň</a:t>
            </a:r>
          </a:p>
        </p:txBody>
      </p:sp>
      <p:sp>
        <p:nvSpPr>
          <p:cNvPr id="7" name="Zástupný symbol pro zápatí 6"/>
          <p:cNvSpPr>
            <a:spLocks noGrp="1"/>
          </p:cNvSpPr>
          <p:nvPr>
            <p:ph type="ftr" sz="quarter" idx="10"/>
          </p:nvPr>
        </p:nvSpPr>
        <p:spPr/>
        <p:txBody>
          <a:bodyPr/>
          <a:lstStyle>
            <a:lvl1pPr>
              <a:defRPr/>
            </a:lvl1pPr>
          </a:lstStyle>
          <a:p>
            <a:r>
              <a:rPr lang="cs-CZ" altLang="cs-CZ" smtClean="0"/>
              <a:t>JUDr. Tereza Kyselovská, Ph.D.</a:t>
            </a:r>
            <a:endParaRPr lang="cs-CZ" altLang="cs-CZ" dirty="0"/>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Tree>
    <p:extLst>
      <p:ext uri="{BB962C8B-B14F-4D97-AF65-F5344CB8AC3E}">
        <p14:creationId xmlns:p14="http://schemas.microsoft.com/office/powerpoint/2010/main" val="352531730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zápatí 2"/>
          <p:cNvSpPr>
            <a:spLocks noGrp="1"/>
          </p:cNvSpPr>
          <p:nvPr>
            <p:ph type="ftr" sz="quarter" idx="10"/>
          </p:nvPr>
        </p:nvSpPr>
        <p:spPr/>
        <p:txBody>
          <a:bodyPr/>
          <a:lstStyle>
            <a:lvl1pPr>
              <a:defRPr/>
            </a:lvl1pPr>
          </a:lstStyle>
          <a:p>
            <a:r>
              <a:rPr lang="cs-CZ" altLang="cs-CZ" smtClean="0"/>
              <a:t>JUDr. Tereza Kyselovská, Ph.D.</a:t>
            </a:r>
            <a:endParaRPr lang="cs-CZ" altLang="cs-CZ" dirty="0"/>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Tree>
    <p:extLst>
      <p:ext uri="{BB962C8B-B14F-4D97-AF65-F5344CB8AC3E}">
        <p14:creationId xmlns:p14="http://schemas.microsoft.com/office/powerpoint/2010/main" val="371000297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smtClean="0"/>
              <a:t>JUDr. Tereza Kyselovská, Ph.D.</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295406415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smtClean="0"/>
              <a:t>JUDr. Tereza Kyselovská, Ph.D.</a:t>
            </a:r>
            <a:endParaRPr lang="cs-CZ" altLang="cs-CZ"/>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Tree>
    <p:extLst>
      <p:ext uri="{BB962C8B-B14F-4D97-AF65-F5344CB8AC3E}">
        <p14:creationId xmlns:p14="http://schemas.microsoft.com/office/powerpoint/2010/main" val="23154542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smtClean="0"/>
              <a:t>JUDr. Tereza Kyselovská, Ph.D.</a:t>
            </a:r>
            <a:endParaRPr lang="cs-CZ" altLang="cs-CZ"/>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Tree>
    <p:extLst>
      <p:ext uri="{BB962C8B-B14F-4D97-AF65-F5344CB8AC3E}">
        <p14:creationId xmlns:p14="http://schemas.microsoft.com/office/powerpoint/2010/main" val="6953200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cs-CZ" altLang="cs-CZ" dirty="0" smtClean="0"/>
              <a:t>Klepnutím lze upravit styl předlohy nadpisů.</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dirty="0" smtClean="0"/>
              <a:t>Klepnutím lze upravit styly předlohy textu.</a:t>
            </a:r>
          </a:p>
          <a:p>
            <a:pPr lvl="1"/>
            <a:r>
              <a:rPr lang="cs-CZ" altLang="cs-CZ" dirty="0" smtClean="0"/>
              <a:t>Druhá úroveň</a:t>
            </a:r>
          </a:p>
        </p:txBody>
      </p:sp>
      <p:sp>
        <p:nvSpPr>
          <p:cNvPr id="64529"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cs-CZ" altLang="cs-CZ" smtClean="0"/>
              <a:t>JUDr. Tereza Kyselovská, Ph.D.</a:t>
            </a:r>
            <a:endParaRPr lang="cs-CZ" altLang="cs-CZ" dirty="0"/>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hcch.net/en/hom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hcch.net/en/instruments/conventions/full-text/?cid=135" TargetMode="External"/><Relationship Id="rId2" Type="http://schemas.openxmlformats.org/officeDocument/2006/relationships/hyperlink" Target="https://www.hcch.net/en/instruments/convention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scholarship.law.duke.edu/cgi/viewcontent.cgi?referer=https://www.google.cz/&amp;httpsredir=1&amp;article=1505&amp;context=djcil"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jstor.org/" TargetMode="External"/><Relationship Id="rId2" Type="http://schemas.openxmlformats.org/officeDocument/2006/relationships/hyperlink" Target="http://www.conflictoflaws.net/" TargetMode="External"/><Relationship Id="rId1" Type="http://schemas.openxmlformats.org/officeDocument/2006/relationships/slideLayout" Target="../slideLayouts/slideLayout2.xml"/><Relationship Id="rId5" Type="http://schemas.openxmlformats.org/officeDocument/2006/relationships/hyperlink" Target="https://library.law.muni.cz/content/cs/e-zdroje/pravni-ezdroje/" TargetMode="External"/><Relationship Id="rId4" Type="http://schemas.openxmlformats.org/officeDocument/2006/relationships/hyperlink" Target="https://ssrn.com/en/"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NYt6SFUkeYU&amp;t=26s" TargetMode="External"/><Relationship Id="rId2" Type="http://schemas.openxmlformats.org/officeDocument/2006/relationships/hyperlink" Target="https://www.youtube.com/watch?v=EhbwdhBFuCU" TargetMode="External"/><Relationship Id="rId1" Type="http://schemas.openxmlformats.org/officeDocument/2006/relationships/slideLayout" Target="../slideLayouts/slideLayout2.xml"/><Relationship Id="rId4" Type="http://schemas.openxmlformats.org/officeDocument/2006/relationships/hyperlink" Target="https://science.law.muni.cz/knihy/monografie/Kyselovska_In_varietate.pdf"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harvardilj.org/2019/08/a-vision-for-the-future-of-private-international-law-and-the-internet-can-artificial-intelligence-succeed-where-humans-have-failed/"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ctrTitle"/>
          </p:nvPr>
        </p:nvSpPr>
        <p:spPr/>
        <p:txBody>
          <a:bodyPr/>
          <a:lstStyle/>
          <a:p>
            <a:r>
              <a:rPr lang="cs-CZ" altLang="cs-CZ" dirty="0" smtClean="0"/>
              <a:t>Mezinárodní právo soukromé a komparativní právo</a:t>
            </a:r>
            <a:endParaRPr lang="cs-CZ" alt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Komparativní mezinárodní právo soukromé</a:t>
            </a:r>
          </a:p>
        </p:txBody>
      </p:sp>
      <p:sp>
        <p:nvSpPr>
          <p:cNvPr id="3" name="Zástupný symbol pro obsah 2"/>
          <p:cNvSpPr>
            <a:spLocks noGrp="1"/>
          </p:cNvSpPr>
          <p:nvPr>
            <p:ph idx="1"/>
          </p:nvPr>
        </p:nvSpPr>
        <p:spPr/>
        <p:txBody>
          <a:bodyPr/>
          <a:lstStyle/>
          <a:p>
            <a:r>
              <a:rPr lang="cs-CZ" dirty="0" smtClean="0"/>
              <a:t>Snaha o vytvoření obecných principů MPS na základě komparace</a:t>
            </a:r>
          </a:p>
          <a:p>
            <a:r>
              <a:rPr lang="cs-CZ" dirty="0" smtClean="0"/>
              <a:t>Haagská konference mezinárodního </a:t>
            </a:r>
            <a:r>
              <a:rPr lang="cs-CZ" dirty="0"/>
              <a:t>práva soukromého, </a:t>
            </a:r>
            <a:r>
              <a:rPr lang="cs-CZ" dirty="0">
                <a:hlinkClick r:id="rId2"/>
              </a:rPr>
              <a:t>https://</a:t>
            </a:r>
            <a:r>
              <a:rPr lang="cs-CZ" dirty="0" smtClean="0">
                <a:hlinkClick r:id="rId2"/>
              </a:rPr>
              <a:t>www.hcch.net/en/home</a:t>
            </a:r>
            <a:r>
              <a:rPr lang="cs-CZ" dirty="0" smtClean="0"/>
              <a:t> </a:t>
            </a:r>
          </a:p>
          <a:p>
            <a:r>
              <a:rPr lang="cs-CZ" dirty="0" smtClean="0"/>
              <a:t>UNIDROIT</a:t>
            </a:r>
          </a:p>
          <a:p>
            <a:r>
              <a:rPr lang="cs-CZ" dirty="0" smtClean="0"/>
              <a:t>Problém – odlišný vývoj na kontinentální Evropě a v USA</a:t>
            </a:r>
          </a:p>
          <a:p>
            <a:pPr>
              <a:buFont typeface="Wingdings" panose="05000000000000000000" pitchFamily="2" charset="2"/>
              <a:buChar char="Ø"/>
            </a:pPr>
            <a:r>
              <a:rPr lang="cs-CZ" dirty="0" smtClean="0"/>
              <a:t>Evropa</a:t>
            </a:r>
          </a:p>
          <a:p>
            <a:pPr lvl="1"/>
            <a:r>
              <a:rPr lang="cs-CZ" dirty="0" smtClean="0"/>
              <a:t>Vytváření evropského MPS (nařízení a směrnice)</a:t>
            </a:r>
          </a:p>
          <a:p>
            <a:pPr lvl="1"/>
            <a:r>
              <a:rPr lang="cs-CZ" dirty="0" smtClean="0"/>
              <a:t>Nařízení </a:t>
            </a:r>
            <a:r>
              <a:rPr lang="cs-CZ" dirty="0"/>
              <a:t>Řím </a:t>
            </a:r>
            <a:r>
              <a:rPr lang="cs-CZ" dirty="0" smtClean="0"/>
              <a:t>0</a:t>
            </a:r>
            <a:endParaRPr lang="cs-CZ" dirty="0"/>
          </a:p>
        </p:txBody>
      </p:sp>
      <p:sp>
        <p:nvSpPr>
          <p:cNvPr id="4" name="Zástupný symbol pro zápatí 3"/>
          <p:cNvSpPr>
            <a:spLocks noGrp="1"/>
          </p:cNvSpPr>
          <p:nvPr>
            <p:ph type="ftr" sz="quarter" idx="10"/>
          </p:nvPr>
        </p:nvSpPr>
        <p:spPr/>
        <p:txBody>
          <a:bodyPr/>
          <a:lstStyle/>
          <a:p>
            <a:r>
              <a:rPr lang="cs-CZ" altLang="cs-CZ" smtClean="0"/>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Tree>
    <p:extLst>
      <p:ext uri="{BB962C8B-B14F-4D97-AF65-F5344CB8AC3E}">
        <p14:creationId xmlns:p14="http://schemas.microsoft.com/office/powerpoint/2010/main" val="1704396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Komparativní mezinárodní právo soukromé</a:t>
            </a:r>
          </a:p>
        </p:txBody>
      </p:sp>
      <p:sp>
        <p:nvSpPr>
          <p:cNvPr id="3" name="Zástupný symbol pro obsah 2"/>
          <p:cNvSpPr>
            <a:spLocks noGrp="1"/>
          </p:cNvSpPr>
          <p:nvPr>
            <p:ph idx="1"/>
          </p:nvPr>
        </p:nvSpPr>
        <p:spPr/>
        <p:txBody>
          <a:bodyPr/>
          <a:lstStyle/>
          <a:p>
            <a:r>
              <a:rPr lang="cs-CZ" dirty="0" smtClean="0"/>
              <a:t>Haagská konference mezinárodního práva soukromého</a:t>
            </a:r>
          </a:p>
          <a:p>
            <a:pPr lvl="1"/>
            <a:r>
              <a:rPr lang="cs-CZ" dirty="0"/>
              <a:t>založena </a:t>
            </a:r>
            <a:r>
              <a:rPr lang="cs-CZ" dirty="0" smtClean="0"/>
              <a:t>na </a:t>
            </a:r>
            <a:r>
              <a:rPr lang="cs-CZ" dirty="0" smtClean="0"/>
              <a:t>komparaci právních </a:t>
            </a:r>
            <a:r>
              <a:rPr lang="cs-CZ" dirty="0" smtClean="0"/>
              <a:t>úprav</a:t>
            </a:r>
            <a:endParaRPr lang="cs-CZ" dirty="0" smtClean="0"/>
          </a:p>
          <a:p>
            <a:pPr lvl="1"/>
            <a:r>
              <a:rPr lang="cs-CZ" dirty="0" smtClean="0"/>
              <a:t>40 </a:t>
            </a:r>
            <a:r>
              <a:rPr lang="cs-CZ" dirty="0"/>
              <a:t>mezinárodních úmluv, </a:t>
            </a:r>
            <a:r>
              <a:rPr lang="cs-CZ" sz="1800" dirty="0">
                <a:hlinkClick r:id="rId2"/>
              </a:rPr>
              <a:t>https://</a:t>
            </a:r>
            <a:r>
              <a:rPr lang="cs-CZ" sz="1800" dirty="0" smtClean="0">
                <a:hlinkClick r:id="rId2"/>
              </a:rPr>
              <a:t>www.hcch.net/en/instruments/conventions</a:t>
            </a:r>
            <a:endParaRPr lang="cs-CZ" sz="1800" dirty="0" smtClean="0"/>
          </a:p>
          <a:p>
            <a:pPr lvl="1"/>
            <a:r>
              <a:rPr lang="cs-CZ" dirty="0" err="1" smtClean="0"/>
              <a:t>Principles</a:t>
            </a:r>
            <a:r>
              <a:rPr lang="cs-CZ" dirty="0" smtClean="0"/>
              <a:t> on </a:t>
            </a:r>
            <a:r>
              <a:rPr lang="cs-CZ" dirty="0" err="1" smtClean="0"/>
              <a:t>Choice</a:t>
            </a:r>
            <a:r>
              <a:rPr lang="cs-CZ" dirty="0" smtClean="0"/>
              <a:t> </a:t>
            </a:r>
            <a:r>
              <a:rPr lang="cs-CZ" dirty="0" err="1" smtClean="0"/>
              <a:t>of</a:t>
            </a:r>
            <a:r>
              <a:rPr lang="cs-CZ" dirty="0" smtClean="0"/>
              <a:t> </a:t>
            </a:r>
            <a:r>
              <a:rPr lang="cs-CZ" dirty="0" err="1" smtClean="0"/>
              <a:t>Law</a:t>
            </a:r>
            <a:r>
              <a:rPr lang="cs-CZ" dirty="0" smtClean="0"/>
              <a:t> in International </a:t>
            </a:r>
            <a:r>
              <a:rPr lang="cs-CZ" dirty="0" err="1" smtClean="0"/>
              <a:t>Commercial</a:t>
            </a:r>
            <a:r>
              <a:rPr lang="cs-CZ" dirty="0" smtClean="0"/>
              <a:t> </a:t>
            </a:r>
            <a:r>
              <a:rPr lang="cs-CZ" dirty="0" err="1" smtClean="0"/>
              <a:t>Contracts</a:t>
            </a:r>
            <a:r>
              <a:rPr lang="cs-CZ" dirty="0"/>
              <a:t>, </a:t>
            </a:r>
            <a:r>
              <a:rPr lang="cs-CZ" sz="1800" dirty="0">
                <a:hlinkClick r:id="rId3"/>
              </a:rPr>
              <a:t>https://www.hcch.net/en/instruments/conventions/full-text/?</a:t>
            </a:r>
            <a:r>
              <a:rPr lang="cs-CZ" sz="1800" dirty="0" smtClean="0">
                <a:hlinkClick r:id="rId3"/>
              </a:rPr>
              <a:t>cid=135</a:t>
            </a:r>
            <a:r>
              <a:rPr lang="cs-CZ" sz="1800" dirty="0" smtClean="0"/>
              <a:t> </a:t>
            </a:r>
          </a:p>
          <a:p>
            <a:pPr lvl="1"/>
            <a:r>
              <a:rPr lang="cs-CZ" dirty="0" err="1"/>
              <a:t>Judgments</a:t>
            </a:r>
            <a:r>
              <a:rPr lang="cs-CZ" dirty="0"/>
              <a:t> </a:t>
            </a:r>
            <a:r>
              <a:rPr lang="cs-CZ" dirty="0" smtClean="0"/>
              <a:t>Project</a:t>
            </a:r>
          </a:p>
          <a:p>
            <a:pPr marL="1257300" lvl="2" indent="-342900">
              <a:buFont typeface="Arial" panose="020B0604020202020204" pitchFamily="34" charset="0"/>
              <a:buChar char="•"/>
            </a:pPr>
            <a:r>
              <a:rPr lang="en-US" i="1" dirty="0"/>
              <a:t>Hague Convention of 30 June 2005 on Choice of Court </a:t>
            </a:r>
            <a:r>
              <a:rPr lang="en-US" i="1" dirty="0" smtClean="0"/>
              <a:t>Agreements</a:t>
            </a:r>
            <a:r>
              <a:rPr lang="cs-CZ" i="1" dirty="0" smtClean="0"/>
              <a:t>…</a:t>
            </a:r>
            <a:endParaRPr lang="cs-CZ" dirty="0"/>
          </a:p>
          <a:p>
            <a:pPr lvl="2"/>
            <a:endParaRPr lang="cs-CZ" dirty="0"/>
          </a:p>
          <a:p>
            <a:pPr lvl="1"/>
            <a:endParaRPr lang="cs-CZ" sz="1800" dirty="0"/>
          </a:p>
        </p:txBody>
      </p:sp>
      <p:sp>
        <p:nvSpPr>
          <p:cNvPr id="4" name="Zástupný symbol pro zápatí 3"/>
          <p:cNvSpPr>
            <a:spLocks noGrp="1"/>
          </p:cNvSpPr>
          <p:nvPr>
            <p:ph type="ftr" sz="quarter" idx="10"/>
          </p:nvPr>
        </p:nvSpPr>
        <p:spPr/>
        <p:txBody>
          <a:bodyPr/>
          <a:lstStyle/>
          <a:p>
            <a:r>
              <a:rPr lang="cs-CZ" altLang="cs-CZ" smtClean="0"/>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Tree>
    <p:extLst>
      <p:ext uri="{BB962C8B-B14F-4D97-AF65-F5344CB8AC3E}">
        <p14:creationId xmlns:p14="http://schemas.microsoft.com/office/powerpoint/2010/main" val="12905159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Exkurz – příklad jiného přístupu k MPS – USA </a:t>
            </a:r>
            <a:endParaRPr lang="cs-CZ" dirty="0"/>
          </a:p>
        </p:txBody>
      </p:sp>
    </p:spTree>
    <p:extLst>
      <p:ext uri="{BB962C8B-B14F-4D97-AF65-F5344CB8AC3E}">
        <p14:creationId xmlns:p14="http://schemas.microsoft.com/office/powerpoint/2010/main" val="275300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Mezinárodní právo soukromé v USA</a:t>
            </a:r>
            <a:endParaRPr lang="cs-CZ" dirty="0"/>
          </a:p>
        </p:txBody>
      </p:sp>
      <p:sp>
        <p:nvSpPr>
          <p:cNvPr id="3" name="Zástupný symbol pro obsah 2"/>
          <p:cNvSpPr>
            <a:spLocks noGrp="1"/>
          </p:cNvSpPr>
          <p:nvPr>
            <p:ph idx="1"/>
          </p:nvPr>
        </p:nvSpPr>
        <p:spPr/>
        <p:txBody>
          <a:bodyPr/>
          <a:lstStyle/>
          <a:p>
            <a:r>
              <a:rPr lang="cs-CZ" dirty="0" smtClean="0"/>
              <a:t>Odlišný přístup, akcent na kolize mezi jednotlivými státy kolize, neexistence MPS na federální úrovni</a:t>
            </a:r>
          </a:p>
          <a:p>
            <a:r>
              <a:rPr lang="cs-CZ" dirty="0" smtClean="0"/>
              <a:t>Založeno na principu suverenity a </a:t>
            </a:r>
            <a:r>
              <a:rPr lang="cs-CZ" i="1" dirty="0" err="1" smtClean="0"/>
              <a:t>comity</a:t>
            </a:r>
            <a:endParaRPr lang="cs-CZ" i="1" dirty="0" smtClean="0"/>
          </a:p>
          <a:p>
            <a:pPr lvl="1"/>
            <a:r>
              <a:rPr lang="cs-CZ" altLang="cs-CZ" sz="2000" dirty="0" smtClean="0"/>
              <a:t>Cíl: vyřešit konflikt</a:t>
            </a:r>
          </a:p>
          <a:p>
            <a:pPr lvl="1"/>
            <a:r>
              <a:rPr lang="cs-CZ" sz="2000" i="1" dirty="0"/>
              <a:t>„Justice in </a:t>
            </a:r>
            <a:r>
              <a:rPr lang="cs-CZ" sz="2000" i="1" dirty="0" err="1"/>
              <a:t>the</a:t>
            </a:r>
            <a:r>
              <a:rPr lang="cs-CZ" sz="2000" i="1" dirty="0"/>
              <a:t> </a:t>
            </a:r>
            <a:r>
              <a:rPr lang="cs-CZ" sz="2000" i="1" dirty="0" err="1"/>
              <a:t>individual</a:t>
            </a:r>
            <a:r>
              <a:rPr lang="cs-CZ" sz="2000" i="1" dirty="0"/>
              <a:t> case </a:t>
            </a:r>
            <a:r>
              <a:rPr lang="cs-CZ" sz="2000" i="1" dirty="0" err="1"/>
              <a:t>is</a:t>
            </a:r>
            <a:r>
              <a:rPr lang="cs-CZ" sz="2000" i="1" dirty="0"/>
              <a:t> </a:t>
            </a:r>
            <a:r>
              <a:rPr lang="cs-CZ" sz="2000" i="1" dirty="0" err="1"/>
              <a:t>often</a:t>
            </a:r>
            <a:r>
              <a:rPr lang="cs-CZ" sz="2000" i="1" dirty="0"/>
              <a:t> </a:t>
            </a:r>
            <a:r>
              <a:rPr lang="cs-CZ" sz="2000" i="1" dirty="0" err="1"/>
              <a:t>prioritized</a:t>
            </a:r>
            <a:r>
              <a:rPr lang="cs-CZ" sz="2000" i="1" dirty="0"/>
              <a:t> </a:t>
            </a:r>
            <a:r>
              <a:rPr lang="cs-CZ" sz="2000" i="1" dirty="0" err="1"/>
              <a:t>over</a:t>
            </a:r>
            <a:r>
              <a:rPr lang="cs-CZ" sz="2000" i="1" dirty="0"/>
              <a:t> ex ante </a:t>
            </a:r>
            <a:r>
              <a:rPr lang="cs-CZ" sz="2000" i="1" dirty="0" err="1"/>
              <a:t>predictability</a:t>
            </a:r>
            <a:r>
              <a:rPr lang="cs-CZ" sz="2000" i="1" dirty="0"/>
              <a:t>.“</a:t>
            </a:r>
          </a:p>
          <a:p>
            <a:r>
              <a:rPr lang="cs-CZ" altLang="cs-CZ" dirty="0" smtClean="0"/>
              <a:t>Unifikace</a:t>
            </a:r>
            <a:endParaRPr lang="cs-CZ" altLang="cs-CZ" dirty="0"/>
          </a:p>
          <a:p>
            <a:pPr lvl="1"/>
            <a:r>
              <a:rPr lang="cs-CZ" altLang="cs-CZ" sz="1800" dirty="0"/>
              <a:t>Tzv. spontánní kodifikace</a:t>
            </a:r>
          </a:p>
          <a:p>
            <a:pPr lvl="1"/>
            <a:r>
              <a:rPr lang="cs-CZ" altLang="cs-CZ" sz="1800" dirty="0" err="1"/>
              <a:t>American</a:t>
            </a:r>
            <a:r>
              <a:rPr lang="cs-CZ" altLang="cs-CZ" sz="1800" dirty="0"/>
              <a:t> </a:t>
            </a:r>
            <a:r>
              <a:rPr lang="cs-CZ" altLang="cs-CZ" sz="1800" dirty="0" err="1"/>
              <a:t>Law</a:t>
            </a:r>
            <a:r>
              <a:rPr lang="cs-CZ" altLang="cs-CZ" sz="1800" dirty="0"/>
              <a:t> Institute</a:t>
            </a:r>
          </a:p>
          <a:p>
            <a:pPr lvl="1"/>
            <a:r>
              <a:rPr lang="cs-CZ" altLang="cs-CZ" sz="1800" dirty="0"/>
              <a:t>Sesbírání práva</a:t>
            </a:r>
          </a:p>
          <a:p>
            <a:pPr lvl="1"/>
            <a:r>
              <a:rPr lang="cs-CZ" altLang="cs-CZ" sz="1800" dirty="0"/>
              <a:t>Neoficiální kodexy soudcovského práva</a:t>
            </a:r>
          </a:p>
          <a:p>
            <a:pPr lvl="1"/>
            <a:r>
              <a:rPr lang="cs-CZ" altLang="cs-CZ" sz="1800" dirty="0"/>
              <a:t>Bez právní závaznosti</a:t>
            </a:r>
          </a:p>
          <a:p>
            <a:pPr lvl="1"/>
            <a:r>
              <a:rPr lang="cs-CZ" altLang="cs-CZ" sz="1800" dirty="0" err="1"/>
              <a:t>First</a:t>
            </a:r>
            <a:r>
              <a:rPr lang="cs-CZ" altLang="cs-CZ" sz="1800" dirty="0"/>
              <a:t> </a:t>
            </a:r>
            <a:r>
              <a:rPr lang="cs-CZ" altLang="cs-CZ" sz="1800" dirty="0" err="1"/>
              <a:t>Restatement</a:t>
            </a:r>
            <a:r>
              <a:rPr lang="cs-CZ" altLang="cs-CZ" sz="1800" dirty="0"/>
              <a:t>, Second </a:t>
            </a:r>
            <a:r>
              <a:rPr lang="cs-CZ" altLang="cs-CZ" sz="1800" dirty="0" err="1" smtClean="0"/>
              <a:t>Restatement</a:t>
            </a:r>
            <a:r>
              <a:rPr lang="cs-CZ" altLang="cs-CZ" sz="1800" dirty="0" smtClean="0"/>
              <a:t>, </a:t>
            </a:r>
            <a:r>
              <a:rPr lang="cs-CZ" altLang="cs-CZ" sz="1800" dirty="0" err="1" smtClean="0"/>
              <a:t>Third</a:t>
            </a:r>
            <a:r>
              <a:rPr lang="cs-CZ" altLang="cs-CZ" sz="1800" dirty="0" smtClean="0"/>
              <a:t> </a:t>
            </a:r>
            <a:r>
              <a:rPr lang="cs-CZ" altLang="cs-CZ" sz="1800" dirty="0" err="1" smtClean="0"/>
              <a:t>Restatement</a:t>
            </a:r>
            <a:endParaRPr lang="cs-CZ" altLang="cs-CZ" sz="1800" dirty="0"/>
          </a:p>
          <a:p>
            <a:endParaRPr lang="cs-CZ" dirty="0" smtClean="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Tree>
    <p:extLst>
      <p:ext uri="{BB962C8B-B14F-4D97-AF65-F5344CB8AC3E}">
        <p14:creationId xmlns:p14="http://schemas.microsoft.com/office/powerpoint/2010/main" val="37329461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Mezinárodní právo soukromé v USA</a:t>
            </a:r>
          </a:p>
        </p:txBody>
      </p:sp>
      <p:sp>
        <p:nvSpPr>
          <p:cNvPr id="3" name="Zástupný symbol pro obsah 2"/>
          <p:cNvSpPr>
            <a:spLocks noGrp="1"/>
          </p:cNvSpPr>
          <p:nvPr>
            <p:ph idx="1"/>
          </p:nvPr>
        </p:nvSpPr>
        <p:spPr/>
        <p:txBody>
          <a:bodyPr/>
          <a:lstStyle/>
          <a:p>
            <a:r>
              <a:rPr lang="cs-CZ" altLang="cs-CZ" dirty="0" err="1"/>
              <a:t>The</a:t>
            </a:r>
            <a:r>
              <a:rPr lang="cs-CZ" altLang="cs-CZ" dirty="0"/>
              <a:t> </a:t>
            </a:r>
            <a:r>
              <a:rPr lang="cs-CZ" altLang="cs-CZ" dirty="0" err="1"/>
              <a:t>Restatement</a:t>
            </a:r>
            <a:r>
              <a:rPr lang="cs-CZ" altLang="cs-CZ" dirty="0"/>
              <a:t> Second 1969</a:t>
            </a:r>
          </a:p>
          <a:p>
            <a:pPr>
              <a:buFont typeface="Wingdings" panose="05000000000000000000" pitchFamily="2" charset="2"/>
              <a:buChar char="Ø"/>
            </a:pPr>
            <a:r>
              <a:rPr lang="cs-CZ" altLang="cs-CZ" dirty="0"/>
              <a:t>Přináší obecné metody řešení</a:t>
            </a:r>
          </a:p>
          <a:p>
            <a:pPr>
              <a:buFont typeface="Wingdings" panose="05000000000000000000" pitchFamily="2" charset="2"/>
              <a:buChar char="Ø"/>
            </a:pPr>
            <a:r>
              <a:rPr lang="cs-CZ" altLang="cs-CZ" i="1" dirty="0"/>
              <a:t>Most </a:t>
            </a:r>
            <a:r>
              <a:rPr lang="cs-CZ" altLang="cs-CZ" i="1" dirty="0" err="1"/>
              <a:t>significant</a:t>
            </a:r>
            <a:r>
              <a:rPr lang="cs-CZ" altLang="cs-CZ" i="1" dirty="0"/>
              <a:t> </a:t>
            </a:r>
            <a:r>
              <a:rPr lang="cs-CZ" altLang="cs-CZ" i="1" dirty="0" err="1"/>
              <a:t>connection</a:t>
            </a:r>
            <a:r>
              <a:rPr lang="cs-CZ" altLang="cs-CZ" dirty="0"/>
              <a:t> =&gt; použije se právo, ke kterému mají zainteresované strany nejužší a nejreálnější spojení</a:t>
            </a:r>
          </a:p>
          <a:p>
            <a:pPr>
              <a:buFont typeface="Wingdings" panose="05000000000000000000" pitchFamily="2" charset="2"/>
              <a:buChar char="Ø"/>
            </a:pPr>
            <a:r>
              <a:rPr lang="cs-CZ" altLang="cs-CZ" dirty="0"/>
              <a:t>Srovnejte nejužší spojení </a:t>
            </a:r>
            <a:r>
              <a:rPr lang="cs-CZ" altLang="cs-CZ" dirty="0" smtClean="0"/>
              <a:t>(Nařízení </a:t>
            </a:r>
            <a:r>
              <a:rPr lang="cs-CZ" altLang="cs-CZ" dirty="0"/>
              <a:t>Řím I a II) </a:t>
            </a:r>
            <a:endParaRPr lang="cs-CZ" altLang="cs-CZ" i="1" dirty="0"/>
          </a:p>
          <a:p>
            <a:pPr>
              <a:buNone/>
            </a:pPr>
            <a:endParaRPr lang="cs-CZ" altLang="cs-CZ" dirty="0"/>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Tree>
    <p:extLst>
      <p:ext uri="{BB962C8B-B14F-4D97-AF65-F5344CB8AC3E}">
        <p14:creationId xmlns:p14="http://schemas.microsoft.com/office/powerpoint/2010/main" val="26238024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Rozdíl přístupu k MPS - Evropa vs. USA…</a:t>
            </a:r>
            <a:endParaRPr lang="cs-CZ" dirty="0"/>
          </a:p>
        </p:txBody>
      </p:sp>
      <p:sp>
        <p:nvSpPr>
          <p:cNvPr id="59395" name="Zástupný symbol pro obsah 2"/>
          <p:cNvSpPr>
            <a:spLocks noGrp="1"/>
          </p:cNvSpPr>
          <p:nvPr>
            <p:ph idx="1"/>
          </p:nvPr>
        </p:nvSpPr>
        <p:spPr/>
        <p:txBody>
          <a:bodyPr/>
          <a:lstStyle/>
          <a:p>
            <a:r>
              <a:rPr lang="cs-CZ" altLang="cs-CZ" sz="2200" dirty="0" smtClean="0"/>
              <a:t>U.S. – </a:t>
            </a:r>
            <a:r>
              <a:rPr lang="cs-CZ" altLang="cs-CZ" sz="2200" dirty="0" err="1" smtClean="0"/>
              <a:t>Restatement</a:t>
            </a:r>
            <a:r>
              <a:rPr lang="cs-CZ" altLang="cs-CZ" sz="2200" dirty="0" smtClean="0"/>
              <a:t> (Second) – </a:t>
            </a:r>
            <a:r>
              <a:rPr lang="cs-CZ" altLang="cs-CZ" sz="2200" i="1" dirty="0" smtClean="0"/>
              <a:t>„</a:t>
            </a:r>
            <a:r>
              <a:rPr lang="cs-CZ" altLang="cs-CZ" sz="2200" i="1" dirty="0" err="1" smtClean="0"/>
              <a:t>the</a:t>
            </a:r>
            <a:r>
              <a:rPr lang="cs-CZ" altLang="cs-CZ" sz="2200" i="1" dirty="0" smtClean="0"/>
              <a:t> </a:t>
            </a:r>
            <a:r>
              <a:rPr lang="cs-CZ" altLang="cs-CZ" sz="2200" i="1" dirty="0" err="1" smtClean="0"/>
              <a:t>goal</a:t>
            </a:r>
            <a:r>
              <a:rPr lang="cs-CZ" altLang="cs-CZ" sz="2200" i="1" dirty="0" smtClean="0"/>
              <a:t> </a:t>
            </a:r>
            <a:r>
              <a:rPr lang="cs-CZ" altLang="cs-CZ" sz="2200" i="1" dirty="0" err="1" smtClean="0"/>
              <a:t>of</a:t>
            </a:r>
            <a:r>
              <a:rPr lang="cs-CZ" altLang="cs-CZ" sz="2200" i="1" dirty="0" smtClean="0"/>
              <a:t> </a:t>
            </a:r>
            <a:r>
              <a:rPr lang="cs-CZ" altLang="cs-CZ" sz="2200" i="1" dirty="0" err="1" smtClean="0"/>
              <a:t>the</a:t>
            </a:r>
            <a:r>
              <a:rPr lang="cs-CZ" altLang="cs-CZ" sz="2200" i="1" dirty="0" smtClean="0"/>
              <a:t> </a:t>
            </a:r>
            <a:r>
              <a:rPr lang="cs-CZ" altLang="cs-CZ" sz="2200" i="1" dirty="0" err="1" smtClean="0"/>
              <a:t>choice</a:t>
            </a:r>
            <a:r>
              <a:rPr lang="cs-CZ" altLang="cs-CZ" sz="2200" i="1" dirty="0" smtClean="0"/>
              <a:t> </a:t>
            </a:r>
            <a:r>
              <a:rPr lang="cs-CZ" altLang="cs-CZ" sz="2200" i="1" dirty="0" err="1" smtClean="0"/>
              <a:t>of</a:t>
            </a:r>
            <a:r>
              <a:rPr lang="cs-CZ" altLang="cs-CZ" sz="2200" i="1" dirty="0" smtClean="0"/>
              <a:t> </a:t>
            </a:r>
            <a:r>
              <a:rPr lang="cs-CZ" altLang="cs-CZ" sz="2200" i="1" dirty="0" err="1" smtClean="0"/>
              <a:t>law</a:t>
            </a:r>
            <a:r>
              <a:rPr lang="cs-CZ" altLang="cs-CZ" sz="2200" i="1" dirty="0" smtClean="0"/>
              <a:t> </a:t>
            </a:r>
            <a:r>
              <a:rPr lang="cs-CZ" altLang="cs-CZ" sz="2200" i="1" dirty="0" err="1" smtClean="0"/>
              <a:t>process</a:t>
            </a:r>
            <a:r>
              <a:rPr lang="cs-CZ" altLang="cs-CZ" sz="2200" i="1" dirty="0" smtClean="0"/>
              <a:t> </a:t>
            </a:r>
            <a:r>
              <a:rPr lang="cs-CZ" altLang="cs-CZ" sz="2200" i="1" dirty="0" err="1" smtClean="0"/>
              <a:t>is</a:t>
            </a:r>
            <a:r>
              <a:rPr lang="cs-CZ" altLang="cs-CZ" sz="2200" i="1" dirty="0" smtClean="0"/>
              <a:t> to </a:t>
            </a:r>
            <a:r>
              <a:rPr lang="cs-CZ" altLang="cs-CZ" sz="2200" i="1" dirty="0" err="1" smtClean="0"/>
              <a:t>identify</a:t>
            </a:r>
            <a:r>
              <a:rPr lang="cs-CZ" altLang="cs-CZ" sz="2200" i="1" dirty="0" smtClean="0"/>
              <a:t> </a:t>
            </a:r>
            <a:r>
              <a:rPr lang="cs-CZ" altLang="cs-CZ" sz="2200" i="1" dirty="0" err="1" smtClean="0"/>
              <a:t>the</a:t>
            </a:r>
            <a:r>
              <a:rPr lang="cs-CZ" altLang="cs-CZ" sz="2200" i="1" dirty="0" smtClean="0"/>
              <a:t> </a:t>
            </a:r>
            <a:r>
              <a:rPr lang="cs-CZ" altLang="cs-CZ" sz="2200" i="1" dirty="0" err="1" smtClean="0"/>
              <a:t>state</a:t>
            </a:r>
            <a:r>
              <a:rPr lang="cs-CZ" altLang="cs-CZ" sz="2200" i="1" dirty="0" smtClean="0"/>
              <a:t> </a:t>
            </a:r>
            <a:r>
              <a:rPr lang="cs-CZ" altLang="cs-CZ" sz="2200" i="1" dirty="0" err="1" smtClean="0"/>
              <a:t>that</a:t>
            </a:r>
            <a:r>
              <a:rPr lang="cs-CZ" altLang="cs-CZ" sz="2200" i="1" dirty="0" smtClean="0"/>
              <a:t> has </a:t>
            </a:r>
            <a:r>
              <a:rPr lang="cs-CZ" altLang="cs-CZ" sz="2200" i="1" dirty="0" err="1" smtClean="0"/>
              <a:t>the</a:t>
            </a:r>
            <a:r>
              <a:rPr lang="cs-CZ" altLang="cs-CZ" sz="2200" i="1" dirty="0" smtClean="0"/>
              <a:t> most </a:t>
            </a:r>
            <a:r>
              <a:rPr lang="cs-CZ" altLang="cs-CZ" sz="2200" i="1" dirty="0" err="1" smtClean="0"/>
              <a:t>significant</a:t>
            </a:r>
            <a:r>
              <a:rPr lang="cs-CZ" altLang="cs-CZ" sz="2200" i="1" dirty="0" smtClean="0"/>
              <a:t> </a:t>
            </a:r>
            <a:r>
              <a:rPr lang="cs-CZ" altLang="cs-CZ" sz="2200" i="1" dirty="0" err="1" smtClean="0"/>
              <a:t>relationship</a:t>
            </a:r>
            <a:r>
              <a:rPr lang="cs-CZ" altLang="cs-CZ" sz="2200" i="1" dirty="0" smtClean="0"/>
              <a:t>“</a:t>
            </a:r>
          </a:p>
          <a:p>
            <a:pPr lvl="1"/>
            <a:r>
              <a:rPr lang="en-US" altLang="cs-CZ" sz="1800" dirty="0" smtClean="0"/>
              <a:t>the needs of the interstate and international systems </a:t>
            </a:r>
            <a:endParaRPr lang="cs-CZ" altLang="cs-CZ" sz="1800" dirty="0" smtClean="0"/>
          </a:p>
          <a:p>
            <a:pPr lvl="1"/>
            <a:r>
              <a:rPr lang="en-US" altLang="cs-CZ" sz="1800" dirty="0" smtClean="0"/>
              <a:t>the relevant policies of the forum </a:t>
            </a:r>
            <a:endParaRPr lang="cs-CZ" altLang="cs-CZ" sz="1800" dirty="0" smtClean="0"/>
          </a:p>
          <a:p>
            <a:pPr lvl="1"/>
            <a:r>
              <a:rPr lang="en-US" altLang="cs-CZ" sz="1800" dirty="0" smtClean="0"/>
              <a:t>the relevant policies of other interested states and the relative interests of those states in the determination of the particular issue </a:t>
            </a:r>
            <a:endParaRPr lang="cs-CZ" altLang="cs-CZ" sz="1800" dirty="0" smtClean="0"/>
          </a:p>
          <a:p>
            <a:pPr lvl="1"/>
            <a:r>
              <a:rPr lang="en-US" altLang="cs-CZ" sz="1800" dirty="0" smtClean="0"/>
              <a:t>the protection of justified expectations </a:t>
            </a:r>
            <a:endParaRPr lang="cs-CZ" altLang="cs-CZ" sz="1800" dirty="0" smtClean="0"/>
          </a:p>
          <a:p>
            <a:pPr lvl="1"/>
            <a:r>
              <a:rPr lang="en-US" altLang="cs-CZ" sz="1800" dirty="0" smtClean="0"/>
              <a:t>the basic policies underlying the particular field of law</a:t>
            </a:r>
            <a:endParaRPr lang="cs-CZ" altLang="cs-CZ" sz="1800" dirty="0" smtClean="0"/>
          </a:p>
          <a:p>
            <a:pPr lvl="1"/>
            <a:r>
              <a:rPr lang="en-US" altLang="cs-CZ" sz="1800" dirty="0" smtClean="0"/>
              <a:t>certainty, predictability and uniformity of result </a:t>
            </a:r>
            <a:endParaRPr lang="cs-CZ" altLang="cs-CZ" sz="1800" dirty="0" smtClean="0"/>
          </a:p>
          <a:p>
            <a:pPr lvl="1"/>
            <a:r>
              <a:rPr lang="en-US" altLang="cs-CZ" sz="1800" dirty="0" smtClean="0"/>
              <a:t>ease in the determination and application of the law to be applied </a:t>
            </a:r>
            <a:endParaRPr lang="cs-CZ" altLang="cs-CZ" sz="1800" dirty="0" smtClean="0"/>
          </a:p>
          <a:p>
            <a:endParaRPr lang="cs-CZ" altLang="cs-CZ" sz="2200" dirty="0" smtClean="0"/>
          </a:p>
        </p:txBody>
      </p:sp>
      <p:sp>
        <p:nvSpPr>
          <p:cNvPr id="59396" name="Zástupný symbol pro číslo snímku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488E0B3A-5161-4AA0-9EDE-40DD97C1A37B}" type="slidenum">
              <a:rPr lang="cs-CZ" altLang="cs-CZ" sz="1200"/>
              <a:pPr>
                <a:spcBef>
                  <a:spcPct val="0"/>
                </a:spcBef>
                <a:buClrTx/>
                <a:buFontTx/>
                <a:buNone/>
              </a:pPr>
              <a:t>15</a:t>
            </a:fld>
            <a:endParaRPr lang="cs-CZ" altLang="cs-CZ" sz="1200"/>
          </a:p>
        </p:txBody>
      </p:sp>
      <p:sp>
        <p:nvSpPr>
          <p:cNvPr id="3" name="Zástupný symbol pro zápatí 2"/>
          <p:cNvSpPr>
            <a:spLocks noGrp="1"/>
          </p:cNvSpPr>
          <p:nvPr>
            <p:ph type="ftr" sz="quarter" idx="10"/>
          </p:nvPr>
        </p:nvSpPr>
        <p:spPr/>
        <p:txBody>
          <a:bodyPr/>
          <a:lstStyle/>
          <a:p>
            <a:r>
              <a:rPr lang="cs-CZ" altLang="cs-CZ" smtClean="0"/>
              <a:t>JUDr. Tereza Kyselovská, Ph.D.</a:t>
            </a:r>
            <a:endParaRPr lang="cs-CZ" altLang="cs-CZ" dirty="0"/>
          </a:p>
        </p:txBody>
      </p:sp>
    </p:spTree>
    <p:extLst>
      <p:ext uri="{BB962C8B-B14F-4D97-AF65-F5344CB8AC3E}">
        <p14:creationId xmlns:p14="http://schemas.microsoft.com/office/powerpoint/2010/main" val="24582392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Mezinárodní právo soukromé v USA</a:t>
            </a:r>
          </a:p>
        </p:txBody>
      </p:sp>
      <p:sp>
        <p:nvSpPr>
          <p:cNvPr id="3" name="Zástupný symbol pro obsah 2"/>
          <p:cNvSpPr>
            <a:spLocks noGrp="1"/>
          </p:cNvSpPr>
          <p:nvPr>
            <p:ph idx="1"/>
          </p:nvPr>
        </p:nvSpPr>
        <p:spPr/>
        <p:txBody>
          <a:bodyPr/>
          <a:lstStyle/>
          <a:p>
            <a:pPr>
              <a:lnSpc>
                <a:spcPct val="80000"/>
              </a:lnSpc>
            </a:pPr>
            <a:r>
              <a:rPr lang="cs-CZ" altLang="cs-CZ" dirty="0"/>
              <a:t>Znaky</a:t>
            </a:r>
          </a:p>
          <a:p>
            <a:pPr>
              <a:lnSpc>
                <a:spcPct val="80000"/>
              </a:lnSpc>
              <a:buFont typeface="Wingdings" panose="05000000000000000000" pitchFamily="2" charset="2"/>
              <a:buChar char="Ø"/>
            </a:pPr>
            <a:r>
              <a:rPr lang="cs-CZ" altLang="cs-CZ" dirty="0"/>
              <a:t>Dynamismus, kreativita, pragmatismus</a:t>
            </a:r>
          </a:p>
          <a:p>
            <a:pPr>
              <a:lnSpc>
                <a:spcPct val="80000"/>
              </a:lnSpc>
              <a:buFont typeface="Wingdings" panose="05000000000000000000" pitchFamily="2" charset="2"/>
              <a:buChar char="Ø"/>
            </a:pPr>
            <a:r>
              <a:rPr lang="cs-CZ" altLang="cs-CZ" dirty="0"/>
              <a:t>Malá právní jistota účastníků právních vztahů</a:t>
            </a:r>
          </a:p>
          <a:p>
            <a:pPr>
              <a:lnSpc>
                <a:spcPct val="80000"/>
              </a:lnSpc>
              <a:buFont typeface="Wingdings" panose="05000000000000000000" pitchFamily="2" charset="2"/>
              <a:buChar char="Ø"/>
            </a:pPr>
            <a:r>
              <a:rPr lang="cs-CZ" altLang="cs-CZ" dirty="0"/>
              <a:t>Závislost na aplikaci teorií (doktrín)</a:t>
            </a:r>
          </a:p>
          <a:p>
            <a:pPr>
              <a:lnSpc>
                <a:spcPct val="80000"/>
              </a:lnSpc>
              <a:buFont typeface="Wingdings" panose="05000000000000000000" pitchFamily="2" charset="2"/>
              <a:buChar char="Ø"/>
            </a:pPr>
            <a:r>
              <a:rPr lang="cs-CZ" altLang="cs-CZ" dirty="0"/>
              <a:t>Výběr práva bez pevných pravidel, přihlížení k obsahu právních řádů, upřednostňování </a:t>
            </a:r>
            <a:r>
              <a:rPr lang="cs-CZ" altLang="cs-CZ" i="1" dirty="0" err="1"/>
              <a:t>legis</a:t>
            </a:r>
            <a:r>
              <a:rPr lang="cs-CZ" altLang="cs-CZ" i="1" dirty="0"/>
              <a:t> </a:t>
            </a:r>
            <a:r>
              <a:rPr lang="cs-CZ" altLang="cs-CZ" i="1" dirty="0" err="1"/>
              <a:t>fori</a:t>
            </a:r>
            <a:r>
              <a:rPr lang="cs-CZ" altLang="cs-CZ" dirty="0"/>
              <a:t>, výběr mezi normami</a:t>
            </a:r>
          </a:p>
          <a:p>
            <a:pPr>
              <a:lnSpc>
                <a:spcPct val="80000"/>
              </a:lnSpc>
              <a:buFont typeface="Wingdings" panose="05000000000000000000" pitchFamily="2" charset="2"/>
              <a:buChar char="Ø"/>
            </a:pPr>
            <a:r>
              <a:rPr lang="cs-CZ" altLang="cs-CZ" dirty="0"/>
              <a:t>Použití cizího práva je fakultativní – k návrhu strany, strana prokazuje jeho obsah</a:t>
            </a:r>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Tree>
    <p:extLst>
      <p:ext uri="{BB962C8B-B14F-4D97-AF65-F5344CB8AC3E}">
        <p14:creationId xmlns:p14="http://schemas.microsoft.com/office/powerpoint/2010/main" val="36450201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Teorie nabytých práv (</a:t>
            </a:r>
            <a:r>
              <a:rPr lang="cs-CZ" i="1" dirty="0" err="1" smtClean="0"/>
              <a:t>vested</a:t>
            </a:r>
            <a:r>
              <a:rPr lang="cs-CZ" i="1" dirty="0" smtClean="0"/>
              <a:t> </a:t>
            </a:r>
            <a:r>
              <a:rPr lang="cs-CZ" i="1" dirty="0" err="1" smtClean="0"/>
              <a:t>rights</a:t>
            </a:r>
            <a:r>
              <a:rPr lang="cs-CZ" dirty="0" smtClean="0"/>
              <a:t>)</a:t>
            </a:r>
            <a:endParaRPr lang="cs-CZ" dirty="0"/>
          </a:p>
        </p:txBody>
      </p:sp>
      <p:sp>
        <p:nvSpPr>
          <p:cNvPr id="3" name="Zástupný symbol pro obsah 2"/>
          <p:cNvSpPr>
            <a:spLocks noGrp="1"/>
          </p:cNvSpPr>
          <p:nvPr>
            <p:ph idx="1"/>
          </p:nvPr>
        </p:nvSpPr>
        <p:spPr/>
        <p:txBody>
          <a:bodyPr/>
          <a:lstStyle/>
          <a:p>
            <a:r>
              <a:rPr lang="cs-CZ" altLang="cs-CZ" dirty="0"/>
              <a:t>Joseph H. </a:t>
            </a:r>
            <a:r>
              <a:rPr lang="cs-CZ" altLang="cs-CZ" dirty="0" err="1"/>
              <a:t>Beale</a:t>
            </a:r>
            <a:endParaRPr lang="cs-CZ" altLang="cs-CZ" dirty="0"/>
          </a:p>
          <a:p>
            <a:pPr lvl="1"/>
            <a:r>
              <a:rPr lang="cs-CZ" altLang="cs-CZ" dirty="0"/>
              <a:t>1870 – 30. léta 20. století, dodnes se objevuje v soudní praxi</a:t>
            </a:r>
          </a:p>
          <a:p>
            <a:pPr lvl="1"/>
            <a:r>
              <a:rPr lang="cs-CZ" altLang="cs-CZ" dirty="0"/>
              <a:t>Respekt pro suverenitu jiného státu =&gt;</a:t>
            </a:r>
          </a:p>
          <a:p>
            <a:pPr lvl="1"/>
            <a:r>
              <a:rPr lang="cs-CZ" altLang="cs-CZ" dirty="0"/>
              <a:t>Právo, které bylo nabyto podle hmotného práva cizího státu, musí být chráněno všude</a:t>
            </a:r>
          </a:p>
          <a:p>
            <a:pPr lvl="1"/>
            <a:r>
              <a:rPr lang="cs-CZ" altLang="cs-CZ" dirty="0"/>
              <a:t>Rozhodující je právo místa, kde vznikla práva nebo závazky</a:t>
            </a:r>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Tree>
    <p:extLst>
      <p:ext uri="{BB962C8B-B14F-4D97-AF65-F5344CB8AC3E}">
        <p14:creationId xmlns:p14="http://schemas.microsoft.com/office/powerpoint/2010/main" val="20007100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Teorie místního práva </a:t>
            </a:r>
            <a:r>
              <a:rPr lang="cs-CZ" altLang="cs-CZ" i="1" dirty="0"/>
              <a:t>(</a:t>
            </a:r>
            <a:r>
              <a:rPr lang="cs-CZ" altLang="cs-CZ" i="1" dirty="0" err="1"/>
              <a:t>Local</a:t>
            </a:r>
            <a:r>
              <a:rPr lang="cs-CZ" altLang="cs-CZ" i="1" dirty="0"/>
              <a:t> </a:t>
            </a:r>
            <a:r>
              <a:rPr lang="cs-CZ" altLang="cs-CZ" i="1" dirty="0" err="1"/>
              <a:t>Law</a:t>
            </a:r>
            <a:r>
              <a:rPr lang="cs-CZ" altLang="cs-CZ" i="1" dirty="0"/>
              <a:t> </a:t>
            </a:r>
            <a:r>
              <a:rPr lang="cs-CZ" altLang="cs-CZ" i="1" dirty="0" err="1"/>
              <a:t>Theory</a:t>
            </a:r>
            <a:r>
              <a:rPr lang="cs-CZ" altLang="cs-CZ" i="1" dirty="0"/>
              <a:t>)</a:t>
            </a:r>
            <a:r>
              <a:rPr lang="cs-CZ" altLang="cs-CZ" dirty="0"/>
              <a:t> </a:t>
            </a:r>
            <a:endParaRPr lang="cs-CZ" dirty="0"/>
          </a:p>
        </p:txBody>
      </p:sp>
      <p:sp>
        <p:nvSpPr>
          <p:cNvPr id="3" name="Zástupný symbol pro obsah 2"/>
          <p:cNvSpPr>
            <a:spLocks noGrp="1"/>
          </p:cNvSpPr>
          <p:nvPr>
            <p:ph idx="1"/>
          </p:nvPr>
        </p:nvSpPr>
        <p:spPr/>
        <p:txBody>
          <a:bodyPr/>
          <a:lstStyle/>
          <a:p>
            <a:pPr>
              <a:lnSpc>
                <a:spcPct val="90000"/>
              </a:lnSpc>
            </a:pPr>
            <a:r>
              <a:rPr lang="cs-CZ" altLang="cs-CZ" dirty="0"/>
              <a:t>W.W. </a:t>
            </a:r>
            <a:r>
              <a:rPr lang="cs-CZ" altLang="cs-CZ" dirty="0" err="1"/>
              <a:t>Cook</a:t>
            </a:r>
            <a:endParaRPr lang="cs-CZ" altLang="cs-CZ" dirty="0"/>
          </a:p>
          <a:p>
            <a:pPr lvl="1">
              <a:lnSpc>
                <a:spcPct val="90000"/>
              </a:lnSpc>
            </a:pPr>
            <a:r>
              <a:rPr lang="cs-CZ" altLang="cs-CZ" dirty="0"/>
              <a:t>Odmítnutí tradičního kolizního přístupu </a:t>
            </a:r>
          </a:p>
          <a:p>
            <a:pPr lvl="1">
              <a:lnSpc>
                <a:spcPct val="90000"/>
              </a:lnSpc>
            </a:pPr>
            <a:r>
              <a:rPr lang="cs-CZ" altLang="cs-CZ" dirty="0"/>
              <a:t>Aplikuje se vždy právo </a:t>
            </a:r>
            <a:r>
              <a:rPr lang="cs-CZ" altLang="cs-CZ" i="1" dirty="0" err="1"/>
              <a:t>fora</a:t>
            </a:r>
            <a:r>
              <a:rPr lang="cs-CZ" altLang="cs-CZ" dirty="0"/>
              <a:t> – v souladu s cizím právem (soud řešící případ s mezinárodním prvkem vždy použije svoje právo - snaží se aplikovat pravidlo totožné nebo podobné s pravidlem, které najde v právním řádu státu, s nímž jsou spojeny prvky daného případu)</a:t>
            </a:r>
          </a:p>
          <a:p>
            <a:pPr lvl="1">
              <a:lnSpc>
                <a:spcPct val="90000"/>
              </a:lnSpc>
            </a:pPr>
            <a:r>
              <a:rPr lang="cs-CZ" altLang="cs-CZ" i="1" dirty="0"/>
              <a:t>Lex </a:t>
            </a:r>
            <a:r>
              <a:rPr lang="cs-CZ" altLang="cs-CZ" i="1" dirty="0" err="1" smtClean="0"/>
              <a:t>fori</a:t>
            </a:r>
            <a:r>
              <a:rPr lang="cs-CZ" altLang="cs-CZ" i="1" dirty="0" smtClean="0"/>
              <a:t> </a:t>
            </a:r>
            <a:r>
              <a:rPr lang="cs-CZ" altLang="cs-CZ" dirty="0"/>
              <a:t>se nepoužije jen tehdy, jestliže se jeho výkladem zjistí, že odkazuje k cizímu právu </a:t>
            </a:r>
          </a:p>
          <a:p>
            <a:pPr lvl="1">
              <a:lnSpc>
                <a:spcPct val="90000"/>
              </a:lnSpc>
            </a:pPr>
            <a:r>
              <a:rPr lang="cs-CZ" altLang="cs-CZ" dirty="0"/>
              <a:t>Jen jednotlivé normy cizího práva  </a:t>
            </a:r>
          </a:p>
          <a:p>
            <a:pPr lvl="1">
              <a:lnSpc>
                <a:spcPct val="90000"/>
              </a:lnSpc>
            </a:pPr>
            <a:endParaRPr lang="cs-CZ" altLang="cs-CZ" dirty="0"/>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Tree>
    <p:extLst>
      <p:ext uri="{BB962C8B-B14F-4D97-AF65-F5344CB8AC3E}">
        <p14:creationId xmlns:p14="http://schemas.microsoft.com/office/powerpoint/2010/main" val="599199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Analýza vládního zájmu </a:t>
            </a:r>
            <a:r>
              <a:rPr lang="cs-CZ" altLang="cs-CZ" i="1" dirty="0"/>
              <a:t>(</a:t>
            </a:r>
            <a:r>
              <a:rPr lang="cs-CZ" altLang="cs-CZ" i="1" dirty="0" err="1"/>
              <a:t>Governmental</a:t>
            </a:r>
            <a:r>
              <a:rPr lang="cs-CZ" altLang="cs-CZ" i="1" dirty="0"/>
              <a:t> </a:t>
            </a:r>
            <a:r>
              <a:rPr lang="cs-CZ" altLang="cs-CZ" i="1" dirty="0" err="1"/>
              <a:t>Interest</a:t>
            </a:r>
            <a:r>
              <a:rPr lang="cs-CZ" altLang="cs-CZ" i="1" dirty="0"/>
              <a:t> </a:t>
            </a:r>
            <a:r>
              <a:rPr lang="cs-CZ" altLang="cs-CZ" i="1" dirty="0" err="1"/>
              <a:t>Analysis</a:t>
            </a:r>
            <a:r>
              <a:rPr lang="cs-CZ" altLang="cs-CZ" i="1" dirty="0"/>
              <a:t>)</a:t>
            </a:r>
            <a:endParaRPr lang="cs-CZ" dirty="0"/>
          </a:p>
        </p:txBody>
      </p:sp>
      <p:sp>
        <p:nvSpPr>
          <p:cNvPr id="3" name="Zástupný symbol pro obsah 2"/>
          <p:cNvSpPr>
            <a:spLocks noGrp="1"/>
          </p:cNvSpPr>
          <p:nvPr>
            <p:ph idx="1"/>
          </p:nvPr>
        </p:nvSpPr>
        <p:spPr/>
        <p:txBody>
          <a:bodyPr/>
          <a:lstStyle/>
          <a:p>
            <a:r>
              <a:rPr lang="cs-CZ" altLang="cs-CZ" dirty="0" err="1" smtClean="0"/>
              <a:t>Brainard</a:t>
            </a:r>
            <a:r>
              <a:rPr lang="cs-CZ" altLang="cs-CZ" dirty="0" smtClean="0"/>
              <a:t> </a:t>
            </a:r>
            <a:r>
              <a:rPr lang="cs-CZ" altLang="cs-CZ" dirty="0" err="1"/>
              <a:t>Currie</a:t>
            </a:r>
            <a:endParaRPr lang="cs-CZ" altLang="cs-CZ" dirty="0"/>
          </a:p>
          <a:p>
            <a:pPr lvl="1">
              <a:buFont typeface="Wingdings" panose="05000000000000000000" pitchFamily="2" charset="2"/>
              <a:buChar char="Ø"/>
            </a:pPr>
            <a:r>
              <a:rPr lang="cs-CZ" altLang="cs-CZ" dirty="0"/>
              <a:t>Právní zájmy zainteresovaného státu – každý stát má zájem aplikovat své právo</a:t>
            </a:r>
          </a:p>
          <a:p>
            <a:pPr lvl="1">
              <a:buFont typeface="Wingdings" panose="05000000000000000000" pitchFamily="2" charset="2"/>
              <a:buChar char="Ø"/>
            </a:pPr>
            <a:r>
              <a:rPr lang="cs-CZ" altLang="cs-CZ" dirty="0"/>
              <a:t>Určení rozhodného práva – existence zájmu státu na aplikaci vlastních norem</a:t>
            </a:r>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Tree>
    <p:extLst>
      <p:ext uri="{BB962C8B-B14F-4D97-AF65-F5344CB8AC3E}">
        <p14:creationId xmlns:p14="http://schemas.microsoft.com/office/powerpoint/2010/main" val="1011276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Základní studijní literatura</a:t>
            </a:r>
            <a:endParaRPr lang="cs-CZ" dirty="0"/>
          </a:p>
        </p:txBody>
      </p:sp>
      <p:pic>
        <p:nvPicPr>
          <p:cNvPr id="7" name="Zástupný symbol pro obsah 6"/>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982012" y="2019300"/>
            <a:ext cx="2931827" cy="4110038"/>
          </a:xfrm>
        </p:spPr>
      </p:pic>
      <p:sp>
        <p:nvSpPr>
          <p:cNvPr id="4" name="Zástupný symbol pro obsah 3"/>
          <p:cNvSpPr>
            <a:spLocks noGrp="1"/>
          </p:cNvSpPr>
          <p:nvPr>
            <p:ph sz="half" idx="2"/>
          </p:nvPr>
        </p:nvSpPr>
        <p:spPr/>
        <p:txBody>
          <a:bodyPr/>
          <a:lstStyle/>
          <a:p>
            <a:r>
              <a:rPr lang="cs-CZ" dirty="0" smtClean="0"/>
              <a:t>Naděžda Rozehnalová. </a:t>
            </a:r>
            <a:r>
              <a:rPr lang="cs-CZ" i="1" dirty="0" smtClean="0"/>
              <a:t>Instituty českého mezinárodního práva soukromého</a:t>
            </a:r>
            <a:r>
              <a:rPr lang="cs-CZ" dirty="0" smtClean="0"/>
              <a:t>. </a:t>
            </a:r>
            <a:r>
              <a:rPr lang="cs-CZ" dirty="0" err="1" smtClean="0"/>
              <a:t>Wolters</a:t>
            </a:r>
            <a:r>
              <a:rPr lang="cs-CZ" dirty="0" smtClean="0"/>
              <a:t> </a:t>
            </a:r>
            <a:r>
              <a:rPr lang="cs-CZ" dirty="0" err="1" smtClean="0"/>
              <a:t>Kluwer</a:t>
            </a:r>
            <a:r>
              <a:rPr lang="cs-CZ" dirty="0" smtClean="0"/>
              <a:t>, 2016.</a:t>
            </a:r>
            <a:endParaRPr lang="cs-CZ" dirty="0"/>
          </a:p>
        </p:txBody>
      </p:sp>
      <p:sp>
        <p:nvSpPr>
          <p:cNvPr id="5" name="Zástupný symbol pro zápatí 4"/>
          <p:cNvSpPr>
            <a:spLocks noGrp="1"/>
          </p:cNvSpPr>
          <p:nvPr>
            <p:ph type="ftr" sz="quarter" idx="10"/>
          </p:nvPr>
        </p:nvSpPr>
        <p:spPr/>
        <p:txBody>
          <a:bodyPr/>
          <a:lstStyle/>
          <a:p>
            <a:r>
              <a:rPr lang="cs-CZ" altLang="cs-CZ" smtClean="0"/>
              <a:t>JUDr. Tereza Kyselovská, Ph.D.</a:t>
            </a:r>
            <a:endParaRPr lang="cs-CZ" altLang="cs-CZ" dirty="0"/>
          </a:p>
        </p:txBody>
      </p:sp>
      <p:sp>
        <p:nvSpPr>
          <p:cNvPr id="6" name="Zástupný symbol pro číslo snímku 5"/>
          <p:cNvSpPr>
            <a:spLocks noGrp="1"/>
          </p:cNvSpPr>
          <p:nvPr>
            <p:ph type="sldNum" sz="quarter" idx="11"/>
          </p:nvPr>
        </p:nvSpPr>
        <p:spPr/>
        <p:txBody>
          <a:bodyPr/>
          <a:lstStyle/>
          <a:p>
            <a:fld id="{91152B74-69A5-4C0F-AF65-094CC50B2C3C}" type="slidenum">
              <a:rPr lang="cs-CZ" altLang="cs-CZ" smtClean="0"/>
              <a:pPr/>
              <a:t>2</a:t>
            </a:fld>
            <a:endParaRPr lang="cs-CZ" altLang="cs-CZ" dirty="0"/>
          </a:p>
        </p:txBody>
      </p:sp>
    </p:spTree>
    <p:extLst>
      <p:ext uri="{BB962C8B-B14F-4D97-AF65-F5344CB8AC3E}">
        <p14:creationId xmlns:p14="http://schemas.microsoft.com/office/powerpoint/2010/main" val="36702584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Analýza vládního zájmu </a:t>
            </a:r>
            <a:r>
              <a:rPr lang="cs-CZ" altLang="cs-CZ" i="1" dirty="0"/>
              <a:t>(</a:t>
            </a:r>
            <a:r>
              <a:rPr lang="cs-CZ" altLang="cs-CZ" i="1" dirty="0" err="1"/>
              <a:t>Governmental</a:t>
            </a:r>
            <a:r>
              <a:rPr lang="cs-CZ" altLang="cs-CZ" i="1" dirty="0"/>
              <a:t> </a:t>
            </a:r>
            <a:r>
              <a:rPr lang="cs-CZ" altLang="cs-CZ" i="1" dirty="0" err="1"/>
              <a:t>Interest</a:t>
            </a:r>
            <a:r>
              <a:rPr lang="cs-CZ" altLang="cs-CZ" i="1" dirty="0"/>
              <a:t> </a:t>
            </a:r>
            <a:r>
              <a:rPr lang="cs-CZ" altLang="cs-CZ" i="1" dirty="0" err="1"/>
              <a:t>Analysis</a:t>
            </a:r>
            <a:r>
              <a:rPr lang="cs-CZ" altLang="cs-CZ" i="1" dirty="0"/>
              <a:t>)</a:t>
            </a:r>
            <a:endParaRPr lang="cs-CZ" dirty="0"/>
          </a:p>
        </p:txBody>
      </p:sp>
      <p:sp>
        <p:nvSpPr>
          <p:cNvPr id="3" name="Zástupný symbol pro obsah 2"/>
          <p:cNvSpPr>
            <a:spLocks noGrp="1"/>
          </p:cNvSpPr>
          <p:nvPr>
            <p:ph idx="1"/>
          </p:nvPr>
        </p:nvSpPr>
        <p:spPr/>
        <p:txBody>
          <a:bodyPr/>
          <a:lstStyle/>
          <a:p>
            <a:pPr>
              <a:buFont typeface="Wingdings" panose="05000000000000000000" pitchFamily="2" charset="2"/>
              <a:buChar char="Ø"/>
            </a:pPr>
            <a:r>
              <a:rPr lang="cs-CZ" altLang="cs-CZ" dirty="0" smtClean="0"/>
              <a:t>Nepravý </a:t>
            </a:r>
            <a:r>
              <a:rPr lang="cs-CZ" altLang="cs-CZ" dirty="0"/>
              <a:t>konflikt</a:t>
            </a:r>
          </a:p>
          <a:p>
            <a:pPr lvl="1"/>
            <a:r>
              <a:rPr lang="cs-CZ" altLang="cs-CZ" dirty="0"/>
              <a:t>Jen jeden stát má zájem na použití svých norem</a:t>
            </a:r>
          </a:p>
          <a:p>
            <a:pPr>
              <a:buFont typeface="Wingdings" panose="05000000000000000000" pitchFamily="2" charset="2"/>
              <a:buChar char="Ø"/>
            </a:pPr>
            <a:r>
              <a:rPr lang="cs-CZ" altLang="cs-CZ" dirty="0"/>
              <a:t>Pravý konflikt = zjevný střet mezi zájmy dvou států</a:t>
            </a:r>
          </a:p>
          <a:p>
            <a:pPr lvl="1" indent="-342900"/>
            <a:r>
              <a:rPr lang="cs-CZ" altLang="cs-CZ" i="1" dirty="0"/>
              <a:t>Lex </a:t>
            </a:r>
            <a:r>
              <a:rPr lang="cs-CZ" altLang="cs-CZ" i="1" dirty="0" err="1"/>
              <a:t>fori</a:t>
            </a:r>
            <a:r>
              <a:rPr lang="cs-CZ" altLang="cs-CZ" i="1" dirty="0"/>
              <a:t> </a:t>
            </a:r>
            <a:r>
              <a:rPr lang="cs-CZ" altLang="cs-CZ" dirty="0"/>
              <a:t>x cizí právo =&gt; </a:t>
            </a:r>
            <a:r>
              <a:rPr lang="cs-CZ" altLang="cs-CZ" i="1" dirty="0"/>
              <a:t>lex </a:t>
            </a:r>
            <a:r>
              <a:rPr lang="cs-CZ" altLang="cs-CZ" i="1" dirty="0" err="1"/>
              <a:t>fori</a:t>
            </a:r>
            <a:endParaRPr lang="cs-CZ" altLang="cs-CZ" i="1" dirty="0"/>
          </a:p>
          <a:p>
            <a:pPr lvl="1" indent="-342900"/>
            <a:r>
              <a:rPr lang="cs-CZ" altLang="cs-CZ" dirty="0"/>
              <a:t>Cizí právo x cizí právo =&gt; nejednoznačný závěr</a:t>
            </a:r>
          </a:p>
          <a:p>
            <a:pPr lvl="1"/>
            <a:r>
              <a:rPr lang="cs-CZ" altLang="cs-CZ" dirty="0"/>
              <a:t>Žádný stát není zainteresován =&gt; lex </a:t>
            </a:r>
            <a:r>
              <a:rPr lang="cs-CZ" altLang="cs-CZ" dirty="0" err="1"/>
              <a:t>fori</a:t>
            </a:r>
            <a:endParaRPr lang="cs-CZ" altLang="cs-CZ" dirty="0"/>
          </a:p>
          <a:p>
            <a:pPr>
              <a:buFont typeface="Wingdings" panose="05000000000000000000" pitchFamily="2" charset="2"/>
              <a:buChar char="Ø"/>
            </a:pPr>
            <a:r>
              <a:rPr lang="cs-CZ" altLang="cs-CZ" dirty="0"/>
              <a:t>Zásadně proti tradičnímu koliznímu přístupu</a:t>
            </a:r>
          </a:p>
          <a:p>
            <a:pPr>
              <a:buFont typeface="Wingdings" panose="05000000000000000000" pitchFamily="2" charset="2"/>
              <a:buChar char="Ø"/>
            </a:pPr>
            <a:r>
              <a:rPr lang="cs-CZ" altLang="cs-CZ" dirty="0"/>
              <a:t>Upřednostnění lex </a:t>
            </a:r>
            <a:r>
              <a:rPr lang="cs-CZ" altLang="cs-CZ" dirty="0" err="1"/>
              <a:t>fori</a:t>
            </a:r>
            <a:r>
              <a:rPr lang="cs-CZ" altLang="cs-CZ" dirty="0"/>
              <a:t> </a:t>
            </a:r>
          </a:p>
          <a:p>
            <a:pPr>
              <a:buFont typeface="Wingdings" panose="05000000000000000000" pitchFamily="2" charset="2"/>
              <a:buChar char="Ø"/>
            </a:pPr>
            <a:endParaRPr lang="cs-CZ" altLang="cs-CZ" dirty="0"/>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Tree>
    <p:extLst>
      <p:ext uri="{BB962C8B-B14F-4D97-AF65-F5344CB8AC3E}">
        <p14:creationId xmlns:p14="http://schemas.microsoft.com/office/powerpoint/2010/main" val="19658841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Teorie lepšího práva </a:t>
            </a:r>
            <a:r>
              <a:rPr lang="cs-CZ" altLang="cs-CZ" i="1" dirty="0"/>
              <a:t>(</a:t>
            </a:r>
            <a:r>
              <a:rPr lang="cs-CZ" altLang="cs-CZ" i="1" dirty="0" err="1"/>
              <a:t>Better</a:t>
            </a:r>
            <a:r>
              <a:rPr lang="cs-CZ" altLang="cs-CZ" i="1" dirty="0"/>
              <a:t> </a:t>
            </a:r>
            <a:r>
              <a:rPr lang="cs-CZ" altLang="cs-CZ" i="1" dirty="0" err="1"/>
              <a:t>Law</a:t>
            </a:r>
            <a:r>
              <a:rPr lang="cs-CZ" altLang="cs-CZ" i="1" dirty="0"/>
              <a:t>)</a:t>
            </a:r>
            <a:r>
              <a:rPr lang="cs-CZ" altLang="cs-CZ" dirty="0"/>
              <a:t> </a:t>
            </a:r>
            <a:endParaRPr lang="cs-CZ" dirty="0"/>
          </a:p>
        </p:txBody>
      </p:sp>
      <p:sp>
        <p:nvSpPr>
          <p:cNvPr id="3" name="Zástupný symbol pro obsah 2"/>
          <p:cNvSpPr>
            <a:spLocks noGrp="1"/>
          </p:cNvSpPr>
          <p:nvPr>
            <p:ph idx="1"/>
          </p:nvPr>
        </p:nvSpPr>
        <p:spPr/>
        <p:txBody>
          <a:bodyPr/>
          <a:lstStyle/>
          <a:p>
            <a:pPr>
              <a:lnSpc>
                <a:spcPct val="90000"/>
              </a:lnSpc>
            </a:pPr>
            <a:r>
              <a:rPr lang="cs-CZ" altLang="cs-CZ" dirty="0"/>
              <a:t>Robert A. </a:t>
            </a:r>
            <a:r>
              <a:rPr lang="cs-CZ" altLang="cs-CZ" dirty="0" err="1"/>
              <a:t>Leflar</a:t>
            </a:r>
            <a:endParaRPr lang="cs-CZ" altLang="cs-CZ" dirty="0"/>
          </a:p>
          <a:p>
            <a:pPr lvl="1">
              <a:lnSpc>
                <a:spcPct val="90000"/>
              </a:lnSpc>
              <a:buFont typeface="Wingdings" panose="05000000000000000000" pitchFamily="2" charset="2"/>
              <a:buChar char="Ø"/>
            </a:pPr>
            <a:r>
              <a:rPr lang="cs-CZ" altLang="cs-CZ" dirty="0"/>
              <a:t>Určení rozhodného práva na základě 5 znaků</a:t>
            </a:r>
          </a:p>
          <a:p>
            <a:pPr lvl="2">
              <a:lnSpc>
                <a:spcPct val="90000"/>
              </a:lnSpc>
            </a:pPr>
            <a:r>
              <a:rPr lang="cs-CZ" altLang="cs-CZ" dirty="0"/>
              <a:t>Předvídatelnost výsledku (právní jistota stran) </a:t>
            </a:r>
          </a:p>
          <a:p>
            <a:pPr lvl="2">
              <a:lnSpc>
                <a:spcPct val="90000"/>
              </a:lnSpc>
            </a:pPr>
            <a:r>
              <a:rPr lang="cs-CZ" altLang="cs-CZ" dirty="0"/>
              <a:t>Zachování mezistátního a mezinárodního pořádku (neupřednostňovat </a:t>
            </a:r>
            <a:r>
              <a:rPr lang="cs-CZ" altLang="cs-CZ" i="1" dirty="0"/>
              <a:t>lex </a:t>
            </a:r>
            <a:r>
              <a:rPr lang="cs-CZ" altLang="cs-CZ" i="1" dirty="0" err="1"/>
              <a:t>fori</a:t>
            </a:r>
            <a:r>
              <a:rPr lang="cs-CZ" altLang="cs-CZ" dirty="0"/>
              <a:t>) </a:t>
            </a:r>
          </a:p>
          <a:p>
            <a:pPr lvl="2">
              <a:lnSpc>
                <a:spcPct val="90000"/>
              </a:lnSpc>
            </a:pPr>
            <a:r>
              <a:rPr lang="cs-CZ" altLang="cs-CZ" dirty="0"/>
              <a:t>Zjednodušení úkolu soudu</a:t>
            </a:r>
          </a:p>
          <a:p>
            <a:pPr lvl="2">
              <a:lnSpc>
                <a:spcPct val="90000"/>
              </a:lnSpc>
            </a:pPr>
            <a:r>
              <a:rPr lang="cs-CZ" altLang="cs-CZ" dirty="0"/>
              <a:t>Podpora vládních zájmů státu soudu vyřešit spor</a:t>
            </a:r>
          </a:p>
          <a:p>
            <a:pPr lvl="2">
              <a:lnSpc>
                <a:spcPct val="90000"/>
              </a:lnSpc>
            </a:pPr>
            <a:r>
              <a:rPr lang="cs-CZ" altLang="cs-CZ" dirty="0"/>
              <a:t>Použití lepšího právního pravidla </a:t>
            </a:r>
          </a:p>
          <a:p>
            <a:pPr lvl="1">
              <a:lnSpc>
                <a:spcPct val="90000"/>
              </a:lnSpc>
              <a:buFont typeface="Wingdings" panose="05000000000000000000" pitchFamily="2" charset="2"/>
              <a:buChar char="Ø"/>
            </a:pPr>
            <a:r>
              <a:rPr lang="cs-CZ" altLang="cs-CZ" dirty="0"/>
              <a:t>Umírněný odklon od tradičního kolizního přístupu </a:t>
            </a:r>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Tree>
    <p:extLst>
      <p:ext uri="{BB962C8B-B14F-4D97-AF65-F5344CB8AC3E}">
        <p14:creationId xmlns:p14="http://schemas.microsoft.com/office/powerpoint/2010/main" val="41392677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New </a:t>
            </a:r>
            <a:r>
              <a:rPr lang="cs-CZ" dirty="0" err="1" smtClean="0"/>
              <a:t>Restatement</a:t>
            </a:r>
            <a:r>
              <a:rPr lang="cs-CZ" dirty="0" smtClean="0"/>
              <a:t> </a:t>
            </a:r>
            <a:r>
              <a:rPr lang="cs-CZ" dirty="0" err="1" smtClean="0"/>
              <a:t>of</a:t>
            </a:r>
            <a:r>
              <a:rPr lang="cs-CZ" dirty="0" smtClean="0"/>
              <a:t> </a:t>
            </a:r>
            <a:r>
              <a:rPr lang="cs-CZ" dirty="0" err="1" smtClean="0"/>
              <a:t>Conflict</a:t>
            </a:r>
            <a:r>
              <a:rPr lang="cs-CZ" dirty="0" smtClean="0"/>
              <a:t> </a:t>
            </a:r>
            <a:r>
              <a:rPr lang="cs-CZ" dirty="0" err="1" smtClean="0"/>
              <a:t>of</a:t>
            </a:r>
            <a:r>
              <a:rPr lang="cs-CZ" dirty="0" smtClean="0"/>
              <a:t> </a:t>
            </a:r>
            <a:r>
              <a:rPr lang="cs-CZ" dirty="0" err="1" smtClean="0"/>
              <a:t>Law</a:t>
            </a:r>
            <a:r>
              <a:rPr lang="cs-CZ" dirty="0" err="1"/>
              <a:t>s</a:t>
            </a:r>
            <a:endParaRPr lang="cs-CZ" dirty="0"/>
          </a:p>
        </p:txBody>
      </p:sp>
      <p:sp>
        <p:nvSpPr>
          <p:cNvPr id="3" name="Zástupný symbol pro obsah 2"/>
          <p:cNvSpPr>
            <a:spLocks noGrp="1"/>
          </p:cNvSpPr>
          <p:nvPr>
            <p:ph idx="1"/>
          </p:nvPr>
        </p:nvSpPr>
        <p:spPr/>
        <p:txBody>
          <a:bodyPr/>
          <a:lstStyle/>
          <a:p>
            <a:r>
              <a:rPr lang="cs-CZ" dirty="0" err="1" smtClean="0"/>
              <a:t>Michaels</a:t>
            </a:r>
            <a:r>
              <a:rPr lang="cs-CZ" dirty="0" smtClean="0"/>
              <a:t>, </a:t>
            </a:r>
            <a:r>
              <a:rPr lang="cs-CZ" dirty="0" err="1" smtClean="0"/>
              <a:t>Whytock</a:t>
            </a:r>
            <a:r>
              <a:rPr lang="cs-CZ" dirty="0" smtClean="0"/>
              <a:t>. </a:t>
            </a:r>
            <a:r>
              <a:rPr lang="cs-CZ" dirty="0" err="1" smtClean="0"/>
              <a:t>Internationalizing</a:t>
            </a:r>
            <a:r>
              <a:rPr lang="cs-CZ" dirty="0" smtClean="0"/>
              <a:t> </a:t>
            </a:r>
            <a:r>
              <a:rPr lang="cs-CZ" dirty="0" err="1" smtClean="0"/>
              <a:t>the</a:t>
            </a:r>
            <a:r>
              <a:rPr lang="cs-CZ" dirty="0" smtClean="0"/>
              <a:t> New </a:t>
            </a:r>
            <a:r>
              <a:rPr lang="cs-CZ" dirty="0" err="1" smtClean="0"/>
              <a:t>Conflict</a:t>
            </a:r>
            <a:r>
              <a:rPr lang="cs-CZ" dirty="0" smtClean="0"/>
              <a:t> </a:t>
            </a:r>
            <a:r>
              <a:rPr lang="cs-CZ" dirty="0" err="1" smtClean="0"/>
              <a:t>of</a:t>
            </a:r>
            <a:r>
              <a:rPr lang="cs-CZ" dirty="0" smtClean="0"/>
              <a:t> </a:t>
            </a:r>
            <a:r>
              <a:rPr lang="cs-CZ" dirty="0" err="1" smtClean="0"/>
              <a:t>Laws</a:t>
            </a:r>
            <a:r>
              <a:rPr lang="cs-CZ" dirty="0" smtClean="0"/>
              <a:t> </a:t>
            </a:r>
            <a:r>
              <a:rPr lang="cs-CZ" dirty="0" err="1" smtClean="0"/>
              <a:t>Restatement</a:t>
            </a:r>
            <a:r>
              <a:rPr lang="cs-CZ" dirty="0"/>
              <a:t>, </a:t>
            </a:r>
            <a:r>
              <a:rPr lang="cs-CZ" dirty="0">
                <a:hlinkClick r:id="rId2"/>
              </a:rPr>
              <a:t>https://scholarship.law.duke.edu/cgi/viewcontent.cgi?referer=https://www.google.cz/&amp;</a:t>
            </a:r>
            <a:r>
              <a:rPr lang="cs-CZ" dirty="0" smtClean="0">
                <a:hlinkClick r:id="rId2"/>
              </a:rPr>
              <a:t>httpsredir=1&amp;article=1505&amp;context=djcil</a:t>
            </a:r>
            <a:r>
              <a:rPr lang="cs-CZ" dirty="0" smtClean="0"/>
              <a:t> </a:t>
            </a:r>
            <a:endParaRPr lang="cs-CZ" dirty="0"/>
          </a:p>
        </p:txBody>
      </p:sp>
      <p:sp>
        <p:nvSpPr>
          <p:cNvPr id="4" name="Zástupný symbol pro zápatí 3"/>
          <p:cNvSpPr>
            <a:spLocks noGrp="1"/>
          </p:cNvSpPr>
          <p:nvPr>
            <p:ph type="ftr" sz="quarter" idx="10"/>
          </p:nvPr>
        </p:nvSpPr>
        <p:spPr/>
        <p:txBody>
          <a:bodyPr/>
          <a:lstStyle/>
          <a:p>
            <a:r>
              <a:rPr lang="cs-CZ" altLang="cs-CZ" smtClean="0"/>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Tree>
    <p:extLst>
      <p:ext uri="{BB962C8B-B14F-4D97-AF65-F5344CB8AC3E}">
        <p14:creationId xmlns:p14="http://schemas.microsoft.com/office/powerpoint/2010/main" val="1945808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Komparativní mezinárodní právo soukromé</a:t>
            </a:r>
          </a:p>
        </p:txBody>
      </p:sp>
      <p:sp>
        <p:nvSpPr>
          <p:cNvPr id="3" name="Zástupný symbol pro obsah 2"/>
          <p:cNvSpPr>
            <a:spLocks noGrp="1"/>
          </p:cNvSpPr>
          <p:nvPr>
            <p:ph idx="1"/>
          </p:nvPr>
        </p:nvSpPr>
        <p:spPr/>
        <p:txBody>
          <a:bodyPr/>
          <a:lstStyle/>
          <a:p>
            <a:r>
              <a:rPr lang="cs-CZ" dirty="0" smtClean="0"/>
              <a:t>Vývoj v kontinentální Evropě</a:t>
            </a:r>
          </a:p>
          <a:p>
            <a:pPr lvl="1"/>
            <a:r>
              <a:rPr lang="cs-CZ" dirty="0" smtClean="0"/>
              <a:t>Mezinárodní právo soukromé jako disciplína blízká soukromému právu – </a:t>
            </a:r>
            <a:r>
              <a:rPr lang="cs-CZ" i="1" dirty="0" smtClean="0"/>
              <a:t>Jak mezinárodní je mezinárodní právo soukromé? </a:t>
            </a:r>
            <a:r>
              <a:rPr lang="cs-CZ" dirty="0" smtClean="0"/>
              <a:t>(MPV vs. MPS)</a:t>
            </a:r>
          </a:p>
          <a:p>
            <a:pPr lvl="1"/>
            <a:r>
              <a:rPr lang="cs-CZ" dirty="0" smtClean="0"/>
              <a:t>Předvídatelnost a právní jistota (zásadně) důležitější než rozhodnutí a jeho dopady v jednotlivém případě (únikové doložky, materializace kolizních norem, veřejný pořádek umožňují tyto nežádoucí dopady zmírnit)</a:t>
            </a:r>
            <a:endParaRPr lang="cs-CZ" dirty="0"/>
          </a:p>
        </p:txBody>
      </p:sp>
      <p:sp>
        <p:nvSpPr>
          <p:cNvPr id="4" name="Zástupný symbol pro zápatí 3"/>
          <p:cNvSpPr>
            <a:spLocks noGrp="1"/>
          </p:cNvSpPr>
          <p:nvPr>
            <p:ph type="ftr" sz="quarter" idx="10"/>
          </p:nvPr>
        </p:nvSpPr>
        <p:spPr/>
        <p:txBody>
          <a:bodyPr/>
          <a:lstStyle/>
          <a:p>
            <a:r>
              <a:rPr lang="cs-CZ" altLang="cs-CZ" smtClean="0"/>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Tree>
    <p:extLst>
      <p:ext uri="{BB962C8B-B14F-4D97-AF65-F5344CB8AC3E}">
        <p14:creationId xmlns:p14="http://schemas.microsoft.com/office/powerpoint/2010/main" val="32106195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Komparativní mezinárodní právo soukromé</a:t>
            </a:r>
          </a:p>
        </p:txBody>
      </p:sp>
      <p:sp>
        <p:nvSpPr>
          <p:cNvPr id="3" name="Zástupný symbol pro obsah 2"/>
          <p:cNvSpPr>
            <a:spLocks noGrp="1"/>
          </p:cNvSpPr>
          <p:nvPr>
            <p:ph idx="1"/>
          </p:nvPr>
        </p:nvSpPr>
        <p:spPr/>
        <p:txBody>
          <a:bodyPr/>
          <a:lstStyle/>
          <a:p>
            <a:r>
              <a:rPr lang="cs-CZ" dirty="0" smtClean="0"/>
              <a:t>Praktická aplikace komparativního MPS</a:t>
            </a:r>
          </a:p>
          <a:p>
            <a:pPr lvl="1">
              <a:buFont typeface="Wingdings" panose="05000000000000000000" pitchFamily="2" charset="2"/>
              <a:buChar char="Ø"/>
            </a:pPr>
            <a:r>
              <a:rPr lang="cs-CZ" dirty="0" smtClean="0"/>
              <a:t>Haagská konference MPS – </a:t>
            </a:r>
            <a:r>
              <a:rPr lang="cs-CZ" dirty="0" err="1" smtClean="0"/>
              <a:t>Hague</a:t>
            </a:r>
            <a:r>
              <a:rPr lang="cs-CZ" dirty="0" smtClean="0"/>
              <a:t> </a:t>
            </a:r>
            <a:r>
              <a:rPr lang="cs-CZ" dirty="0" err="1" smtClean="0"/>
              <a:t>Convention</a:t>
            </a:r>
            <a:r>
              <a:rPr lang="cs-CZ" dirty="0" smtClean="0"/>
              <a:t> on Evidence and on </a:t>
            </a:r>
            <a:r>
              <a:rPr lang="cs-CZ" dirty="0" err="1" smtClean="0"/>
              <a:t>Service</a:t>
            </a:r>
            <a:endParaRPr lang="cs-CZ" dirty="0" smtClean="0"/>
          </a:p>
          <a:p>
            <a:pPr lvl="1">
              <a:buFont typeface="Wingdings" panose="05000000000000000000" pitchFamily="2" charset="2"/>
              <a:buChar char="Ø"/>
            </a:pPr>
            <a:r>
              <a:rPr lang="cs-CZ" dirty="0" err="1" smtClean="0"/>
              <a:t>Judgments</a:t>
            </a:r>
            <a:r>
              <a:rPr lang="cs-CZ" dirty="0" smtClean="0"/>
              <a:t> Project (viz další slajd…)</a:t>
            </a:r>
          </a:p>
          <a:p>
            <a:pPr lvl="1">
              <a:buFont typeface="Wingdings" panose="05000000000000000000" pitchFamily="2" charset="2"/>
              <a:buChar char="Ø"/>
            </a:pPr>
            <a:r>
              <a:rPr lang="cs-CZ" dirty="0" smtClean="0"/>
              <a:t>EU – přednost kontinentálního práva před anglickým (</a:t>
            </a:r>
            <a:r>
              <a:rPr lang="cs-CZ" i="1" dirty="0" err="1" smtClean="0"/>
              <a:t>forum</a:t>
            </a:r>
            <a:r>
              <a:rPr lang="cs-CZ" i="1" dirty="0" smtClean="0"/>
              <a:t> non </a:t>
            </a:r>
            <a:r>
              <a:rPr lang="cs-CZ" i="1" dirty="0" err="1" smtClean="0"/>
              <a:t>conveniens</a:t>
            </a:r>
            <a:r>
              <a:rPr lang="cs-CZ" dirty="0" smtClean="0"/>
              <a:t>, </a:t>
            </a:r>
            <a:r>
              <a:rPr lang="cs-CZ" i="1" dirty="0" smtClean="0"/>
              <a:t>anti-suit </a:t>
            </a:r>
            <a:r>
              <a:rPr lang="cs-CZ" i="1" dirty="0" err="1" smtClean="0"/>
              <a:t>injunctions</a:t>
            </a:r>
            <a:r>
              <a:rPr lang="cs-CZ" dirty="0" smtClean="0"/>
              <a:t>) -</a:t>
            </a:r>
            <a:r>
              <a:rPr lang="en-US" dirty="0" smtClean="0"/>
              <a:t>&gt;</a:t>
            </a:r>
            <a:r>
              <a:rPr lang="cs-CZ" dirty="0" smtClean="0"/>
              <a:t> </a:t>
            </a:r>
            <a:r>
              <a:rPr lang="cs-CZ" b="1" dirty="0" err="1" smtClean="0"/>
              <a:t>Brexit</a:t>
            </a:r>
            <a:r>
              <a:rPr lang="cs-CZ" dirty="0" smtClean="0"/>
              <a:t>?</a:t>
            </a:r>
          </a:p>
          <a:p>
            <a:pPr lvl="1">
              <a:buFont typeface="Wingdings" panose="05000000000000000000" pitchFamily="2" charset="2"/>
              <a:buChar char="Ø"/>
            </a:pPr>
            <a:r>
              <a:rPr lang="cs-CZ" dirty="0" smtClean="0"/>
              <a:t>Národní systémy – vždy založeny na komparaci… český OZ???</a:t>
            </a:r>
          </a:p>
          <a:p>
            <a:pPr lvl="1">
              <a:buFont typeface="Wingdings" panose="05000000000000000000" pitchFamily="2" charset="2"/>
              <a:buChar char="Ø"/>
            </a:pPr>
            <a:r>
              <a:rPr lang="cs-CZ" dirty="0" smtClean="0"/>
              <a:t>Zajímavý vývoj v Latinské Americe, v Číně…</a:t>
            </a:r>
          </a:p>
          <a:p>
            <a:pPr>
              <a:buFont typeface="Wingdings" panose="05000000000000000000" pitchFamily="2" charset="2"/>
              <a:buChar char="Ø"/>
            </a:pPr>
            <a:endParaRPr lang="cs-CZ" dirty="0" smtClean="0"/>
          </a:p>
          <a:p>
            <a:pPr>
              <a:buFont typeface="Wingdings" panose="05000000000000000000" pitchFamily="2" charset="2"/>
              <a:buChar char="Ø"/>
            </a:pPr>
            <a:endParaRPr lang="cs-CZ" dirty="0"/>
          </a:p>
        </p:txBody>
      </p:sp>
      <p:sp>
        <p:nvSpPr>
          <p:cNvPr id="4" name="Zástupný symbol pro zápatí 3"/>
          <p:cNvSpPr>
            <a:spLocks noGrp="1"/>
          </p:cNvSpPr>
          <p:nvPr>
            <p:ph type="ftr" sz="quarter" idx="10"/>
          </p:nvPr>
        </p:nvSpPr>
        <p:spPr/>
        <p:txBody>
          <a:bodyPr/>
          <a:lstStyle/>
          <a:p>
            <a:r>
              <a:rPr lang="cs-CZ" altLang="cs-CZ" smtClean="0"/>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Tree>
    <p:extLst>
      <p:ext uri="{BB962C8B-B14F-4D97-AF65-F5344CB8AC3E}">
        <p14:creationId xmlns:p14="http://schemas.microsoft.com/office/powerpoint/2010/main" val="15159283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i="1" dirty="0"/>
              <a:t>Hague Convention of 30 June 2005 on Choice of Court Agreements</a:t>
            </a:r>
            <a:endParaRPr lang="cs-CZ" dirty="0"/>
          </a:p>
        </p:txBody>
      </p:sp>
      <p:sp>
        <p:nvSpPr>
          <p:cNvPr id="4" name="Zástupný symbol pro zápatí 3"/>
          <p:cNvSpPr>
            <a:spLocks noGrp="1"/>
          </p:cNvSpPr>
          <p:nvPr>
            <p:ph type="ftr" sz="quarter" idx="10"/>
          </p:nvPr>
        </p:nvSpPr>
        <p:spPr/>
        <p:txBody>
          <a:bodyPr/>
          <a:lstStyle/>
          <a:p>
            <a:r>
              <a:rPr lang="cs-CZ" altLang="cs-CZ" smtClean="0"/>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pic>
        <p:nvPicPr>
          <p:cNvPr id="6" name="Picture 4">
            <a:extLst>
              <a:ext uri="{FF2B5EF4-FFF2-40B4-BE49-F238E27FC236}">
                <a16:creationId xmlns:a16="http://schemas.microsoft.com/office/drawing/2014/main" id="{B4D260B0-A239-4D1B-9F9E-D095DFA05C68}"/>
              </a:ext>
            </a:extLst>
          </p:cNvPr>
          <p:cNvPicPr>
            <a:picLocks noGrp="1" noChangeAspect="1"/>
          </p:cNvPicPr>
          <p:nvPr>
            <p:ph idx="1"/>
          </p:nvPr>
        </p:nvPicPr>
        <p:blipFill>
          <a:blip r:embed="rId2"/>
          <a:stretch>
            <a:fillRect/>
          </a:stretch>
        </p:blipFill>
        <p:spPr>
          <a:xfrm>
            <a:off x="509588" y="2033337"/>
            <a:ext cx="8081962" cy="4063664"/>
          </a:xfrm>
          <a:prstGeom prst="rect">
            <a:avLst/>
          </a:prstGeom>
        </p:spPr>
      </p:pic>
    </p:spTree>
    <p:extLst>
      <p:ext uri="{BB962C8B-B14F-4D97-AF65-F5344CB8AC3E}">
        <p14:creationId xmlns:p14="http://schemas.microsoft.com/office/powerpoint/2010/main" val="32349928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Komparativní mezinárodní právo soukromé</a:t>
            </a:r>
          </a:p>
        </p:txBody>
      </p:sp>
      <p:sp>
        <p:nvSpPr>
          <p:cNvPr id="3" name="Zástupný symbol pro obsah 2"/>
          <p:cNvSpPr>
            <a:spLocks noGrp="1"/>
          </p:cNvSpPr>
          <p:nvPr>
            <p:ph idx="1"/>
          </p:nvPr>
        </p:nvSpPr>
        <p:spPr/>
        <p:txBody>
          <a:bodyPr/>
          <a:lstStyle/>
          <a:p>
            <a:r>
              <a:rPr lang="cs-CZ" dirty="0"/>
              <a:t>Praktická aplikace komparativního MPS</a:t>
            </a:r>
          </a:p>
          <a:p>
            <a:pPr lvl="1">
              <a:buFont typeface="Wingdings" panose="05000000000000000000" pitchFamily="2" charset="2"/>
              <a:buChar char="Ø"/>
            </a:pPr>
            <a:r>
              <a:rPr lang="cs-CZ" dirty="0" smtClean="0"/>
              <a:t>V mnoha zemích po dlouhá léta bylo MPS vytvářeno soudy a soudními rozhodnutími – založeno na komparaci (ČR – </a:t>
            </a:r>
            <a:r>
              <a:rPr lang="cs-CZ" smtClean="0"/>
              <a:t>Kučera – Rozehnalová)</a:t>
            </a:r>
            <a:endParaRPr lang="cs-CZ" dirty="0" smtClean="0"/>
          </a:p>
          <a:p>
            <a:pPr lvl="1">
              <a:buFont typeface="Wingdings" panose="05000000000000000000" pitchFamily="2" charset="2"/>
              <a:buChar char="Ø"/>
            </a:pPr>
            <a:r>
              <a:rPr lang="cs-CZ" dirty="0" smtClean="0"/>
              <a:t>Tento trend se zmenšuje s vytvářením kodifikovaného MPS</a:t>
            </a:r>
          </a:p>
          <a:p>
            <a:pPr lvl="1">
              <a:buFont typeface="Wingdings" panose="05000000000000000000" pitchFamily="2" charset="2"/>
              <a:buChar char="Ø"/>
            </a:pPr>
            <a:r>
              <a:rPr lang="cs-CZ" dirty="0" smtClean="0"/>
              <a:t>Nicméně stále význam u jednotné interpretace mezinárodních úmluv</a:t>
            </a:r>
            <a:endParaRPr lang="cs-CZ" dirty="0"/>
          </a:p>
        </p:txBody>
      </p:sp>
      <p:sp>
        <p:nvSpPr>
          <p:cNvPr id="4" name="Zástupný symbol pro zápatí 3"/>
          <p:cNvSpPr>
            <a:spLocks noGrp="1"/>
          </p:cNvSpPr>
          <p:nvPr>
            <p:ph type="ftr" sz="quarter" idx="10"/>
          </p:nvPr>
        </p:nvSpPr>
        <p:spPr/>
        <p:txBody>
          <a:bodyPr/>
          <a:lstStyle/>
          <a:p>
            <a:r>
              <a:rPr lang="cs-CZ" altLang="cs-CZ" smtClean="0"/>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Tree>
    <p:extLst>
      <p:ext uri="{BB962C8B-B14F-4D97-AF65-F5344CB8AC3E}">
        <p14:creationId xmlns:p14="http://schemas.microsoft.com/office/powerpoint/2010/main" val="27069718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1. Komparativní </a:t>
            </a:r>
            <a:r>
              <a:rPr lang="cs-CZ" dirty="0"/>
              <a:t>mezinárodní právo soukromé</a:t>
            </a:r>
          </a:p>
        </p:txBody>
      </p:sp>
      <p:sp>
        <p:nvSpPr>
          <p:cNvPr id="3" name="Zástupný symbol pro obsah 2"/>
          <p:cNvSpPr>
            <a:spLocks noGrp="1"/>
          </p:cNvSpPr>
          <p:nvPr>
            <p:ph idx="1"/>
          </p:nvPr>
        </p:nvSpPr>
        <p:spPr/>
        <p:txBody>
          <a:bodyPr/>
          <a:lstStyle/>
          <a:p>
            <a:r>
              <a:rPr lang="cs-CZ" dirty="0"/>
              <a:t>Praktická aplikace komparativního MPS</a:t>
            </a:r>
          </a:p>
          <a:p>
            <a:pPr>
              <a:buFont typeface="Wingdings" panose="05000000000000000000" pitchFamily="2" charset="2"/>
              <a:buChar char="Ø"/>
            </a:pPr>
            <a:r>
              <a:rPr lang="cs-CZ" dirty="0" smtClean="0"/>
              <a:t>Právníci – nutnost vyřešení případu pro klienta</a:t>
            </a:r>
          </a:p>
          <a:p>
            <a:pPr lvl="1">
              <a:buFont typeface="Wingdings" panose="05000000000000000000" pitchFamily="2" charset="2"/>
              <a:buChar char="Ø"/>
            </a:pPr>
            <a:r>
              <a:rPr lang="cs-CZ" i="1" dirty="0" err="1" smtClean="0"/>
              <a:t>Forum</a:t>
            </a:r>
            <a:r>
              <a:rPr lang="cs-CZ" i="1" dirty="0" smtClean="0"/>
              <a:t> shopping</a:t>
            </a:r>
          </a:p>
          <a:p>
            <a:pPr lvl="1">
              <a:buFont typeface="Wingdings" panose="05000000000000000000" pitchFamily="2" charset="2"/>
              <a:buChar char="Ø"/>
            </a:pPr>
            <a:r>
              <a:rPr lang="cs-CZ" i="1" dirty="0" err="1" smtClean="0"/>
              <a:t>Law</a:t>
            </a:r>
            <a:r>
              <a:rPr lang="cs-CZ" i="1" dirty="0" smtClean="0"/>
              <a:t> shopping</a:t>
            </a:r>
            <a:endParaRPr lang="cs-CZ" i="1" dirty="0"/>
          </a:p>
        </p:txBody>
      </p:sp>
      <p:sp>
        <p:nvSpPr>
          <p:cNvPr id="4" name="Zástupný symbol pro zápatí 3"/>
          <p:cNvSpPr>
            <a:spLocks noGrp="1"/>
          </p:cNvSpPr>
          <p:nvPr>
            <p:ph type="ftr" sz="quarter" idx="10"/>
          </p:nvPr>
        </p:nvSpPr>
        <p:spPr/>
        <p:txBody>
          <a:bodyPr/>
          <a:lstStyle/>
          <a:p>
            <a:r>
              <a:rPr lang="cs-CZ" altLang="cs-CZ" smtClean="0"/>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Tree>
    <p:extLst>
      <p:ext uri="{BB962C8B-B14F-4D97-AF65-F5344CB8AC3E}">
        <p14:creationId xmlns:p14="http://schemas.microsoft.com/office/powerpoint/2010/main" val="31059945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Komparativní </a:t>
            </a:r>
            <a:r>
              <a:rPr lang="cs-CZ" dirty="0"/>
              <a:t>právo jako nástroj pro aplikaci </a:t>
            </a:r>
            <a:r>
              <a:rPr lang="cs-CZ" dirty="0" smtClean="0"/>
              <a:t>MPS</a:t>
            </a:r>
            <a:endParaRPr lang="cs-CZ" dirty="0"/>
          </a:p>
        </p:txBody>
      </p:sp>
      <p:sp>
        <p:nvSpPr>
          <p:cNvPr id="3" name="Zástupný symbol pro obsah 2"/>
          <p:cNvSpPr>
            <a:spLocks noGrp="1"/>
          </p:cNvSpPr>
          <p:nvPr>
            <p:ph idx="1"/>
          </p:nvPr>
        </p:nvSpPr>
        <p:spPr/>
        <p:txBody>
          <a:bodyPr/>
          <a:lstStyle/>
          <a:p>
            <a:r>
              <a:rPr lang="cs-CZ" dirty="0" smtClean="0"/>
              <a:t>Klasický postup pro řešení případů s mezinárodním prvkem</a:t>
            </a:r>
          </a:p>
          <a:p>
            <a:pPr marL="457200" indent="-457200">
              <a:buFont typeface="+mj-lt"/>
              <a:buAutoNum type="arabicPeriod"/>
            </a:pPr>
            <a:r>
              <a:rPr lang="cs-CZ" dirty="0" smtClean="0"/>
              <a:t>Kvalifikace</a:t>
            </a:r>
          </a:p>
          <a:p>
            <a:pPr marL="457200" indent="-457200">
              <a:buFont typeface="+mj-lt"/>
              <a:buAutoNum type="arabicPeriod"/>
            </a:pPr>
            <a:r>
              <a:rPr lang="cs-CZ" dirty="0" smtClean="0"/>
              <a:t>Subsumpce</a:t>
            </a:r>
          </a:p>
          <a:p>
            <a:pPr marL="457200" indent="-457200">
              <a:buFont typeface="+mj-lt"/>
              <a:buAutoNum type="arabicPeriod"/>
            </a:pPr>
            <a:r>
              <a:rPr lang="cs-CZ" dirty="0" smtClean="0"/>
              <a:t>Interpretace</a:t>
            </a:r>
          </a:p>
          <a:p>
            <a:pPr marL="457200" indent="-457200">
              <a:buFont typeface="+mj-lt"/>
              <a:buAutoNum type="arabicPeriod"/>
            </a:pPr>
            <a:r>
              <a:rPr lang="cs-CZ" dirty="0" smtClean="0"/>
              <a:t>Aplikace </a:t>
            </a:r>
          </a:p>
          <a:p>
            <a:pPr marL="457200" indent="-457200">
              <a:buFont typeface="+mj-lt"/>
              <a:buAutoNum type="arabicPeriod"/>
            </a:pPr>
            <a:endParaRPr lang="cs-CZ" dirty="0"/>
          </a:p>
          <a:p>
            <a:r>
              <a:rPr lang="cs-CZ" i="1" dirty="0" err="1" smtClean="0"/>
              <a:t>Renvoi</a:t>
            </a:r>
            <a:r>
              <a:rPr lang="cs-CZ" dirty="0" smtClean="0"/>
              <a:t>, zjišťování obsahu cizího práva, kvalifikace a kvalifikační metoda (použít </a:t>
            </a:r>
            <a:r>
              <a:rPr lang="cs-CZ" i="1" dirty="0" smtClean="0"/>
              <a:t>lex </a:t>
            </a:r>
            <a:r>
              <a:rPr lang="cs-CZ" i="1" dirty="0" err="1" smtClean="0"/>
              <a:t>fori</a:t>
            </a:r>
            <a:r>
              <a:rPr lang="cs-CZ" i="1" dirty="0" smtClean="0"/>
              <a:t> </a:t>
            </a:r>
            <a:r>
              <a:rPr lang="cs-CZ" dirty="0" smtClean="0"/>
              <a:t>nebo </a:t>
            </a:r>
            <a:r>
              <a:rPr lang="cs-CZ" i="1" dirty="0" smtClean="0"/>
              <a:t>lex </a:t>
            </a:r>
            <a:r>
              <a:rPr lang="cs-CZ" i="1" dirty="0" err="1" smtClean="0"/>
              <a:t>causae</a:t>
            </a:r>
            <a:r>
              <a:rPr lang="cs-CZ" i="1" dirty="0" smtClean="0"/>
              <a:t> </a:t>
            </a:r>
            <a:r>
              <a:rPr lang="cs-CZ" dirty="0" smtClean="0"/>
              <a:t>nebo autonomní</a:t>
            </a:r>
            <a:r>
              <a:rPr lang="cs-CZ" dirty="0" smtClean="0"/>
              <a:t>? – příklad právo duševního vlastnictví)</a:t>
            </a:r>
            <a:endParaRPr lang="cs-CZ" dirty="0"/>
          </a:p>
        </p:txBody>
      </p:sp>
      <p:sp>
        <p:nvSpPr>
          <p:cNvPr id="4" name="Zástupný symbol pro zápatí 3"/>
          <p:cNvSpPr>
            <a:spLocks noGrp="1"/>
          </p:cNvSpPr>
          <p:nvPr>
            <p:ph type="ftr" sz="quarter" idx="10"/>
          </p:nvPr>
        </p:nvSpPr>
        <p:spPr/>
        <p:txBody>
          <a:bodyPr/>
          <a:lstStyle/>
          <a:p>
            <a:r>
              <a:rPr lang="cs-CZ" altLang="cs-CZ" smtClean="0"/>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Tree>
    <p:extLst>
      <p:ext uri="{BB962C8B-B14F-4D97-AF65-F5344CB8AC3E}">
        <p14:creationId xmlns:p14="http://schemas.microsoft.com/office/powerpoint/2010/main" val="223731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Komparativní právo jako nástroj pro aplikaci MPS</a:t>
            </a:r>
          </a:p>
        </p:txBody>
      </p:sp>
      <p:sp>
        <p:nvSpPr>
          <p:cNvPr id="3" name="Zástupný symbol pro obsah 2"/>
          <p:cNvSpPr>
            <a:spLocks noGrp="1"/>
          </p:cNvSpPr>
          <p:nvPr>
            <p:ph idx="1"/>
          </p:nvPr>
        </p:nvSpPr>
        <p:spPr/>
        <p:txBody>
          <a:bodyPr/>
          <a:lstStyle/>
          <a:p>
            <a:r>
              <a:rPr lang="cs-CZ" dirty="0" smtClean="0"/>
              <a:t>Kvalifikace </a:t>
            </a:r>
          </a:p>
          <a:p>
            <a:pPr lvl="1"/>
            <a:r>
              <a:rPr lang="cs-CZ" dirty="0" smtClean="0"/>
              <a:t>Tradičně ovlivněna komparací</a:t>
            </a:r>
          </a:p>
          <a:p>
            <a:pPr lvl="1"/>
            <a:r>
              <a:rPr lang="cs-CZ" dirty="0" smtClean="0"/>
              <a:t>Poprvé u </a:t>
            </a:r>
            <a:r>
              <a:rPr lang="cs-CZ" i="1" dirty="0" smtClean="0"/>
              <a:t>Ernsta </a:t>
            </a:r>
            <a:r>
              <a:rPr lang="cs-CZ" i="1" dirty="0" err="1" smtClean="0"/>
              <a:t>Rabela</a:t>
            </a:r>
            <a:r>
              <a:rPr lang="cs-CZ" i="1" dirty="0" smtClean="0"/>
              <a:t> </a:t>
            </a:r>
            <a:r>
              <a:rPr lang="cs-CZ" dirty="0" smtClean="0"/>
              <a:t>– univerzalistický přístup – principy a doktríny MPS nutno kvalifikovat na základě univerzálního výkladu založeného na komparaci různých přístupů v různých právních řádech</a:t>
            </a:r>
          </a:p>
          <a:p>
            <a:pPr lvl="1"/>
            <a:r>
              <a:rPr lang="cs-CZ" dirty="0" smtClean="0"/>
              <a:t>Realita soudní praxe – např. </a:t>
            </a:r>
            <a:r>
              <a:rPr lang="cs-CZ" i="1" dirty="0" err="1" smtClean="0"/>
              <a:t>mahr</a:t>
            </a:r>
            <a:r>
              <a:rPr lang="cs-CZ" dirty="0" smtClean="0"/>
              <a:t> v islámském právu </a:t>
            </a:r>
            <a:r>
              <a:rPr lang="cs-CZ" sz="2000" dirty="0" smtClean="0"/>
              <a:t>(finanční platba ženicha nevěstě v okamžiku sňatku)</a:t>
            </a:r>
            <a:r>
              <a:rPr lang="cs-CZ" dirty="0" smtClean="0"/>
              <a:t> – nutno rozumět jeho funkci, srovnat s národní úpravou smluv, manželství, společného jmění, výživného, dědění…</a:t>
            </a:r>
          </a:p>
          <a:p>
            <a:pPr marL="1257300" lvl="2" indent="-342900">
              <a:buFont typeface="Wingdings" panose="05000000000000000000" pitchFamily="2" charset="2"/>
              <a:buChar char="Ø"/>
            </a:pPr>
            <a:r>
              <a:rPr lang="cs-CZ" dirty="0" smtClean="0"/>
              <a:t>Není možné aplikovat </a:t>
            </a:r>
            <a:r>
              <a:rPr lang="cs-CZ" i="1" dirty="0" smtClean="0"/>
              <a:t>lex </a:t>
            </a:r>
            <a:r>
              <a:rPr lang="cs-CZ" i="1" dirty="0" err="1" smtClean="0"/>
              <a:t>fori</a:t>
            </a:r>
            <a:endParaRPr lang="cs-CZ" i="1" dirty="0"/>
          </a:p>
        </p:txBody>
      </p:sp>
      <p:sp>
        <p:nvSpPr>
          <p:cNvPr id="4" name="Zástupný symbol pro zápatí 3"/>
          <p:cNvSpPr>
            <a:spLocks noGrp="1"/>
          </p:cNvSpPr>
          <p:nvPr>
            <p:ph type="ftr" sz="quarter" idx="10"/>
          </p:nvPr>
        </p:nvSpPr>
        <p:spPr/>
        <p:txBody>
          <a:bodyPr/>
          <a:lstStyle/>
          <a:p>
            <a:r>
              <a:rPr lang="cs-CZ" altLang="cs-CZ" smtClean="0"/>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Tree>
    <p:extLst>
      <p:ext uri="{BB962C8B-B14F-4D97-AF65-F5344CB8AC3E}">
        <p14:creationId xmlns:p14="http://schemas.microsoft.com/office/powerpoint/2010/main" val="2164176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Doplňující studijní literatura</a:t>
            </a:r>
            <a:endParaRPr lang="cs-CZ" dirty="0"/>
          </a:p>
        </p:txBody>
      </p:sp>
      <p:sp>
        <p:nvSpPr>
          <p:cNvPr id="5" name="Zástupný symbol pro obsah 4"/>
          <p:cNvSpPr>
            <a:spLocks noGrp="1"/>
          </p:cNvSpPr>
          <p:nvPr>
            <p:ph idx="1"/>
          </p:nvPr>
        </p:nvSpPr>
        <p:spPr/>
        <p:txBody>
          <a:bodyPr/>
          <a:lstStyle/>
          <a:p>
            <a:r>
              <a:rPr lang="cs-CZ" dirty="0" smtClean="0"/>
              <a:t>… viz studijní materiály předmětu …</a:t>
            </a:r>
            <a:endParaRPr lang="cs-CZ" dirty="0"/>
          </a:p>
        </p:txBody>
      </p:sp>
      <p:sp>
        <p:nvSpPr>
          <p:cNvPr id="3" name="Zástupný symbol pro zápatí 3"/>
          <p:cNvSpPr>
            <a:spLocks noGrp="1"/>
          </p:cNvSpPr>
          <p:nvPr>
            <p:ph type="ftr" sz="quarter" idx="10"/>
          </p:nvPr>
        </p:nvSpPr>
        <p:spPr/>
        <p:txBody>
          <a:bodyPr/>
          <a:lstStyle/>
          <a:p>
            <a:r>
              <a:rPr lang="cs-CZ" altLang="cs-CZ" smtClean="0"/>
              <a:t>JUDr. Tereza Kyselovská, Ph.D.</a:t>
            </a:r>
            <a:endParaRPr lang="cs-CZ" altLang="cs-CZ"/>
          </a:p>
        </p:txBody>
      </p:sp>
      <p:sp>
        <p:nvSpPr>
          <p:cNvPr id="4" name="Zástupný symbol pro číslo snímku 4"/>
          <p:cNvSpPr>
            <a:spLocks noGrp="1"/>
          </p:cNvSpPr>
          <p:nvPr>
            <p:ph type="sldNum" sz="quarter" idx="11"/>
          </p:nvPr>
        </p:nvSpPr>
        <p:spPr/>
        <p:txBody>
          <a:bodyPr/>
          <a:lstStyle/>
          <a:p>
            <a:fld id="{7E028F59-B1F6-4801-94DB-4C8B6157CAC0}" type="slidenum">
              <a:rPr lang="cs-CZ" altLang="cs-CZ"/>
              <a:pPr/>
              <a:t>3</a:t>
            </a:fld>
            <a:endParaRPr lang="cs-CZ" altLang="cs-CZ"/>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Komparativní právo jako nástroj pro aplikaci MPS</a:t>
            </a:r>
          </a:p>
        </p:txBody>
      </p:sp>
      <p:sp>
        <p:nvSpPr>
          <p:cNvPr id="3" name="Zástupný symbol pro obsah 2"/>
          <p:cNvSpPr>
            <a:spLocks noGrp="1"/>
          </p:cNvSpPr>
          <p:nvPr>
            <p:ph idx="1"/>
          </p:nvPr>
        </p:nvSpPr>
        <p:spPr/>
        <p:txBody>
          <a:bodyPr/>
          <a:lstStyle/>
          <a:p>
            <a:r>
              <a:rPr lang="cs-CZ" dirty="0" smtClean="0"/>
              <a:t>Kvalifikace</a:t>
            </a:r>
          </a:p>
          <a:p>
            <a:pPr lvl="1"/>
            <a:r>
              <a:rPr lang="cs-CZ" sz="2200" dirty="0" smtClean="0"/>
              <a:t>Procesní -</a:t>
            </a:r>
            <a:r>
              <a:rPr lang="en-US" sz="2200" dirty="0" smtClean="0"/>
              <a:t>&gt;</a:t>
            </a:r>
            <a:r>
              <a:rPr lang="cs-CZ" sz="2200" dirty="0" smtClean="0"/>
              <a:t> hmotněprávní</a:t>
            </a:r>
          </a:p>
          <a:p>
            <a:pPr lvl="1"/>
            <a:r>
              <a:rPr lang="cs-CZ" sz="2200" dirty="0" smtClean="0"/>
              <a:t>Zvláštnosti v unifikacích – nestojí za nimi žádné právo – soud hledá společný pojem</a:t>
            </a:r>
          </a:p>
          <a:p>
            <a:pPr lvl="1"/>
            <a:r>
              <a:rPr lang="cs-CZ" sz="2200" dirty="0" smtClean="0"/>
              <a:t>Zvláštnosti v případě SD EU – intepretace a tvorba pojmů</a:t>
            </a:r>
          </a:p>
          <a:p>
            <a:pPr lvl="1"/>
            <a:r>
              <a:rPr lang="cs-CZ" sz="2200" dirty="0" smtClean="0"/>
              <a:t>Je možné kvalifikovat dle </a:t>
            </a:r>
            <a:r>
              <a:rPr lang="cs-CZ" sz="2200" i="1" dirty="0" smtClean="0"/>
              <a:t>lex </a:t>
            </a:r>
            <a:r>
              <a:rPr lang="cs-CZ" sz="2200" i="1" dirty="0" err="1" smtClean="0"/>
              <a:t>causae</a:t>
            </a:r>
            <a:r>
              <a:rPr lang="cs-CZ" sz="2200" dirty="0" smtClean="0"/>
              <a:t>, je-li smyslem tento právní řád najít?</a:t>
            </a:r>
          </a:p>
          <a:p>
            <a:pPr lvl="1"/>
            <a:r>
              <a:rPr lang="cs-CZ" sz="2200" dirty="0" smtClean="0"/>
              <a:t>Autonomní kvalifikace – </a:t>
            </a:r>
            <a:r>
              <a:rPr lang="cs-CZ" sz="2200" i="1" dirty="0" smtClean="0"/>
              <a:t>Ernst </a:t>
            </a:r>
            <a:r>
              <a:rPr lang="cs-CZ" sz="2200" i="1" dirty="0" err="1" smtClean="0"/>
              <a:t>Rabel</a:t>
            </a:r>
            <a:r>
              <a:rPr lang="cs-CZ" sz="2200" dirty="0" smtClean="0"/>
              <a:t>, zvláštní mezinárodní pojmy nezávislé na národním právu</a:t>
            </a:r>
          </a:p>
          <a:p>
            <a:pPr marL="1257300" lvl="2" indent="-342900">
              <a:buFont typeface="Arial" panose="020B0604020202020204" pitchFamily="34" charset="0"/>
              <a:buChar char="•"/>
            </a:pPr>
            <a:r>
              <a:rPr lang="cs-CZ" sz="2200" dirty="0" smtClean="0"/>
              <a:t>Dříve naprosto nemyslitelná, dnes realita v unijním právu…</a:t>
            </a:r>
          </a:p>
          <a:p>
            <a:pPr lvl="2"/>
            <a:endParaRPr lang="cs-CZ" dirty="0"/>
          </a:p>
        </p:txBody>
      </p:sp>
      <p:sp>
        <p:nvSpPr>
          <p:cNvPr id="4" name="Zástupný symbol pro zápatí 3"/>
          <p:cNvSpPr>
            <a:spLocks noGrp="1"/>
          </p:cNvSpPr>
          <p:nvPr>
            <p:ph type="ftr" sz="quarter" idx="10"/>
          </p:nvPr>
        </p:nvSpPr>
        <p:spPr/>
        <p:txBody>
          <a:bodyPr/>
          <a:lstStyle/>
          <a:p>
            <a:r>
              <a:rPr lang="cs-CZ" altLang="cs-CZ" smtClean="0"/>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Tree>
    <p:extLst>
      <p:ext uri="{BB962C8B-B14F-4D97-AF65-F5344CB8AC3E}">
        <p14:creationId xmlns:p14="http://schemas.microsoft.com/office/powerpoint/2010/main" val="32819722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Komparativní právo jako nástroj pro aplikaci MPS</a:t>
            </a:r>
          </a:p>
        </p:txBody>
      </p:sp>
      <p:sp>
        <p:nvSpPr>
          <p:cNvPr id="3" name="Zástupný symbol pro obsah 2"/>
          <p:cNvSpPr>
            <a:spLocks noGrp="1"/>
          </p:cNvSpPr>
          <p:nvPr>
            <p:ph idx="1"/>
          </p:nvPr>
        </p:nvSpPr>
        <p:spPr/>
        <p:txBody>
          <a:bodyPr/>
          <a:lstStyle/>
          <a:p>
            <a:r>
              <a:rPr lang="cs-CZ" i="1" dirty="0" err="1" smtClean="0"/>
              <a:t>Renvoi</a:t>
            </a:r>
            <a:endParaRPr lang="cs-CZ" i="1" dirty="0" smtClean="0"/>
          </a:p>
          <a:p>
            <a:pPr lvl="1"/>
            <a:r>
              <a:rPr lang="cs-CZ" dirty="0" smtClean="0"/>
              <a:t>aplikace cizích kolizních norem soudy</a:t>
            </a:r>
          </a:p>
          <a:p>
            <a:pPr lvl="1"/>
            <a:r>
              <a:rPr lang="cs-CZ" dirty="0" smtClean="0"/>
              <a:t>Problém v případě různých právních systémů</a:t>
            </a:r>
          </a:p>
          <a:p>
            <a:pPr lvl="1"/>
            <a:r>
              <a:rPr lang="cs-CZ" dirty="0" smtClean="0"/>
              <a:t>Příčiny vzniku – stejný rozsah, ale jiné navázání; jiná interpretace hraničních určovatelů; rozdílná kvalifikace v právu </a:t>
            </a:r>
            <a:r>
              <a:rPr lang="cs-CZ" i="1" dirty="0" err="1" smtClean="0"/>
              <a:t>fora</a:t>
            </a:r>
            <a:r>
              <a:rPr lang="cs-CZ" dirty="0" smtClean="0"/>
              <a:t> a </a:t>
            </a:r>
            <a:r>
              <a:rPr lang="cs-CZ" i="1" dirty="0" smtClean="0"/>
              <a:t>lege </a:t>
            </a:r>
            <a:r>
              <a:rPr lang="cs-CZ" i="1" dirty="0" err="1" smtClean="0"/>
              <a:t>causae</a:t>
            </a:r>
            <a:endParaRPr lang="cs-CZ" i="1" dirty="0" smtClean="0"/>
          </a:p>
          <a:p>
            <a:pPr lvl="1"/>
            <a:r>
              <a:rPr lang="cs-CZ" dirty="0" smtClean="0"/>
              <a:t>Příklad z učebnice – právní režim dědění movitých věcí</a:t>
            </a:r>
          </a:p>
          <a:p>
            <a:pPr lvl="1"/>
            <a:endParaRPr lang="cs-CZ" dirty="0"/>
          </a:p>
        </p:txBody>
      </p:sp>
      <p:sp>
        <p:nvSpPr>
          <p:cNvPr id="4" name="Zástupný symbol pro zápatí 3"/>
          <p:cNvSpPr>
            <a:spLocks noGrp="1"/>
          </p:cNvSpPr>
          <p:nvPr>
            <p:ph type="ftr" sz="quarter" idx="10"/>
          </p:nvPr>
        </p:nvSpPr>
        <p:spPr/>
        <p:txBody>
          <a:bodyPr/>
          <a:lstStyle/>
          <a:p>
            <a:r>
              <a:rPr lang="cs-CZ" altLang="cs-CZ" smtClean="0"/>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Tree>
    <p:extLst>
      <p:ext uri="{BB962C8B-B14F-4D97-AF65-F5344CB8AC3E}">
        <p14:creationId xmlns:p14="http://schemas.microsoft.com/office/powerpoint/2010/main" val="25107947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Komparativní právo jako nástroj pro aplikaci MPS</a:t>
            </a:r>
          </a:p>
        </p:txBody>
      </p:sp>
      <p:sp>
        <p:nvSpPr>
          <p:cNvPr id="3" name="Zástupný symbol pro obsah 2"/>
          <p:cNvSpPr>
            <a:spLocks noGrp="1"/>
          </p:cNvSpPr>
          <p:nvPr>
            <p:ph idx="1"/>
          </p:nvPr>
        </p:nvSpPr>
        <p:spPr/>
        <p:txBody>
          <a:bodyPr/>
          <a:lstStyle/>
          <a:p>
            <a:r>
              <a:rPr lang="cs-CZ" i="1" dirty="0" err="1" smtClean="0"/>
              <a:t>Renvoi</a:t>
            </a:r>
            <a:endParaRPr lang="cs-CZ" i="1" dirty="0" smtClean="0"/>
          </a:p>
          <a:p>
            <a:pPr lvl="1"/>
            <a:r>
              <a:rPr lang="cs-CZ" dirty="0" smtClean="0"/>
              <a:t>Přijímání – pragmatický pohled návratu k tuzemskému právu, nabídka cizímu právu, shoda v rozhodování…</a:t>
            </a:r>
          </a:p>
          <a:p>
            <a:pPr lvl="1"/>
            <a:r>
              <a:rPr lang="cs-CZ" dirty="0" smtClean="0"/>
              <a:t>Nepřijímání – riziko bludného kruhu</a:t>
            </a:r>
          </a:p>
          <a:p>
            <a:pPr lvl="1"/>
            <a:r>
              <a:rPr lang="cs-CZ" dirty="0" smtClean="0"/>
              <a:t>Zvláštní přístupy – </a:t>
            </a:r>
            <a:r>
              <a:rPr lang="cs-CZ" i="1" dirty="0" err="1" smtClean="0"/>
              <a:t>common</a:t>
            </a:r>
            <a:r>
              <a:rPr lang="cs-CZ" i="1" dirty="0" smtClean="0"/>
              <a:t> </a:t>
            </a:r>
            <a:r>
              <a:rPr lang="cs-CZ" i="1" dirty="0" err="1" smtClean="0"/>
              <a:t>law</a:t>
            </a:r>
            <a:r>
              <a:rPr lang="cs-CZ" i="1" dirty="0" smtClean="0"/>
              <a:t>, </a:t>
            </a:r>
            <a:r>
              <a:rPr lang="cs-CZ" i="1" dirty="0" err="1" smtClean="0"/>
              <a:t>foreign</a:t>
            </a:r>
            <a:r>
              <a:rPr lang="cs-CZ" i="1" dirty="0" smtClean="0"/>
              <a:t> </a:t>
            </a:r>
            <a:r>
              <a:rPr lang="cs-CZ" i="1" dirty="0" err="1" smtClean="0"/>
              <a:t>court</a:t>
            </a:r>
            <a:r>
              <a:rPr lang="cs-CZ" i="1" dirty="0" smtClean="0"/>
              <a:t> </a:t>
            </a:r>
            <a:r>
              <a:rPr lang="cs-CZ" i="1" dirty="0" err="1" smtClean="0"/>
              <a:t>theory</a:t>
            </a:r>
            <a:r>
              <a:rPr lang="cs-CZ" i="1" dirty="0" smtClean="0"/>
              <a:t> </a:t>
            </a:r>
            <a:r>
              <a:rPr lang="cs-CZ" dirty="0" smtClean="0"/>
              <a:t>– jak by postupoval soudce v jiném státě</a:t>
            </a:r>
          </a:p>
          <a:p>
            <a:pPr lvl="1"/>
            <a:r>
              <a:rPr lang="cs-CZ" dirty="0" smtClean="0"/>
              <a:t>Česká pozice - § 21 ZMPS (§ 31/1 druhá věta, § 65/3, § 83/2 a 7, § 119 věta druhá) </a:t>
            </a:r>
            <a:endParaRPr lang="cs-CZ" dirty="0"/>
          </a:p>
        </p:txBody>
      </p:sp>
      <p:sp>
        <p:nvSpPr>
          <p:cNvPr id="4" name="Zástupný symbol pro zápatí 3"/>
          <p:cNvSpPr>
            <a:spLocks noGrp="1"/>
          </p:cNvSpPr>
          <p:nvPr>
            <p:ph type="ftr" sz="quarter" idx="10"/>
          </p:nvPr>
        </p:nvSpPr>
        <p:spPr/>
        <p:txBody>
          <a:bodyPr/>
          <a:lstStyle/>
          <a:p>
            <a:r>
              <a:rPr lang="cs-CZ" altLang="cs-CZ" smtClean="0"/>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Tree>
    <p:extLst>
      <p:ext uri="{BB962C8B-B14F-4D97-AF65-F5344CB8AC3E}">
        <p14:creationId xmlns:p14="http://schemas.microsoft.com/office/powerpoint/2010/main" val="16651571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Komparativní právo jako nástroj pro aplikaci MPS</a:t>
            </a:r>
          </a:p>
        </p:txBody>
      </p:sp>
      <p:sp>
        <p:nvSpPr>
          <p:cNvPr id="3" name="Zástupný symbol pro obsah 2"/>
          <p:cNvSpPr>
            <a:spLocks noGrp="1"/>
          </p:cNvSpPr>
          <p:nvPr>
            <p:ph idx="1"/>
          </p:nvPr>
        </p:nvSpPr>
        <p:spPr/>
        <p:txBody>
          <a:bodyPr/>
          <a:lstStyle/>
          <a:p>
            <a:r>
              <a:rPr lang="cs-CZ" dirty="0" smtClean="0"/>
              <a:t>Zjišťování obsahu cizího práva</a:t>
            </a:r>
          </a:p>
          <a:p>
            <a:pPr lvl="1"/>
            <a:r>
              <a:rPr lang="cs-CZ" i="1" dirty="0" err="1" smtClean="0"/>
              <a:t>Symeonides</a:t>
            </a:r>
            <a:endParaRPr lang="cs-CZ" i="1" dirty="0" smtClean="0"/>
          </a:p>
          <a:p>
            <a:pPr lvl="1"/>
            <a:r>
              <a:rPr lang="cs-CZ" i="1" dirty="0" smtClean="0"/>
              <a:t>Max </a:t>
            </a:r>
            <a:r>
              <a:rPr lang="cs-CZ" i="1" dirty="0" err="1" smtClean="0"/>
              <a:t>Rhenstein</a:t>
            </a:r>
            <a:r>
              <a:rPr lang="cs-CZ" i="1" dirty="0" smtClean="0"/>
              <a:t> </a:t>
            </a:r>
            <a:r>
              <a:rPr lang="cs-CZ" dirty="0" smtClean="0"/>
              <a:t>– USA, 40 rozhodnutí s mezinárodním prvkem, ve 32 špatně aplikováno cizí právo…</a:t>
            </a:r>
          </a:p>
          <a:p>
            <a:pPr lvl="1"/>
            <a:r>
              <a:rPr lang="cs-CZ" dirty="0" smtClean="0"/>
              <a:t>Soudce musí cizímu právu porozumět, jak jej aplikovat v praxi, jinak </a:t>
            </a:r>
            <a:r>
              <a:rPr lang="cs-CZ" i="1" dirty="0" smtClean="0"/>
              <a:t>lex </a:t>
            </a:r>
            <a:r>
              <a:rPr lang="cs-CZ" i="1" dirty="0" err="1" smtClean="0"/>
              <a:t>fori</a:t>
            </a:r>
            <a:endParaRPr lang="cs-CZ" i="1" dirty="0" smtClean="0"/>
          </a:p>
          <a:p>
            <a:pPr lvl="1"/>
            <a:r>
              <a:rPr lang="cs-CZ" dirty="0" err="1" smtClean="0"/>
              <a:t>Common</a:t>
            </a:r>
            <a:r>
              <a:rPr lang="cs-CZ" dirty="0" smtClean="0"/>
              <a:t> </a:t>
            </a:r>
            <a:r>
              <a:rPr lang="cs-CZ" dirty="0" err="1" smtClean="0"/>
              <a:t>law</a:t>
            </a:r>
            <a:r>
              <a:rPr lang="cs-CZ" dirty="0" smtClean="0"/>
              <a:t> – běžní znalci cizího práva</a:t>
            </a:r>
          </a:p>
          <a:p>
            <a:pPr lvl="2"/>
            <a:r>
              <a:rPr lang="cs-CZ" sz="2000" dirty="0" smtClean="0"/>
              <a:t>Rudolf </a:t>
            </a:r>
            <a:r>
              <a:rPr lang="cs-CZ" sz="2000" dirty="0" err="1" smtClean="0"/>
              <a:t>Schlesinger</a:t>
            </a:r>
            <a:r>
              <a:rPr lang="cs-CZ" sz="2000" dirty="0" smtClean="0"/>
              <a:t>: </a:t>
            </a:r>
          </a:p>
          <a:p>
            <a:pPr lvl="2"/>
            <a:r>
              <a:rPr lang="cs-CZ" sz="2000" i="1" dirty="0" smtClean="0"/>
              <a:t>„Do </a:t>
            </a:r>
            <a:r>
              <a:rPr lang="cs-CZ" sz="2000" i="1" dirty="0" err="1" smtClean="0"/>
              <a:t>you</a:t>
            </a:r>
            <a:r>
              <a:rPr lang="cs-CZ" sz="2000" i="1" dirty="0" smtClean="0"/>
              <a:t> </a:t>
            </a:r>
            <a:r>
              <a:rPr lang="en-US" sz="2000" i="1" dirty="0" smtClean="0"/>
              <a:t>[</a:t>
            </a:r>
            <a:r>
              <a:rPr lang="cs-CZ" sz="2000" i="1" dirty="0" err="1" smtClean="0"/>
              <a:t>from</a:t>
            </a:r>
            <a:r>
              <a:rPr lang="cs-CZ" sz="2000" i="1" dirty="0" smtClean="0"/>
              <a:t> </a:t>
            </a:r>
            <a:r>
              <a:rPr lang="cs-CZ" sz="2000" i="1" dirty="0" err="1" smtClean="0"/>
              <a:t>Germany</a:t>
            </a:r>
            <a:r>
              <a:rPr lang="en-US" sz="2000" i="1" dirty="0" smtClean="0"/>
              <a:t>]</a:t>
            </a:r>
            <a:r>
              <a:rPr lang="cs-CZ" sz="2000" i="1" dirty="0" smtClean="0"/>
              <a:t> </a:t>
            </a:r>
            <a:r>
              <a:rPr lang="cs-CZ" sz="2000" i="1" dirty="0" err="1" smtClean="0"/>
              <a:t>think</a:t>
            </a:r>
            <a:r>
              <a:rPr lang="cs-CZ" sz="2000" i="1" dirty="0" smtClean="0"/>
              <a:t> </a:t>
            </a:r>
            <a:r>
              <a:rPr lang="cs-CZ" sz="2000" i="1" dirty="0" err="1" smtClean="0"/>
              <a:t>you</a:t>
            </a:r>
            <a:r>
              <a:rPr lang="cs-CZ" sz="2000" i="1" dirty="0" smtClean="0"/>
              <a:t> </a:t>
            </a:r>
            <a:r>
              <a:rPr lang="cs-CZ" sz="2000" i="1" dirty="0" err="1" smtClean="0"/>
              <a:t>know</a:t>
            </a:r>
            <a:r>
              <a:rPr lang="cs-CZ" sz="2000" i="1" dirty="0" smtClean="0"/>
              <a:t> more </a:t>
            </a:r>
            <a:r>
              <a:rPr lang="cs-CZ" sz="2000" i="1" dirty="0" err="1" smtClean="0"/>
              <a:t>about</a:t>
            </a:r>
            <a:r>
              <a:rPr lang="cs-CZ" sz="2000" i="1" dirty="0" smtClean="0"/>
              <a:t> </a:t>
            </a:r>
            <a:r>
              <a:rPr lang="cs-CZ" sz="2000" i="1" dirty="0" err="1" smtClean="0"/>
              <a:t>French</a:t>
            </a:r>
            <a:r>
              <a:rPr lang="cs-CZ" sz="2000" i="1" dirty="0" smtClean="0"/>
              <a:t> </a:t>
            </a:r>
            <a:r>
              <a:rPr lang="cs-CZ" sz="2000" i="1" dirty="0" err="1" smtClean="0"/>
              <a:t>law</a:t>
            </a:r>
            <a:r>
              <a:rPr lang="cs-CZ" sz="2000" i="1" dirty="0" smtClean="0"/>
              <a:t> </a:t>
            </a:r>
            <a:r>
              <a:rPr lang="cs-CZ" sz="2000" i="1" dirty="0" err="1" smtClean="0"/>
              <a:t>than</a:t>
            </a:r>
            <a:r>
              <a:rPr lang="cs-CZ" sz="2000" i="1" dirty="0" smtClean="0"/>
              <a:t> </a:t>
            </a:r>
            <a:r>
              <a:rPr lang="cs-CZ" sz="2000" i="1" dirty="0" err="1" smtClean="0"/>
              <a:t>Frech</a:t>
            </a:r>
            <a:r>
              <a:rPr lang="cs-CZ" sz="2000" i="1" dirty="0" smtClean="0"/>
              <a:t> </a:t>
            </a:r>
            <a:r>
              <a:rPr lang="cs-CZ" sz="2000" i="1" dirty="0" err="1" smtClean="0"/>
              <a:t>professor</a:t>
            </a:r>
            <a:r>
              <a:rPr lang="cs-CZ" sz="2000" i="1" dirty="0" smtClean="0"/>
              <a:t>? </a:t>
            </a:r>
          </a:p>
          <a:p>
            <a:pPr lvl="2"/>
            <a:r>
              <a:rPr lang="cs-CZ" sz="2000" i="1" dirty="0" smtClean="0"/>
              <a:t>No, but I </a:t>
            </a:r>
            <a:r>
              <a:rPr lang="cs-CZ" sz="2000" i="1" dirty="0" err="1" smtClean="0"/>
              <a:t>can</a:t>
            </a:r>
            <a:r>
              <a:rPr lang="cs-CZ" sz="2000" i="1" dirty="0" smtClean="0"/>
              <a:t> </a:t>
            </a:r>
            <a:r>
              <a:rPr lang="cs-CZ" sz="2000" i="1" dirty="0" err="1" smtClean="0"/>
              <a:t>explain</a:t>
            </a:r>
            <a:r>
              <a:rPr lang="cs-CZ" sz="2000" i="1" dirty="0" smtClean="0"/>
              <a:t> </a:t>
            </a:r>
            <a:r>
              <a:rPr lang="cs-CZ" sz="2000" i="1" dirty="0" err="1" smtClean="0"/>
              <a:t>it</a:t>
            </a:r>
            <a:r>
              <a:rPr lang="cs-CZ" sz="2000" i="1" dirty="0" smtClean="0"/>
              <a:t> to </a:t>
            </a:r>
            <a:r>
              <a:rPr lang="cs-CZ" sz="2000" i="1" dirty="0" err="1" smtClean="0"/>
              <a:t>the</a:t>
            </a:r>
            <a:r>
              <a:rPr lang="cs-CZ" sz="2000" i="1" dirty="0" smtClean="0"/>
              <a:t> </a:t>
            </a:r>
            <a:r>
              <a:rPr lang="cs-CZ" sz="2000" i="1" dirty="0" err="1" smtClean="0"/>
              <a:t>tribunal</a:t>
            </a:r>
            <a:r>
              <a:rPr lang="cs-CZ" sz="2000" i="1" dirty="0" smtClean="0"/>
              <a:t> </a:t>
            </a:r>
            <a:r>
              <a:rPr lang="cs-CZ" sz="2000" i="1" dirty="0" err="1" smtClean="0"/>
              <a:t>better</a:t>
            </a:r>
            <a:r>
              <a:rPr lang="cs-CZ" sz="2000" i="1" dirty="0" smtClean="0"/>
              <a:t>.“</a:t>
            </a:r>
          </a:p>
          <a:p>
            <a:pPr lvl="1"/>
            <a:endParaRPr lang="cs-CZ" dirty="0"/>
          </a:p>
        </p:txBody>
      </p:sp>
      <p:sp>
        <p:nvSpPr>
          <p:cNvPr id="4" name="Zástupný symbol pro zápatí 3"/>
          <p:cNvSpPr>
            <a:spLocks noGrp="1"/>
          </p:cNvSpPr>
          <p:nvPr>
            <p:ph type="ftr" sz="quarter" idx="10"/>
          </p:nvPr>
        </p:nvSpPr>
        <p:spPr/>
        <p:txBody>
          <a:bodyPr/>
          <a:lstStyle/>
          <a:p>
            <a:r>
              <a:rPr lang="cs-CZ" altLang="cs-CZ" smtClean="0"/>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Tree>
    <p:extLst>
      <p:ext uri="{BB962C8B-B14F-4D97-AF65-F5344CB8AC3E}">
        <p14:creationId xmlns:p14="http://schemas.microsoft.com/office/powerpoint/2010/main" val="40269294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Komparativní právo jako nástroj pro aplikaci MPS</a:t>
            </a:r>
          </a:p>
        </p:txBody>
      </p:sp>
      <p:sp>
        <p:nvSpPr>
          <p:cNvPr id="3" name="Zástupný symbol pro obsah 2"/>
          <p:cNvSpPr>
            <a:spLocks noGrp="1"/>
          </p:cNvSpPr>
          <p:nvPr>
            <p:ph idx="1"/>
          </p:nvPr>
        </p:nvSpPr>
        <p:spPr/>
        <p:txBody>
          <a:bodyPr/>
          <a:lstStyle/>
          <a:p>
            <a:r>
              <a:rPr lang="cs-CZ" dirty="0"/>
              <a:t>Zjišťování obsahu cizího práva</a:t>
            </a:r>
          </a:p>
          <a:p>
            <a:pPr lvl="1"/>
            <a:r>
              <a:rPr lang="cs-CZ" sz="2000" dirty="0" smtClean="0"/>
              <a:t>Česká pozice - § 23 ZMPS</a:t>
            </a:r>
          </a:p>
          <a:p>
            <a:pPr lvl="1"/>
            <a:r>
              <a:rPr lang="cs-CZ" sz="2000" i="1" dirty="0" smtClean="0"/>
              <a:t>Pokud </a:t>
            </a:r>
            <a:r>
              <a:rPr lang="cs-CZ" sz="2000" i="1" dirty="0"/>
              <a:t>z jiných ustanovení tohoto zákona nevyplývá něco jiného, je třeba zahraničního práva, jehož se má použít podle ustanovení tohoto zákona, používat </a:t>
            </a:r>
            <a:r>
              <a:rPr lang="cs-CZ" sz="2000" b="1" i="1" dirty="0"/>
              <a:t>i bez návrhu</a:t>
            </a:r>
            <a:r>
              <a:rPr lang="cs-CZ" sz="2000" i="1" dirty="0"/>
              <a:t> a tak, jak se ho používá na území, v němž toto právo </a:t>
            </a:r>
            <a:r>
              <a:rPr lang="cs-CZ" sz="2000" i="1" dirty="0" smtClean="0"/>
              <a:t>platí. </a:t>
            </a:r>
            <a:r>
              <a:rPr lang="cs-CZ" sz="2000" i="1" dirty="0"/>
              <a:t>Použije se těch jeho ustanovení, kterých by se na území, na němž toto právo platí, pro rozhodnutí ve věci použilo, bez ohledu na jejich systematické zařazení nebo jejich veřejnoprávní povahu, pokud nejsou v rozporu s nutně použitelnými předpisy českého </a:t>
            </a:r>
            <a:r>
              <a:rPr lang="cs-CZ" sz="2000" i="1" dirty="0" smtClean="0"/>
              <a:t>práva.</a:t>
            </a:r>
          </a:p>
          <a:p>
            <a:pPr lvl="1"/>
            <a:r>
              <a:rPr lang="cs-CZ" sz="2000" i="1" dirty="0"/>
              <a:t>Pokud dále není stanoveno něco jiného, obsah zahraničního práva, jehož se má použít podle ustanovení tohoto zákona, se zjišťuje bez návrhu z úřední povinnosti. Soud nebo orgán veřejné moci, který rozhoduje ve věcech upravených tímto zákonem, učiní k jeho zjištění všechna potřebná opatření.</a:t>
            </a:r>
            <a:endParaRPr lang="cs-CZ" sz="2000" dirty="0"/>
          </a:p>
        </p:txBody>
      </p:sp>
      <p:sp>
        <p:nvSpPr>
          <p:cNvPr id="4" name="Zástupný symbol pro zápatí 3"/>
          <p:cNvSpPr>
            <a:spLocks noGrp="1"/>
          </p:cNvSpPr>
          <p:nvPr>
            <p:ph type="ftr" sz="quarter" idx="10"/>
          </p:nvPr>
        </p:nvSpPr>
        <p:spPr/>
        <p:txBody>
          <a:bodyPr/>
          <a:lstStyle/>
          <a:p>
            <a:r>
              <a:rPr lang="cs-CZ" altLang="cs-CZ" smtClean="0"/>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Tree>
    <p:extLst>
      <p:ext uri="{BB962C8B-B14F-4D97-AF65-F5344CB8AC3E}">
        <p14:creationId xmlns:p14="http://schemas.microsoft.com/office/powerpoint/2010/main" val="6019316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Komparativní právo jako nástroj pro aplikaci MPS</a:t>
            </a:r>
          </a:p>
        </p:txBody>
      </p:sp>
      <p:sp>
        <p:nvSpPr>
          <p:cNvPr id="3" name="Zástupný symbol pro obsah 2"/>
          <p:cNvSpPr>
            <a:spLocks noGrp="1"/>
          </p:cNvSpPr>
          <p:nvPr>
            <p:ph idx="1"/>
          </p:nvPr>
        </p:nvSpPr>
        <p:spPr/>
        <p:txBody>
          <a:bodyPr/>
          <a:lstStyle/>
          <a:p>
            <a:r>
              <a:rPr lang="cs-CZ" dirty="0" err="1" smtClean="0"/>
              <a:t>Better</a:t>
            </a:r>
            <a:r>
              <a:rPr lang="cs-CZ" dirty="0" smtClean="0"/>
              <a:t> </a:t>
            </a:r>
            <a:r>
              <a:rPr lang="cs-CZ" dirty="0" err="1" smtClean="0"/>
              <a:t>law</a:t>
            </a:r>
            <a:r>
              <a:rPr lang="cs-CZ" dirty="0" smtClean="0"/>
              <a:t> </a:t>
            </a:r>
            <a:r>
              <a:rPr lang="cs-CZ" dirty="0" err="1" smtClean="0"/>
              <a:t>doctrine</a:t>
            </a:r>
            <a:endParaRPr lang="cs-CZ" dirty="0" smtClean="0"/>
          </a:p>
          <a:p>
            <a:pPr lvl="1">
              <a:lnSpc>
                <a:spcPct val="90000"/>
              </a:lnSpc>
            </a:pPr>
            <a:r>
              <a:rPr lang="cs-CZ" altLang="cs-CZ" dirty="0" smtClean="0"/>
              <a:t>USA, Robert </a:t>
            </a:r>
            <a:r>
              <a:rPr lang="cs-CZ" altLang="cs-CZ" dirty="0"/>
              <a:t>A. </a:t>
            </a:r>
            <a:r>
              <a:rPr lang="cs-CZ" altLang="cs-CZ" dirty="0" err="1"/>
              <a:t>Leflar</a:t>
            </a:r>
            <a:endParaRPr lang="cs-CZ" altLang="cs-CZ" dirty="0"/>
          </a:p>
          <a:p>
            <a:pPr lvl="1">
              <a:lnSpc>
                <a:spcPct val="90000"/>
              </a:lnSpc>
              <a:buFont typeface="Wingdings" panose="05000000000000000000" pitchFamily="2" charset="2"/>
              <a:buChar char="Ø"/>
            </a:pPr>
            <a:r>
              <a:rPr lang="cs-CZ" altLang="cs-CZ" dirty="0"/>
              <a:t>Určení rozhodného práva na základě 5 </a:t>
            </a:r>
            <a:r>
              <a:rPr lang="cs-CZ" altLang="cs-CZ" dirty="0" smtClean="0"/>
              <a:t>znaků - předvídatelnost </a:t>
            </a:r>
            <a:r>
              <a:rPr lang="cs-CZ" altLang="cs-CZ" dirty="0"/>
              <a:t>výsledku (právní jistota stran</a:t>
            </a:r>
            <a:r>
              <a:rPr lang="cs-CZ" altLang="cs-CZ" dirty="0" smtClean="0"/>
              <a:t>), zachování </a:t>
            </a:r>
            <a:r>
              <a:rPr lang="cs-CZ" altLang="cs-CZ" dirty="0"/>
              <a:t>mezistátního a mezinárodního pořádku (neupřednostňovat </a:t>
            </a:r>
            <a:r>
              <a:rPr lang="cs-CZ" altLang="cs-CZ" i="1" dirty="0"/>
              <a:t>lex </a:t>
            </a:r>
            <a:r>
              <a:rPr lang="cs-CZ" altLang="cs-CZ" i="1" dirty="0" err="1"/>
              <a:t>fori</a:t>
            </a:r>
            <a:r>
              <a:rPr lang="cs-CZ" altLang="cs-CZ" dirty="0" smtClean="0"/>
              <a:t>), zjednodušení </a:t>
            </a:r>
            <a:r>
              <a:rPr lang="cs-CZ" altLang="cs-CZ" dirty="0"/>
              <a:t>úkolu </a:t>
            </a:r>
            <a:r>
              <a:rPr lang="cs-CZ" altLang="cs-CZ" dirty="0" smtClean="0"/>
              <a:t>soudu, podpora </a:t>
            </a:r>
            <a:r>
              <a:rPr lang="cs-CZ" altLang="cs-CZ" dirty="0"/>
              <a:t>vládních zájmů státu soudu vyřešit </a:t>
            </a:r>
            <a:r>
              <a:rPr lang="cs-CZ" altLang="cs-CZ" dirty="0" smtClean="0"/>
              <a:t>spor, </a:t>
            </a:r>
            <a:r>
              <a:rPr lang="cs-CZ" altLang="cs-CZ" dirty="0" err="1" smtClean="0"/>
              <a:t>oužití</a:t>
            </a:r>
            <a:r>
              <a:rPr lang="cs-CZ" altLang="cs-CZ" dirty="0" smtClean="0"/>
              <a:t> </a:t>
            </a:r>
            <a:r>
              <a:rPr lang="cs-CZ" altLang="cs-CZ" dirty="0"/>
              <a:t>lepšího právního pravidla </a:t>
            </a:r>
          </a:p>
          <a:p>
            <a:pPr lvl="1">
              <a:lnSpc>
                <a:spcPct val="90000"/>
              </a:lnSpc>
              <a:buFont typeface="Wingdings" panose="05000000000000000000" pitchFamily="2" charset="2"/>
              <a:buChar char="Ø"/>
            </a:pPr>
            <a:r>
              <a:rPr lang="cs-CZ" altLang="cs-CZ" i="1" dirty="0" smtClean="0"/>
              <a:t>„Superiority </a:t>
            </a:r>
            <a:r>
              <a:rPr lang="cs-CZ" altLang="cs-CZ" i="1" dirty="0" err="1" smtClean="0"/>
              <a:t>of</a:t>
            </a:r>
            <a:r>
              <a:rPr lang="cs-CZ" altLang="cs-CZ" i="1" dirty="0" smtClean="0"/>
              <a:t> </a:t>
            </a:r>
            <a:r>
              <a:rPr lang="cs-CZ" altLang="cs-CZ" i="1" dirty="0" err="1" smtClean="0"/>
              <a:t>one</a:t>
            </a:r>
            <a:r>
              <a:rPr lang="cs-CZ" altLang="cs-CZ" i="1" dirty="0" smtClean="0"/>
              <a:t> rule </a:t>
            </a:r>
            <a:r>
              <a:rPr lang="cs-CZ" altLang="cs-CZ" i="1" dirty="0" err="1" smtClean="0"/>
              <a:t>of</a:t>
            </a:r>
            <a:r>
              <a:rPr lang="cs-CZ" altLang="cs-CZ" i="1" dirty="0" smtClean="0"/>
              <a:t> </a:t>
            </a:r>
            <a:r>
              <a:rPr lang="cs-CZ" altLang="cs-CZ" i="1" dirty="0" err="1" smtClean="0"/>
              <a:t>law</a:t>
            </a:r>
            <a:r>
              <a:rPr lang="cs-CZ" altLang="cs-CZ" i="1" dirty="0" smtClean="0"/>
              <a:t> </a:t>
            </a:r>
            <a:r>
              <a:rPr lang="cs-CZ" altLang="cs-CZ" i="1" dirty="0" err="1" smtClean="0"/>
              <a:t>over</a:t>
            </a:r>
            <a:r>
              <a:rPr lang="cs-CZ" altLang="cs-CZ" i="1" dirty="0" smtClean="0"/>
              <a:t> </a:t>
            </a:r>
            <a:r>
              <a:rPr lang="cs-CZ" altLang="cs-CZ" i="1" dirty="0" err="1" smtClean="0"/>
              <a:t>another</a:t>
            </a:r>
            <a:r>
              <a:rPr lang="cs-CZ" altLang="cs-CZ" i="1" dirty="0" smtClean="0"/>
              <a:t> in </a:t>
            </a:r>
            <a:r>
              <a:rPr lang="cs-CZ" altLang="cs-CZ" i="1" dirty="0" err="1" smtClean="0"/>
              <a:t>terms</a:t>
            </a:r>
            <a:r>
              <a:rPr lang="cs-CZ" altLang="cs-CZ" i="1" dirty="0" smtClean="0"/>
              <a:t> </a:t>
            </a:r>
            <a:r>
              <a:rPr lang="cs-CZ" altLang="cs-CZ" i="1" dirty="0" err="1" smtClean="0"/>
              <a:t>of</a:t>
            </a:r>
            <a:r>
              <a:rPr lang="cs-CZ" altLang="cs-CZ" i="1" dirty="0" smtClean="0"/>
              <a:t> </a:t>
            </a:r>
            <a:r>
              <a:rPr lang="cs-CZ" altLang="cs-CZ" i="1" dirty="0" err="1" smtClean="0"/>
              <a:t>socio-economic</a:t>
            </a:r>
            <a:r>
              <a:rPr lang="cs-CZ" altLang="cs-CZ" i="1" dirty="0" smtClean="0"/>
              <a:t> </a:t>
            </a:r>
            <a:r>
              <a:rPr lang="cs-CZ" altLang="cs-CZ" i="1" dirty="0" err="1" smtClean="0"/>
              <a:t>jurisprudential</a:t>
            </a:r>
            <a:r>
              <a:rPr lang="cs-CZ" altLang="cs-CZ" i="1" dirty="0" smtClean="0"/>
              <a:t> </a:t>
            </a:r>
            <a:r>
              <a:rPr lang="cs-CZ" altLang="cs-CZ" i="1" dirty="0" err="1" smtClean="0"/>
              <a:t>standards</a:t>
            </a:r>
            <a:r>
              <a:rPr lang="cs-CZ" altLang="cs-CZ" i="1" dirty="0" smtClean="0"/>
              <a:t>“ </a:t>
            </a:r>
          </a:p>
          <a:p>
            <a:pPr lvl="1">
              <a:lnSpc>
                <a:spcPct val="90000"/>
              </a:lnSpc>
              <a:buFont typeface="Wingdings" panose="05000000000000000000" pitchFamily="2" charset="2"/>
              <a:buChar char="Ø"/>
            </a:pPr>
            <a:r>
              <a:rPr lang="cs-CZ" altLang="cs-CZ" dirty="0" smtClean="0"/>
              <a:t>Vyloučeno v EU…? Viz dále…</a:t>
            </a:r>
            <a:endParaRPr lang="cs-CZ" altLang="cs-CZ" dirty="0"/>
          </a:p>
          <a:p>
            <a:endParaRPr lang="cs-CZ" dirty="0" smtClean="0"/>
          </a:p>
          <a:p>
            <a:endParaRPr lang="cs-CZ" dirty="0"/>
          </a:p>
        </p:txBody>
      </p:sp>
      <p:sp>
        <p:nvSpPr>
          <p:cNvPr id="4" name="Zástupný symbol pro zápatí 3"/>
          <p:cNvSpPr>
            <a:spLocks noGrp="1"/>
          </p:cNvSpPr>
          <p:nvPr>
            <p:ph type="ftr" sz="quarter" idx="10"/>
          </p:nvPr>
        </p:nvSpPr>
        <p:spPr/>
        <p:txBody>
          <a:bodyPr/>
          <a:lstStyle/>
          <a:p>
            <a:r>
              <a:rPr lang="cs-CZ" altLang="cs-CZ" smtClean="0"/>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Tree>
    <p:extLst>
      <p:ext uri="{BB962C8B-B14F-4D97-AF65-F5344CB8AC3E}">
        <p14:creationId xmlns:p14="http://schemas.microsoft.com/office/powerpoint/2010/main" val="42871429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Komparativní právo jako nástroj pro aplikaci MPS</a:t>
            </a:r>
          </a:p>
        </p:txBody>
      </p:sp>
      <p:sp>
        <p:nvSpPr>
          <p:cNvPr id="3" name="Zástupný symbol pro obsah 2"/>
          <p:cNvSpPr>
            <a:spLocks noGrp="1"/>
          </p:cNvSpPr>
          <p:nvPr>
            <p:ph idx="1"/>
          </p:nvPr>
        </p:nvSpPr>
        <p:spPr/>
        <p:txBody>
          <a:bodyPr/>
          <a:lstStyle/>
          <a:p>
            <a:r>
              <a:rPr lang="cs-CZ" dirty="0" smtClean="0"/>
              <a:t>„</a:t>
            </a:r>
            <a:r>
              <a:rPr lang="cs-CZ" dirty="0" err="1" smtClean="0"/>
              <a:t>better</a:t>
            </a:r>
            <a:r>
              <a:rPr lang="cs-CZ" dirty="0" smtClean="0"/>
              <a:t> </a:t>
            </a:r>
            <a:r>
              <a:rPr lang="cs-CZ" dirty="0" err="1" smtClean="0"/>
              <a:t>law</a:t>
            </a:r>
            <a:r>
              <a:rPr lang="cs-CZ" dirty="0" smtClean="0"/>
              <a:t>“ v EU?</a:t>
            </a:r>
          </a:p>
          <a:p>
            <a:pPr lvl="1"/>
            <a:r>
              <a:rPr lang="cs-CZ" sz="2000" dirty="0" smtClean="0"/>
              <a:t>Delikty – výběr žalobce mezi místem protiprávního jednání a místa vzniku škody</a:t>
            </a:r>
          </a:p>
          <a:p>
            <a:pPr marL="1257300" lvl="2" indent="-342900">
              <a:buFont typeface="Arial" panose="020B0604020202020204" pitchFamily="34" charset="0"/>
              <a:buChar char="•"/>
            </a:pPr>
            <a:r>
              <a:rPr lang="cs-CZ" sz="1800" dirty="0" smtClean="0"/>
              <a:t>Článek 6 odst. 3 písm. b) Nařízení Řím II (narušení trhu ve více zemích)</a:t>
            </a:r>
          </a:p>
          <a:p>
            <a:pPr marL="1257300" lvl="2" indent="-342900">
              <a:buFont typeface="Arial" panose="020B0604020202020204" pitchFamily="34" charset="0"/>
              <a:buChar char="•"/>
            </a:pPr>
            <a:r>
              <a:rPr lang="cs-CZ" sz="1800" dirty="0" smtClean="0"/>
              <a:t>Článek 7 Nařízení Řím II (škoda na životním prostředí</a:t>
            </a:r>
            <a:r>
              <a:rPr lang="cs-CZ" sz="1800" dirty="0" smtClean="0"/>
              <a:t>)</a:t>
            </a:r>
          </a:p>
          <a:p>
            <a:pPr marL="1257300" lvl="2" indent="-342900">
              <a:buFont typeface="Arial" panose="020B0604020202020204" pitchFamily="34" charset="0"/>
              <a:buChar char="•"/>
            </a:pPr>
            <a:r>
              <a:rPr lang="cs-CZ" sz="1800" dirty="0" smtClean="0"/>
              <a:t>Článek 8 Nařízení Řím II – výběr „nejpříznivějšího“ práva pro žalobce</a:t>
            </a:r>
            <a:endParaRPr lang="cs-CZ" sz="1800" dirty="0" smtClean="0"/>
          </a:p>
          <a:p>
            <a:pPr marL="1257300" lvl="2" indent="-342900">
              <a:buFont typeface="Arial" panose="020B0604020202020204" pitchFamily="34" charset="0"/>
              <a:buChar char="•"/>
            </a:pPr>
            <a:r>
              <a:rPr lang="cs-CZ" sz="1800" dirty="0" smtClean="0"/>
              <a:t>Výběr na základě předpokládaného výsledku</a:t>
            </a:r>
          </a:p>
          <a:p>
            <a:pPr lvl="1"/>
            <a:r>
              <a:rPr lang="cs-CZ" sz="2000" dirty="0" smtClean="0"/>
              <a:t>Výběr na straně soudce</a:t>
            </a:r>
          </a:p>
          <a:p>
            <a:pPr marL="1257300" lvl="2" indent="-342900">
              <a:buFont typeface="Arial" panose="020B0604020202020204" pitchFamily="34" charset="0"/>
              <a:buChar char="•"/>
            </a:pPr>
            <a:r>
              <a:rPr lang="cs-CZ" sz="2000" dirty="0" smtClean="0"/>
              <a:t>Smlouvy spotřebitelské, pracovní – volba práva (článek 6 odst. 2, článek 8 odst. 1 Nařízení Řím I)</a:t>
            </a:r>
          </a:p>
        </p:txBody>
      </p:sp>
      <p:sp>
        <p:nvSpPr>
          <p:cNvPr id="4" name="Zástupný symbol pro zápatí 3"/>
          <p:cNvSpPr>
            <a:spLocks noGrp="1"/>
          </p:cNvSpPr>
          <p:nvPr>
            <p:ph type="ftr" sz="quarter" idx="10"/>
          </p:nvPr>
        </p:nvSpPr>
        <p:spPr/>
        <p:txBody>
          <a:bodyPr/>
          <a:lstStyle/>
          <a:p>
            <a:r>
              <a:rPr lang="cs-CZ" altLang="cs-CZ" smtClean="0"/>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Tree>
    <p:extLst>
      <p:ext uri="{BB962C8B-B14F-4D97-AF65-F5344CB8AC3E}">
        <p14:creationId xmlns:p14="http://schemas.microsoft.com/office/powerpoint/2010/main" val="21009861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Komparativní právo jako nástroj pro aplikaci MPS</a:t>
            </a:r>
          </a:p>
        </p:txBody>
      </p:sp>
      <p:sp>
        <p:nvSpPr>
          <p:cNvPr id="3" name="Zástupný symbol pro obsah 2"/>
          <p:cNvSpPr>
            <a:spLocks noGrp="1"/>
          </p:cNvSpPr>
          <p:nvPr>
            <p:ph idx="1"/>
          </p:nvPr>
        </p:nvSpPr>
        <p:spPr/>
        <p:txBody>
          <a:bodyPr/>
          <a:lstStyle/>
          <a:p>
            <a:r>
              <a:rPr lang="cs-CZ" dirty="0" err="1" smtClean="0"/>
              <a:t>Governmental</a:t>
            </a:r>
            <a:r>
              <a:rPr lang="cs-CZ" dirty="0" smtClean="0"/>
              <a:t> </a:t>
            </a:r>
            <a:r>
              <a:rPr lang="cs-CZ" dirty="0" err="1" smtClean="0"/>
              <a:t>interest</a:t>
            </a:r>
            <a:r>
              <a:rPr lang="cs-CZ" dirty="0" smtClean="0"/>
              <a:t> </a:t>
            </a:r>
            <a:r>
              <a:rPr lang="cs-CZ" dirty="0" err="1" smtClean="0"/>
              <a:t>analysis</a:t>
            </a:r>
            <a:endParaRPr lang="cs-CZ" dirty="0" smtClean="0"/>
          </a:p>
          <a:p>
            <a:pPr lvl="1"/>
            <a:r>
              <a:rPr lang="cs-CZ" altLang="cs-CZ" dirty="0" err="1"/>
              <a:t>Brainard</a:t>
            </a:r>
            <a:r>
              <a:rPr lang="cs-CZ" altLang="cs-CZ" dirty="0"/>
              <a:t> </a:t>
            </a:r>
            <a:r>
              <a:rPr lang="cs-CZ" altLang="cs-CZ" dirty="0" err="1"/>
              <a:t>Currie</a:t>
            </a:r>
            <a:endParaRPr lang="cs-CZ" altLang="cs-CZ" dirty="0"/>
          </a:p>
          <a:p>
            <a:pPr lvl="1">
              <a:buFont typeface="Wingdings" panose="05000000000000000000" pitchFamily="2" charset="2"/>
              <a:buChar char="Ø"/>
            </a:pPr>
            <a:r>
              <a:rPr lang="cs-CZ" altLang="cs-CZ" dirty="0"/>
              <a:t>Právní zájmy zainteresovaného státu – každý stát má zájem aplikovat své právo</a:t>
            </a:r>
          </a:p>
          <a:p>
            <a:pPr lvl="1">
              <a:buFont typeface="Wingdings" panose="05000000000000000000" pitchFamily="2" charset="2"/>
              <a:buChar char="Ø"/>
            </a:pPr>
            <a:r>
              <a:rPr lang="cs-CZ" altLang="cs-CZ" dirty="0"/>
              <a:t>Určení rozhodného práva – existence zájmu státu na aplikaci vlastních norem</a:t>
            </a:r>
          </a:p>
          <a:p>
            <a:endParaRPr lang="cs-CZ" dirty="0"/>
          </a:p>
        </p:txBody>
      </p:sp>
      <p:sp>
        <p:nvSpPr>
          <p:cNvPr id="4" name="Zástupný symbol pro zápatí 3"/>
          <p:cNvSpPr>
            <a:spLocks noGrp="1"/>
          </p:cNvSpPr>
          <p:nvPr>
            <p:ph type="ftr" sz="quarter" idx="10"/>
          </p:nvPr>
        </p:nvSpPr>
        <p:spPr/>
        <p:txBody>
          <a:bodyPr/>
          <a:lstStyle/>
          <a:p>
            <a:r>
              <a:rPr lang="cs-CZ" altLang="cs-CZ" smtClean="0"/>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Tree>
    <p:extLst>
      <p:ext uri="{BB962C8B-B14F-4D97-AF65-F5344CB8AC3E}">
        <p14:creationId xmlns:p14="http://schemas.microsoft.com/office/powerpoint/2010/main" val="28645338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Komparativní právo jako nástroj pro aplikaci MPS</a:t>
            </a:r>
          </a:p>
        </p:txBody>
      </p:sp>
      <p:sp>
        <p:nvSpPr>
          <p:cNvPr id="3" name="Zástupný symbol pro obsah 2"/>
          <p:cNvSpPr>
            <a:spLocks noGrp="1"/>
          </p:cNvSpPr>
          <p:nvPr>
            <p:ph idx="1"/>
          </p:nvPr>
        </p:nvSpPr>
        <p:spPr/>
        <p:txBody>
          <a:bodyPr/>
          <a:lstStyle/>
          <a:p>
            <a:r>
              <a:rPr lang="cs-CZ" dirty="0" err="1"/>
              <a:t>Governmental</a:t>
            </a:r>
            <a:r>
              <a:rPr lang="cs-CZ" dirty="0"/>
              <a:t> </a:t>
            </a:r>
            <a:r>
              <a:rPr lang="cs-CZ" dirty="0" err="1"/>
              <a:t>interest</a:t>
            </a:r>
            <a:r>
              <a:rPr lang="cs-CZ" dirty="0"/>
              <a:t> </a:t>
            </a:r>
            <a:r>
              <a:rPr lang="cs-CZ" dirty="0" err="1"/>
              <a:t>analysis</a:t>
            </a:r>
            <a:endParaRPr lang="cs-CZ" dirty="0"/>
          </a:p>
          <a:p>
            <a:pPr lvl="1">
              <a:buFont typeface="Wingdings" panose="05000000000000000000" pitchFamily="2" charset="2"/>
              <a:buChar char="Ø"/>
            </a:pPr>
            <a:r>
              <a:rPr lang="cs-CZ" altLang="cs-CZ" dirty="0" smtClean="0"/>
              <a:t>Nepravý </a:t>
            </a:r>
            <a:r>
              <a:rPr lang="cs-CZ" altLang="cs-CZ" dirty="0"/>
              <a:t>konflikt</a:t>
            </a:r>
          </a:p>
          <a:p>
            <a:pPr marL="1257300" lvl="2" indent="-342900">
              <a:buFont typeface="Wingdings" panose="05000000000000000000" pitchFamily="2" charset="2"/>
              <a:buChar char="§"/>
            </a:pPr>
            <a:r>
              <a:rPr lang="cs-CZ" altLang="cs-CZ" dirty="0"/>
              <a:t>Jen jeden stát má zájem na použití svých norem</a:t>
            </a:r>
          </a:p>
          <a:p>
            <a:pPr lvl="1">
              <a:buFont typeface="Wingdings" panose="05000000000000000000" pitchFamily="2" charset="2"/>
              <a:buChar char="Ø"/>
            </a:pPr>
            <a:r>
              <a:rPr lang="cs-CZ" altLang="cs-CZ" dirty="0"/>
              <a:t>Pravý konflikt = zjevný střet mezi zájmy dvou států</a:t>
            </a:r>
          </a:p>
          <a:p>
            <a:pPr marL="1257300" lvl="2" indent="-342900">
              <a:buFont typeface="Wingdings" panose="05000000000000000000" pitchFamily="2" charset="2"/>
              <a:buChar char="§"/>
            </a:pPr>
            <a:r>
              <a:rPr lang="cs-CZ" altLang="cs-CZ" dirty="0"/>
              <a:t>Lex </a:t>
            </a:r>
            <a:r>
              <a:rPr lang="cs-CZ" altLang="cs-CZ" dirty="0" err="1"/>
              <a:t>fori</a:t>
            </a:r>
            <a:r>
              <a:rPr lang="cs-CZ" altLang="cs-CZ" dirty="0"/>
              <a:t> x cizí právo =&gt; lex </a:t>
            </a:r>
            <a:r>
              <a:rPr lang="cs-CZ" altLang="cs-CZ" dirty="0" err="1"/>
              <a:t>fori</a:t>
            </a:r>
            <a:endParaRPr lang="cs-CZ" altLang="cs-CZ" dirty="0"/>
          </a:p>
          <a:p>
            <a:pPr marL="1257300" lvl="2" indent="-342900">
              <a:buFont typeface="Wingdings" panose="05000000000000000000" pitchFamily="2" charset="2"/>
              <a:buChar char="§"/>
            </a:pPr>
            <a:r>
              <a:rPr lang="cs-CZ" altLang="cs-CZ" dirty="0"/>
              <a:t>Cizí právo x cizí právo =&gt; nejednoznačný závěr</a:t>
            </a:r>
          </a:p>
          <a:p>
            <a:pPr marL="1257300" lvl="2" indent="-342900">
              <a:buFont typeface="Wingdings" panose="05000000000000000000" pitchFamily="2" charset="2"/>
              <a:buChar char="§"/>
            </a:pPr>
            <a:r>
              <a:rPr lang="cs-CZ" altLang="cs-CZ" dirty="0"/>
              <a:t>Žádný stát není zainteresován =&gt; lex </a:t>
            </a:r>
            <a:r>
              <a:rPr lang="cs-CZ" altLang="cs-CZ" dirty="0" err="1"/>
              <a:t>fori</a:t>
            </a:r>
            <a:endParaRPr lang="cs-CZ" altLang="cs-CZ" dirty="0"/>
          </a:p>
          <a:p>
            <a:pPr lvl="1">
              <a:buFont typeface="Wingdings" panose="05000000000000000000" pitchFamily="2" charset="2"/>
              <a:buChar char="Ø"/>
            </a:pPr>
            <a:r>
              <a:rPr lang="cs-CZ" altLang="cs-CZ" dirty="0"/>
              <a:t>Zásadně proti tradičnímu koliznímu přístupu</a:t>
            </a:r>
          </a:p>
          <a:p>
            <a:pPr lvl="1">
              <a:buFont typeface="Wingdings" panose="05000000000000000000" pitchFamily="2" charset="2"/>
              <a:buChar char="Ø"/>
            </a:pPr>
            <a:r>
              <a:rPr lang="cs-CZ" altLang="cs-CZ" dirty="0"/>
              <a:t>Upřednostnění </a:t>
            </a:r>
            <a:r>
              <a:rPr lang="cs-CZ" altLang="cs-CZ" i="1" dirty="0"/>
              <a:t>lex </a:t>
            </a:r>
            <a:r>
              <a:rPr lang="cs-CZ" altLang="cs-CZ" i="1" dirty="0" err="1"/>
              <a:t>fori</a:t>
            </a:r>
            <a:r>
              <a:rPr lang="cs-CZ" altLang="cs-CZ" i="1" dirty="0"/>
              <a:t> </a:t>
            </a:r>
          </a:p>
          <a:p>
            <a:endParaRPr lang="cs-CZ" dirty="0"/>
          </a:p>
        </p:txBody>
      </p:sp>
      <p:sp>
        <p:nvSpPr>
          <p:cNvPr id="4" name="Zástupný symbol pro zápatí 3"/>
          <p:cNvSpPr>
            <a:spLocks noGrp="1"/>
          </p:cNvSpPr>
          <p:nvPr>
            <p:ph type="ftr" sz="quarter" idx="10"/>
          </p:nvPr>
        </p:nvSpPr>
        <p:spPr/>
        <p:txBody>
          <a:bodyPr/>
          <a:lstStyle/>
          <a:p>
            <a:r>
              <a:rPr lang="cs-CZ" altLang="cs-CZ" smtClean="0"/>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Tree>
    <p:extLst>
      <p:ext uri="{BB962C8B-B14F-4D97-AF65-F5344CB8AC3E}">
        <p14:creationId xmlns:p14="http://schemas.microsoft.com/office/powerpoint/2010/main" val="3322603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Komparativní právo jako nástroj pro aplikaci MPS</a:t>
            </a:r>
          </a:p>
        </p:txBody>
      </p:sp>
      <p:sp>
        <p:nvSpPr>
          <p:cNvPr id="3" name="Zástupný symbol pro obsah 2"/>
          <p:cNvSpPr>
            <a:spLocks noGrp="1"/>
          </p:cNvSpPr>
          <p:nvPr>
            <p:ph idx="1"/>
          </p:nvPr>
        </p:nvSpPr>
        <p:spPr/>
        <p:txBody>
          <a:bodyPr/>
          <a:lstStyle/>
          <a:p>
            <a:r>
              <a:rPr lang="cs-CZ" i="1" dirty="0" err="1" smtClean="0"/>
              <a:t>Ordre</a:t>
            </a:r>
            <a:r>
              <a:rPr lang="cs-CZ" i="1" dirty="0" smtClean="0"/>
              <a:t> public</a:t>
            </a:r>
          </a:p>
          <a:p>
            <a:pPr lvl="1"/>
            <a:r>
              <a:rPr lang="cs-CZ" sz="2200" dirty="0" smtClean="0"/>
              <a:t>Tradiční oblast pro komparativní právo</a:t>
            </a:r>
          </a:p>
          <a:p>
            <a:pPr lvl="1"/>
            <a:r>
              <a:rPr lang="cs-CZ" sz="2200" dirty="0" smtClean="0"/>
              <a:t>Veřejný pořádek na národní, mezinárodní a unijní úrovni</a:t>
            </a:r>
          </a:p>
          <a:p>
            <a:pPr lvl="1"/>
            <a:r>
              <a:rPr lang="cs-CZ" sz="2200" dirty="0" smtClean="0"/>
              <a:t>Soudní praxe – opačný přístup – USA – svoboda slova jako základní </a:t>
            </a:r>
            <a:r>
              <a:rPr lang="cs-CZ" sz="2200" dirty="0" err="1" smtClean="0"/>
              <a:t>odpírací</a:t>
            </a:r>
            <a:r>
              <a:rPr lang="cs-CZ" sz="2200" dirty="0" smtClean="0"/>
              <a:t> důvod pro uznání a výkon právě proto, že jiné země ji tolik nezdůrazňují…</a:t>
            </a:r>
          </a:p>
          <a:p>
            <a:pPr lvl="1"/>
            <a:r>
              <a:rPr lang="cs-CZ" sz="2200" dirty="0" err="1" smtClean="0"/>
              <a:t>Fuknční</a:t>
            </a:r>
            <a:r>
              <a:rPr lang="cs-CZ" sz="2200" dirty="0" smtClean="0"/>
              <a:t> analýza – příklad Německo (BGH 4.6.1992, BGHZ 118, 312) – uznání a výkon kalifornského rozhodnutí o </a:t>
            </a:r>
            <a:r>
              <a:rPr lang="cs-CZ" sz="2200" dirty="0" err="1" smtClean="0"/>
              <a:t>punitive</a:t>
            </a:r>
            <a:r>
              <a:rPr lang="cs-CZ" sz="2200" dirty="0" smtClean="0"/>
              <a:t> </a:t>
            </a:r>
            <a:r>
              <a:rPr lang="cs-CZ" sz="2200" dirty="0" err="1" smtClean="0"/>
              <a:t>damages</a:t>
            </a:r>
            <a:endParaRPr lang="cs-CZ" sz="2200" dirty="0" smtClean="0"/>
          </a:p>
          <a:p>
            <a:pPr marL="1257300" lvl="2" indent="-342900">
              <a:buFont typeface="Arial" panose="020B0604020202020204" pitchFamily="34" charset="0"/>
              <a:buChar char="•"/>
            </a:pPr>
            <a:r>
              <a:rPr lang="cs-CZ" sz="2200" dirty="0" smtClean="0"/>
              <a:t>Trest je možný pouze ve veřejném právu vs. jakou funkci tento institut plní a jak jej lze zařadit do národního systému</a:t>
            </a:r>
            <a:endParaRPr lang="cs-CZ" sz="2200" dirty="0"/>
          </a:p>
        </p:txBody>
      </p:sp>
      <p:sp>
        <p:nvSpPr>
          <p:cNvPr id="4" name="Zástupný symbol pro zápatí 3"/>
          <p:cNvSpPr>
            <a:spLocks noGrp="1"/>
          </p:cNvSpPr>
          <p:nvPr>
            <p:ph type="ftr" sz="quarter" idx="10"/>
          </p:nvPr>
        </p:nvSpPr>
        <p:spPr/>
        <p:txBody>
          <a:bodyPr/>
          <a:lstStyle/>
          <a:p>
            <a:r>
              <a:rPr lang="cs-CZ" altLang="cs-CZ" smtClean="0"/>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Tree>
    <p:extLst>
      <p:ext uri="{BB962C8B-B14F-4D97-AF65-F5344CB8AC3E}">
        <p14:creationId xmlns:p14="http://schemas.microsoft.com/office/powerpoint/2010/main" val="1694534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Další zdroje</a:t>
            </a:r>
            <a:endParaRPr lang="cs-CZ" dirty="0"/>
          </a:p>
        </p:txBody>
      </p:sp>
      <p:sp>
        <p:nvSpPr>
          <p:cNvPr id="3" name="Zástupný symbol pro obsah 2"/>
          <p:cNvSpPr>
            <a:spLocks noGrp="1"/>
          </p:cNvSpPr>
          <p:nvPr>
            <p:ph idx="1"/>
          </p:nvPr>
        </p:nvSpPr>
        <p:spPr/>
        <p:txBody>
          <a:bodyPr/>
          <a:lstStyle/>
          <a:p>
            <a:r>
              <a:rPr lang="cs-CZ" dirty="0" smtClean="0"/>
              <a:t>Blog </a:t>
            </a:r>
            <a:r>
              <a:rPr lang="cs-CZ" dirty="0" err="1" smtClean="0"/>
              <a:t>Conflict</a:t>
            </a:r>
            <a:r>
              <a:rPr lang="cs-CZ" dirty="0" smtClean="0"/>
              <a:t> </a:t>
            </a:r>
            <a:r>
              <a:rPr lang="cs-CZ" dirty="0" err="1" smtClean="0"/>
              <a:t>of</a:t>
            </a:r>
            <a:r>
              <a:rPr lang="cs-CZ" dirty="0" smtClean="0"/>
              <a:t> </a:t>
            </a:r>
            <a:r>
              <a:rPr lang="cs-CZ" dirty="0" err="1" smtClean="0"/>
              <a:t>Laws</a:t>
            </a:r>
            <a:r>
              <a:rPr lang="cs-CZ" dirty="0"/>
              <a:t>, </a:t>
            </a:r>
            <a:r>
              <a:rPr lang="cs-CZ" dirty="0">
                <a:hlinkClick r:id="rId2"/>
              </a:rPr>
              <a:t>http://www.conflictoflaws.net</a:t>
            </a:r>
            <a:r>
              <a:rPr lang="cs-CZ" dirty="0" smtClean="0">
                <a:hlinkClick r:id="rId2"/>
              </a:rPr>
              <a:t>/</a:t>
            </a:r>
            <a:endParaRPr lang="cs-CZ" dirty="0" smtClean="0"/>
          </a:p>
          <a:p>
            <a:r>
              <a:rPr lang="cs-CZ" dirty="0"/>
              <a:t>JSTOR Database, </a:t>
            </a:r>
            <a:r>
              <a:rPr lang="cs-CZ" dirty="0">
                <a:hlinkClick r:id="rId3"/>
              </a:rPr>
              <a:t>https://www.jstor.org</a:t>
            </a:r>
            <a:r>
              <a:rPr lang="cs-CZ" dirty="0" smtClean="0">
                <a:hlinkClick r:id="rId3"/>
              </a:rPr>
              <a:t>/</a:t>
            </a:r>
            <a:r>
              <a:rPr lang="cs-CZ" dirty="0" smtClean="0"/>
              <a:t> - „americké zdroje“</a:t>
            </a:r>
          </a:p>
          <a:p>
            <a:r>
              <a:rPr lang="cs-CZ" dirty="0"/>
              <a:t>SSRN Database, </a:t>
            </a:r>
            <a:r>
              <a:rPr lang="cs-CZ" dirty="0">
                <a:hlinkClick r:id="rId4"/>
              </a:rPr>
              <a:t>https://ssrn.com/en</a:t>
            </a:r>
            <a:r>
              <a:rPr lang="cs-CZ" dirty="0" smtClean="0">
                <a:hlinkClick r:id="rId4"/>
              </a:rPr>
              <a:t>/</a:t>
            </a:r>
            <a:r>
              <a:rPr lang="cs-CZ" dirty="0" smtClean="0"/>
              <a:t> </a:t>
            </a:r>
          </a:p>
          <a:p>
            <a:r>
              <a:rPr lang="cs-CZ" dirty="0" smtClean="0"/>
              <a:t>Scholar.google.com </a:t>
            </a:r>
          </a:p>
          <a:p>
            <a:r>
              <a:rPr lang="cs-CZ" dirty="0" err="1" smtClean="0"/>
              <a:t>ResearchGate</a:t>
            </a:r>
            <a:endParaRPr lang="cs-CZ" dirty="0" smtClean="0"/>
          </a:p>
          <a:p>
            <a:r>
              <a:rPr lang="cs-CZ" dirty="0" smtClean="0"/>
              <a:t>Databáze dostupné z </a:t>
            </a:r>
            <a:r>
              <a:rPr lang="cs-CZ" dirty="0" err="1" smtClean="0"/>
              <a:t>law.muni</a:t>
            </a:r>
            <a:r>
              <a:rPr lang="cs-CZ" dirty="0" smtClean="0"/>
              <a:t> – Beck.online.de, </a:t>
            </a:r>
            <a:r>
              <a:rPr lang="cs-CZ" dirty="0" err="1" smtClean="0"/>
              <a:t>HeinOnline</a:t>
            </a:r>
            <a:r>
              <a:rPr lang="cs-CZ" dirty="0" smtClean="0"/>
              <a:t>, </a:t>
            </a:r>
            <a:r>
              <a:rPr lang="cs-CZ" dirty="0" err="1" smtClean="0"/>
              <a:t>Kluwer</a:t>
            </a:r>
            <a:r>
              <a:rPr lang="cs-CZ" dirty="0" smtClean="0"/>
              <a:t> </a:t>
            </a:r>
            <a:r>
              <a:rPr lang="cs-CZ" dirty="0" err="1" smtClean="0"/>
              <a:t>Law</a:t>
            </a:r>
            <a:r>
              <a:rPr lang="cs-CZ" dirty="0" smtClean="0"/>
              <a:t>, Oxford </a:t>
            </a:r>
            <a:r>
              <a:rPr lang="cs-CZ" dirty="0" err="1" smtClean="0"/>
              <a:t>Journals</a:t>
            </a:r>
            <a:r>
              <a:rPr lang="cs-CZ" dirty="0" smtClean="0"/>
              <a:t>, </a:t>
            </a:r>
            <a:r>
              <a:rPr lang="cs-CZ" dirty="0" err="1" smtClean="0"/>
              <a:t>Ebsco</a:t>
            </a:r>
            <a:r>
              <a:rPr lang="cs-CZ" dirty="0" smtClean="0"/>
              <a:t> (</a:t>
            </a:r>
            <a:r>
              <a:rPr lang="cs-CZ" dirty="0" err="1" smtClean="0"/>
              <a:t>Journal</a:t>
            </a:r>
            <a:r>
              <a:rPr lang="cs-CZ" dirty="0" smtClean="0"/>
              <a:t> </a:t>
            </a:r>
            <a:r>
              <a:rPr lang="cs-CZ" dirty="0" err="1" smtClean="0"/>
              <a:t>of</a:t>
            </a:r>
            <a:r>
              <a:rPr lang="cs-CZ" dirty="0" smtClean="0"/>
              <a:t> </a:t>
            </a:r>
            <a:r>
              <a:rPr lang="cs-CZ" dirty="0" err="1" smtClean="0"/>
              <a:t>Private</a:t>
            </a:r>
            <a:r>
              <a:rPr lang="cs-CZ" dirty="0" smtClean="0"/>
              <a:t> </a:t>
            </a:r>
            <a:r>
              <a:rPr lang="cs-CZ" dirty="0" err="1" smtClean="0"/>
              <a:t>international</a:t>
            </a:r>
            <a:r>
              <a:rPr lang="cs-CZ" dirty="0" smtClean="0"/>
              <a:t> </a:t>
            </a:r>
            <a:r>
              <a:rPr lang="cs-CZ" dirty="0" err="1" smtClean="0"/>
              <a:t>Law</a:t>
            </a:r>
            <a:r>
              <a:rPr lang="cs-CZ" dirty="0"/>
              <a:t>), </a:t>
            </a:r>
            <a:r>
              <a:rPr lang="cs-CZ" dirty="0">
                <a:hlinkClick r:id="rId5"/>
              </a:rPr>
              <a:t>https://library.law.muni.cz/content/cs/e-zdroje/pravni-ezdroje</a:t>
            </a:r>
            <a:r>
              <a:rPr lang="cs-CZ" dirty="0" smtClean="0">
                <a:hlinkClick r:id="rId5"/>
              </a:rPr>
              <a:t>/</a:t>
            </a:r>
            <a:r>
              <a:rPr lang="cs-CZ" dirty="0" smtClean="0"/>
              <a:t> </a:t>
            </a:r>
            <a:endParaRPr lang="cs-CZ" dirty="0" smtClean="0"/>
          </a:p>
          <a:p>
            <a:endParaRPr lang="cs-CZ" dirty="0"/>
          </a:p>
          <a:p>
            <a:endParaRPr lang="cs-CZ" dirty="0" smtClean="0"/>
          </a:p>
        </p:txBody>
      </p:sp>
      <p:sp>
        <p:nvSpPr>
          <p:cNvPr id="4" name="Zástupný symbol pro zápatí 3"/>
          <p:cNvSpPr>
            <a:spLocks noGrp="1"/>
          </p:cNvSpPr>
          <p:nvPr>
            <p:ph type="ftr" sz="quarter" idx="10"/>
          </p:nvPr>
        </p:nvSpPr>
        <p:spPr/>
        <p:txBody>
          <a:bodyPr/>
          <a:lstStyle/>
          <a:p>
            <a:r>
              <a:rPr lang="cs-CZ" altLang="cs-CZ" smtClean="0"/>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Tree>
    <p:extLst>
      <p:ext uri="{BB962C8B-B14F-4D97-AF65-F5344CB8AC3E}">
        <p14:creationId xmlns:p14="http://schemas.microsoft.com/office/powerpoint/2010/main" val="29166485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Komparativní právo jako nástroj pro aplikaci MPS</a:t>
            </a:r>
          </a:p>
        </p:txBody>
      </p:sp>
      <p:sp>
        <p:nvSpPr>
          <p:cNvPr id="3" name="Zástupný symbol pro obsah 2"/>
          <p:cNvSpPr>
            <a:spLocks noGrp="1"/>
          </p:cNvSpPr>
          <p:nvPr>
            <p:ph idx="1"/>
          </p:nvPr>
        </p:nvSpPr>
        <p:spPr/>
        <p:txBody>
          <a:bodyPr/>
          <a:lstStyle/>
          <a:p>
            <a:r>
              <a:rPr lang="cs-CZ" dirty="0" smtClean="0"/>
              <a:t>Adaptace, transpozice, substituce</a:t>
            </a:r>
          </a:p>
          <a:p>
            <a:pPr lvl="1"/>
            <a:r>
              <a:rPr lang="cs-CZ" sz="2200" dirty="0" smtClean="0"/>
              <a:t>Možnost rozštěpení situace do rozsahů více kolizních norem – aplikace různých právních řádů pro jednu situaci (</a:t>
            </a:r>
            <a:r>
              <a:rPr lang="cs-CZ" sz="2200" i="1" dirty="0" err="1" smtClean="0"/>
              <a:t>dépécage</a:t>
            </a:r>
            <a:r>
              <a:rPr lang="cs-CZ" sz="2200" dirty="0" smtClean="0"/>
              <a:t>)</a:t>
            </a:r>
          </a:p>
          <a:p>
            <a:pPr lvl="1"/>
            <a:r>
              <a:rPr lang="cs-CZ" sz="2200" dirty="0" smtClean="0"/>
              <a:t>Situace, kdy má být přiznáno určité právo (např. věcné v rámci dědického řízení) a právní řád </a:t>
            </a:r>
            <a:r>
              <a:rPr lang="cs-CZ" sz="2200" i="1" dirty="0" err="1" smtClean="0"/>
              <a:t>fora</a:t>
            </a:r>
            <a:r>
              <a:rPr lang="cs-CZ" sz="2200" dirty="0" smtClean="0"/>
              <a:t> takové právo nezná</a:t>
            </a:r>
          </a:p>
          <a:p>
            <a:pPr lvl="1"/>
            <a:r>
              <a:rPr lang="cs-CZ" sz="2200" dirty="0" smtClean="0"/>
              <a:t>Příklad – zápis věcného práva existujícího v jednom státě a zde vzniklého, ale neexistující v jiném státě – neproveditelné do veřejného registru</a:t>
            </a:r>
          </a:p>
          <a:p>
            <a:pPr lvl="1"/>
            <a:r>
              <a:rPr lang="cs-CZ" sz="2200" dirty="0" smtClean="0"/>
              <a:t>Příklad – </a:t>
            </a:r>
            <a:r>
              <a:rPr lang="cs-CZ" sz="2200" dirty="0" err="1" smtClean="0"/>
              <a:t>kafala</a:t>
            </a:r>
            <a:r>
              <a:rPr lang="cs-CZ" sz="2200" dirty="0" smtClean="0"/>
              <a:t> (typ „adopce“ opuštěného nezletilého dítěte) v islámském právu</a:t>
            </a:r>
            <a:endParaRPr lang="cs-CZ" sz="2200" dirty="0"/>
          </a:p>
        </p:txBody>
      </p:sp>
      <p:sp>
        <p:nvSpPr>
          <p:cNvPr id="4" name="Zástupný symbol pro zápatí 3"/>
          <p:cNvSpPr>
            <a:spLocks noGrp="1"/>
          </p:cNvSpPr>
          <p:nvPr>
            <p:ph type="ftr" sz="quarter" idx="10"/>
          </p:nvPr>
        </p:nvSpPr>
        <p:spPr/>
        <p:txBody>
          <a:bodyPr/>
          <a:lstStyle/>
          <a:p>
            <a:r>
              <a:rPr lang="cs-CZ" altLang="cs-CZ" smtClean="0"/>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Tree>
    <p:extLst>
      <p:ext uri="{BB962C8B-B14F-4D97-AF65-F5344CB8AC3E}">
        <p14:creationId xmlns:p14="http://schemas.microsoft.com/office/powerpoint/2010/main" val="36883508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Komparativní právo jako nástroj pro aplikaci MPS</a:t>
            </a:r>
          </a:p>
        </p:txBody>
      </p:sp>
      <p:sp>
        <p:nvSpPr>
          <p:cNvPr id="3" name="Zástupný symbol pro obsah 2"/>
          <p:cNvSpPr>
            <a:spLocks noGrp="1"/>
          </p:cNvSpPr>
          <p:nvPr>
            <p:ph idx="1"/>
          </p:nvPr>
        </p:nvSpPr>
        <p:spPr/>
        <p:txBody>
          <a:bodyPr/>
          <a:lstStyle/>
          <a:p>
            <a:r>
              <a:rPr lang="cs-CZ" dirty="0" smtClean="0"/>
              <a:t>Adaptace (</a:t>
            </a:r>
            <a:r>
              <a:rPr lang="cs-CZ" i="1" dirty="0" err="1" smtClean="0"/>
              <a:t>adaptation</a:t>
            </a:r>
            <a:r>
              <a:rPr lang="cs-CZ" i="1" dirty="0" smtClean="0"/>
              <a:t>, </a:t>
            </a:r>
            <a:r>
              <a:rPr lang="cs-CZ" i="1" dirty="0" err="1" smtClean="0"/>
              <a:t>Anpassung</a:t>
            </a:r>
            <a:r>
              <a:rPr lang="cs-CZ" i="1" dirty="0" smtClean="0"/>
              <a:t>, </a:t>
            </a:r>
            <a:r>
              <a:rPr lang="cs-CZ" i="1" dirty="0" err="1" smtClean="0"/>
              <a:t>Angleichung</a:t>
            </a:r>
            <a:r>
              <a:rPr lang="cs-CZ" dirty="0" smtClean="0"/>
              <a:t>) – přizpůsobení – slouží k odstranění nežádoucích důsledků aplikace více právních řádů na konkrétní situaci</a:t>
            </a:r>
          </a:p>
          <a:p>
            <a:pPr lvl="1"/>
            <a:r>
              <a:rPr lang="cs-CZ" sz="2200" dirty="0" smtClean="0"/>
              <a:t>Situaci nelze překlenout analogií nebo interpretací</a:t>
            </a:r>
          </a:p>
          <a:p>
            <a:pPr lvl="1"/>
            <a:r>
              <a:rPr lang="cs-CZ" sz="2200" dirty="0" smtClean="0"/>
              <a:t>„slepá ulička“</a:t>
            </a:r>
          </a:p>
          <a:p>
            <a:pPr lvl="1"/>
            <a:r>
              <a:rPr lang="cs-CZ" sz="2200" dirty="0" smtClean="0"/>
              <a:t>Současně neexistuje důvod pro odepření aplikace např. z titulu veřejného pořádku</a:t>
            </a:r>
          </a:p>
          <a:p>
            <a:pPr lvl="1"/>
            <a:r>
              <a:rPr lang="cs-CZ" sz="2200" dirty="0" smtClean="0"/>
              <a:t>Nelze zaměňovat s řešením předběžné otázky</a:t>
            </a:r>
          </a:p>
          <a:p>
            <a:pPr lvl="1">
              <a:buFont typeface="Wingdings" panose="05000000000000000000" pitchFamily="2" charset="2"/>
              <a:buChar char="Ø"/>
            </a:pPr>
            <a:r>
              <a:rPr lang="cs-CZ" sz="2200" dirty="0" smtClean="0"/>
              <a:t>Neexistuje pevné pravidlo</a:t>
            </a:r>
          </a:p>
          <a:p>
            <a:pPr lvl="1">
              <a:buFont typeface="Wingdings" panose="05000000000000000000" pitchFamily="2" charset="2"/>
              <a:buChar char="Ø"/>
            </a:pPr>
            <a:r>
              <a:rPr lang="cs-CZ" sz="2200" dirty="0" smtClean="0"/>
              <a:t>Adaptace materiální a kolizní</a:t>
            </a:r>
          </a:p>
        </p:txBody>
      </p:sp>
      <p:sp>
        <p:nvSpPr>
          <p:cNvPr id="4" name="Zástupný symbol pro zápatí 3"/>
          <p:cNvSpPr>
            <a:spLocks noGrp="1"/>
          </p:cNvSpPr>
          <p:nvPr>
            <p:ph type="ftr" sz="quarter" idx="10"/>
          </p:nvPr>
        </p:nvSpPr>
        <p:spPr/>
        <p:txBody>
          <a:bodyPr/>
          <a:lstStyle/>
          <a:p>
            <a:r>
              <a:rPr lang="cs-CZ" altLang="cs-CZ" smtClean="0"/>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Tree>
    <p:extLst>
      <p:ext uri="{BB962C8B-B14F-4D97-AF65-F5344CB8AC3E}">
        <p14:creationId xmlns:p14="http://schemas.microsoft.com/office/powerpoint/2010/main" val="28066756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Komparativní právo jako nástroj pro aplikaci MPS</a:t>
            </a:r>
          </a:p>
        </p:txBody>
      </p:sp>
      <p:sp>
        <p:nvSpPr>
          <p:cNvPr id="3" name="Zástupný symbol pro obsah 2"/>
          <p:cNvSpPr>
            <a:spLocks noGrp="1"/>
          </p:cNvSpPr>
          <p:nvPr>
            <p:ph idx="1"/>
          </p:nvPr>
        </p:nvSpPr>
        <p:spPr/>
        <p:txBody>
          <a:bodyPr/>
          <a:lstStyle/>
          <a:p>
            <a:r>
              <a:rPr lang="cs-CZ" dirty="0" smtClean="0"/>
              <a:t>Adaptace</a:t>
            </a:r>
          </a:p>
          <a:p>
            <a:pPr lvl="1"/>
            <a:r>
              <a:rPr lang="cs-CZ" sz="2200" dirty="0" smtClean="0"/>
              <a:t>Článek 31 Nařízení o dědictví - Přizpůsobení </a:t>
            </a:r>
            <a:r>
              <a:rPr lang="cs-CZ" sz="2200" dirty="0"/>
              <a:t>věcných </a:t>
            </a:r>
            <a:r>
              <a:rPr lang="cs-CZ" sz="2200" dirty="0" smtClean="0"/>
              <a:t>práv – adaptace ve fázi rozhodování</a:t>
            </a:r>
          </a:p>
          <a:p>
            <a:pPr marL="1257300" lvl="2" indent="-342900">
              <a:buFont typeface="Arial" panose="020B0604020202020204" pitchFamily="34" charset="0"/>
              <a:buChar char="•"/>
            </a:pPr>
            <a:r>
              <a:rPr lang="cs-CZ" sz="2200" dirty="0" smtClean="0"/>
              <a:t>Bod 16 a 17 Preambule</a:t>
            </a:r>
            <a:endParaRPr lang="cs-CZ" sz="2200" dirty="0"/>
          </a:p>
          <a:p>
            <a:pPr marL="1257300" lvl="2" indent="-342900">
              <a:buFont typeface="Arial" panose="020B0604020202020204" pitchFamily="34" charset="0"/>
              <a:buChar char="•"/>
            </a:pPr>
            <a:r>
              <a:rPr lang="cs-CZ" sz="2000" i="1" dirty="0"/>
              <a:t>Dovolává-li se osoba věcného práva, které jí náleží na základě práva rozhodného pro dědění, a dané věcné právo neexistuje v právním řádu členského státu, v němž se tohoto práva dovolává, bude toto věcné právo v případě potřeby a v možném rozsahu přizpůsobeno nejbližšímu rovnocennému věcnému právu v rámci právního řádu daného státu, přičemž bude zohledněn účel a zájem, které toto konkrétní věcné právo sleduje, jakož i účinky, jež jsou s ním spojeny</a:t>
            </a:r>
            <a:r>
              <a:rPr lang="cs-CZ" sz="2000" i="1" dirty="0" smtClean="0"/>
              <a:t>.</a:t>
            </a:r>
          </a:p>
          <a:p>
            <a:pPr marL="1257300" lvl="2" indent="-342900">
              <a:buFont typeface="Arial" panose="020B0604020202020204" pitchFamily="34" charset="0"/>
              <a:buChar char="•"/>
            </a:pPr>
            <a:r>
              <a:rPr lang="cs-CZ" sz="2000" dirty="0" smtClean="0"/>
              <a:t>Podobně v Nařízení o majetkových poměrech manželů a Nařízení o majetkových poměrech registrovaných partnerů </a:t>
            </a:r>
            <a:endParaRPr lang="cs-CZ" sz="2000" dirty="0"/>
          </a:p>
          <a:p>
            <a:pPr lvl="1"/>
            <a:endParaRPr lang="cs-CZ" dirty="0" smtClean="0"/>
          </a:p>
          <a:p>
            <a:pPr lvl="1"/>
            <a:endParaRPr lang="cs-CZ" dirty="0"/>
          </a:p>
        </p:txBody>
      </p:sp>
      <p:sp>
        <p:nvSpPr>
          <p:cNvPr id="4" name="Zástupný symbol pro zápatí 3"/>
          <p:cNvSpPr>
            <a:spLocks noGrp="1"/>
          </p:cNvSpPr>
          <p:nvPr>
            <p:ph type="ftr" sz="quarter" idx="10"/>
          </p:nvPr>
        </p:nvSpPr>
        <p:spPr/>
        <p:txBody>
          <a:bodyPr/>
          <a:lstStyle/>
          <a:p>
            <a:r>
              <a:rPr lang="cs-CZ" altLang="cs-CZ" dirty="0" smtClean="0"/>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42</a:t>
            </a:fld>
            <a:endParaRPr lang="cs-CZ" altLang="cs-CZ" dirty="0"/>
          </a:p>
        </p:txBody>
      </p:sp>
    </p:spTree>
    <p:extLst>
      <p:ext uri="{BB962C8B-B14F-4D97-AF65-F5344CB8AC3E}">
        <p14:creationId xmlns:p14="http://schemas.microsoft.com/office/powerpoint/2010/main" val="34072741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Komparativní právo jako nástroj pro aplikaci MPS</a:t>
            </a:r>
          </a:p>
        </p:txBody>
      </p:sp>
      <p:sp>
        <p:nvSpPr>
          <p:cNvPr id="3" name="Zástupný symbol pro obsah 2"/>
          <p:cNvSpPr>
            <a:spLocks noGrp="1"/>
          </p:cNvSpPr>
          <p:nvPr>
            <p:ph idx="1"/>
          </p:nvPr>
        </p:nvSpPr>
        <p:spPr/>
        <p:txBody>
          <a:bodyPr/>
          <a:lstStyle/>
          <a:p>
            <a:r>
              <a:rPr lang="cs-CZ" dirty="0" smtClean="0"/>
              <a:t>Adaptace</a:t>
            </a:r>
          </a:p>
          <a:p>
            <a:pPr lvl="1"/>
            <a:r>
              <a:rPr lang="cs-CZ" dirty="0" smtClean="0"/>
              <a:t>Článek 54 odst. 1 Nařízení Brusel Ibis – adaptace ve fázi uznání a výkonu</a:t>
            </a:r>
          </a:p>
          <a:p>
            <a:pPr marL="1257300" lvl="2" indent="-342900">
              <a:buFont typeface="Arial" panose="020B0604020202020204" pitchFamily="34" charset="0"/>
              <a:buChar char="•"/>
            </a:pPr>
            <a:r>
              <a:rPr lang="cs-CZ" dirty="0"/>
              <a:t>Pokud je v rozhodnutí obsaženo opatření či příkaz, jež nejsou známy v právu dožádaného členského státu, toto opatření nebo příkaz se v největší možné míře upraví na opatření nebo příkaz známé v právu tohoto členského státu, se kterými jsou spojeny rovnocenné účinky a které sledují obdobný účel a </a:t>
            </a:r>
            <a:r>
              <a:rPr lang="cs-CZ" dirty="0" smtClean="0"/>
              <a:t>zájem.</a:t>
            </a:r>
            <a:endParaRPr lang="cs-CZ" dirty="0"/>
          </a:p>
        </p:txBody>
      </p:sp>
      <p:sp>
        <p:nvSpPr>
          <p:cNvPr id="4" name="Zástupný symbol pro zápatí 3"/>
          <p:cNvSpPr>
            <a:spLocks noGrp="1"/>
          </p:cNvSpPr>
          <p:nvPr>
            <p:ph type="ftr" sz="quarter" idx="10"/>
          </p:nvPr>
        </p:nvSpPr>
        <p:spPr/>
        <p:txBody>
          <a:bodyPr/>
          <a:lstStyle/>
          <a:p>
            <a:r>
              <a:rPr lang="cs-CZ" altLang="cs-CZ" smtClean="0"/>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43</a:t>
            </a:fld>
            <a:endParaRPr lang="cs-CZ" altLang="cs-CZ" dirty="0"/>
          </a:p>
        </p:txBody>
      </p:sp>
    </p:spTree>
    <p:extLst>
      <p:ext uri="{BB962C8B-B14F-4D97-AF65-F5344CB8AC3E}">
        <p14:creationId xmlns:p14="http://schemas.microsoft.com/office/powerpoint/2010/main" val="31813648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Komparativní právo jako nástroj pro aplikaci MPS</a:t>
            </a:r>
          </a:p>
        </p:txBody>
      </p:sp>
      <p:sp>
        <p:nvSpPr>
          <p:cNvPr id="3" name="Zástupný symbol pro obsah 2"/>
          <p:cNvSpPr>
            <a:spLocks noGrp="1"/>
          </p:cNvSpPr>
          <p:nvPr>
            <p:ph idx="1"/>
          </p:nvPr>
        </p:nvSpPr>
        <p:spPr/>
        <p:txBody>
          <a:bodyPr/>
          <a:lstStyle/>
          <a:p>
            <a:r>
              <a:rPr lang="cs-CZ" dirty="0" smtClean="0"/>
              <a:t>Adaptace -  § 67a slovenského ZMPS</a:t>
            </a:r>
          </a:p>
          <a:p>
            <a:pPr marL="914400" lvl="1" indent="-457200">
              <a:buFont typeface="+mj-lt"/>
              <a:buAutoNum type="arabicPeriod"/>
            </a:pPr>
            <a:r>
              <a:rPr lang="cs-CZ" sz="1800" dirty="0" err="1"/>
              <a:t>Ak</a:t>
            </a:r>
            <a:r>
              <a:rPr lang="cs-CZ" sz="1800" dirty="0"/>
              <a:t> </a:t>
            </a:r>
            <a:r>
              <a:rPr lang="cs-CZ" sz="1800" dirty="0" err="1"/>
              <a:t>cudzie</a:t>
            </a:r>
            <a:r>
              <a:rPr lang="cs-CZ" sz="1800" dirty="0"/>
              <a:t> </a:t>
            </a:r>
            <a:r>
              <a:rPr lang="cs-CZ" sz="1800" dirty="0" err="1"/>
              <a:t>rozhodnutie</a:t>
            </a:r>
            <a:r>
              <a:rPr lang="cs-CZ" sz="1800" dirty="0"/>
              <a:t> obsahuje </a:t>
            </a:r>
            <a:r>
              <a:rPr lang="cs-CZ" sz="1800" dirty="0" err="1"/>
              <a:t>vecné</a:t>
            </a:r>
            <a:r>
              <a:rPr lang="cs-CZ" sz="1800" dirty="0"/>
              <a:t> právo, </a:t>
            </a:r>
            <a:r>
              <a:rPr lang="cs-CZ" sz="1800" dirty="0" err="1"/>
              <a:t>opatrenie</a:t>
            </a:r>
            <a:r>
              <a:rPr lang="cs-CZ" sz="1800" dirty="0"/>
              <a:t> </a:t>
            </a:r>
            <a:r>
              <a:rPr lang="cs-CZ" sz="1800" dirty="0" err="1"/>
              <a:t>alebo</a:t>
            </a:r>
            <a:r>
              <a:rPr lang="cs-CZ" sz="1800" dirty="0"/>
              <a:t> </a:t>
            </a:r>
            <a:r>
              <a:rPr lang="cs-CZ" sz="1800" dirty="0" err="1"/>
              <a:t>príkaz</a:t>
            </a:r>
            <a:r>
              <a:rPr lang="cs-CZ" sz="1800" dirty="0"/>
              <a:t>, </a:t>
            </a:r>
            <a:r>
              <a:rPr lang="cs-CZ" sz="1800" dirty="0" err="1"/>
              <a:t>ktoré</a:t>
            </a:r>
            <a:r>
              <a:rPr lang="cs-CZ" sz="1800" dirty="0"/>
              <a:t> </a:t>
            </a:r>
            <a:r>
              <a:rPr lang="cs-CZ" sz="1800" dirty="0" err="1"/>
              <a:t>nie</a:t>
            </a:r>
            <a:r>
              <a:rPr lang="cs-CZ" sz="1800" dirty="0"/>
              <a:t> sú známe v </a:t>
            </a:r>
            <a:r>
              <a:rPr lang="cs-CZ" sz="1800" dirty="0" err="1"/>
              <a:t>slovenskom</a:t>
            </a:r>
            <a:r>
              <a:rPr lang="cs-CZ" sz="1800" dirty="0"/>
              <a:t> </a:t>
            </a:r>
            <a:r>
              <a:rPr lang="cs-CZ" sz="1800" dirty="0" err="1"/>
              <a:t>právnom</a:t>
            </a:r>
            <a:r>
              <a:rPr lang="cs-CZ" sz="1800" dirty="0"/>
              <a:t> </a:t>
            </a:r>
            <a:r>
              <a:rPr lang="cs-CZ" sz="1800" dirty="0" err="1"/>
              <a:t>poriadku</a:t>
            </a:r>
            <a:r>
              <a:rPr lang="cs-CZ" sz="1800" dirty="0"/>
              <a:t>, toto </a:t>
            </a:r>
            <a:r>
              <a:rPr lang="cs-CZ" sz="1800" dirty="0" err="1"/>
              <a:t>vecné</a:t>
            </a:r>
            <a:r>
              <a:rPr lang="cs-CZ" sz="1800" dirty="0"/>
              <a:t> právo, </a:t>
            </a:r>
            <a:r>
              <a:rPr lang="cs-CZ" sz="1800" dirty="0" err="1"/>
              <a:t>opatrenie</a:t>
            </a:r>
            <a:r>
              <a:rPr lang="cs-CZ" sz="1800" dirty="0"/>
              <a:t> </a:t>
            </a:r>
            <a:r>
              <a:rPr lang="cs-CZ" sz="1800" dirty="0" err="1"/>
              <a:t>alebo</a:t>
            </a:r>
            <a:r>
              <a:rPr lang="cs-CZ" sz="1800" dirty="0"/>
              <a:t> </a:t>
            </a:r>
            <a:r>
              <a:rPr lang="cs-CZ" sz="1800" dirty="0" err="1"/>
              <a:t>príkaz</a:t>
            </a:r>
            <a:r>
              <a:rPr lang="cs-CZ" sz="1800" dirty="0"/>
              <a:t> </a:t>
            </a:r>
            <a:r>
              <a:rPr lang="cs-CZ" sz="1800" dirty="0" err="1"/>
              <a:t>sa</a:t>
            </a:r>
            <a:r>
              <a:rPr lang="cs-CZ" sz="1800" dirty="0"/>
              <a:t>, </a:t>
            </a:r>
            <a:r>
              <a:rPr lang="cs-CZ" sz="1800" dirty="0" err="1"/>
              <a:t>ak</a:t>
            </a:r>
            <a:r>
              <a:rPr lang="cs-CZ" sz="1800" dirty="0"/>
              <a:t> je to </a:t>
            </a:r>
            <a:r>
              <a:rPr lang="cs-CZ" sz="1800" dirty="0" err="1"/>
              <a:t>potrebné</a:t>
            </a:r>
            <a:r>
              <a:rPr lang="cs-CZ" sz="1800" dirty="0"/>
              <a:t> a v rozsahu, v </a:t>
            </a:r>
            <a:r>
              <a:rPr lang="cs-CZ" sz="1800" dirty="0" err="1"/>
              <a:t>ktorom</a:t>
            </a:r>
            <a:r>
              <a:rPr lang="cs-CZ" sz="1800" dirty="0"/>
              <a:t> je to možné, </a:t>
            </a:r>
            <a:r>
              <a:rPr lang="cs-CZ" sz="1800" dirty="0" err="1"/>
              <a:t>premení</a:t>
            </a:r>
            <a:r>
              <a:rPr lang="cs-CZ" sz="1800" dirty="0"/>
              <a:t> na </a:t>
            </a:r>
            <a:r>
              <a:rPr lang="cs-CZ" sz="1800" dirty="0" err="1"/>
              <a:t>vecné</a:t>
            </a:r>
            <a:r>
              <a:rPr lang="cs-CZ" sz="1800" dirty="0"/>
              <a:t> právo, </a:t>
            </a:r>
            <a:r>
              <a:rPr lang="cs-CZ" sz="1800" dirty="0" err="1"/>
              <a:t>opatrenie</a:t>
            </a:r>
            <a:r>
              <a:rPr lang="cs-CZ" sz="1800" dirty="0"/>
              <a:t> </a:t>
            </a:r>
            <a:r>
              <a:rPr lang="cs-CZ" sz="1800" dirty="0" err="1"/>
              <a:t>alebo</a:t>
            </a:r>
            <a:r>
              <a:rPr lang="cs-CZ" sz="1800" dirty="0"/>
              <a:t> </a:t>
            </a:r>
            <a:r>
              <a:rPr lang="cs-CZ" sz="1800" dirty="0" err="1"/>
              <a:t>príkaz</a:t>
            </a:r>
            <a:r>
              <a:rPr lang="cs-CZ" sz="1800" dirty="0"/>
              <a:t>, </a:t>
            </a:r>
            <a:r>
              <a:rPr lang="cs-CZ" sz="1800" dirty="0" err="1"/>
              <a:t>ktoré</a:t>
            </a:r>
            <a:r>
              <a:rPr lang="cs-CZ" sz="1800" dirty="0"/>
              <a:t> je známe v </a:t>
            </a:r>
            <a:r>
              <a:rPr lang="cs-CZ" sz="1800" dirty="0" err="1"/>
              <a:t>slovenskom</a:t>
            </a:r>
            <a:r>
              <a:rPr lang="cs-CZ" sz="1800" dirty="0"/>
              <a:t> </a:t>
            </a:r>
            <a:r>
              <a:rPr lang="cs-CZ" sz="1800" dirty="0" err="1"/>
              <a:t>právnom</a:t>
            </a:r>
            <a:r>
              <a:rPr lang="cs-CZ" sz="1800" dirty="0"/>
              <a:t> </a:t>
            </a:r>
            <a:r>
              <a:rPr lang="cs-CZ" sz="1800" dirty="0" err="1"/>
              <a:t>poriadku</a:t>
            </a:r>
            <a:r>
              <a:rPr lang="cs-CZ" sz="1800" dirty="0"/>
              <a:t> a </a:t>
            </a:r>
            <a:r>
              <a:rPr lang="cs-CZ" sz="1800" dirty="0" err="1"/>
              <a:t>ktoré</a:t>
            </a:r>
            <a:r>
              <a:rPr lang="cs-CZ" sz="1800" dirty="0"/>
              <a:t> je z </a:t>
            </a:r>
            <a:r>
              <a:rPr lang="cs-CZ" sz="1800" dirty="0" err="1"/>
              <a:t>hľadiska</a:t>
            </a:r>
            <a:r>
              <a:rPr lang="cs-CZ" sz="1800" dirty="0"/>
              <a:t> sledovaného </a:t>
            </a:r>
            <a:r>
              <a:rPr lang="cs-CZ" sz="1800" dirty="0" err="1"/>
              <a:t>cieľa</a:t>
            </a:r>
            <a:r>
              <a:rPr lang="cs-CZ" sz="1800" dirty="0"/>
              <a:t> a účelu a </a:t>
            </a:r>
            <a:r>
              <a:rPr lang="cs-CZ" sz="1800" dirty="0" err="1"/>
              <a:t>účinkov</a:t>
            </a:r>
            <a:r>
              <a:rPr lang="cs-CZ" sz="1800" dirty="0"/>
              <a:t> s ním spojených </a:t>
            </a:r>
            <a:r>
              <a:rPr lang="cs-CZ" sz="1800" dirty="0" err="1"/>
              <a:t>najbližšie</a:t>
            </a:r>
            <a:r>
              <a:rPr lang="cs-CZ" sz="1800" dirty="0"/>
              <a:t> </a:t>
            </a:r>
            <a:r>
              <a:rPr lang="cs-CZ" sz="1800" dirty="0" err="1"/>
              <a:t>vecnému</a:t>
            </a:r>
            <a:r>
              <a:rPr lang="cs-CZ" sz="1800" dirty="0"/>
              <a:t> právu, </a:t>
            </a:r>
            <a:r>
              <a:rPr lang="cs-CZ" sz="1800" dirty="0" err="1"/>
              <a:t>opatreniu</a:t>
            </a:r>
            <a:r>
              <a:rPr lang="cs-CZ" sz="1800" dirty="0"/>
              <a:t> </a:t>
            </a:r>
            <a:r>
              <a:rPr lang="cs-CZ" sz="1800" dirty="0" err="1"/>
              <a:t>alebo</a:t>
            </a:r>
            <a:r>
              <a:rPr lang="cs-CZ" sz="1800" dirty="0"/>
              <a:t> </a:t>
            </a:r>
            <a:r>
              <a:rPr lang="cs-CZ" sz="1800" dirty="0" err="1"/>
              <a:t>príkazu</a:t>
            </a:r>
            <a:r>
              <a:rPr lang="cs-CZ" sz="1800" dirty="0"/>
              <a:t> v </a:t>
            </a:r>
            <a:r>
              <a:rPr lang="cs-CZ" sz="1800" dirty="0" err="1"/>
              <a:t>cudzom</a:t>
            </a:r>
            <a:r>
              <a:rPr lang="cs-CZ" sz="1800" dirty="0"/>
              <a:t> </a:t>
            </a:r>
            <a:r>
              <a:rPr lang="cs-CZ" sz="1800" dirty="0" smtClean="0"/>
              <a:t>rozhodnutí.</a:t>
            </a:r>
          </a:p>
          <a:p>
            <a:pPr marL="914400" lvl="1" indent="-457200">
              <a:buFont typeface="+mj-lt"/>
              <a:buAutoNum type="arabicPeriod"/>
            </a:pPr>
            <a:r>
              <a:rPr lang="cs-CZ" sz="1800" dirty="0" err="1"/>
              <a:t>Ak</a:t>
            </a:r>
            <a:r>
              <a:rPr lang="cs-CZ" sz="1800" dirty="0"/>
              <a:t> </a:t>
            </a:r>
            <a:r>
              <a:rPr lang="cs-CZ" sz="1800" dirty="0" err="1"/>
              <a:t>súd</a:t>
            </a:r>
            <a:r>
              <a:rPr lang="cs-CZ" sz="1800" dirty="0"/>
              <a:t> rozhoduje o uznaní </a:t>
            </a:r>
            <a:r>
              <a:rPr lang="cs-CZ" sz="1800" dirty="0" err="1"/>
              <a:t>alebo</a:t>
            </a:r>
            <a:r>
              <a:rPr lang="cs-CZ" sz="1800" dirty="0"/>
              <a:t> výkone </a:t>
            </a:r>
            <a:r>
              <a:rPr lang="cs-CZ" sz="1800" dirty="0" err="1"/>
              <a:t>cudzieho</a:t>
            </a:r>
            <a:r>
              <a:rPr lang="cs-CZ" sz="1800" dirty="0"/>
              <a:t> </a:t>
            </a:r>
            <a:r>
              <a:rPr lang="cs-CZ" sz="1800" dirty="0" err="1"/>
              <a:t>rozhodnutia</a:t>
            </a:r>
            <a:r>
              <a:rPr lang="cs-CZ" sz="1800" dirty="0"/>
              <a:t>, vykoná </a:t>
            </a:r>
            <a:r>
              <a:rPr lang="cs-CZ" sz="1800" dirty="0" err="1"/>
              <a:t>premenu</a:t>
            </a:r>
            <a:r>
              <a:rPr lang="cs-CZ" sz="1800" dirty="0"/>
              <a:t> </a:t>
            </a:r>
            <a:r>
              <a:rPr lang="cs-CZ" sz="1800" dirty="0" err="1"/>
              <a:t>podľa</a:t>
            </a:r>
            <a:r>
              <a:rPr lang="cs-CZ" sz="1800" dirty="0"/>
              <a:t> odseku 1 v tomto </a:t>
            </a:r>
            <a:r>
              <a:rPr lang="cs-CZ" sz="1800" dirty="0" smtClean="0"/>
              <a:t>konaní.</a:t>
            </a:r>
          </a:p>
          <a:p>
            <a:pPr marL="914400" lvl="1" indent="-457200">
              <a:buFont typeface="+mj-lt"/>
              <a:buAutoNum type="arabicPeriod" startAt="4"/>
            </a:pPr>
            <a:r>
              <a:rPr lang="cs-CZ" sz="1800" dirty="0" err="1"/>
              <a:t>Ak</a:t>
            </a:r>
            <a:r>
              <a:rPr lang="cs-CZ" sz="1800" dirty="0"/>
              <a:t> </a:t>
            </a:r>
            <a:r>
              <a:rPr lang="cs-CZ" sz="1800" dirty="0" err="1"/>
              <a:t>premenu</a:t>
            </a:r>
            <a:r>
              <a:rPr lang="cs-CZ" sz="1800" dirty="0"/>
              <a:t> </a:t>
            </a:r>
            <a:r>
              <a:rPr lang="cs-CZ" sz="1800" dirty="0" err="1"/>
              <a:t>podľa</a:t>
            </a:r>
            <a:r>
              <a:rPr lang="cs-CZ" sz="1800" dirty="0"/>
              <a:t> odseku 1 </a:t>
            </a:r>
            <a:r>
              <a:rPr lang="cs-CZ" sz="1800" dirty="0" err="1"/>
              <a:t>nie</a:t>
            </a:r>
            <a:r>
              <a:rPr lang="cs-CZ" sz="1800" dirty="0"/>
              <a:t> je možné </a:t>
            </a:r>
            <a:r>
              <a:rPr lang="cs-CZ" sz="1800" dirty="0" err="1"/>
              <a:t>vykonať</a:t>
            </a:r>
            <a:r>
              <a:rPr lang="cs-CZ" sz="1800" dirty="0"/>
              <a:t>, v </a:t>
            </a:r>
            <a:r>
              <a:rPr lang="cs-CZ" sz="1800" dirty="0" err="1"/>
              <a:t>tejto</a:t>
            </a:r>
            <a:r>
              <a:rPr lang="cs-CZ" sz="1800" dirty="0"/>
              <a:t> časti </a:t>
            </a:r>
            <a:r>
              <a:rPr lang="cs-CZ" sz="1800" dirty="0" err="1"/>
              <a:t>sa</a:t>
            </a:r>
            <a:r>
              <a:rPr lang="cs-CZ" sz="1800" dirty="0"/>
              <a:t> </a:t>
            </a:r>
            <a:r>
              <a:rPr lang="cs-CZ" sz="1800" dirty="0" err="1"/>
              <a:t>cudziemu</a:t>
            </a:r>
            <a:r>
              <a:rPr lang="cs-CZ" sz="1800" dirty="0"/>
              <a:t> </a:t>
            </a:r>
            <a:r>
              <a:rPr lang="cs-CZ" sz="1800" dirty="0" err="1"/>
              <a:t>rozhodnutiu</a:t>
            </a:r>
            <a:r>
              <a:rPr lang="cs-CZ" sz="1800" dirty="0"/>
              <a:t> </a:t>
            </a:r>
            <a:r>
              <a:rPr lang="cs-CZ" sz="1800" dirty="0" err="1"/>
              <a:t>právne</a:t>
            </a:r>
            <a:r>
              <a:rPr lang="cs-CZ" sz="1800" dirty="0"/>
              <a:t> účinky </a:t>
            </a:r>
            <a:r>
              <a:rPr lang="cs-CZ" sz="1800" dirty="0" err="1" smtClean="0"/>
              <a:t>nepriznajú</a:t>
            </a:r>
            <a:r>
              <a:rPr lang="cs-CZ" sz="1800" dirty="0" smtClean="0"/>
              <a:t>.</a:t>
            </a:r>
          </a:p>
          <a:p>
            <a:pPr lvl="1"/>
            <a:endParaRPr lang="cs-CZ" dirty="0"/>
          </a:p>
        </p:txBody>
      </p:sp>
      <p:sp>
        <p:nvSpPr>
          <p:cNvPr id="4" name="Zástupný symbol pro zápatí 3"/>
          <p:cNvSpPr>
            <a:spLocks noGrp="1"/>
          </p:cNvSpPr>
          <p:nvPr>
            <p:ph type="ftr" sz="quarter" idx="10"/>
          </p:nvPr>
        </p:nvSpPr>
        <p:spPr/>
        <p:txBody>
          <a:bodyPr/>
          <a:lstStyle/>
          <a:p>
            <a:r>
              <a:rPr lang="cs-CZ" altLang="cs-CZ" smtClean="0"/>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44</a:t>
            </a:fld>
            <a:endParaRPr lang="cs-CZ" altLang="cs-CZ" dirty="0"/>
          </a:p>
        </p:txBody>
      </p:sp>
    </p:spTree>
    <p:extLst>
      <p:ext uri="{BB962C8B-B14F-4D97-AF65-F5344CB8AC3E}">
        <p14:creationId xmlns:p14="http://schemas.microsoft.com/office/powerpoint/2010/main" val="52817838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Komparativní právo jako nástroj pro aplikaci MPS</a:t>
            </a:r>
          </a:p>
        </p:txBody>
      </p:sp>
      <p:sp>
        <p:nvSpPr>
          <p:cNvPr id="3" name="Zástupný symbol pro obsah 2"/>
          <p:cNvSpPr>
            <a:spLocks noGrp="1"/>
          </p:cNvSpPr>
          <p:nvPr>
            <p:ph idx="1"/>
          </p:nvPr>
        </p:nvSpPr>
        <p:spPr/>
        <p:txBody>
          <a:bodyPr/>
          <a:lstStyle/>
          <a:p>
            <a:r>
              <a:rPr lang="cs-CZ" dirty="0" smtClean="0"/>
              <a:t>Adaptace</a:t>
            </a:r>
          </a:p>
          <a:p>
            <a:pPr lvl="1"/>
            <a:r>
              <a:rPr lang="cs-CZ" dirty="0" smtClean="0"/>
              <a:t>České právo zná v teorii, v praxi zatím nepoužívá</a:t>
            </a:r>
          </a:p>
          <a:p>
            <a:pPr lvl="1"/>
            <a:r>
              <a:rPr lang="cs-CZ" dirty="0" smtClean="0"/>
              <a:t>Známo z unijních nařízení</a:t>
            </a:r>
          </a:p>
          <a:p>
            <a:pPr lvl="1"/>
            <a:endParaRPr lang="cs-CZ" dirty="0"/>
          </a:p>
        </p:txBody>
      </p:sp>
      <p:sp>
        <p:nvSpPr>
          <p:cNvPr id="4" name="Zástupný symbol pro zápatí 3"/>
          <p:cNvSpPr>
            <a:spLocks noGrp="1"/>
          </p:cNvSpPr>
          <p:nvPr>
            <p:ph type="ftr" sz="quarter" idx="10"/>
          </p:nvPr>
        </p:nvSpPr>
        <p:spPr/>
        <p:txBody>
          <a:bodyPr/>
          <a:lstStyle/>
          <a:p>
            <a:r>
              <a:rPr lang="cs-CZ" altLang="cs-CZ" smtClean="0"/>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45</a:t>
            </a:fld>
            <a:endParaRPr lang="cs-CZ" altLang="cs-CZ" dirty="0"/>
          </a:p>
        </p:txBody>
      </p:sp>
    </p:spTree>
    <p:extLst>
      <p:ext uri="{BB962C8B-B14F-4D97-AF65-F5344CB8AC3E}">
        <p14:creationId xmlns:p14="http://schemas.microsoft.com/office/powerpoint/2010/main" val="39736807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Komparativní právo jako nástroj pro aplikaci MPS</a:t>
            </a:r>
          </a:p>
        </p:txBody>
      </p:sp>
      <p:sp>
        <p:nvSpPr>
          <p:cNvPr id="3" name="Zástupný symbol pro obsah 2"/>
          <p:cNvSpPr>
            <a:spLocks noGrp="1"/>
          </p:cNvSpPr>
          <p:nvPr>
            <p:ph idx="1"/>
          </p:nvPr>
        </p:nvSpPr>
        <p:spPr/>
        <p:txBody>
          <a:bodyPr/>
          <a:lstStyle/>
          <a:p>
            <a:r>
              <a:rPr lang="cs-CZ" i="1" dirty="0" err="1" smtClean="0"/>
              <a:t>Forum</a:t>
            </a:r>
            <a:r>
              <a:rPr lang="cs-CZ" i="1" dirty="0" smtClean="0"/>
              <a:t> non </a:t>
            </a:r>
            <a:r>
              <a:rPr lang="cs-CZ" i="1" dirty="0" err="1" smtClean="0"/>
              <a:t>conveniens</a:t>
            </a:r>
            <a:endParaRPr lang="cs-CZ" i="1" dirty="0" smtClean="0"/>
          </a:p>
          <a:p>
            <a:pPr lvl="1"/>
            <a:r>
              <a:rPr lang="en-GB" altLang="en-US" i="1" dirty="0"/>
              <a:t>“It seems to me […] that that [the issue of forum non </a:t>
            </a:r>
            <a:r>
              <a:rPr lang="en-GB" altLang="en-US" i="1" dirty="0" err="1"/>
              <a:t>conveniens</a:t>
            </a:r>
            <a:r>
              <a:rPr lang="en-GB" altLang="en-US" i="1" dirty="0"/>
              <a:t>] is the place in which the Internet problem is going to be solved in the world. Countries are going to say, "Of course we've got jurisdiction. The damage happened here or some other - we can serve here but it is much more convenient that this matter be litigated in another place".” </a:t>
            </a:r>
            <a:endParaRPr lang="cs-CZ" altLang="en-US" i="1" dirty="0" smtClean="0"/>
          </a:p>
          <a:p>
            <a:pPr lvl="1"/>
            <a:r>
              <a:rPr lang="en-GB" altLang="en-US" dirty="0" smtClean="0"/>
              <a:t>Kirby J</a:t>
            </a:r>
            <a:r>
              <a:rPr lang="cs-CZ" altLang="en-US" dirty="0" smtClean="0"/>
              <a:t>, </a:t>
            </a:r>
            <a:r>
              <a:rPr lang="en-GB" altLang="en-US" dirty="0" smtClean="0"/>
              <a:t>High </a:t>
            </a:r>
            <a:r>
              <a:rPr lang="en-GB" altLang="en-US" dirty="0"/>
              <a:t>Court hearing of Dow Jones v </a:t>
            </a:r>
            <a:r>
              <a:rPr lang="en-GB" altLang="en-US" dirty="0" err="1" smtClean="0"/>
              <a:t>Gutnick</a:t>
            </a:r>
            <a:endParaRPr lang="cs-CZ" dirty="0" smtClean="0"/>
          </a:p>
          <a:p>
            <a:pPr lvl="1"/>
            <a:endParaRPr lang="cs-CZ" dirty="0"/>
          </a:p>
        </p:txBody>
      </p:sp>
      <p:sp>
        <p:nvSpPr>
          <p:cNvPr id="4" name="Zástupný symbol pro zápatí 3"/>
          <p:cNvSpPr>
            <a:spLocks noGrp="1"/>
          </p:cNvSpPr>
          <p:nvPr>
            <p:ph type="ftr" sz="quarter" idx="10"/>
          </p:nvPr>
        </p:nvSpPr>
        <p:spPr/>
        <p:txBody>
          <a:bodyPr/>
          <a:lstStyle/>
          <a:p>
            <a:r>
              <a:rPr lang="cs-CZ" altLang="cs-CZ" smtClean="0"/>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46</a:t>
            </a:fld>
            <a:endParaRPr lang="cs-CZ" altLang="cs-CZ" dirty="0"/>
          </a:p>
        </p:txBody>
      </p:sp>
    </p:spTree>
    <p:extLst>
      <p:ext uri="{BB962C8B-B14F-4D97-AF65-F5344CB8AC3E}">
        <p14:creationId xmlns:p14="http://schemas.microsoft.com/office/powerpoint/2010/main" val="2954209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3. Komparativní </a:t>
            </a:r>
            <a:r>
              <a:rPr lang="cs-CZ" dirty="0"/>
              <a:t>právo jako základ </a:t>
            </a:r>
            <a:r>
              <a:rPr lang="cs-CZ" dirty="0" smtClean="0"/>
              <a:t>MPS</a:t>
            </a:r>
            <a:endParaRPr lang="cs-CZ" dirty="0"/>
          </a:p>
        </p:txBody>
      </p:sp>
      <p:sp>
        <p:nvSpPr>
          <p:cNvPr id="3" name="Zástupný symbol pro obsah 2"/>
          <p:cNvSpPr>
            <a:spLocks noGrp="1"/>
          </p:cNvSpPr>
          <p:nvPr>
            <p:ph idx="1"/>
          </p:nvPr>
        </p:nvSpPr>
        <p:spPr/>
        <p:txBody>
          <a:bodyPr/>
          <a:lstStyle/>
          <a:p>
            <a:r>
              <a:rPr lang="cs-CZ" dirty="0" smtClean="0"/>
              <a:t>Tzv. třetí škola mezinárodního práva soukromého</a:t>
            </a:r>
          </a:p>
          <a:p>
            <a:pPr lvl="1"/>
            <a:r>
              <a:rPr lang="cs-CZ" sz="2200" dirty="0" smtClean="0"/>
              <a:t>Internacionalisté, monisté (nacionalisté)</a:t>
            </a:r>
          </a:p>
          <a:p>
            <a:pPr lvl="1"/>
            <a:r>
              <a:rPr lang="cs-CZ" sz="2200" dirty="0" smtClean="0"/>
              <a:t>Franz </a:t>
            </a:r>
            <a:r>
              <a:rPr lang="cs-CZ" sz="2200" dirty="0" err="1" smtClean="0"/>
              <a:t>Khan</a:t>
            </a:r>
            <a:r>
              <a:rPr lang="cs-CZ" sz="2200" dirty="0" smtClean="0"/>
              <a:t>, 1900</a:t>
            </a:r>
          </a:p>
          <a:p>
            <a:pPr lvl="1"/>
            <a:r>
              <a:rPr lang="cs-CZ" sz="2200" dirty="0" smtClean="0"/>
              <a:t>Komparativní škola – jednotlivé národní právní řády jsou základem MPS -</a:t>
            </a:r>
            <a:r>
              <a:rPr lang="en-US" sz="2200" dirty="0" smtClean="0"/>
              <a:t>&gt;</a:t>
            </a:r>
            <a:r>
              <a:rPr lang="cs-CZ" sz="2200" dirty="0" smtClean="0"/>
              <a:t> také národní pravidla MPS nemohou být založeny pouze na „národních“ hmotných pravidlech -</a:t>
            </a:r>
            <a:r>
              <a:rPr lang="en-US" sz="2200" dirty="0" smtClean="0"/>
              <a:t>&gt; MPS </a:t>
            </a:r>
            <a:r>
              <a:rPr lang="en-US" sz="2200" dirty="0" err="1" smtClean="0"/>
              <a:t>mus</a:t>
            </a:r>
            <a:r>
              <a:rPr lang="cs-CZ" sz="2200" dirty="0" smtClean="0"/>
              <a:t>í být založeno na komparaci všech existujících soukromoprávních norem… dále rozvedeno </a:t>
            </a:r>
            <a:r>
              <a:rPr lang="cs-CZ" sz="2200" dirty="0" err="1" smtClean="0"/>
              <a:t>Ernsem</a:t>
            </a:r>
            <a:r>
              <a:rPr lang="cs-CZ" sz="2200" dirty="0" smtClean="0"/>
              <a:t> </a:t>
            </a:r>
            <a:r>
              <a:rPr lang="cs-CZ" sz="2200" dirty="0" err="1" smtClean="0"/>
              <a:t>Rabelem</a:t>
            </a:r>
            <a:r>
              <a:rPr lang="cs-CZ" sz="2200" dirty="0" smtClean="0"/>
              <a:t> pro kvalifikaci (viz slajd dříve)</a:t>
            </a:r>
          </a:p>
          <a:p>
            <a:pPr lvl="1"/>
            <a:r>
              <a:rPr lang="cs-CZ" sz="2200" dirty="0" smtClean="0"/>
              <a:t>Zároveň není možné vycházet pouze z nestátního práva</a:t>
            </a:r>
            <a:endParaRPr lang="cs-CZ" sz="2200" dirty="0"/>
          </a:p>
        </p:txBody>
      </p:sp>
      <p:sp>
        <p:nvSpPr>
          <p:cNvPr id="4" name="Zástupný symbol pro zápatí 3"/>
          <p:cNvSpPr>
            <a:spLocks noGrp="1"/>
          </p:cNvSpPr>
          <p:nvPr>
            <p:ph type="ftr" sz="quarter" idx="10"/>
          </p:nvPr>
        </p:nvSpPr>
        <p:spPr/>
        <p:txBody>
          <a:bodyPr/>
          <a:lstStyle/>
          <a:p>
            <a:r>
              <a:rPr lang="cs-CZ" altLang="cs-CZ" smtClean="0"/>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47</a:t>
            </a:fld>
            <a:endParaRPr lang="cs-CZ" altLang="cs-CZ" dirty="0"/>
          </a:p>
        </p:txBody>
      </p:sp>
    </p:spTree>
    <p:extLst>
      <p:ext uri="{BB962C8B-B14F-4D97-AF65-F5344CB8AC3E}">
        <p14:creationId xmlns:p14="http://schemas.microsoft.com/office/powerpoint/2010/main" val="10567575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Komparativní právo jako základ MPS</a:t>
            </a:r>
          </a:p>
        </p:txBody>
      </p:sp>
      <p:sp>
        <p:nvSpPr>
          <p:cNvPr id="3" name="Zástupný symbol pro obsah 2"/>
          <p:cNvSpPr>
            <a:spLocks noGrp="1"/>
          </p:cNvSpPr>
          <p:nvPr>
            <p:ph idx="1"/>
          </p:nvPr>
        </p:nvSpPr>
        <p:spPr/>
        <p:txBody>
          <a:bodyPr/>
          <a:lstStyle/>
          <a:p>
            <a:r>
              <a:rPr lang="cs-CZ" dirty="0"/>
              <a:t>Tzv. třetí škola mezinárodního práva soukromého</a:t>
            </a:r>
          </a:p>
          <a:p>
            <a:pPr lvl="1"/>
            <a:r>
              <a:rPr lang="cs-CZ" dirty="0" smtClean="0"/>
              <a:t>Dnes – částečně úspěšná</a:t>
            </a:r>
          </a:p>
          <a:p>
            <a:pPr lvl="1"/>
            <a:r>
              <a:rPr lang="cs-CZ" dirty="0" smtClean="0"/>
              <a:t>MPS se nikdy neodpoutá od národních a veřejných zájmů (tím spíše v EU)</a:t>
            </a:r>
          </a:p>
          <a:p>
            <a:pPr lvl="1"/>
            <a:r>
              <a:rPr lang="cs-CZ" dirty="0" smtClean="0"/>
              <a:t>Národní zákonodárce někdy „donucen“ okolnostmi – např. normy MPS pro registrované partnerství</a:t>
            </a:r>
            <a:endParaRPr lang="cs-CZ" dirty="0"/>
          </a:p>
        </p:txBody>
      </p:sp>
      <p:sp>
        <p:nvSpPr>
          <p:cNvPr id="4" name="Zástupný symbol pro zápatí 3"/>
          <p:cNvSpPr>
            <a:spLocks noGrp="1"/>
          </p:cNvSpPr>
          <p:nvPr>
            <p:ph type="ftr" sz="quarter" idx="10"/>
          </p:nvPr>
        </p:nvSpPr>
        <p:spPr/>
        <p:txBody>
          <a:bodyPr/>
          <a:lstStyle/>
          <a:p>
            <a:r>
              <a:rPr lang="cs-CZ" altLang="cs-CZ" smtClean="0"/>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48</a:t>
            </a:fld>
            <a:endParaRPr lang="cs-CZ" altLang="cs-CZ" dirty="0"/>
          </a:p>
        </p:txBody>
      </p:sp>
    </p:spTree>
    <p:extLst>
      <p:ext uri="{BB962C8B-B14F-4D97-AF65-F5344CB8AC3E}">
        <p14:creationId xmlns:p14="http://schemas.microsoft.com/office/powerpoint/2010/main" val="118001943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Komparativní právo jako základ MPS</a:t>
            </a:r>
          </a:p>
        </p:txBody>
      </p:sp>
      <p:sp>
        <p:nvSpPr>
          <p:cNvPr id="3" name="Zástupný symbol pro obsah 2"/>
          <p:cNvSpPr>
            <a:spLocks noGrp="1"/>
          </p:cNvSpPr>
          <p:nvPr>
            <p:ph idx="1"/>
          </p:nvPr>
        </p:nvSpPr>
        <p:spPr/>
        <p:txBody>
          <a:bodyPr/>
          <a:lstStyle/>
          <a:p>
            <a:r>
              <a:rPr lang="cs-CZ" dirty="0"/>
              <a:t>Tzv. třetí škola mezinárodního práva </a:t>
            </a:r>
            <a:r>
              <a:rPr lang="cs-CZ" dirty="0" smtClean="0"/>
              <a:t>soukromého</a:t>
            </a:r>
          </a:p>
          <a:p>
            <a:pPr lvl="1"/>
            <a:r>
              <a:rPr lang="cs-CZ" dirty="0" smtClean="0"/>
              <a:t>Problémy – ani komparativní přístup nebude nikdy hodnotově neutrální</a:t>
            </a:r>
          </a:p>
          <a:p>
            <a:pPr lvl="1"/>
            <a:r>
              <a:rPr lang="cs-CZ" i="1" dirty="0" smtClean="0"/>
              <a:t>„</a:t>
            </a:r>
            <a:r>
              <a:rPr lang="cs-CZ" i="1" dirty="0" err="1" smtClean="0"/>
              <a:t>Judge</a:t>
            </a:r>
            <a:r>
              <a:rPr lang="cs-CZ" i="1" dirty="0" smtClean="0"/>
              <a:t> </a:t>
            </a:r>
            <a:r>
              <a:rPr lang="cs-CZ" i="1" dirty="0" err="1" smtClean="0"/>
              <a:t>remains</a:t>
            </a:r>
            <a:r>
              <a:rPr lang="cs-CZ" i="1" dirty="0" smtClean="0"/>
              <a:t> </a:t>
            </a:r>
            <a:r>
              <a:rPr lang="cs-CZ" i="1" dirty="0" err="1" smtClean="0"/>
              <a:t>an</a:t>
            </a:r>
            <a:r>
              <a:rPr lang="cs-CZ" i="1" dirty="0" smtClean="0"/>
              <a:t> </a:t>
            </a:r>
            <a:r>
              <a:rPr lang="cs-CZ" i="1" dirty="0" err="1" smtClean="0"/>
              <a:t>officer</a:t>
            </a:r>
            <a:r>
              <a:rPr lang="cs-CZ" i="1" dirty="0" smtClean="0"/>
              <a:t> in his </a:t>
            </a:r>
            <a:r>
              <a:rPr lang="cs-CZ" i="1" dirty="0" err="1" smtClean="0"/>
              <a:t>own</a:t>
            </a:r>
            <a:r>
              <a:rPr lang="cs-CZ" i="1" dirty="0" smtClean="0"/>
              <a:t> </a:t>
            </a:r>
            <a:r>
              <a:rPr lang="cs-CZ" i="1" dirty="0" err="1" smtClean="0"/>
              <a:t>state</a:t>
            </a:r>
            <a:r>
              <a:rPr lang="cs-CZ" i="1" dirty="0" smtClean="0"/>
              <a:t>, </a:t>
            </a:r>
            <a:r>
              <a:rPr lang="cs-CZ" i="1" dirty="0" err="1" smtClean="0"/>
              <a:t>situated</a:t>
            </a:r>
            <a:r>
              <a:rPr lang="cs-CZ" i="1" dirty="0" smtClean="0"/>
              <a:t> </a:t>
            </a:r>
            <a:r>
              <a:rPr lang="cs-CZ" i="1" dirty="0" err="1" smtClean="0"/>
              <a:t>within</a:t>
            </a:r>
            <a:r>
              <a:rPr lang="cs-CZ" i="1" dirty="0" smtClean="0"/>
              <a:t> his </a:t>
            </a:r>
            <a:r>
              <a:rPr lang="cs-CZ" i="1" dirty="0" err="1" smtClean="0"/>
              <a:t>own</a:t>
            </a:r>
            <a:r>
              <a:rPr lang="cs-CZ" i="1" dirty="0" smtClean="0"/>
              <a:t> </a:t>
            </a:r>
            <a:r>
              <a:rPr lang="cs-CZ" i="1" dirty="0" err="1" smtClean="0"/>
              <a:t>legal</a:t>
            </a:r>
            <a:r>
              <a:rPr lang="cs-CZ" i="1" dirty="0" smtClean="0"/>
              <a:t> </a:t>
            </a:r>
            <a:r>
              <a:rPr lang="cs-CZ" i="1" dirty="0" err="1" smtClean="0"/>
              <a:t>system</a:t>
            </a:r>
            <a:r>
              <a:rPr lang="cs-CZ" i="1" dirty="0" smtClean="0"/>
              <a:t>.“</a:t>
            </a:r>
          </a:p>
          <a:p>
            <a:pPr lvl="1"/>
            <a:r>
              <a:rPr lang="cs-CZ" dirty="0" smtClean="0"/>
              <a:t>Posun od funkčního přístupu k </a:t>
            </a:r>
            <a:r>
              <a:rPr lang="cs-CZ" dirty="0" err="1" smtClean="0"/>
              <a:t>socio</a:t>
            </a:r>
            <a:r>
              <a:rPr lang="cs-CZ" dirty="0" smtClean="0"/>
              <a:t>-kulturnímu?</a:t>
            </a:r>
            <a:endParaRPr lang="cs-CZ" dirty="0"/>
          </a:p>
          <a:p>
            <a:endParaRPr lang="cs-CZ" dirty="0"/>
          </a:p>
        </p:txBody>
      </p:sp>
      <p:sp>
        <p:nvSpPr>
          <p:cNvPr id="4" name="Zástupný symbol pro zápatí 3"/>
          <p:cNvSpPr>
            <a:spLocks noGrp="1"/>
          </p:cNvSpPr>
          <p:nvPr>
            <p:ph type="ftr" sz="quarter" idx="10"/>
          </p:nvPr>
        </p:nvSpPr>
        <p:spPr/>
        <p:txBody>
          <a:bodyPr/>
          <a:lstStyle/>
          <a:p>
            <a:r>
              <a:rPr lang="cs-CZ" altLang="cs-CZ" smtClean="0"/>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49</a:t>
            </a:fld>
            <a:endParaRPr lang="cs-CZ" altLang="cs-CZ" dirty="0"/>
          </a:p>
        </p:txBody>
      </p:sp>
    </p:spTree>
    <p:extLst>
      <p:ext uri="{BB962C8B-B14F-4D97-AF65-F5344CB8AC3E}">
        <p14:creationId xmlns:p14="http://schemas.microsoft.com/office/powerpoint/2010/main" val="1044155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Další zdroje</a:t>
            </a:r>
          </a:p>
        </p:txBody>
      </p:sp>
      <p:sp>
        <p:nvSpPr>
          <p:cNvPr id="3" name="Zástupný symbol pro obsah 2"/>
          <p:cNvSpPr>
            <a:spLocks noGrp="1"/>
          </p:cNvSpPr>
          <p:nvPr>
            <p:ph idx="1"/>
          </p:nvPr>
        </p:nvSpPr>
        <p:spPr/>
        <p:txBody>
          <a:bodyPr/>
          <a:lstStyle/>
          <a:p>
            <a:r>
              <a:rPr lang="en-US" dirty="0"/>
              <a:t>Jurisdiction, Conflicts of Law and Data Protection in Cyberspace</a:t>
            </a:r>
            <a:r>
              <a:rPr lang="cs-CZ" dirty="0"/>
              <a:t>, </a:t>
            </a:r>
            <a:r>
              <a:rPr lang="cs-CZ" dirty="0">
                <a:hlinkClick r:id="rId2"/>
              </a:rPr>
              <a:t>https://www.youtube.com/</a:t>
            </a:r>
            <a:r>
              <a:rPr lang="cs-CZ" dirty="0" err="1">
                <a:hlinkClick r:id="rId2"/>
              </a:rPr>
              <a:t>watch?v</a:t>
            </a:r>
            <a:r>
              <a:rPr lang="cs-CZ" dirty="0">
                <a:hlinkClick r:id="rId2"/>
              </a:rPr>
              <a:t>=</a:t>
            </a:r>
            <a:r>
              <a:rPr lang="cs-CZ" dirty="0" err="1">
                <a:hlinkClick r:id="rId2"/>
              </a:rPr>
              <a:t>EhbwdhBFuCU</a:t>
            </a:r>
            <a:r>
              <a:rPr lang="cs-CZ" dirty="0"/>
              <a:t>, </a:t>
            </a:r>
            <a:r>
              <a:rPr lang="cs-CZ" dirty="0">
                <a:hlinkClick r:id="rId3"/>
              </a:rPr>
              <a:t>https://www.youtube.com/watch?v=NYt6SFUkeYU&amp;t=26s</a:t>
            </a:r>
            <a:r>
              <a:rPr lang="cs-CZ" dirty="0"/>
              <a:t> </a:t>
            </a:r>
            <a:endParaRPr lang="cs-CZ" dirty="0" smtClean="0"/>
          </a:p>
          <a:p>
            <a:r>
              <a:rPr lang="cs-CZ" dirty="0" smtClean="0"/>
              <a:t>Rozehnalová. EVROPSKÉ </a:t>
            </a:r>
            <a:r>
              <a:rPr lang="cs-CZ" dirty="0"/>
              <a:t>MEZINÁRODNÍ PRÁVO SOUKROMÉ – HLEDÁNÍ FORMÁLNÍ A NEFORMÁLNÍ </a:t>
            </a:r>
            <a:r>
              <a:rPr lang="cs-CZ" dirty="0" smtClean="0"/>
              <a:t>HARMONIE. </a:t>
            </a:r>
            <a:r>
              <a:rPr lang="cs-CZ" dirty="0"/>
              <a:t>Dostupné zde </a:t>
            </a:r>
            <a:r>
              <a:rPr lang="cs-CZ" dirty="0">
                <a:hlinkClick r:id="rId4"/>
              </a:rPr>
              <a:t>https://</a:t>
            </a:r>
            <a:r>
              <a:rPr lang="cs-CZ" dirty="0" smtClean="0">
                <a:hlinkClick r:id="rId4"/>
              </a:rPr>
              <a:t>science.law.muni.cz/knihy/monografie/Kyselovska_In_varietate.pdf</a:t>
            </a:r>
            <a:r>
              <a:rPr lang="cs-CZ" dirty="0" smtClean="0"/>
              <a:t> </a:t>
            </a:r>
            <a:endParaRPr lang="cs-CZ" dirty="0"/>
          </a:p>
          <a:p>
            <a:endParaRPr lang="cs-CZ" dirty="0"/>
          </a:p>
        </p:txBody>
      </p:sp>
      <p:sp>
        <p:nvSpPr>
          <p:cNvPr id="4" name="Zástupný symbol pro zápatí 3"/>
          <p:cNvSpPr>
            <a:spLocks noGrp="1"/>
          </p:cNvSpPr>
          <p:nvPr>
            <p:ph type="ftr" sz="quarter" idx="10"/>
          </p:nvPr>
        </p:nvSpPr>
        <p:spPr/>
        <p:txBody>
          <a:bodyPr/>
          <a:lstStyle/>
          <a:p>
            <a:r>
              <a:rPr lang="cs-CZ" altLang="cs-CZ" smtClean="0"/>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Tree>
    <p:extLst>
      <p:ext uri="{BB962C8B-B14F-4D97-AF65-F5344CB8AC3E}">
        <p14:creationId xmlns:p14="http://schemas.microsoft.com/office/powerpoint/2010/main" val="13722246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může MPS naučit komparativní právo?</a:t>
            </a:r>
            <a:endParaRPr lang="cs-CZ" dirty="0"/>
          </a:p>
        </p:txBody>
      </p:sp>
      <p:sp>
        <p:nvSpPr>
          <p:cNvPr id="3" name="Zástupný symbol pro obsah 2"/>
          <p:cNvSpPr>
            <a:spLocks noGrp="1"/>
          </p:cNvSpPr>
          <p:nvPr>
            <p:ph idx="1"/>
          </p:nvPr>
        </p:nvSpPr>
        <p:spPr/>
        <p:txBody>
          <a:bodyPr/>
          <a:lstStyle/>
          <a:p>
            <a:r>
              <a:rPr lang="cs-CZ" dirty="0" smtClean="0"/>
              <a:t>Víme, že nic nevíme… </a:t>
            </a:r>
            <a:r>
              <a:rPr lang="cs-CZ" dirty="0" smtClean="0"/>
              <a:t> a jsme </a:t>
            </a:r>
            <a:r>
              <a:rPr lang="cs-CZ" dirty="0" smtClean="0"/>
              <a:t>na to </a:t>
            </a:r>
            <a:r>
              <a:rPr lang="cs-CZ" dirty="0" smtClean="0"/>
              <a:t>zvyklí…</a:t>
            </a:r>
            <a:endParaRPr lang="cs-CZ" dirty="0" smtClean="0"/>
          </a:p>
          <a:p>
            <a:pPr lvl="1"/>
            <a:r>
              <a:rPr lang="cs-CZ" sz="2200" dirty="0" smtClean="0"/>
              <a:t>S cizím právem se setkáváme ve velmi konkrétních situacích a musíme najít konkrétní řešení.</a:t>
            </a:r>
          </a:p>
          <a:p>
            <a:pPr lvl="1"/>
            <a:r>
              <a:rPr lang="cs-CZ" sz="2200" dirty="0" smtClean="0"/>
              <a:t>Nemůžeme vnímat různé právní řády v izolaci; musíme vnímat jejich interakci a vzájemný vliv.</a:t>
            </a:r>
          </a:p>
          <a:p>
            <a:pPr lvl="1"/>
            <a:r>
              <a:rPr lang="cs-CZ" sz="2200" dirty="0" smtClean="0"/>
              <a:t>Musíme najít řešení, tedy upřednostnit jeden přístup před druhým. Musíme odůvodnit řešení druhé straně.</a:t>
            </a:r>
          </a:p>
          <a:p>
            <a:pPr lvl="1"/>
            <a:r>
              <a:rPr lang="cs-CZ" sz="2200" dirty="0" smtClean="0"/>
              <a:t>Právník zabývající se MPS se pohybuje ve všech třech rovinách problému (viz úvod).</a:t>
            </a:r>
          </a:p>
          <a:p>
            <a:pPr marL="1257300" lvl="2" indent="-342900">
              <a:buFont typeface="Arial" panose="020B0604020202020204" pitchFamily="34" charset="0"/>
              <a:buChar char="•"/>
            </a:pPr>
            <a:r>
              <a:rPr lang="cs-CZ" sz="2200" i="1" dirty="0" smtClean="0"/>
              <a:t>„</a:t>
            </a:r>
            <a:r>
              <a:rPr lang="cs-CZ" sz="2200" i="1" dirty="0" err="1" smtClean="0"/>
              <a:t>What</a:t>
            </a:r>
            <a:r>
              <a:rPr lang="cs-CZ" sz="2200" i="1" dirty="0" smtClean="0"/>
              <a:t> a </a:t>
            </a:r>
            <a:r>
              <a:rPr lang="cs-CZ" sz="2200" i="1" dirty="0" err="1" smtClean="0"/>
              <a:t>private</a:t>
            </a:r>
            <a:r>
              <a:rPr lang="cs-CZ" sz="2200" i="1" dirty="0" smtClean="0"/>
              <a:t> </a:t>
            </a:r>
            <a:r>
              <a:rPr lang="cs-CZ" sz="2200" i="1" dirty="0" err="1" smtClean="0"/>
              <a:t>international</a:t>
            </a:r>
            <a:r>
              <a:rPr lang="cs-CZ" sz="2200" i="1" dirty="0" smtClean="0"/>
              <a:t> </a:t>
            </a:r>
            <a:r>
              <a:rPr lang="cs-CZ" sz="2200" i="1" dirty="0" err="1" smtClean="0"/>
              <a:t>lawyer</a:t>
            </a:r>
            <a:r>
              <a:rPr lang="cs-CZ" sz="2200" i="1" dirty="0" smtClean="0"/>
              <a:t> </a:t>
            </a:r>
            <a:r>
              <a:rPr lang="cs-CZ" sz="2200" i="1" dirty="0" err="1" smtClean="0"/>
              <a:t>engages</a:t>
            </a:r>
            <a:r>
              <a:rPr lang="cs-CZ" sz="2200" i="1" dirty="0" smtClean="0"/>
              <a:t> in </a:t>
            </a:r>
            <a:r>
              <a:rPr lang="cs-CZ" sz="2200" i="1" dirty="0" err="1" smtClean="0"/>
              <a:t>is</a:t>
            </a:r>
            <a:r>
              <a:rPr lang="cs-CZ" sz="2200" i="1" dirty="0" smtClean="0"/>
              <a:t>, </a:t>
            </a:r>
            <a:r>
              <a:rPr lang="cs-CZ" sz="2200" i="1" dirty="0" err="1" smtClean="0"/>
              <a:t>ultimately</a:t>
            </a:r>
            <a:r>
              <a:rPr lang="cs-CZ" sz="2200" i="1" dirty="0" smtClean="0"/>
              <a:t>, a </a:t>
            </a:r>
            <a:r>
              <a:rPr lang="cs-CZ" sz="2200" i="1" dirty="0" err="1" smtClean="0"/>
              <a:t>form</a:t>
            </a:r>
            <a:r>
              <a:rPr lang="cs-CZ" sz="2200" i="1" dirty="0" smtClean="0"/>
              <a:t> </a:t>
            </a:r>
            <a:r>
              <a:rPr lang="cs-CZ" sz="2200" i="1" dirty="0" err="1" smtClean="0"/>
              <a:t>of</a:t>
            </a:r>
            <a:r>
              <a:rPr lang="cs-CZ" sz="2200" i="1" dirty="0" smtClean="0"/>
              <a:t> </a:t>
            </a:r>
            <a:r>
              <a:rPr lang="cs-CZ" sz="2200" i="1" dirty="0" err="1" smtClean="0"/>
              <a:t>comparative</a:t>
            </a:r>
            <a:r>
              <a:rPr lang="cs-CZ" sz="2200" i="1" dirty="0" smtClean="0"/>
              <a:t> </a:t>
            </a:r>
            <a:r>
              <a:rPr lang="cs-CZ" sz="2200" i="1" dirty="0" err="1" smtClean="0"/>
              <a:t>law</a:t>
            </a:r>
            <a:r>
              <a:rPr lang="cs-CZ" sz="2200" i="1" dirty="0" smtClean="0"/>
              <a:t> </a:t>
            </a:r>
            <a:r>
              <a:rPr lang="cs-CZ" sz="2200" i="1" dirty="0" err="1" smtClean="0"/>
              <a:t>that</a:t>
            </a:r>
            <a:r>
              <a:rPr lang="cs-CZ" sz="2200" i="1" dirty="0" smtClean="0"/>
              <a:t> </a:t>
            </a:r>
            <a:r>
              <a:rPr lang="cs-CZ" sz="2200" i="1" dirty="0" err="1" smtClean="0"/>
              <a:t>can</a:t>
            </a:r>
            <a:r>
              <a:rPr lang="cs-CZ" sz="2200" i="1" dirty="0" smtClean="0"/>
              <a:t> </a:t>
            </a:r>
            <a:r>
              <a:rPr lang="cs-CZ" sz="2200" i="1" dirty="0" err="1" smtClean="0"/>
              <a:t>be</a:t>
            </a:r>
            <a:r>
              <a:rPr lang="cs-CZ" sz="2200" i="1" dirty="0" smtClean="0"/>
              <a:t> </a:t>
            </a:r>
            <a:r>
              <a:rPr lang="cs-CZ" sz="2200" i="1" dirty="0" err="1" smtClean="0"/>
              <a:t>called</a:t>
            </a:r>
            <a:r>
              <a:rPr lang="cs-CZ" sz="2200" i="1" dirty="0" smtClean="0"/>
              <a:t> </a:t>
            </a:r>
            <a:r>
              <a:rPr lang="cs-CZ" sz="2200" i="1" dirty="0" err="1" smtClean="0"/>
              <a:t>applied</a:t>
            </a:r>
            <a:r>
              <a:rPr lang="cs-CZ" sz="2200" i="1" dirty="0" smtClean="0"/>
              <a:t> </a:t>
            </a:r>
            <a:r>
              <a:rPr lang="cs-CZ" sz="2200" i="1" dirty="0" err="1" smtClean="0"/>
              <a:t>comparative</a:t>
            </a:r>
            <a:r>
              <a:rPr lang="cs-CZ" sz="2200" i="1" dirty="0" smtClean="0"/>
              <a:t> </a:t>
            </a:r>
            <a:r>
              <a:rPr lang="cs-CZ" sz="2200" i="1" dirty="0" err="1" smtClean="0"/>
              <a:t>law</a:t>
            </a:r>
            <a:r>
              <a:rPr lang="cs-CZ" sz="2200" i="1" dirty="0" smtClean="0"/>
              <a:t>.“</a:t>
            </a:r>
          </a:p>
          <a:p>
            <a:pPr marL="1257300" lvl="2" indent="-342900">
              <a:buFont typeface="Arial" panose="020B0604020202020204" pitchFamily="34" charset="0"/>
              <a:buChar char="•"/>
            </a:pPr>
            <a:endParaRPr lang="cs-CZ" dirty="0" smtClean="0"/>
          </a:p>
          <a:p>
            <a:endParaRPr lang="cs-CZ" dirty="0"/>
          </a:p>
        </p:txBody>
      </p:sp>
      <p:sp>
        <p:nvSpPr>
          <p:cNvPr id="4" name="Zástupný symbol pro zápatí 3"/>
          <p:cNvSpPr>
            <a:spLocks noGrp="1"/>
          </p:cNvSpPr>
          <p:nvPr>
            <p:ph type="ftr" sz="quarter" idx="10"/>
          </p:nvPr>
        </p:nvSpPr>
        <p:spPr/>
        <p:txBody>
          <a:bodyPr/>
          <a:lstStyle/>
          <a:p>
            <a:r>
              <a:rPr lang="cs-CZ" altLang="cs-CZ" smtClean="0"/>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50</a:t>
            </a:fld>
            <a:endParaRPr lang="cs-CZ" altLang="cs-CZ" dirty="0"/>
          </a:p>
        </p:txBody>
      </p:sp>
    </p:spTree>
    <p:extLst>
      <p:ext uri="{BB962C8B-B14F-4D97-AF65-F5344CB8AC3E}">
        <p14:creationId xmlns:p14="http://schemas.microsoft.com/office/powerpoint/2010/main" val="69170916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Mezinárodní právo soukromé a komparativní právo</a:t>
            </a:r>
            <a:endParaRPr lang="cs-CZ" dirty="0"/>
          </a:p>
        </p:txBody>
      </p:sp>
      <p:sp>
        <p:nvSpPr>
          <p:cNvPr id="3" name="Zástupný symbol pro obsah 2"/>
          <p:cNvSpPr>
            <a:spLocks noGrp="1"/>
          </p:cNvSpPr>
          <p:nvPr>
            <p:ph idx="1"/>
          </p:nvPr>
        </p:nvSpPr>
        <p:spPr/>
        <p:txBody>
          <a:bodyPr/>
          <a:lstStyle/>
          <a:p>
            <a:r>
              <a:rPr lang="cs-CZ" dirty="0" smtClean="0"/>
              <a:t>MPS a komparativní právo jsou propojeny – jak na úrovni plurality práva, tak na úrovni aplikace</a:t>
            </a:r>
          </a:p>
          <a:p>
            <a:r>
              <a:rPr lang="cs-CZ" dirty="0" smtClean="0"/>
              <a:t>Komparativní právo si MPS málokdy všimne… MPS využívá komparativní právo poměrně často…</a:t>
            </a:r>
            <a:endParaRPr lang="cs-CZ" dirty="0"/>
          </a:p>
        </p:txBody>
      </p:sp>
      <p:sp>
        <p:nvSpPr>
          <p:cNvPr id="4" name="Zástupný symbol pro zápatí 3"/>
          <p:cNvSpPr>
            <a:spLocks noGrp="1"/>
          </p:cNvSpPr>
          <p:nvPr>
            <p:ph type="ftr" sz="quarter" idx="10"/>
          </p:nvPr>
        </p:nvSpPr>
        <p:spPr/>
        <p:txBody>
          <a:bodyPr/>
          <a:lstStyle/>
          <a:p>
            <a:r>
              <a:rPr lang="cs-CZ" altLang="cs-CZ" smtClean="0"/>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51</a:t>
            </a:fld>
            <a:endParaRPr lang="cs-CZ" altLang="cs-CZ" dirty="0"/>
          </a:p>
        </p:txBody>
      </p:sp>
    </p:spTree>
    <p:extLst>
      <p:ext uri="{BB962C8B-B14F-4D97-AF65-F5344CB8AC3E}">
        <p14:creationId xmlns:p14="http://schemas.microsoft.com/office/powerpoint/2010/main" val="16103172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Děkuji </a:t>
            </a:r>
            <a:r>
              <a:rPr lang="cs-CZ" smtClean="0"/>
              <a:t>za pozornost.</a:t>
            </a:r>
            <a:endParaRPr lang="cs-CZ"/>
          </a:p>
        </p:txBody>
      </p:sp>
    </p:spTree>
    <p:extLst>
      <p:ext uri="{BB962C8B-B14F-4D97-AF65-F5344CB8AC3E}">
        <p14:creationId xmlns:p14="http://schemas.microsoft.com/office/powerpoint/2010/main" val="1133992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err="1" smtClean="0"/>
              <a:t>Svantesson</a:t>
            </a:r>
            <a:r>
              <a:rPr lang="cs-CZ" dirty="0" smtClean="0"/>
              <a:t>.</a:t>
            </a:r>
            <a:r>
              <a:rPr lang="en-US" dirty="0" smtClean="0"/>
              <a:t> </a:t>
            </a:r>
            <a:r>
              <a:rPr lang="en-US" dirty="0"/>
              <a:t>Vision for the Future of Private International Law and the Internet – Can Artificial Intelligence Succeed Where Humans Have </a:t>
            </a:r>
            <a:r>
              <a:rPr lang="cs-CZ" dirty="0" smtClean="0"/>
              <a:t>F</a:t>
            </a:r>
            <a:r>
              <a:rPr lang="en-US" dirty="0" smtClean="0"/>
              <a:t>ailed?</a:t>
            </a:r>
            <a:r>
              <a:rPr lang="cs-CZ" dirty="0" smtClean="0"/>
              <a:t> Dostupné z: </a:t>
            </a:r>
            <a:r>
              <a:rPr lang="cs-CZ" dirty="0" smtClean="0">
                <a:hlinkClick r:id="rId2"/>
              </a:rPr>
              <a:t>https</a:t>
            </a:r>
            <a:r>
              <a:rPr lang="cs-CZ" dirty="0">
                <a:hlinkClick r:id="rId2"/>
              </a:rPr>
              <a:t>://harvardilj.org/2019/08/a-vision-for-the-future-of-private-international-law-and-the-internet-can-artificial-intelligence-succeed-where-humans-have-failed</a:t>
            </a:r>
            <a:r>
              <a:rPr lang="cs-CZ" dirty="0" smtClean="0">
                <a:hlinkClick r:id="rId2"/>
              </a:rPr>
              <a:t>/</a:t>
            </a:r>
            <a:endParaRPr lang="cs-CZ" dirty="0" smtClean="0"/>
          </a:p>
          <a:p>
            <a:endParaRPr lang="cs-CZ" dirty="0"/>
          </a:p>
        </p:txBody>
      </p:sp>
      <p:sp>
        <p:nvSpPr>
          <p:cNvPr id="4" name="Zástupný symbol pro zápatí 3"/>
          <p:cNvSpPr>
            <a:spLocks noGrp="1"/>
          </p:cNvSpPr>
          <p:nvPr>
            <p:ph type="ftr" sz="quarter" idx="10"/>
          </p:nvPr>
        </p:nvSpPr>
        <p:spPr/>
        <p:txBody>
          <a:bodyPr/>
          <a:lstStyle/>
          <a:p>
            <a:r>
              <a:rPr lang="cs-CZ" altLang="cs-CZ" smtClean="0"/>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Tree>
    <p:extLst>
      <p:ext uri="{BB962C8B-B14F-4D97-AF65-F5344CB8AC3E}">
        <p14:creationId xmlns:p14="http://schemas.microsoft.com/office/powerpoint/2010/main" val="84726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Mezinárodní právo soukromé a komparativní právo</a:t>
            </a:r>
            <a:endParaRPr lang="cs-CZ" dirty="0"/>
          </a:p>
        </p:txBody>
      </p:sp>
      <p:sp>
        <p:nvSpPr>
          <p:cNvPr id="3" name="Zástupný symbol pro obsah 2"/>
          <p:cNvSpPr>
            <a:spLocks noGrp="1"/>
          </p:cNvSpPr>
          <p:nvPr>
            <p:ph idx="1"/>
          </p:nvPr>
        </p:nvSpPr>
        <p:spPr/>
        <p:txBody>
          <a:bodyPr/>
          <a:lstStyle/>
          <a:p>
            <a:r>
              <a:rPr lang="cs-CZ" dirty="0" smtClean="0"/>
              <a:t>Viz předcházející přednášky…</a:t>
            </a:r>
          </a:p>
          <a:p>
            <a:r>
              <a:rPr lang="cs-CZ" dirty="0" smtClean="0"/>
              <a:t>Aplikované komparativní právo – vliv na legislativu, judikaturu, harmonizaci, unifikaci apod.</a:t>
            </a:r>
          </a:p>
          <a:p>
            <a:r>
              <a:rPr lang="cs-CZ" dirty="0" smtClean="0"/>
              <a:t>Pluralita právních systémů, jejich interakce… zjevné paralely mezi komparativním právem a MPS</a:t>
            </a:r>
          </a:p>
          <a:p>
            <a:r>
              <a:rPr lang="cs-CZ" dirty="0" smtClean="0"/>
              <a:t>MPS v praxi – dosah alespoň dvou právních řádů (</a:t>
            </a:r>
            <a:r>
              <a:rPr lang="cs-CZ" i="1" dirty="0" err="1" smtClean="0"/>
              <a:t>fora</a:t>
            </a:r>
            <a:r>
              <a:rPr lang="cs-CZ" dirty="0" smtClean="0"/>
              <a:t> a cizího)</a:t>
            </a:r>
          </a:p>
          <a:p>
            <a:pPr lvl="1">
              <a:buFont typeface="Wingdings" panose="05000000000000000000" pitchFamily="2" charset="2"/>
              <a:buChar char="Ø"/>
            </a:pPr>
            <a:r>
              <a:rPr lang="cs-CZ" dirty="0" smtClean="0"/>
              <a:t>MPS je ze své podstaty založeno a vyžaduje komparativní právo</a:t>
            </a:r>
            <a:endParaRPr lang="cs-CZ" dirty="0"/>
          </a:p>
        </p:txBody>
      </p:sp>
      <p:sp>
        <p:nvSpPr>
          <p:cNvPr id="4" name="Zástupný symbol pro zápatí 3"/>
          <p:cNvSpPr>
            <a:spLocks noGrp="1"/>
          </p:cNvSpPr>
          <p:nvPr>
            <p:ph type="ftr" sz="quarter" idx="10"/>
          </p:nvPr>
        </p:nvSpPr>
        <p:spPr/>
        <p:txBody>
          <a:bodyPr/>
          <a:lstStyle/>
          <a:p>
            <a:r>
              <a:rPr lang="cs-CZ" altLang="cs-CZ" smtClean="0"/>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Tree>
    <p:extLst>
      <p:ext uri="{BB962C8B-B14F-4D97-AF65-F5344CB8AC3E}">
        <p14:creationId xmlns:p14="http://schemas.microsoft.com/office/powerpoint/2010/main" val="2579063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Mezinárodní právo soukromé a komparativní právo</a:t>
            </a:r>
          </a:p>
        </p:txBody>
      </p:sp>
      <p:sp>
        <p:nvSpPr>
          <p:cNvPr id="3" name="Zástupný symbol pro obsah 2"/>
          <p:cNvSpPr>
            <a:spLocks noGrp="1"/>
          </p:cNvSpPr>
          <p:nvPr>
            <p:ph idx="1"/>
          </p:nvPr>
        </p:nvSpPr>
        <p:spPr/>
        <p:txBody>
          <a:bodyPr/>
          <a:lstStyle/>
          <a:p>
            <a:r>
              <a:rPr lang="cs-CZ" dirty="0" smtClean="0"/>
              <a:t>Trichotomie dle </a:t>
            </a:r>
            <a:r>
              <a:rPr lang="cs-CZ" i="1" dirty="0" smtClean="0"/>
              <a:t>Ernesta </a:t>
            </a:r>
            <a:r>
              <a:rPr lang="cs-CZ" i="1" dirty="0" err="1" smtClean="0"/>
              <a:t>Rabela</a:t>
            </a:r>
            <a:r>
              <a:rPr lang="cs-CZ" dirty="0" smtClean="0"/>
              <a:t>:</a:t>
            </a:r>
          </a:p>
          <a:p>
            <a:pPr marL="457200" indent="-457200">
              <a:buFont typeface="+mj-lt"/>
              <a:buAutoNum type="arabicPeriod"/>
            </a:pPr>
            <a:r>
              <a:rPr lang="cs-CZ" dirty="0" smtClean="0"/>
              <a:t>Komparativní mezinárodní právo soukromé</a:t>
            </a:r>
          </a:p>
          <a:p>
            <a:pPr marL="457200" indent="-457200">
              <a:buFont typeface="+mj-lt"/>
              <a:buAutoNum type="arabicPeriod"/>
            </a:pPr>
            <a:r>
              <a:rPr lang="cs-CZ" dirty="0" smtClean="0"/>
              <a:t>Komparativní právo jako nástroj pro aplikaci MPS</a:t>
            </a:r>
          </a:p>
          <a:p>
            <a:pPr marL="457200" indent="-457200">
              <a:buFont typeface="+mj-lt"/>
              <a:buAutoNum type="arabicPeriod"/>
            </a:pPr>
            <a:r>
              <a:rPr lang="cs-CZ" dirty="0" smtClean="0"/>
              <a:t>Komparativní právo jako základ MPS</a:t>
            </a:r>
            <a:endParaRPr lang="cs-CZ" dirty="0"/>
          </a:p>
        </p:txBody>
      </p:sp>
      <p:sp>
        <p:nvSpPr>
          <p:cNvPr id="4" name="Zástupný symbol pro zápatí 3"/>
          <p:cNvSpPr>
            <a:spLocks noGrp="1"/>
          </p:cNvSpPr>
          <p:nvPr>
            <p:ph type="ftr" sz="quarter" idx="10"/>
          </p:nvPr>
        </p:nvSpPr>
        <p:spPr/>
        <p:txBody>
          <a:bodyPr/>
          <a:lstStyle/>
          <a:p>
            <a:r>
              <a:rPr lang="cs-CZ" altLang="cs-CZ" smtClean="0"/>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Tree>
    <p:extLst>
      <p:ext uri="{BB962C8B-B14F-4D97-AF65-F5344CB8AC3E}">
        <p14:creationId xmlns:p14="http://schemas.microsoft.com/office/powerpoint/2010/main" val="2439017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Komparativní mezinárodní právo soukromé</a:t>
            </a:r>
          </a:p>
        </p:txBody>
      </p:sp>
      <p:sp>
        <p:nvSpPr>
          <p:cNvPr id="3" name="Zástupný symbol pro obsah 2"/>
          <p:cNvSpPr>
            <a:spLocks noGrp="1"/>
          </p:cNvSpPr>
          <p:nvPr>
            <p:ph idx="1"/>
          </p:nvPr>
        </p:nvSpPr>
        <p:spPr/>
        <p:txBody>
          <a:bodyPr/>
          <a:lstStyle/>
          <a:p>
            <a:r>
              <a:rPr lang="cs-CZ" dirty="0" smtClean="0"/>
              <a:t>Existence států s různými právními řády a systémy</a:t>
            </a:r>
          </a:p>
          <a:p>
            <a:pPr>
              <a:buFont typeface="Wingdings" panose="05000000000000000000" pitchFamily="2" charset="2"/>
              <a:buChar char="Ø"/>
            </a:pPr>
            <a:r>
              <a:rPr lang="cs-CZ" dirty="0" smtClean="0"/>
              <a:t>Komparativní právo má velký význam v MPS</a:t>
            </a:r>
          </a:p>
          <a:p>
            <a:pPr>
              <a:buFont typeface="Wingdings" panose="05000000000000000000" pitchFamily="2" charset="2"/>
              <a:buChar char="Ø"/>
            </a:pPr>
            <a:r>
              <a:rPr lang="cs-CZ" dirty="0" smtClean="0"/>
              <a:t>Vývoj institutů jako </a:t>
            </a:r>
            <a:r>
              <a:rPr lang="cs-CZ" i="1" dirty="0" err="1" smtClean="0"/>
              <a:t>renvoi</a:t>
            </a:r>
            <a:r>
              <a:rPr lang="cs-CZ" dirty="0" smtClean="0"/>
              <a:t>, kvalifikace apod.</a:t>
            </a:r>
          </a:p>
          <a:p>
            <a:pPr>
              <a:buFont typeface="Wingdings" panose="05000000000000000000" pitchFamily="2" charset="2"/>
              <a:buChar char="Ø"/>
            </a:pPr>
            <a:r>
              <a:rPr lang="cs-CZ" u="sng" dirty="0" smtClean="0"/>
              <a:t>MPS založeno na komparaci </a:t>
            </a:r>
          </a:p>
          <a:p>
            <a:pPr>
              <a:buFont typeface="Wingdings" panose="05000000000000000000" pitchFamily="2" charset="2"/>
              <a:buChar char="Ø"/>
            </a:pPr>
            <a:endParaRPr lang="cs-CZ" dirty="0" smtClean="0"/>
          </a:p>
          <a:p>
            <a:pPr>
              <a:buFont typeface="Wingdings" panose="05000000000000000000" pitchFamily="2" charset="2"/>
              <a:buChar char="Ø"/>
            </a:pPr>
            <a:r>
              <a:rPr lang="cs-CZ" dirty="0" smtClean="0"/>
              <a:t>Ernst </a:t>
            </a:r>
            <a:r>
              <a:rPr lang="cs-CZ" dirty="0" err="1" smtClean="0"/>
              <a:t>Rabel</a:t>
            </a:r>
            <a:r>
              <a:rPr lang="cs-CZ" dirty="0" smtClean="0"/>
              <a:t> – </a:t>
            </a:r>
            <a:r>
              <a:rPr lang="cs-CZ" i="1" dirty="0" err="1" smtClean="0"/>
              <a:t>Comparative</a:t>
            </a:r>
            <a:r>
              <a:rPr lang="cs-CZ" i="1" dirty="0" smtClean="0"/>
              <a:t> </a:t>
            </a:r>
            <a:r>
              <a:rPr lang="cs-CZ" i="1" dirty="0" err="1" smtClean="0"/>
              <a:t>Private</a:t>
            </a:r>
            <a:r>
              <a:rPr lang="cs-CZ" i="1" dirty="0" smtClean="0"/>
              <a:t> International </a:t>
            </a:r>
            <a:r>
              <a:rPr lang="cs-CZ" i="1" dirty="0" err="1" smtClean="0"/>
              <a:t>Law</a:t>
            </a:r>
            <a:endParaRPr lang="cs-CZ" i="1" dirty="0" smtClean="0"/>
          </a:p>
          <a:p>
            <a:pPr>
              <a:buFont typeface="Wingdings" panose="05000000000000000000" pitchFamily="2" charset="2"/>
              <a:buChar char="Ø"/>
            </a:pPr>
            <a:r>
              <a:rPr lang="cs-CZ" i="1" dirty="0" err="1" smtClean="0"/>
              <a:t>Rabels</a:t>
            </a:r>
            <a:r>
              <a:rPr lang="cs-CZ" i="1" dirty="0" smtClean="0"/>
              <a:t> </a:t>
            </a:r>
            <a:r>
              <a:rPr lang="cs-CZ" i="1" dirty="0" err="1" smtClean="0"/>
              <a:t>Zeitschrift</a:t>
            </a:r>
            <a:r>
              <a:rPr lang="cs-CZ" i="1" dirty="0" smtClean="0"/>
              <a:t> </a:t>
            </a:r>
            <a:r>
              <a:rPr lang="cs-CZ" i="1" dirty="0" err="1" smtClean="0"/>
              <a:t>für</a:t>
            </a:r>
            <a:r>
              <a:rPr lang="cs-CZ" i="1" dirty="0" smtClean="0"/>
              <a:t> </a:t>
            </a:r>
            <a:r>
              <a:rPr lang="cs-CZ" i="1" dirty="0" err="1" smtClean="0"/>
              <a:t>ausländisches</a:t>
            </a:r>
            <a:r>
              <a:rPr lang="cs-CZ" i="1" dirty="0" smtClean="0"/>
              <a:t> </a:t>
            </a:r>
            <a:r>
              <a:rPr lang="cs-CZ" i="1" dirty="0" err="1" smtClean="0"/>
              <a:t>und</a:t>
            </a:r>
            <a:r>
              <a:rPr lang="cs-CZ" i="1" dirty="0" smtClean="0"/>
              <a:t> </a:t>
            </a:r>
            <a:r>
              <a:rPr lang="cs-CZ" i="1" dirty="0" err="1" smtClean="0"/>
              <a:t>internationales</a:t>
            </a:r>
            <a:r>
              <a:rPr lang="cs-CZ" i="1" dirty="0" smtClean="0"/>
              <a:t> </a:t>
            </a:r>
            <a:r>
              <a:rPr lang="cs-CZ" i="1" dirty="0" err="1" smtClean="0"/>
              <a:t>Privatrecht</a:t>
            </a:r>
            <a:endParaRPr lang="cs-CZ" i="1" dirty="0" smtClean="0"/>
          </a:p>
          <a:p>
            <a:pPr>
              <a:buFont typeface="Wingdings" panose="05000000000000000000" pitchFamily="2" charset="2"/>
              <a:buChar char="Ø"/>
            </a:pPr>
            <a:r>
              <a:rPr lang="cs-CZ" i="1" dirty="0" err="1" smtClean="0"/>
              <a:t>Yearbook</a:t>
            </a:r>
            <a:r>
              <a:rPr lang="cs-CZ" i="1" dirty="0" smtClean="0"/>
              <a:t> </a:t>
            </a:r>
            <a:r>
              <a:rPr lang="cs-CZ" i="1" dirty="0" err="1" smtClean="0"/>
              <a:t>of</a:t>
            </a:r>
            <a:r>
              <a:rPr lang="cs-CZ" i="1" dirty="0" smtClean="0"/>
              <a:t> </a:t>
            </a:r>
            <a:r>
              <a:rPr lang="cs-CZ" i="1" dirty="0" err="1" smtClean="0"/>
              <a:t>Private</a:t>
            </a:r>
            <a:r>
              <a:rPr lang="cs-CZ" i="1" dirty="0" smtClean="0"/>
              <a:t> International </a:t>
            </a:r>
            <a:r>
              <a:rPr lang="cs-CZ" i="1" dirty="0" err="1" smtClean="0"/>
              <a:t>Law</a:t>
            </a:r>
            <a:endParaRPr lang="cs-CZ" i="1" dirty="0" smtClean="0"/>
          </a:p>
          <a:p>
            <a:pPr>
              <a:buFont typeface="Wingdings" panose="05000000000000000000" pitchFamily="2" charset="2"/>
              <a:buChar char="Ø"/>
            </a:pPr>
            <a:r>
              <a:rPr lang="cs-CZ" i="1" dirty="0" smtClean="0"/>
              <a:t>…</a:t>
            </a:r>
            <a:endParaRPr lang="cs-CZ" i="1" dirty="0"/>
          </a:p>
        </p:txBody>
      </p:sp>
      <p:sp>
        <p:nvSpPr>
          <p:cNvPr id="4" name="Zástupný symbol pro zápatí 3"/>
          <p:cNvSpPr>
            <a:spLocks noGrp="1"/>
          </p:cNvSpPr>
          <p:nvPr>
            <p:ph type="ftr" sz="quarter" idx="10"/>
          </p:nvPr>
        </p:nvSpPr>
        <p:spPr/>
        <p:txBody>
          <a:bodyPr/>
          <a:lstStyle/>
          <a:p>
            <a:r>
              <a:rPr lang="cs-CZ" altLang="cs-CZ" smtClean="0"/>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Tree>
    <p:extLst>
      <p:ext uri="{BB962C8B-B14F-4D97-AF65-F5344CB8AC3E}">
        <p14:creationId xmlns:p14="http://schemas.microsoft.com/office/powerpoint/2010/main" val="3179590409"/>
      </p:ext>
    </p:extLst>
  </p:cSld>
  <p:clrMapOvr>
    <a:masterClrMapping/>
  </p:clrMapOvr>
</p:sld>
</file>

<file path=ppt/theme/theme1.xml><?xml version="1.0" encoding="utf-8"?>
<a:theme xmlns:a="http://schemas.openxmlformats.org/drawingml/2006/main" name="Prezentace_MU_CZ">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law_sablona_cz</Template>
  <TotalTime>277</TotalTime>
  <Words>3372</Words>
  <Application>Microsoft Office PowerPoint</Application>
  <PresentationFormat>Předvádění na obrazovce (4:3)</PresentationFormat>
  <Paragraphs>384</Paragraphs>
  <Slides>52</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52</vt:i4>
      </vt:variant>
    </vt:vector>
  </HeadingPairs>
  <TitlesOfParts>
    <vt:vector size="57" baseType="lpstr">
      <vt:lpstr>Arial</vt:lpstr>
      <vt:lpstr>Tahoma</vt:lpstr>
      <vt:lpstr>Trebuchet MS</vt:lpstr>
      <vt:lpstr>Wingdings</vt:lpstr>
      <vt:lpstr>Prezentace_MU_CZ</vt:lpstr>
      <vt:lpstr>Mezinárodní právo soukromé a komparativní právo</vt:lpstr>
      <vt:lpstr>Základní studijní literatura</vt:lpstr>
      <vt:lpstr>Doplňující studijní literatura</vt:lpstr>
      <vt:lpstr>Další zdroje</vt:lpstr>
      <vt:lpstr>Další zdroje</vt:lpstr>
      <vt:lpstr>Prezentace aplikace PowerPoint</vt:lpstr>
      <vt:lpstr>Mezinárodní právo soukromé a komparativní právo</vt:lpstr>
      <vt:lpstr>Mezinárodní právo soukromé a komparativní právo</vt:lpstr>
      <vt:lpstr>1. Komparativní mezinárodní právo soukromé</vt:lpstr>
      <vt:lpstr>1. Komparativní mezinárodní právo soukromé</vt:lpstr>
      <vt:lpstr>1. Komparativní mezinárodní právo soukromé</vt:lpstr>
      <vt:lpstr>Exkurz – příklad jiného přístupu k MPS – USA </vt:lpstr>
      <vt:lpstr>Mezinárodní právo soukromé v USA</vt:lpstr>
      <vt:lpstr>Mezinárodní právo soukromé v USA</vt:lpstr>
      <vt:lpstr>Rozdíl přístupu k MPS - Evropa vs. USA…</vt:lpstr>
      <vt:lpstr>Mezinárodní právo soukromé v USA</vt:lpstr>
      <vt:lpstr>Teorie nabytých práv (vested rights)</vt:lpstr>
      <vt:lpstr>Teorie místního práva (Local Law Theory) </vt:lpstr>
      <vt:lpstr>Analýza vládního zájmu (Governmental Interest Analysis)</vt:lpstr>
      <vt:lpstr>Analýza vládního zájmu (Governmental Interest Analysis)</vt:lpstr>
      <vt:lpstr>Teorie lepšího práva (Better Law) </vt:lpstr>
      <vt:lpstr>New Restatement of Conflict of Laws</vt:lpstr>
      <vt:lpstr>1. Komparativní mezinárodní právo soukromé</vt:lpstr>
      <vt:lpstr>1. Komparativní mezinárodní právo soukromé</vt:lpstr>
      <vt:lpstr>Hague Convention of 30 June 2005 on Choice of Court Agreements</vt:lpstr>
      <vt:lpstr>1. Komparativní mezinárodní právo soukromé</vt:lpstr>
      <vt:lpstr>1. Komparativní mezinárodní právo soukromé</vt:lpstr>
      <vt:lpstr>2. Komparativní právo jako nástroj pro aplikaci MPS</vt:lpstr>
      <vt:lpstr>2. Komparativní právo jako nástroj pro aplikaci MPS</vt:lpstr>
      <vt:lpstr>2. Komparativní právo jako nástroj pro aplikaci MPS</vt:lpstr>
      <vt:lpstr>2. Komparativní právo jako nástroj pro aplikaci MPS</vt:lpstr>
      <vt:lpstr>2. Komparativní právo jako nástroj pro aplikaci MPS</vt:lpstr>
      <vt:lpstr>2. Komparativní právo jako nástroj pro aplikaci MPS</vt:lpstr>
      <vt:lpstr>2. Komparativní právo jako nástroj pro aplikaci MPS</vt:lpstr>
      <vt:lpstr>2. Komparativní právo jako nástroj pro aplikaci MPS</vt:lpstr>
      <vt:lpstr>2. Komparativní právo jako nástroj pro aplikaci MPS</vt:lpstr>
      <vt:lpstr>2. Komparativní právo jako nástroj pro aplikaci MPS</vt:lpstr>
      <vt:lpstr>2. Komparativní právo jako nástroj pro aplikaci MPS</vt:lpstr>
      <vt:lpstr>2. Komparativní právo jako nástroj pro aplikaci MPS</vt:lpstr>
      <vt:lpstr>2. Komparativní právo jako nástroj pro aplikaci MPS</vt:lpstr>
      <vt:lpstr>2. Komparativní právo jako nástroj pro aplikaci MPS</vt:lpstr>
      <vt:lpstr>2. Komparativní právo jako nástroj pro aplikaci MPS</vt:lpstr>
      <vt:lpstr>2. Komparativní právo jako nástroj pro aplikaci MPS</vt:lpstr>
      <vt:lpstr>2. Komparativní právo jako nástroj pro aplikaci MPS</vt:lpstr>
      <vt:lpstr>2. Komparativní právo jako nástroj pro aplikaci MPS</vt:lpstr>
      <vt:lpstr>2. Komparativní právo jako nástroj pro aplikaci MPS</vt:lpstr>
      <vt:lpstr>3. Komparativní právo jako základ MPS</vt:lpstr>
      <vt:lpstr>3. Komparativní právo jako základ MPS</vt:lpstr>
      <vt:lpstr>3. Komparativní právo jako základ MPS</vt:lpstr>
      <vt:lpstr>Co může MPS naučit komparativní právo?</vt:lpstr>
      <vt:lpstr>Mezinárodní právo soukromé a komparativní právo</vt:lpstr>
      <vt:lpstr>Děkuji za pozornost.</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Mezinárodní právo soukromé a komparativní právo</dc:title>
  <dc:creator>107801</dc:creator>
  <cp:lastModifiedBy>107801</cp:lastModifiedBy>
  <cp:revision>45</cp:revision>
  <cp:lastPrinted>1601-01-01T00:00:00Z</cp:lastPrinted>
  <dcterms:created xsi:type="dcterms:W3CDTF">2017-11-29T10:43:08Z</dcterms:created>
  <dcterms:modified xsi:type="dcterms:W3CDTF">2019-09-25T08:13:42Z</dcterms:modified>
</cp:coreProperties>
</file>