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3"/>
  </p:notesMasterIdLst>
  <p:handoutMasterIdLst>
    <p:handoutMasterId r:id="rId34"/>
  </p:handoutMasterIdLst>
  <p:sldIdLst>
    <p:sldId id="256" r:id="rId2"/>
    <p:sldId id="293" r:id="rId3"/>
    <p:sldId id="314" r:id="rId4"/>
    <p:sldId id="318" r:id="rId5"/>
    <p:sldId id="257" r:id="rId6"/>
    <p:sldId id="258" r:id="rId7"/>
    <p:sldId id="327" r:id="rId8"/>
    <p:sldId id="328" r:id="rId9"/>
    <p:sldId id="326" r:id="rId10"/>
    <p:sldId id="325" r:id="rId11"/>
    <p:sldId id="322" r:id="rId12"/>
    <p:sldId id="307" r:id="rId13"/>
    <p:sldId id="323" r:id="rId14"/>
    <p:sldId id="321" r:id="rId15"/>
    <p:sldId id="292" r:id="rId16"/>
    <p:sldId id="330" r:id="rId17"/>
    <p:sldId id="324" r:id="rId18"/>
    <p:sldId id="332" r:id="rId19"/>
    <p:sldId id="279" r:id="rId20"/>
    <p:sldId id="286" r:id="rId21"/>
    <p:sldId id="331" r:id="rId22"/>
    <p:sldId id="294" r:id="rId23"/>
    <p:sldId id="301" r:id="rId24"/>
    <p:sldId id="329" r:id="rId25"/>
    <p:sldId id="309" r:id="rId26"/>
    <p:sldId id="308" r:id="rId27"/>
    <p:sldId id="280" r:id="rId28"/>
    <p:sldId id="283" r:id="rId29"/>
    <p:sldId id="316" r:id="rId30"/>
    <p:sldId id="317" r:id="rId31"/>
    <p:sldId id="333" r:id="rId3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754" autoAdjust="0"/>
  </p:normalViewPr>
  <p:slideViewPr>
    <p:cSldViewPr snapToGrid="0">
      <p:cViewPr varScale="1">
        <p:scale>
          <a:sx n="68" d="100"/>
          <a:sy n="68" d="100"/>
        </p:scale>
        <p:origin x="500" y="4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nsoud.cz/Judikatura/judikatura_ns.nsf/WebSearch/www.bundesgerichtshof.de"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josefkotasek.cz/pravo/pravo-cennych-papiru/vyklad-textu-smenky-podle-neprojevene-vule/"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Katedra obchodního práva / Přednáška 14. 11. 2019</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98502" y="1805940"/>
            <a:ext cx="11361600" cy="2266005"/>
          </a:xfrm>
        </p:spPr>
        <p:txBody>
          <a:bodyPr/>
          <a:lstStyle/>
          <a:p>
            <a:br>
              <a:rPr lang="cs-CZ" dirty="0"/>
            </a:br>
            <a:r>
              <a:rPr lang="cs-CZ" dirty="0"/>
              <a:t>Úskalí právní komparace</a:t>
            </a:r>
            <a:br>
              <a:rPr lang="cs-CZ" dirty="0"/>
            </a:br>
            <a:br>
              <a:rPr lang="cs-CZ" dirty="0"/>
            </a:br>
            <a:r>
              <a:rPr lang="cs-CZ" sz="2600" dirty="0"/>
              <a:t>Ukazováček a ty ostatní prsty a „</a:t>
            </a:r>
            <a:r>
              <a:rPr lang="cs-CZ" sz="2600" dirty="0" err="1"/>
              <a:t>Gylgameš</a:t>
            </a:r>
            <a:r>
              <a:rPr lang="cs-CZ" sz="2600" dirty="0"/>
              <a:t>“</a:t>
            </a:r>
            <a:br>
              <a:rPr lang="cs-CZ" dirty="0"/>
            </a:br>
            <a:br>
              <a:rPr lang="cs-CZ" dirty="0"/>
            </a:br>
            <a:endParaRPr lang="cs-CZ" dirty="0"/>
          </a:p>
        </p:txBody>
      </p:sp>
      <p:sp>
        <p:nvSpPr>
          <p:cNvPr id="5" name="Podnadpis 4"/>
          <p:cNvSpPr>
            <a:spLocks noGrp="1"/>
          </p:cNvSpPr>
          <p:nvPr>
            <p:ph type="subTitle" idx="1"/>
          </p:nvPr>
        </p:nvSpPr>
        <p:spPr>
          <a:xfrm>
            <a:off x="398502" y="4678680"/>
            <a:ext cx="11361600" cy="1280160"/>
          </a:xfrm>
        </p:spPr>
        <p:txBody>
          <a:bodyPr/>
          <a:lstStyle/>
          <a:p>
            <a:r>
              <a:rPr lang="cs-CZ" dirty="0"/>
              <a:t>Josef Kotásek</a:t>
            </a:r>
          </a:p>
        </p:txBody>
      </p:sp>
    </p:spTree>
    <p:extLst>
      <p:ext uri="{BB962C8B-B14F-4D97-AF65-F5344CB8AC3E}">
        <p14:creationId xmlns:p14="http://schemas.microsoft.com/office/powerpoint/2010/main" val="3403339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7329" y="358219"/>
            <a:ext cx="11108174" cy="622169"/>
          </a:xfrm>
        </p:spPr>
        <p:txBody>
          <a:bodyPr/>
          <a:lstStyle/>
          <a:p>
            <a:r>
              <a:rPr lang="cs-CZ" dirty="0"/>
              <a:t>Třífázový model komparace (</a:t>
            </a:r>
            <a:r>
              <a:rPr lang="cs-CZ" dirty="0" err="1"/>
              <a:t>Constantinesco</a:t>
            </a:r>
            <a:r>
              <a:rPr lang="cs-CZ" dirty="0"/>
              <a:t>)</a:t>
            </a:r>
          </a:p>
        </p:txBody>
      </p:sp>
      <p:sp>
        <p:nvSpPr>
          <p:cNvPr id="3" name="Zástupný symbol pro obsah 2"/>
          <p:cNvSpPr>
            <a:spLocks noGrp="1"/>
          </p:cNvSpPr>
          <p:nvPr>
            <p:ph idx="1"/>
          </p:nvPr>
        </p:nvSpPr>
        <p:spPr>
          <a:xfrm>
            <a:off x="449318" y="1423448"/>
            <a:ext cx="10925504" cy="5005062"/>
          </a:xfrm>
        </p:spPr>
        <p:txBody>
          <a:bodyPr>
            <a:normAutofit/>
          </a:bodyPr>
          <a:lstStyle/>
          <a:p>
            <a:pPr>
              <a:buFontTx/>
              <a:buChar char="-"/>
            </a:pPr>
            <a:r>
              <a:rPr lang="cs-CZ" sz="3600" dirty="0"/>
              <a:t>Zjištění úpravy daného institutu</a:t>
            </a:r>
          </a:p>
          <a:p>
            <a:pPr>
              <a:buFontTx/>
              <a:buChar char="-"/>
            </a:pPr>
            <a:r>
              <a:rPr lang="cs-CZ" sz="3600" dirty="0"/>
              <a:t>Porozumění</a:t>
            </a:r>
          </a:p>
          <a:p>
            <a:pPr>
              <a:buFontTx/>
              <a:buChar char="-"/>
            </a:pPr>
            <a:r>
              <a:rPr lang="cs-CZ" sz="3600" dirty="0"/>
              <a:t>Srovnání</a:t>
            </a:r>
          </a:p>
        </p:txBody>
      </p:sp>
    </p:spTree>
    <p:extLst>
      <p:ext uri="{BB962C8B-B14F-4D97-AF65-F5344CB8AC3E}">
        <p14:creationId xmlns:p14="http://schemas.microsoft.com/office/powerpoint/2010/main" val="598520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7329" y="358219"/>
            <a:ext cx="11108174" cy="622169"/>
          </a:xfrm>
        </p:spPr>
        <p:txBody>
          <a:bodyPr/>
          <a:lstStyle/>
          <a:p>
            <a:r>
              <a:rPr lang="cs-CZ" dirty="0"/>
              <a:t>1. Fáze: Zjištění právní úpravy institutu</a:t>
            </a:r>
          </a:p>
        </p:txBody>
      </p:sp>
      <p:sp>
        <p:nvSpPr>
          <p:cNvPr id="3" name="Zástupný symbol pro obsah 2"/>
          <p:cNvSpPr>
            <a:spLocks noGrp="1"/>
          </p:cNvSpPr>
          <p:nvPr>
            <p:ph idx="1"/>
          </p:nvPr>
        </p:nvSpPr>
        <p:spPr>
          <a:xfrm>
            <a:off x="449317" y="876693"/>
            <a:ext cx="11205353" cy="5981307"/>
          </a:xfrm>
        </p:spPr>
        <p:txBody>
          <a:bodyPr>
            <a:noAutofit/>
          </a:bodyPr>
          <a:lstStyle/>
          <a:p>
            <a:pPr marL="72000" indent="0">
              <a:buNone/>
            </a:pPr>
            <a:r>
              <a:rPr lang="cs-CZ" sz="2600" b="1" i="1" dirty="0"/>
              <a:t>   Jaká pravidla platí pro tento institut v dané zemi?</a:t>
            </a:r>
          </a:p>
          <a:p>
            <a:pPr marL="324000" lvl="1" indent="0">
              <a:buNone/>
            </a:pPr>
            <a:r>
              <a:rPr lang="cs-CZ" sz="2200" i="1" dirty="0"/>
              <a:t>U vyživovací povinnosti manželů po rozvodu podotázky: - hraje roli zavinění u rozvodu? - je možné smluvní řešení? – hrají roli osobní poměry rozvedeného manžela?</a:t>
            </a:r>
          </a:p>
          <a:p>
            <a:pPr marL="324000" lvl="1" indent="0">
              <a:buNone/>
            </a:pPr>
            <a:r>
              <a:rPr lang="cs-CZ" sz="2600" b="1" i="1" dirty="0"/>
              <a:t>Neřešíme ještě otázky sociální</a:t>
            </a:r>
            <a:r>
              <a:rPr lang="cs-CZ" sz="2600" i="1" dirty="0"/>
              <a:t> (vazby institutu na mimoprávní aspekty, tradice, počty manželství s ženou v domácnosti, apod. hrají roli až ve 2. fázi)</a:t>
            </a:r>
          </a:p>
          <a:p>
            <a:pPr marL="324000" lvl="1" indent="0">
              <a:buNone/>
            </a:pPr>
            <a:r>
              <a:rPr lang="cs-CZ" sz="2600" b="1" i="1" dirty="0"/>
              <a:t>5 metodologických pravidel první fáze</a:t>
            </a:r>
          </a:p>
          <a:p>
            <a:pPr lvl="1">
              <a:buFontTx/>
              <a:buChar char="-"/>
            </a:pPr>
            <a:r>
              <a:rPr lang="cs-CZ" sz="2200" i="1" dirty="0" err="1"/>
              <a:t>Law</a:t>
            </a:r>
            <a:r>
              <a:rPr lang="cs-CZ" sz="2200" i="1" dirty="0"/>
              <a:t> in </a:t>
            </a:r>
            <a:r>
              <a:rPr lang="cs-CZ" sz="2200" i="1" dirty="0" err="1"/>
              <a:t>action</a:t>
            </a:r>
            <a:r>
              <a:rPr lang="cs-CZ" sz="2200" i="1" dirty="0"/>
              <a:t>, skutečná podoba „žitých pravidel“ (nikoliv jen texty)</a:t>
            </a:r>
          </a:p>
          <a:p>
            <a:pPr lvl="1">
              <a:buFontTx/>
              <a:buChar char="-"/>
            </a:pPr>
            <a:r>
              <a:rPr lang="cs-CZ" sz="2200" i="1" dirty="0" err="1"/>
              <a:t>Tertium</a:t>
            </a:r>
            <a:r>
              <a:rPr lang="cs-CZ" sz="2200" i="1" dirty="0"/>
              <a:t> </a:t>
            </a:r>
            <a:r>
              <a:rPr lang="cs-CZ" sz="2200" i="1" dirty="0" err="1"/>
              <a:t>comparationis</a:t>
            </a:r>
            <a:r>
              <a:rPr lang="cs-CZ" sz="2200" i="1" dirty="0"/>
              <a:t> podle originálních zdrojů (důvodové zprávy, učebnice)</a:t>
            </a:r>
          </a:p>
          <a:p>
            <a:pPr lvl="1">
              <a:buFontTx/>
              <a:buChar char="-"/>
            </a:pPr>
            <a:r>
              <a:rPr lang="cs-CZ" sz="2200" i="1" dirty="0" err="1"/>
              <a:t>T.c</a:t>
            </a:r>
            <a:r>
              <a:rPr lang="cs-CZ" sz="2200" i="1" dirty="0"/>
              <a:t>. komplexně a systematicky (nutno zohlednit skutečnou soudní praxi často „odchylnou“ od textu psané normy, nepřímé novely, odmítání normy soudy a její ohýbání – GK Německo), </a:t>
            </a:r>
            <a:r>
              <a:rPr lang="cs-CZ" sz="2200" i="1" dirty="0" err="1"/>
              <a:t>false</a:t>
            </a:r>
            <a:r>
              <a:rPr lang="cs-CZ" sz="2200" i="1" dirty="0"/>
              <a:t> </a:t>
            </a:r>
            <a:r>
              <a:rPr lang="cs-CZ" sz="2200" i="1" dirty="0" err="1"/>
              <a:t>flags</a:t>
            </a:r>
            <a:r>
              <a:rPr lang="cs-CZ" sz="2200" i="1" dirty="0"/>
              <a:t> literatury!</a:t>
            </a:r>
          </a:p>
          <a:p>
            <a:pPr lvl="1">
              <a:buFontTx/>
              <a:buChar char="-"/>
            </a:pPr>
            <a:r>
              <a:rPr lang="cs-CZ" sz="2200" i="1" dirty="0"/>
              <a:t>Respekt k hierarchii (seřazení norem, pozor na nepřímé derogace)</a:t>
            </a:r>
          </a:p>
          <a:p>
            <a:pPr lvl="1">
              <a:buFontTx/>
              <a:buChar char="-"/>
            </a:pPr>
            <a:r>
              <a:rPr lang="cs-CZ" sz="2200" i="1" dirty="0"/>
              <a:t>Interpretace podle norem příslušného práva, respekt k zavedeným národním interpretačním metodám dané země</a:t>
            </a:r>
          </a:p>
        </p:txBody>
      </p:sp>
    </p:spTree>
    <p:extLst>
      <p:ext uri="{BB962C8B-B14F-4D97-AF65-F5344CB8AC3E}">
        <p14:creationId xmlns:p14="http://schemas.microsoft.com/office/powerpoint/2010/main" val="3602959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Fáze: Pochopení institutu</a:t>
            </a:r>
          </a:p>
        </p:txBody>
      </p:sp>
      <p:sp>
        <p:nvSpPr>
          <p:cNvPr id="3" name="Zástupný symbol pro obsah 2"/>
          <p:cNvSpPr>
            <a:spLocks noGrp="1"/>
          </p:cNvSpPr>
          <p:nvPr>
            <p:ph idx="1"/>
          </p:nvPr>
        </p:nvSpPr>
        <p:spPr>
          <a:xfrm>
            <a:off x="720000" y="1743959"/>
            <a:ext cx="10753200" cy="4270341"/>
          </a:xfrm>
        </p:spPr>
        <p:txBody>
          <a:bodyPr>
            <a:normAutofit fontScale="92500"/>
          </a:bodyPr>
          <a:lstStyle/>
          <a:p>
            <a:pPr>
              <a:buFontTx/>
              <a:buChar char="-"/>
            </a:pPr>
            <a:r>
              <a:rPr lang="cs-CZ" dirty="0"/>
              <a:t>Zařazení do systému daného práva v příslušném kontextu (zrušení doživotního trestu v. sčítání trestů)</a:t>
            </a:r>
          </a:p>
          <a:p>
            <a:pPr>
              <a:buFontTx/>
              <a:buChar char="-"/>
            </a:pPr>
            <a:r>
              <a:rPr lang="cs-CZ" dirty="0"/>
              <a:t>Zohlednění dalších elementů, které tvoří profil daného právního řádu</a:t>
            </a:r>
          </a:p>
          <a:p>
            <a:pPr lvl="1">
              <a:buFontTx/>
              <a:buChar char="-"/>
            </a:pPr>
            <a:r>
              <a:rPr lang="cs-CZ" i="1" dirty="0"/>
              <a:t>Ideologie</a:t>
            </a:r>
          </a:p>
          <a:p>
            <a:pPr lvl="1">
              <a:buFontTx/>
              <a:buChar char="-"/>
            </a:pPr>
            <a:r>
              <a:rPr lang="cs-CZ" i="1" dirty="0"/>
              <a:t>Náboženství</a:t>
            </a:r>
          </a:p>
          <a:p>
            <a:pPr lvl="1">
              <a:buFontTx/>
              <a:buChar char="-"/>
            </a:pPr>
            <a:r>
              <a:rPr lang="cs-CZ" i="1" dirty="0"/>
              <a:t>Politika</a:t>
            </a:r>
          </a:p>
          <a:p>
            <a:pPr lvl="1">
              <a:buFontTx/>
              <a:buChar char="-"/>
            </a:pPr>
            <a:r>
              <a:rPr lang="cs-CZ" i="1" dirty="0"/>
              <a:t>Geografie (ploty)</a:t>
            </a:r>
          </a:p>
          <a:p>
            <a:pPr lvl="1">
              <a:buFontTx/>
              <a:buChar char="-"/>
            </a:pPr>
            <a:r>
              <a:rPr lang="cs-CZ" i="1" dirty="0"/>
              <a:t>Podnebí (mešní víno)</a:t>
            </a:r>
          </a:p>
          <a:p>
            <a:pPr lvl="1">
              <a:buFontTx/>
              <a:buChar char="-"/>
            </a:pPr>
            <a:r>
              <a:rPr lang="cs-CZ" i="1" dirty="0"/>
              <a:t>Tradice</a:t>
            </a:r>
          </a:p>
          <a:p>
            <a:pPr lvl="1">
              <a:buFontTx/>
              <a:buChar char="-"/>
            </a:pPr>
            <a:r>
              <a:rPr lang="cs-CZ" i="1" dirty="0"/>
              <a:t>Ekonomické danosti (GK UW 3. říše)</a:t>
            </a:r>
          </a:p>
          <a:p>
            <a:pPr lvl="1">
              <a:buFontTx/>
              <a:buChar char="-"/>
            </a:pPr>
            <a:r>
              <a:rPr lang="cs-CZ" i="1" dirty="0"/>
              <a:t>Neplést s právní sociologií, pořád se bavíme o </a:t>
            </a:r>
            <a:r>
              <a:rPr lang="cs-CZ" i="1" dirty="0" err="1"/>
              <a:t>normativitě</a:t>
            </a:r>
            <a:r>
              <a:rPr lang="cs-CZ" i="1" dirty="0"/>
              <a:t> práva</a:t>
            </a:r>
          </a:p>
          <a:p>
            <a:pPr marL="0" indent="0">
              <a:buNone/>
            </a:pPr>
            <a:endParaRPr lang="cs-CZ" dirty="0"/>
          </a:p>
          <a:p>
            <a:pPr marL="0" indent="0">
              <a:buNone/>
            </a:pPr>
            <a:endParaRPr lang="cs-CZ" dirty="0"/>
          </a:p>
          <a:p>
            <a:endParaRPr lang="cs-CZ" dirty="0"/>
          </a:p>
        </p:txBody>
      </p:sp>
    </p:spTree>
    <p:extLst>
      <p:ext uri="{BB962C8B-B14F-4D97-AF65-F5344CB8AC3E}">
        <p14:creationId xmlns:p14="http://schemas.microsoft.com/office/powerpoint/2010/main" val="3792730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Fáze: Srovnání</a:t>
            </a:r>
          </a:p>
        </p:txBody>
      </p:sp>
      <p:sp>
        <p:nvSpPr>
          <p:cNvPr id="3" name="Zástupný symbol pro obsah 2"/>
          <p:cNvSpPr>
            <a:spLocks noGrp="1"/>
          </p:cNvSpPr>
          <p:nvPr>
            <p:ph idx="1"/>
          </p:nvPr>
        </p:nvSpPr>
        <p:spPr>
          <a:xfrm>
            <a:off x="720000" y="1527142"/>
            <a:ext cx="10753200" cy="4610858"/>
          </a:xfrm>
        </p:spPr>
        <p:txBody>
          <a:bodyPr>
            <a:normAutofit fontScale="70000" lnSpcReduction="20000"/>
          </a:bodyPr>
          <a:lstStyle/>
          <a:p>
            <a:pPr marL="72000" indent="0">
              <a:buNone/>
            </a:pPr>
            <a:r>
              <a:rPr lang="cs-CZ" dirty="0"/>
              <a:t>Konfrontace všech srovnávaných elementů institutu v obou právních řádech</a:t>
            </a:r>
          </a:p>
          <a:p>
            <a:pPr>
              <a:buFontTx/>
              <a:buChar char="-"/>
            </a:pPr>
            <a:r>
              <a:rPr lang="cs-CZ" dirty="0"/>
              <a:t>Určení vztahů, rozdílů a podobností (styčné plochy i nespojené oblasti z obou řádů), na právní i faktické úrovni (statistika)</a:t>
            </a:r>
          </a:p>
          <a:p>
            <a:pPr>
              <a:buFontTx/>
              <a:buChar char="-"/>
            </a:pPr>
            <a:r>
              <a:rPr lang="cs-CZ" dirty="0"/>
              <a:t>Dosah těchto ne/spojení (jsou zde alternativy pod jiným jménem?)</a:t>
            </a:r>
          </a:p>
          <a:p>
            <a:pPr marL="0" indent="0">
              <a:buNone/>
            </a:pPr>
            <a:r>
              <a:rPr lang="cs-CZ" dirty="0"/>
              <a:t> - Jsou zde tyto rozdíly a podobnosti? PROČ?</a:t>
            </a:r>
          </a:p>
          <a:p>
            <a:pPr marL="0" indent="0">
              <a:buNone/>
            </a:pPr>
            <a:r>
              <a:rPr lang="cs-CZ" sz="2400" dirty="0"/>
              <a:t>	všechny důvody – historicko-právní, válečné, přírodní (ploty), sociální, historické, náhody, rozhodnutí zákonodárce, společenské a náboženské faktory…</a:t>
            </a:r>
          </a:p>
          <a:p>
            <a:pPr marL="0" indent="0">
              <a:buNone/>
            </a:pPr>
            <a:endParaRPr lang="cs-CZ" sz="2400" dirty="0"/>
          </a:p>
          <a:p>
            <a:pPr marL="72000" indent="0">
              <a:buNone/>
            </a:pPr>
            <a:r>
              <a:rPr lang="cs-CZ" b="1" dirty="0"/>
              <a:t>Příklady: Koncept průměrného spotřebitele, „</a:t>
            </a:r>
            <a:r>
              <a:rPr lang="cs-CZ" b="1" dirty="0" err="1"/>
              <a:t>Italienische</a:t>
            </a:r>
            <a:r>
              <a:rPr lang="cs-CZ" b="1" dirty="0"/>
              <a:t> </a:t>
            </a:r>
            <a:r>
              <a:rPr lang="cs-CZ" b="1" dirty="0" err="1"/>
              <a:t>Zustände</a:t>
            </a:r>
            <a:r>
              <a:rPr lang="cs-CZ" b="1" dirty="0"/>
              <a:t>“ (Carl </a:t>
            </a:r>
            <a:r>
              <a:rPr lang="cs-CZ" b="1" dirty="0" err="1"/>
              <a:t>Mittermaier</a:t>
            </a:r>
            <a:r>
              <a:rPr lang="cs-CZ" b="1" dirty="0"/>
              <a:t>) – vlastnosti Italů a jejich projevy v právu, </a:t>
            </a:r>
            <a:r>
              <a:rPr lang="cs-CZ" b="1" i="1" dirty="0" err="1"/>
              <a:t>Teppichkauf</a:t>
            </a:r>
            <a:r>
              <a:rPr lang="cs-CZ" b="1" i="1" dirty="0"/>
              <a:t>, </a:t>
            </a:r>
            <a:r>
              <a:rPr lang="cs-CZ" b="1" dirty="0"/>
              <a:t>85/577/EHS, uzavření smlouvy mimo prostor obvyklý pro podnikatelovo podnikání, expanze § 1828 odst. 2 OZ</a:t>
            </a:r>
            <a:endParaRPr lang="cs-CZ" b="1" i="1" dirty="0"/>
          </a:p>
          <a:p>
            <a:pPr marL="0" indent="0">
              <a:buNone/>
            </a:pPr>
            <a:endParaRPr lang="cs-CZ" sz="2400" dirty="0"/>
          </a:p>
          <a:p>
            <a:pPr marL="0" indent="0">
              <a:buNone/>
            </a:pPr>
            <a:endParaRPr lang="cs-CZ" dirty="0"/>
          </a:p>
          <a:p>
            <a:pPr marL="0" indent="0">
              <a:buNone/>
            </a:pPr>
            <a:endParaRPr lang="cs-CZ" dirty="0"/>
          </a:p>
          <a:p>
            <a:endParaRPr lang="cs-CZ" dirty="0"/>
          </a:p>
        </p:txBody>
      </p:sp>
    </p:spTree>
    <p:extLst>
      <p:ext uri="{BB962C8B-B14F-4D97-AF65-F5344CB8AC3E}">
        <p14:creationId xmlns:p14="http://schemas.microsoft.com/office/powerpoint/2010/main" val="2167161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Formanty</a:t>
            </a:r>
          </a:p>
        </p:txBody>
      </p:sp>
      <p:sp>
        <p:nvSpPr>
          <p:cNvPr id="3" name="Zástupný symbol pro obsah 2"/>
          <p:cNvSpPr>
            <a:spLocks noGrp="1"/>
          </p:cNvSpPr>
          <p:nvPr>
            <p:ph idx="1"/>
          </p:nvPr>
        </p:nvSpPr>
        <p:spPr>
          <a:xfrm>
            <a:off x="719400" y="1557465"/>
            <a:ext cx="10753200" cy="4580535"/>
          </a:xfrm>
        </p:spPr>
        <p:txBody>
          <a:bodyPr>
            <a:normAutofit fontScale="77500" lnSpcReduction="20000"/>
          </a:bodyPr>
          <a:lstStyle/>
          <a:p>
            <a:pPr marL="72000" indent="0">
              <a:buNone/>
            </a:pPr>
            <a:r>
              <a:rPr lang="en-US" dirty="0"/>
              <a:t>SACCO, Rodolfo. Legal Formants: A Dynamic Approach to Comparative Law (Installment I of II). In: The American Journal of Comparative Law, vol. 39, no. 1, 1991</a:t>
            </a:r>
            <a:endParaRPr lang="cs-CZ" dirty="0"/>
          </a:p>
          <a:p>
            <a:pPr marL="72000" indent="0">
              <a:buNone/>
            </a:pPr>
            <a:r>
              <a:rPr lang="cs-CZ" dirty="0"/>
              <a:t>„Vstupenka“ do akademické diskuse</a:t>
            </a:r>
          </a:p>
          <a:p>
            <a:pPr marL="72000" indent="0">
              <a:buNone/>
            </a:pPr>
            <a:r>
              <a:rPr lang="cs-CZ" dirty="0"/>
              <a:t>- Explicitní formanty: právní úprava je tvořena spolupůsobením řady právních formantů, např. právních ustanovení, odborného výkladu, úředního (soudního a správního) výkladu a rozhodovací praxe</a:t>
            </a:r>
          </a:p>
          <a:p>
            <a:pPr>
              <a:buFontTx/>
              <a:buChar char="-"/>
            </a:pPr>
            <a:r>
              <a:rPr lang="cs-CZ" dirty="0"/>
              <a:t>Implicitní formanty: </a:t>
            </a:r>
            <a:r>
              <a:rPr lang="cs-CZ" dirty="0" err="1"/>
              <a:t>kryptotypy</a:t>
            </a:r>
            <a:r>
              <a:rPr lang="cs-CZ" dirty="0"/>
              <a:t> jako ustálené vzorce chování ukazující to, jak zacházíme s explicitními právními formanty – často právě neviditelné, dokud se nekonfrontujeme s jiným řádem</a:t>
            </a:r>
          </a:p>
          <a:p>
            <a:pPr>
              <a:buFontTx/>
              <a:buChar char="-"/>
            </a:pPr>
            <a:r>
              <a:rPr lang="cs-CZ" dirty="0" err="1"/>
              <a:t>Kischel</a:t>
            </a:r>
            <a:r>
              <a:rPr lang="cs-CZ" dirty="0"/>
              <a:t>, kritika, </a:t>
            </a:r>
            <a:r>
              <a:rPr lang="cs-CZ" dirty="0" err="1"/>
              <a:t>mnohovrstevnatost</a:t>
            </a:r>
            <a:r>
              <a:rPr lang="cs-CZ" dirty="0"/>
              <a:t> procesu nalézání práva nikdo nezpochybňuje</a:t>
            </a:r>
          </a:p>
        </p:txBody>
      </p:sp>
    </p:spTree>
    <p:extLst>
      <p:ext uri="{BB962C8B-B14F-4D97-AF65-F5344CB8AC3E}">
        <p14:creationId xmlns:p14="http://schemas.microsoft.com/office/powerpoint/2010/main" val="552807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0526" y="720000"/>
            <a:ext cx="11991474" cy="451576"/>
          </a:xfrm>
        </p:spPr>
        <p:txBody>
          <a:bodyPr/>
          <a:lstStyle/>
          <a:p>
            <a:r>
              <a:rPr lang="cs-CZ" sz="3500" dirty="0"/>
              <a:t>Srovnávací právní věda jako „navigace transplantátů“</a:t>
            </a:r>
          </a:p>
        </p:txBody>
      </p:sp>
      <p:sp>
        <p:nvSpPr>
          <p:cNvPr id="3" name="Zástupný symbol pro obsah 2"/>
          <p:cNvSpPr>
            <a:spLocks noGrp="1"/>
          </p:cNvSpPr>
          <p:nvPr>
            <p:ph idx="1"/>
          </p:nvPr>
        </p:nvSpPr>
        <p:spPr>
          <a:xfrm>
            <a:off x="473242" y="1764633"/>
            <a:ext cx="11277600" cy="4412330"/>
          </a:xfrm>
        </p:spPr>
        <p:txBody>
          <a:bodyPr>
            <a:normAutofit fontScale="85000" lnSpcReduction="20000"/>
          </a:bodyPr>
          <a:lstStyle/>
          <a:p>
            <a:r>
              <a:rPr lang="cs-CZ" dirty="0"/>
              <a:t>Alan Watson, </a:t>
            </a:r>
            <a:r>
              <a:rPr lang="cs-CZ" i="1" dirty="0" err="1"/>
              <a:t>Legal</a:t>
            </a:r>
            <a:r>
              <a:rPr lang="cs-CZ" i="1" dirty="0"/>
              <a:t> </a:t>
            </a:r>
            <a:r>
              <a:rPr lang="cs-CZ" i="1" dirty="0" err="1"/>
              <a:t>Transplants</a:t>
            </a:r>
            <a:r>
              <a:rPr lang="cs-CZ" i="1" dirty="0"/>
              <a:t>: </a:t>
            </a:r>
            <a:r>
              <a:rPr lang="cs-CZ" i="1" dirty="0" err="1"/>
              <a:t>An</a:t>
            </a:r>
            <a:r>
              <a:rPr lang="cs-CZ" i="1" dirty="0"/>
              <a:t> </a:t>
            </a:r>
            <a:r>
              <a:rPr lang="cs-CZ" i="1" dirty="0" err="1"/>
              <a:t>Approach</a:t>
            </a:r>
            <a:r>
              <a:rPr lang="cs-CZ" i="1" dirty="0"/>
              <a:t> to </a:t>
            </a:r>
            <a:r>
              <a:rPr lang="cs-CZ" i="1" dirty="0" err="1"/>
              <a:t>Comparative</a:t>
            </a:r>
            <a:r>
              <a:rPr lang="cs-CZ" i="1" dirty="0"/>
              <a:t> </a:t>
            </a:r>
            <a:r>
              <a:rPr lang="cs-CZ" i="1" dirty="0" err="1"/>
              <a:t>Law</a:t>
            </a:r>
            <a:endParaRPr lang="cs-CZ" dirty="0"/>
          </a:p>
          <a:p>
            <a:r>
              <a:rPr lang="cs-CZ" dirty="0"/>
              <a:t>právní transplantace je převažujícím způsobem tvorby práva v zaznamenaných dějinách lidského pokolení;</a:t>
            </a:r>
          </a:p>
          <a:p>
            <a:r>
              <a:rPr lang="cs-CZ" dirty="0"/>
              <a:t>„za rozhodnutím o provedení transplantace </a:t>
            </a:r>
            <a:r>
              <a:rPr lang="cs-CZ" i="1" dirty="0"/>
              <a:t>určité </a:t>
            </a:r>
            <a:r>
              <a:rPr lang="cs-CZ" dirty="0"/>
              <a:t>právní úpravy ve většině případů nestojí </a:t>
            </a:r>
            <a:r>
              <a:rPr lang="cs-CZ" i="1" dirty="0"/>
              <a:t>žádná </a:t>
            </a:r>
            <a:r>
              <a:rPr lang="cs-CZ" dirty="0"/>
              <a:t>silně pociťovaná společenská potřeba“</a:t>
            </a:r>
          </a:p>
          <a:p>
            <a:r>
              <a:rPr lang="cs-CZ" b="1" dirty="0"/>
              <a:t>Manýrismus elit</a:t>
            </a:r>
          </a:p>
          <a:p>
            <a:r>
              <a:rPr lang="cs-CZ" dirty="0"/>
              <a:t>Funkce komparatistiky: příprava tuzemského i mezinárodního zákonodárství</a:t>
            </a:r>
          </a:p>
          <a:p>
            <a:r>
              <a:rPr lang="cs-CZ" dirty="0"/>
              <a:t>Turecký OZ 1926 – inspirace švýcarským ZGB</a:t>
            </a:r>
          </a:p>
          <a:p>
            <a:r>
              <a:rPr lang="cs-CZ" dirty="0"/>
              <a:t>Tvůrce předpisu </a:t>
            </a:r>
            <a:r>
              <a:rPr lang="cs-CZ" i="1" dirty="0" err="1"/>
              <a:t>Mahmut</a:t>
            </a:r>
            <a:r>
              <a:rPr lang="cs-CZ" i="1" dirty="0"/>
              <a:t> </a:t>
            </a:r>
            <a:r>
              <a:rPr lang="cs-CZ" i="1" dirty="0" err="1"/>
              <a:t>Esad</a:t>
            </a:r>
            <a:r>
              <a:rPr lang="cs-CZ" i="1" dirty="0"/>
              <a:t> </a:t>
            </a:r>
            <a:r>
              <a:rPr lang="cs-CZ" i="1" dirty="0" err="1"/>
              <a:t>Bozkurt</a:t>
            </a:r>
            <a:r>
              <a:rPr lang="cs-CZ" i="1" dirty="0"/>
              <a:t> </a:t>
            </a:r>
            <a:r>
              <a:rPr lang="cs-CZ" dirty="0"/>
              <a:t>studoval právo ve Švýcarsku</a:t>
            </a:r>
          </a:p>
        </p:txBody>
      </p:sp>
    </p:spTree>
    <p:extLst>
      <p:ext uri="{BB962C8B-B14F-4D97-AF65-F5344CB8AC3E}">
        <p14:creationId xmlns:p14="http://schemas.microsoft.com/office/powerpoint/2010/main" val="2071765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Právní komparatistika v rozhodnutích soudů</a:t>
            </a:r>
          </a:p>
        </p:txBody>
      </p:sp>
      <p:sp>
        <p:nvSpPr>
          <p:cNvPr id="3" name="Zástupný symbol pro obsah 2"/>
          <p:cNvSpPr>
            <a:spLocks noGrp="1"/>
          </p:cNvSpPr>
          <p:nvPr>
            <p:ph idx="1"/>
          </p:nvPr>
        </p:nvSpPr>
        <p:spPr>
          <a:xfrm>
            <a:off x="513347" y="1376217"/>
            <a:ext cx="11381873" cy="5255491"/>
          </a:xfrm>
        </p:spPr>
        <p:txBody>
          <a:bodyPr>
            <a:normAutofit fontScale="85000" lnSpcReduction="10000"/>
          </a:bodyPr>
          <a:lstStyle/>
          <a:p>
            <a:r>
              <a:rPr lang="cs-CZ" dirty="0" err="1"/>
              <a:t>Tschentschel</a:t>
            </a:r>
            <a:r>
              <a:rPr lang="cs-CZ" dirty="0"/>
              <a:t>, Axel: </a:t>
            </a:r>
            <a:r>
              <a:rPr lang="cs-CZ" dirty="0" err="1"/>
              <a:t>Dialektische</a:t>
            </a:r>
            <a:r>
              <a:rPr lang="cs-CZ" dirty="0"/>
              <a:t> </a:t>
            </a:r>
            <a:r>
              <a:rPr lang="cs-CZ" dirty="0" err="1"/>
              <a:t>Rechtsvergleichung</a:t>
            </a:r>
            <a:r>
              <a:rPr lang="cs-CZ" dirty="0"/>
              <a:t>, JZ 17/2007:</a:t>
            </a:r>
          </a:p>
          <a:p>
            <a:pPr marL="72000" indent="0">
              <a:buNone/>
            </a:pPr>
            <a:r>
              <a:rPr lang="de-DE" i="1" dirty="0"/>
              <a:t>Trotz dieser hohen Vergleichungsdichte bleibt der Zugang des Gerichts meist einem einzelfallorientierten Entscheidungspragmatismus verhaftet. Es geht nicht darum, die ausländische Diskussion auf neue dogmatische Lösungsansätze zu untersuchen, sondern um einen Abgleich der Ergebnisse – eine </a:t>
            </a:r>
            <a:r>
              <a:rPr lang="de-DE" b="1" i="1" dirty="0"/>
              <a:t>Plausibilitätskontrolle zur Selbstvergewisserung für die</a:t>
            </a:r>
            <a:r>
              <a:rPr lang="de-DE" i="1" dirty="0"/>
              <a:t> </a:t>
            </a:r>
            <a:r>
              <a:rPr lang="de-DE" b="1" i="1" dirty="0"/>
              <a:t>eigentlich schon getroffene Entscheidung</a:t>
            </a:r>
            <a:r>
              <a:rPr lang="de-DE" i="1" dirty="0"/>
              <a:t>. Vielleicht </a:t>
            </a:r>
            <a:r>
              <a:rPr lang="de-DE" i="1" dirty="0" err="1"/>
              <a:t>läßt</a:t>
            </a:r>
            <a:r>
              <a:rPr lang="de-DE" i="1" dirty="0"/>
              <a:t> sich diese Ergebnisorientiertheit damit erklären, </a:t>
            </a:r>
            <a:r>
              <a:rPr lang="de-DE" i="1" dirty="0" err="1"/>
              <a:t>daß</a:t>
            </a:r>
            <a:r>
              <a:rPr lang="de-DE" i="1" dirty="0"/>
              <a:t> die ausländischen Judikate kaum Gelegenheit für detaillierte Analysen bieten, weil Gerichte außerhalb des deutschsprachigen Raums meist weniger tief in die akademische dogmatische Diskussion eintauchen</a:t>
            </a:r>
            <a:r>
              <a:rPr lang="cs-CZ" i="1" dirty="0"/>
              <a:t>…</a:t>
            </a:r>
          </a:p>
          <a:p>
            <a:endParaRPr lang="cs-CZ" dirty="0"/>
          </a:p>
        </p:txBody>
      </p:sp>
    </p:spTree>
    <p:extLst>
      <p:ext uri="{BB962C8B-B14F-4D97-AF65-F5344CB8AC3E}">
        <p14:creationId xmlns:p14="http://schemas.microsoft.com/office/powerpoint/2010/main" val="2505400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Příklady dobré i špatné praxe</a:t>
            </a:r>
          </a:p>
        </p:txBody>
      </p:sp>
      <p:sp>
        <p:nvSpPr>
          <p:cNvPr id="3" name="Zástupný symbol pro obsah 2"/>
          <p:cNvSpPr>
            <a:spLocks noGrp="1"/>
          </p:cNvSpPr>
          <p:nvPr>
            <p:ph idx="1"/>
          </p:nvPr>
        </p:nvSpPr>
        <p:spPr>
          <a:xfrm>
            <a:off x="513347" y="1376217"/>
            <a:ext cx="11381873" cy="5255491"/>
          </a:xfrm>
        </p:spPr>
        <p:txBody>
          <a:bodyPr>
            <a:normAutofit fontScale="92500" lnSpcReduction="10000"/>
          </a:bodyPr>
          <a:lstStyle/>
          <a:p>
            <a:r>
              <a:rPr lang="cs-CZ" dirty="0"/>
              <a:t>Slepé uličky komparatistiky a </a:t>
            </a:r>
            <a:r>
              <a:rPr lang="cs-CZ" i="1" dirty="0" err="1"/>
              <a:t>nišské</a:t>
            </a:r>
            <a:r>
              <a:rPr lang="cs-CZ" dirty="0"/>
              <a:t> koncily</a:t>
            </a:r>
          </a:p>
          <a:p>
            <a:r>
              <a:rPr lang="cs-CZ" dirty="0"/>
              <a:t>Dorty z černého lesa a Sigmund Freud a znovu </a:t>
            </a:r>
            <a:r>
              <a:rPr lang="cs-CZ"/>
              <a:t>Hasenstreit</a:t>
            </a:r>
            <a:endParaRPr lang="cs-CZ" dirty="0"/>
          </a:p>
          <a:p>
            <a:r>
              <a:rPr lang="cs-CZ" dirty="0"/>
              <a:t>„Německo-české“ formanty“ - prokurista a člen statutárního orgánu</a:t>
            </a:r>
          </a:p>
          <a:p>
            <a:r>
              <a:rPr lang="cs-CZ" i="1" dirty="0" err="1"/>
              <a:t>Rechtsscheintheorie</a:t>
            </a:r>
            <a:endParaRPr lang="cs-CZ" i="1" dirty="0"/>
          </a:p>
          <a:p>
            <a:r>
              <a:rPr lang="cs-CZ" i="1" dirty="0"/>
              <a:t>„Takto to soudí Němci“</a:t>
            </a:r>
          </a:p>
          <a:p>
            <a:r>
              <a:rPr lang="cs-CZ" i="1" dirty="0"/>
              <a:t>Geneze čl. I § 17 SŠZ</a:t>
            </a:r>
          </a:p>
          <a:p>
            <a:r>
              <a:rPr lang="cs-CZ" i="1" dirty="0"/>
              <a:t>Ukázková komparativní práce</a:t>
            </a:r>
          </a:p>
          <a:p>
            <a:r>
              <a:rPr lang="cs-CZ" i="1" dirty="0"/>
              <a:t>„Všeobecné obchodní podmínky“</a:t>
            </a:r>
          </a:p>
          <a:p>
            <a:r>
              <a:rPr lang="cs-CZ" i="1" dirty="0"/>
              <a:t>Subjektivní interpretace textu cenných papírů – alibi či štít</a:t>
            </a:r>
          </a:p>
          <a:p>
            <a:endParaRPr lang="cs-CZ" i="1" dirty="0"/>
          </a:p>
          <a:p>
            <a:endParaRPr lang="cs-CZ" dirty="0"/>
          </a:p>
        </p:txBody>
      </p:sp>
    </p:spTree>
    <p:extLst>
      <p:ext uri="{BB962C8B-B14F-4D97-AF65-F5344CB8AC3E}">
        <p14:creationId xmlns:p14="http://schemas.microsoft.com/office/powerpoint/2010/main" val="394810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 </a:t>
            </a:r>
            <a:r>
              <a:rPr lang="cs-CZ" dirty="0" err="1"/>
              <a:t>Gubenovy</a:t>
            </a:r>
            <a:r>
              <a:rPr lang="cs-CZ" dirty="0"/>
              <a:t> akademické encyklopedie…</a:t>
            </a:r>
          </a:p>
        </p:txBody>
      </p:sp>
      <p:sp>
        <p:nvSpPr>
          <p:cNvPr id="3" name="Zástupný symbol pro obsah 2"/>
          <p:cNvSpPr>
            <a:spLocks noGrp="1"/>
          </p:cNvSpPr>
          <p:nvPr>
            <p:ph idx="1"/>
          </p:nvPr>
        </p:nvSpPr>
        <p:spPr>
          <a:xfrm>
            <a:off x="513347" y="1376217"/>
            <a:ext cx="11381873" cy="5731593"/>
          </a:xfrm>
        </p:spPr>
        <p:txBody>
          <a:bodyPr>
            <a:normAutofit fontScale="85000" lnSpcReduction="20000"/>
          </a:bodyPr>
          <a:lstStyle/>
          <a:p>
            <a:r>
              <a:rPr lang="cs-CZ" b="1" dirty="0" err="1"/>
              <a:t>Niš</a:t>
            </a:r>
            <a:r>
              <a:rPr lang="cs-CZ" dirty="0"/>
              <a:t> - Větší balkánské město a oblíbená destinace českých právních vědců. Právnická fakulta místní univerzity není špatná, v českém prostředí ovšem získala nedobrou pověst její každoroční konference. Na této akci lze totiž s angličtinou pumpaře přednést v podstatě libovolnou přednášku týkající se problematiky českého práva. Nehrozí přitom nebezpečí, že by znudění posluchači opustili místnost nebo snad diskutovali, protože krom českých kolegů, kteří dorazili ve stejném vozidle a se stejnou motivací, v sekci už nikdo další není. Účast na </a:t>
            </a:r>
            <a:r>
              <a:rPr lang="cs-CZ" dirty="0" err="1"/>
              <a:t>nišské</a:t>
            </a:r>
            <a:r>
              <a:rPr lang="cs-CZ" dirty="0"/>
              <a:t> konferenci představuje pro českého akademika prostoduchý a rychlý způsob, jak naplnit kritéria habilitačního a profesorského řízení vyžadující přednášky v zahraničí (srov. též hesla: </a:t>
            </a:r>
            <a:r>
              <a:rPr lang="cs-CZ" i="1" dirty="0" err="1"/>
              <a:t>Nišská</a:t>
            </a:r>
            <a:r>
              <a:rPr lang="cs-CZ" i="1" dirty="0"/>
              <a:t> kritéria</a:t>
            </a:r>
            <a:r>
              <a:rPr lang="cs-CZ" dirty="0"/>
              <a:t>, </a:t>
            </a:r>
            <a:r>
              <a:rPr lang="cs-CZ" i="1" dirty="0" err="1"/>
              <a:t>Nišský</a:t>
            </a:r>
            <a:r>
              <a:rPr lang="cs-CZ" i="1" dirty="0"/>
              <a:t> autobus</a:t>
            </a:r>
            <a:r>
              <a:rPr lang="cs-CZ" dirty="0"/>
              <a:t>, </a:t>
            </a:r>
            <a:r>
              <a:rPr lang="cs-CZ" i="1" dirty="0" err="1"/>
              <a:t>Mňuk</a:t>
            </a:r>
            <a:r>
              <a:rPr lang="cs-CZ" dirty="0"/>
              <a:t>, </a:t>
            </a:r>
            <a:r>
              <a:rPr lang="cs-CZ" i="1" dirty="0" err="1"/>
              <a:t>Klacíkov</a:t>
            </a:r>
            <a:r>
              <a:rPr lang="cs-CZ" dirty="0"/>
              <a:t>, </a:t>
            </a:r>
            <a:r>
              <a:rPr lang="cs-CZ" i="1" dirty="0" err="1"/>
              <a:t>Wissenschaftsturistik</a:t>
            </a:r>
            <a:r>
              <a:rPr lang="cs-CZ" dirty="0"/>
              <a:t>). </a:t>
            </a:r>
          </a:p>
          <a:p>
            <a:r>
              <a:rPr lang="cs-CZ" dirty="0"/>
              <a:t> </a:t>
            </a:r>
          </a:p>
          <a:p>
            <a:endParaRPr lang="cs-CZ" i="1" dirty="0"/>
          </a:p>
          <a:p>
            <a:endParaRPr lang="cs-CZ" dirty="0"/>
          </a:p>
        </p:txBody>
      </p:sp>
    </p:spTree>
    <p:extLst>
      <p:ext uri="{BB962C8B-B14F-4D97-AF65-F5344CB8AC3E}">
        <p14:creationId xmlns:p14="http://schemas.microsoft.com/office/powerpoint/2010/main" val="1845543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360948"/>
            <a:ext cx="10753200" cy="625642"/>
          </a:xfrm>
        </p:spPr>
        <p:txBody>
          <a:bodyPr/>
          <a:lstStyle/>
          <a:p>
            <a:r>
              <a:rPr lang="cs-CZ" dirty="0"/>
              <a:t>Slepé uličky komparatistiky</a:t>
            </a:r>
          </a:p>
        </p:txBody>
      </p:sp>
      <p:sp>
        <p:nvSpPr>
          <p:cNvPr id="3" name="Zástupný symbol pro obsah 2"/>
          <p:cNvSpPr>
            <a:spLocks noGrp="1"/>
          </p:cNvSpPr>
          <p:nvPr>
            <p:ph idx="1"/>
          </p:nvPr>
        </p:nvSpPr>
        <p:spPr>
          <a:xfrm>
            <a:off x="368968" y="1138989"/>
            <a:ext cx="11104232" cy="5446295"/>
          </a:xfrm>
        </p:spPr>
        <p:txBody>
          <a:bodyPr>
            <a:normAutofit fontScale="77500" lnSpcReduction="20000"/>
          </a:bodyPr>
          <a:lstStyle/>
          <a:p>
            <a:pPr marL="72000" indent="0">
              <a:buNone/>
            </a:pPr>
            <a:r>
              <a:rPr lang="cs-CZ" dirty="0"/>
              <a:t>- Nezdůvodněná volba právního řádu (Erasmus)</a:t>
            </a:r>
          </a:p>
          <a:p>
            <a:pPr marL="72000" indent="0">
              <a:buNone/>
            </a:pPr>
            <a:r>
              <a:rPr lang="cs-CZ" dirty="0"/>
              <a:t>- Špatné jméno, </a:t>
            </a:r>
            <a:r>
              <a:rPr lang="cs-CZ" dirty="0" err="1"/>
              <a:t>Wissenschaftsturistik</a:t>
            </a:r>
            <a:r>
              <a:rPr lang="cs-CZ" dirty="0"/>
              <a:t> a </a:t>
            </a:r>
            <a:r>
              <a:rPr lang="cs-CZ" dirty="0" err="1"/>
              <a:t>Niš</a:t>
            </a:r>
            <a:endParaRPr lang="cs-CZ" dirty="0"/>
          </a:p>
          <a:p>
            <a:pPr marL="72000" indent="0">
              <a:buNone/>
            </a:pPr>
            <a:r>
              <a:rPr lang="cs-CZ" dirty="0"/>
              <a:t>- Neúplnost, </a:t>
            </a:r>
            <a:r>
              <a:rPr lang="cs-CZ" dirty="0" err="1"/>
              <a:t>monokauzalita</a:t>
            </a:r>
            <a:r>
              <a:rPr lang="cs-CZ" dirty="0"/>
              <a:t>, </a:t>
            </a:r>
            <a:r>
              <a:rPr lang="cs-CZ" i="1" dirty="0" err="1"/>
              <a:t>Pfeilen</a:t>
            </a:r>
            <a:r>
              <a:rPr lang="cs-CZ" i="1" dirty="0"/>
              <a:t> der </a:t>
            </a:r>
            <a:r>
              <a:rPr lang="cs-CZ" i="1" dirty="0" err="1"/>
              <a:t>Eingeborenen</a:t>
            </a:r>
            <a:r>
              <a:rPr lang="cs-CZ" dirty="0"/>
              <a:t> (</a:t>
            </a:r>
            <a:r>
              <a:rPr lang="cs-CZ" dirty="0" err="1"/>
              <a:t>Rabel</a:t>
            </a:r>
            <a:r>
              <a:rPr lang="cs-CZ" dirty="0"/>
              <a:t>), varování: </a:t>
            </a:r>
            <a:r>
              <a:rPr lang="cs-CZ" b="1" dirty="0"/>
              <a:t>zásadní rozdíly v právních úpravách jen zřídka mají pouze jeden důvod!</a:t>
            </a:r>
          </a:p>
          <a:p>
            <a:pPr>
              <a:buFontTx/>
              <a:buChar char="-"/>
            </a:pPr>
            <a:r>
              <a:rPr lang="cs-CZ" dirty="0"/>
              <a:t>Zejména u </a:t>
            </a:r>
            <a:r>
              <a:rPr lang="cs-CZ" dirty="0" err="1"/>
              <a:t>mikrokomparatistiky</a:t>
            </a:r>
            <a:r>
              <a:rPr lang="cs-CZ" dirty="0"/>
              <a:t>: přílišné spoléhání na text psané normy:  </a:t>
            </a:r>
          </a:p>
          <a:p>
            <a:pPr>
              <a:buFontTx/>
              <a:buChar char="-"/>
            </a:pPr>
            <a:r>
              <a:rPr lang="cs-CZ" dirty="0"/>
              <a:t>Koncentrace na hmotné právo bez zohlednění procesních aspektů (náklady řízení v. náhrada škody)</a:t>
            </a:r>
          </a:p>
          <a:p>
            <a:pPr>
              <a:buFontTx/>
              <a:buChar char="-"/>
            </a:pPr>
            <a:r>
              <a:rPr lang="cs-CZ" dirty="0"/>
              <a:t>Postmoderna: útok na funkcionální přístup: nejenom „vnější formy“ práva, ale také sociální problémy jednotlivých zemí jsou srovnatelné jen zdánlivě.</a:t>
            </a:r>
          </a:p>
          <a:p>
            <a:pPr>
              <a:buFontTx/>
              <a:buChar char="-"/>
            </a:pPr>
            <a:r>
              <a:rPr lang="cs-CZ" dirty="0"/>
              <a:t>Příklad: smlouva v tržním hospodářství v. smlouva v plánovaném hospodářství</a:t>
            </a:r>
          </a:p>
          <a:p>
            <a:pPr lvl="1">
              <a:buFontTx/>
              <a:buChar char="-"/>
            </a:pPr>
            <a:endParaRPr lang="cs-CZ" dirty="0"/>
          </a:p>
          <a:p>
            <a:pPr marL="72000" indent="0">
              <a:buNone/>
            </a:pPr>
            <a:endParaRPr lang="cs-CZ" dirty="0"/>
          </a:p>
          <a:p>
            <a:pPr marL="72000" indent="0">
              <a:buNone/>
            </a:pPr>
            <a:r>
              <a:rPr lang="cs-CZ" dirty="0"/>
              <a:t>	</a:t>
            </a:r>
          </a:p>
          <a:p>
            <a:pPr marL="72000" indent="0">
              <a:buNone/>
            </a:pPr>
            <a:endParaRPr lang="cs-CZ" dirty="0"/>
          </a:p>
        </p:txBody>
      </p:sp>
    </p:spTree>
    <p:extLst>
      <p:ext uri="{BB962C8B-B14F-4D97-AF65-F5344CB8AC3E}">
        <p14:creationId xmlns:p14="http://schemas.microsoft.com/office/powerpoint/2010/main" val="3384397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29389" y="471340"/>
            <a:ext cx="11518067" cy="556182"/>
          </a:xfrm>
        </p:spPr>
        <p:txBody>
          <a:bodyPr/>
          <a:lstStyle/>
          <a:p>
            <a:r>
              <a:rPr lang="cs-CZ" dirty="0"/>
              <a:t>Komparatistika jako kratochvíle? </a:t>
            </a:r>
          </a:p>
        </p:txBody>
      </p:sp>
      <p:sp>
        <p:nvSpPr>
          <p:cNvPr id="3" name="Zástupný symbol pro obsah 2"/>
          <p:cNvSpPr>
            <a:spLocks noGrp="1"/>
          </p:cNvSpPr>
          <p:nvPr>
            <p:ph idx="1"/>
          </p:nvPr>
        </p:nvSpPr>
        <p:spPr>
          <a:xfrm>
            <a:off x="529389" y="1263192"/>
            <a:ext cx="11210029" cy="5674935"/>
          </a:xfrm>
        </p:spPr>
        <p:txBody>
          <a:bodyPr>
            <a:normAutofit fontScale="92500" lnSpcReduction="20000"/>
          </a:bodyPr>
          <a:lstStyle/>
          <a:p>
            <a:pPr marL="72000" indent="0">
              <a:buNone/>
            </a:pPr>
            <a:r>
              <a:rPr lang="cs-CZ" dirty="0" err="1"/>
              <a:t>Hasenstreit</a:t>
            </a:r>
            <a:endParaRPr lang="cs-CZ" dirty="0"/>
          </a:p>
          <a:p>
            <a:pPr marL="72000" indent="0">
              <a:buNone/>
            </a:pPr>
            <a:r>
              <a:rPr lang="cs-CZ" dirty="0"/>
              <a:t>„</a:t>
            </a:r>
            <a:r>
              <a:rPr lang="cs-CZ" dirty="0" err="1"/>
              <a:t>American</a:t>
            </a:r>
            <a:r>
              <a:rPr lang="cs-CZ" dirty="0"/>
              <a:t> </a:t>
            </a:r>
            <a:r>
              <a:rPr lang="cs-CZ" dirty="0" err="1"/>
              <a:t>lawyers</a:t>
            </a:r>
            <a:r>
              <a:rPr lang="cs-CZ" dirty="0"/>
              <a:t> </a:t>
            </a:r>
            <a:r>
              <a:rPr lang="cs-CZ" dirty="0" err="1"/>
              <a:t>tend</a:t>
            </a:r>
            <a:r>
              <a:rPr lang="cs-CZ" dirty="0"/>
              <a:t> to </a:t>
            </a:r>
            <a:r>
              <a:rPr lang="cs-CZ" dirty="0" err="1"/>
              <a:t>view</a:t>
            </a:r>
            <a:r>
              <a:rPr lang="cs-CZ" dirty="0"/>
              <a:t> </a:t>
            </a:r>
            <a:r>
              <a:rPr lang="cs-CZ" dirty="0" err="1"/>
              <a:t>an</a:t>
            </a:r>
            <a:r>
              <a:rPr lang="cs-CZ" dirty="0"/>
              <a:t> </a:t>
            </a:r>
            <a:r>
              <a:rPr lang="cs-CZ" dirty="0" err="1"/>
              <a:t>interest</a:t>
            </a:r>
            <a:r>
              <a:rPr lang="cs-CZ" dirty="0"/>
              <a:t> in </a:t>
            </a:r>
            <a:r>
              <a:rPr lang="cs-CZ" dirty="0" err="1"/>
              <a:t>foreign</a:t>
            </a:r>
            <a:r>
              <a:rPr lang="cs-CZ" dirty="0"/>
              <a:t> </a:t>
            </a:r>
            <a:r>
              <a:rPr lang="cs-CZ" dirty="0" err="1"/>
              <a:t>legal</a:t>
            </a:r>
            <a:r>
              <a:rPr lang="cs-CZ" dirty="0"/>
              <a:t> </a:t>
            </a:r>
            <a:r>
              <a:rPr lang="cs-CZ" dirty="0" err="1"/>
              <a:t>systems</a:t>
            </a:r>
            <a:r>
              <a:rPr lang="cs-CZ" dirty="0"/>
              <a:t> as </a:t>
            </a:r>
            <a:r>
              <a:rPr lang="cs-CZ" dirty="0" err="1"/>
              <a:t>similar</a:t>
            </a:r>
            <a:r>
              <a:rPr lang="cs-CZ" dirty="0"/>
              <a:t> to a taste in </a:t>
            </a:r>
            <a:r>
              <a:rPr lang="cs-CZ" dirty="0" err="1"/>
              <a:t>good</a:t>
            </a:r>
            <a:r>
              <a:rPr lang="cs-CZ" dirty="0"/>
              <a:t> </a:t>
            </a:r>
            <a:r>
              <a:rPr lang="cs-CZ" dirty="0" err="1"/>
              <a:t>old</a:t>
            </a:r>
            <a:r>
              <a:rPr lang="cs-CZ" dirty="0"/>
              <a:t> </a:t>
            </a:r>
            <a:r>
              <a:rPr lang="cs-CZ" dirty="0" err="1"/>
              <a:t>wine</a:t>
            </a:r>
            <a:r>
              <a:rPr lang="cs-CZ" dirty="0"/>
              <a:t> – </a:t>
            </a:r>
            <a:r>
              <a:rPr lang="cs-CZ" dirty="0" err="1"/>
              <a:t>some</a:t>
            </a:r>
            <a:r>
              <a:rPr lang="cs-CZ" dirty="0"/>
              <a:t> </a:t>
            </a:r>
            <a:r>
              <a:rPr lang="cs-CZ" dirty="0" err="1"/>
              <a:t>familiarity</a:t>
            </a:r>
            <a:r>
              <a:rPr lang="cs-CZ" dirty="0"/>
              <a:t> </a:t>
            </a:r>
            <a:r>
              <a:rPr lang="cs-CZ" dirty="0" err="1"/>
              <a:t>with</a:t>
            </a:r>
            <a:r>
              <a:rPr lang="cs-CZ" dirty="0"/>
              <a:t> </a:t>
            </a:r>
            <a:r>
              <a:rPr lang="cs-CZ" dirty="0" err="1"/>
              <a:t>them</a:t>
            </a:r>
            <a:r>
              <a:rPr lang="cs-CZ" dirty="0"/>
              <a:t> </a:t>
            </a:r>
            <a:r>
              <a:rPr lang="cs-CZ" dirty="0" err="1"/>
              <a:t>is</a:t>
            </a:r>
            <a:r>
              <a:rPr lang="cs-CZ" dirty="0"/>
              <a:t> as sign </a:t>
            </a:r>
            <a:r>
              <a:rPr lang="cs-CZ" dirty="0" err="1"/>
              <a:t>of</a:t>
            </a:r>
            <a:r>
              <a:rPr lang="cs-CZ" dirty="0"/>
              <a:t> </a:t>
            </a:r>
            <a:r>
              <a:rPr lang="cs-CZ" b="1" dirty="0" err="1"/>
              <a:t>good</a:t>
            </a:r>
            <a:r>
              <a:rPr lang="cs-CZ" b="1" dirty="0"/>
              <a:t> taste and </a:t>
            </a:r>
            <a:r>
              <a:rPr lang="cs-CZ" b="1" dirty="0" err="1"/>
              <a:t>refinement</a:t>
            </a:r>
            <a:r>
              <a:rPr lang="cs-CZ" dirty="0"/>
              <a:t>, but to </a:t>
            </a:r>
            <a:r>
              <a:rPr lang="cs-CZ" dirty="0" err="1"/>
              <a:t>specialize</a:t>
            </a:r>
            <a:r>
              <a:rPr lang="cs-CZ" dirty="0"/>
              <a:t> in </a:t>
            </a:r>
            <a:r>
              <a:rPr lang="cs-CZ" dirty="0" err="1"/>
              <a:t>them</a:t>
            </a:r>
            <a:r>
              <a:rPr lang="cs-CZ" dirty="0"/>
              <a:t> </a:t>
            </a:r>
            <a:r>
              <a:rPr lang="cs-CZ" dirty="0" err="1"/>
              <a:t>is</a:t>
            </a:r>
            <a:r>
              <a:rPr lang="cs-CZ" dirty="0"/>
              <a:t> </a:t>
            </a:r>
            <a:r>
              <a:rPr lang="cs-CZ" dirty="0" err="1"/>
              <a:t>apt</a:t>
            </a:r>
            <a:r>
              <a:rPr lang="cs-CZ" dirty="0"/>
              <a:t> to </a:t>
            </a:r>
            <a:r>
              <a:rPr lang="cs-CZ" dirty="0" err="1"/>
              <a:t>be</a:t>
            </a:r>
            <a:r>
              <a:rPr lang="cs-CZ" dirty="0"/>
              <a:t> </a:t>
            </a:r>
            <a:r>
              <a:rPr lang="cs-CZ" dirty="0" err="1"/>
              <a:t>considered</a:t>
            </a:r>
            <a:r>
              <a:rPr lang="cs-CZ" dirty="0"/>
              <a:t> </a:t>
            </a:r>
            <a:r>
              <a:rPr lang="cs-CZ" dirty="0" err="1"/>
              <a:t>wasteful</a:t>
            </a:r>
            <a:r>
              <a:rPr lang="cs-CZ" dirty="0"/>
              <a:t>, </a:t>
            </a:r>
            <a:r>
              <a:rPr lang="cs-CZ" dirty="0" err="1"/>
              <a:t>extravagant</a:t>
            </a:r>
            <a:r>
              <a:rPr lang="cs-CZ" dirty="0"/>
              <a:t> </a:t>
            </a:r>
            <a:r>
              <a:rPr lang="cs-CZ" dirty="0" err="1"/>
              <a:t>or</a:t>
            </a:r>
            <a:r>
              <a:rPr lang="cs-CZ" dirty="0"/>
              <a:t> </a:t>
            </a:r>
            <a:r>
              <a:rPr lang="cs-CZ" dirty="0" err="1"/>
              <a:t>worse</a:t>
            </a:r>
            <a:r>
              <a:rPr lang="cs-CZ" dirty="0"/>
              <a:t>“.</a:t>
            </a:r>
          </a:p>
          <a:p>
            <a:pPr lvl="2"/>
            <a:r>
              <a:rPr lang="cs-CZ" sz="2800" dirty="0"/>
              <a:t>						</a:t>
            </a:r>
          </a:p>
          <a:p>
            <a:pPr lvl="2"/>
            <a:r>
              <a:rPr lang="cs-CZ" sz="2800" dirty="0"/>
              <a:t>						Mary Ann </a:t>
            </a:r>
            <a:r>
              <a:rPr lang="cs-CZ" sz="2800" dirty="0" err="1"/>
              <a:t>Glendon</a:t>
            </a:r>
            <a:r>
              <a:rPr lang="cs-CZ" sz="2800" dirty="0"/>
              <a:t>, 1989</a:t>
            </a:r>
          </a:p>
          <a:p>
            <a:pPr lvl="2"/>
            <a:endParaRPr lang="cs-CZ" sz="2800" dirty="0"/>
          </a:p>
          <a:p>
            <a:pPr marL="72000" indent="0">
              <a:buNone/>
            </a:pPr>
            <a:r>
              <a:rPr lang="cs-CZ" dirty="0"/>
              <a:t>„..von der </a:t>
            </a:r>
            <a:r>
              <a:rPr lang="cs-CZ" dirty="0" err="1"/>
              <a:t>grossen</a:t>
            </a:r>
            <a:r>
              <a:rPr lang="cs-CZ" dirty="0"/>
              <a:t> </a:t>
            </a:r>
            <a:r>
              <a:rPr lang="cs-CZ" dirty="0" err="1"/>
              <a:t>Mehrzahl</a:t>
            </a:r>
            <a:r>
              <a:rPr lang="cs-CZ" dirty="0"/>
              <a:t> der </a:t>
            </a:r>
            <a:r>
              <a:rPr lang="cs-CZ" dirty="0" err="1"/>
              <a:t>deutschen</a:t>
            </a:r>
            <a:r>
              <a:rPr lang="cs-CZ" dirty="0"/>
              <a:t> </a:t>
            </a:r>
            <a:r>
              <a:rPr lang="cs-CZ" dirty="0" err="1"/>
              <a:t>Juristen</a:t>
            </a:r>
            <a:r>
              <a:rPr lang="cs-CZ" dirty="0"/>
              <a:t> </a:t>
            </a:r>
            <a:r>
              <a:rPr lang="cs-CZ" dirty="0" err="1"/>
              <a:t>die</a:t>
            </a:r>
            <a:r>
              <a:rPr lang="cs-CZ" dirty="0"/>
              <a:t> </a:t>
            </a:r>
            <a:r>
              <a:rPr lang="cs-CZ" dirty="0" err="1"/>
              <a:t>Rechtvergleichung</a:t>
            </a:r>
            <a:r>
              <a:rPr lang="cs-CZ" dirty="0"/>
              <a:t> </a:t>
            </a:r>
            <a:r>
              <a:rPr lang="cs-CZ" dirty="0" err="1"/>
              <a:t>als</a:t>
            </a:r>
            <a:r>
              <a:rPr lang="cs-CZ" dirty="0"/>
              <a:t> </a:t>
            </a:r>
            <a:r>
              <a:rPr lang="cs-CZ" b="1" dirty="0" err="1"/>
              <a:t>esoterische</a:t>
            </a:r>
            <a:r>
              <a:rPr lang="cs-CZ" b="1" dirty="0"/>
              <a:t> </a:t>
            </a:r>
            <a:r>
              <a:rPr lang="cs-CZ" b="1" dirty="0" err="1"/>
              <a:t>und</a:t>
            </a:r>
            <a:r>
              <a:rPr lang="cs-CZ" b="1" dirty="0"/>
              <a:t> </a:t>
            </a:r>
            <a:r>
              <a:rPr lang="cs-CZ" b="1" dirty="0" err="1"/>
              <a:t>für</a:t>
            </a:r>
            <a:r>
              <a:rPr lang="cs-CZ" b="1" dirty="0"/>
              <a:t> </a:t>
            </a:r>
            <a:r>
              <a:rPr lang="cs-CZ" b="1" dirty="0" err="1"/>
              <a:t>wenige</a:t>
            </a:r>
            <a:r>
              <a:rPr lang="cs-CZ" b="1" dirty="0"/>
              <a:t> </a:t>
            </a:r>
            <a:r>
              <a:rPr lang="cs-CZ" b="1" dirty="0" err="1"/>
              <a:t>wissenschaftliche</a:t>
            </a:r>
            <a:r>
              <a:rPr lang="cs-CZ" b="1" dirty="0"/>
              <a:t> </a:t>
            </a:r>
            <a:r>
              <a:rPr lang="cs-CZ" b="1" dirty="0" err="1"/>
              <a:t>Randfragen</a:t>
            </a:r>
            <a:r>
              <a:rPr lang="cs-CZ" b="1" dirty="0"/>
              <a:t> </a:t>
            </a:r>
            <a:r>
              <a:rPr lang="cs-CZ" dirty="0" err="1"/>
              <a:t>nützliche</a:t>
            </a:r>
            <a:r>
              <a:rPr lang="cs-CZ" dirty="0"/>
              <a:t> </a:t>
            </a:r>
            <a:r>
              <a:rPr lang="cs-CZ" dirty="0" err="1"/>
              <a:t>Spielerei</a:t>
            </a:r>
            <a:r>
              <a:rPr lang="cs-CZ" dirty="0"/>
              <a:t> </a:t>
            </a:r>
            <a:r>
              <a:rPr lang="cs-CZ" dirty="0" err="1"/>
              <a:t>eine</a:t>
            </a:r>
            <a:r>
              <a:rPr lang="cs-CZ" dirty="0"/>
              <a:t> </a:t>
            </a:r>
            <a:r>
              <a:rPr lang="cs-CZ" dirty="0" err="1"/>
              <a:t>kleinen</a:t>
            </a:r>
            <a:r>
              <a:rPr lang="cs-CZ" dirty="0"/>
              <a:t> </a:t>
            </a:r>
            <a:r>
              <a:rPr lang="cs-CZ" dirty="0" err="1"/>
              <a:t>Zahl</a:t>
            </a:r>
            <a:r>
              <a:rPr lang="cs-CZ" dirty="0"/>
              <a:t> von </a:t>
            </a:r>
            <a:r>
              <a:rPr lang="cs-CZ" dirty="0" err="1"/>
              <a:t>Spezialisten</a:t>
            </a:r>
            <a:r>
              <a:rPr lang="cs-CZ" dirty="0"/>
              <a:t>“</a:t>
            </a:r>
          </a:p>
          <a:p>
            <a:pPr marL="72000" indent="0">
              <a:buNone/>
            </a:pPr>
            <a:r>
              <a:rPr lang="cs-CZ" dirty="0"/>
              <a:t>							</a:t>
            </a:r>
            <a:r>
              <a:rPr lang="cs-CZ" dirty="0" err="1"/>
              <a:t>Zweigert</a:t>
            </a:r>
            <a:r>
              <a:rPr lang="cs-CZ" dirty="0"/>
              <a:t>, 1979</a:t>
            </a:r>
          </a:p>
          <a:p>
            <a:pPr marL="72000" indent="0">
              <a:buNone/>
            </a:pPr>
            <a:endParaRPr lang="cs-CZ" dirty="0"/>
          </a:p>
          <a:p>
            <a:pPr marL="72000" indent="0">
              <a:buNone/>
            </a:pPr>
            <a:endParaRPr lang="cs-CZ" dirty="0"/>
          </a:p>
          <a:p>
            <a:pPr marL="72000" indent="0">
              <a:buNone/>
            </a:pPr>
            <a:endParaRPr lang="cs-CZ" dirty="0"/>
          </a:p>
        </p:txBody>
      </p:sp>
    </p:spTree>
    <p:extLst>
      <p:ext uri="{BB962C8B-B14F-4D97-AF65-F5344CB8AC3E}">
        <p14:creationId xmlns:p14="http://schemas.microsoft.com/office/powerpoint/2010/main" val="2144778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249382"/>
            <a:ext cx="10753200" cy="581891"/>
          </a:xfrm>
        </p:spPr>
        <p:txBody>
          <a:bodyPr/>
          <a:lstStyle/>
          <a:p>
            <a:r>
              <a:rPr lang="cs-CZ" dirty="0"/>
              <a:t>Interpretace smlouvy – kontinent v. Anglie</a:t>
            </a:r>
          </a:p>
        </p:txBody>
      </p:sp>
      <p:sp>
        <p:nvSpPr>
          <p:cNvPr id="3" name="Zástupný symbol pro obsah 2"/>
          <p:cNvSpPr>
            <a:spLocks noGrp="1"/>
          </p:cNvSpPr>
          <p:nvPr>
            <p:ph idx="1"/>
          </p:nvPr>
        </p:nvSpPr>
        <p:spPr>
          <a:xfrm>
            <a:off x="147782" y="1006764"/>
            <a:ext cx="12044217" cy="5851236"/>
          </a:xfrm>
        </p:spPr>
        <p:txBody>
          <a:bodyPr>
            <a:normAutofit/>
          </a:bodyPr>
          <a:lstStyle/>
          <a:p>
            <a:r>
              <a:rPr lang="cs-CZ" dirty="0"/>
              <a:t>Vůle či její projev?</a:t>
            </a:r>
          </a:p>
          <a:p>
            <a:r>
              <a:rPr lang="cs-CZ" dirty="0"/>
              <a:t>Anglické právo: striktně objektivní přístup (jak by dokument četla osoba s odpovídajícími znalostmi), subjektivní přístup striktně odmítán, výkladový cíl: projev, </a:t>
            </a:r>
            <a:r>
              <a:rPr lang="cs-CZ" i="1" dirty="0" err="1"/>
              <a:t>literal</a:t>
            </a:r>
            <a:r>
              <a:rPr lang="cs-CZ" i="1" dirty="0"/>
              <a:t> </a:t>
            </a:r>
            <a:r>
              <a:rPr lang="cs-CZ" i="1" dirty="0" err="1"/>
              <a:t>approach</a:t>
            </a:r>
            <a:r>
              <a:rPr lang="cs-CZ" i="1" dirty="0"/>
              <a:t> (In </a:t>
            </a:r>
            <a:r>
              <a:rPr lang="cs-CZ" i="1" dirty="0" err="1"/>
              <a:t>the</a:t>
            </a:r>
            <a:r>
              <a:rPr lang="cs-CZ" i="1" dirty="0"/>
              <a:t> </a:t>
            </a:r>
            <a:r>
              <a:rPr lang="cs-CZ" i="1" dirty="0" err="1"/>
              <a:t>Goods</a:t>
            </a:r>
            <a:r>
              <a:rPr lang="cs-CZ" i="1" dirty="0"/>
              <a:t> </a:t>
            </a:r>
            <a:r>
              <a:rPr lang="cs-CZ" i="1" dirty="0" err="1"/>
              <a:t>of</a:t>
            </a:r>
            <a:r>
              <a:rPr lang="cs-CZ" i="1" dirty="0"/>
              <a:t> </a:t>
            </a:r>
            <a:r>
              <a:rPr lang="cs-CZ" i="1" dirty="0" err="1"/>
              <a:t>Peel</a:t>
            </a:r>
            <a:r>
              <a:rPr lang="cs-CZ" i="1" dirty="0"/>
              <a:t>),</a:t>
            </a:r>
            <a:r>
              <a:rPr lang="cs-CZ" dirty="0"/>
              <a:t> „</a:t>
            </a:r>
            <a:r>
              <a:rPr lang="cs-CZ" i="1" dirty="0" err="1"/>
              <a:t>four</a:t>
            </a:r>
            <a:r>
              <a:rPr lang="cs-CZ" i="1" dirty="0"/>
              <a:t> </a:t>
            </a:r>
            <a:r>
              <a:rPr lang="cs-CZ" i="1" dirty="0" err="1"/>
              <a:t>corners</a:t>
            </a:r>
            <a:r>
              <a:rPr lang="cs-CZ" i="1" dirty="0"/>
              <a:t> </a:t>
            </a:r>
            <a:r>
              <a:rPr lang="cs-CZ" i="1" dirty="0" err="1"/>
              <a:t>of</a:t>
            </a:r>
            <a:r>
              <a:rPr lang="cs-CZ" i="1" dirty="0"/>
              <a:t> </a:t>
            </a:r>
            <a:r>
              <a:rPr lang="cs-CZ" i="1" dirty="0" err="1"/>
              <a:t>the</a:t>
            </a:r>
            <a:r>
              <a:rPr lang="cs-CZ" i="1" dirty="0"/>
              <a:t> </a:t>
            </a:r>
            <a:r>
              <a:rPr lang="cs-CZ" i="1" dirty="0" err="1"/>
              <a:t>document</a:t>
            </a:r>
            <a:r>
              <a:rPr lang="cs-CZ" i="1" dirty="0"/>
              <a:t>“, </a:t>
            </a:r>
            <a:r>
              <a:rPr lang="cs-CZ" dirty="0"/>
              <a:t>pomalá</a:t>
            </a:r>
            <a:r>
              <a:rPr lang="cs-CZ" i="1" dirty="0"/>
              <a:t> </a:t>
            </a:r>
            <a:r>
              <a:rPr lang="cs-CZ" dirty="0"/>
              <a:t>cesta</a:t>
            </a:r>
            <a:r>
              <a:rPr lang="cs-CZ" i="1" dirty="0"/>
              <a:t> ke </a:t>
            </a:r>
            <a:r>
              <a:rPr lang="cs-CZ" i="1" dirty="0" err="1"/>
              <a:t>contexual</a:t>
            </a:r>
            <a:r>
              <a:rPr lang="cs-CZ" i="1" dirty="0"/>
              <a:t> </a:t>
            </a:r>
            <a:r>
              <a:rPr lang="cs-CZ" i="1" dirty="0" err="1"/>
              <a:t>approach</a:t>
            </a:r>
            <a:r>
              <a:rPr lang="cs-CZ" i="1" dirty="0"/>
              <a:t> (smlouvy nevznikají ve vakuu, nutný </a:t>
            </a:r>
            <a:r>
              <a:rPr lang="cs-CZ" i="1" dirty="0" err="1"/>
              <a:t>factual</a:t>
            </a:r>
            <a:r>
              <a:rPr lang="cs-CZ" i="1" dirty="0"/>
              <a:t> matrix, ovšem stále „objektivní vůle“)</a:t>
            </a:r>
          </a:p>
          <a:p>
            <a:r>
              <a:rPr lang="cs-CZ" dirty="0"/>
              <a:t>Předběžný závěr: anglické právo vykazuje nižší míru respektu ke skutečné vůli</a:t>
            </a:r>
          </a:p>
          <a:p>
            <a:r>
              <a:rPr lang="cs-CZ" dirty="0" err="1"/>
              <a:t>Rectification</a:t>
            </a:r>
            <a:r>
              <a:rPr lang="cs-CZ" dirty="0"/>
              <a:t> (žaloba na plnění či náhradu škody), </a:t>
            </a:r>
            <a:r>
              <a:rPr lang="cs-CZ" i="1" dirty="0" err="1"/>
              <a:t>equity</a:t>
            </a:r>
            <a:endParaRPr lang="cs-CZ" i="1" dirty="0"/>
          </a:p>
          <a:p>
            <a:endParaRPr lang="cs-CZ" dirty="0"/>
          </a:p>
        </p:txBody>
      </p:sp>
    </p:spTree>
    <p:extLst>
      <p:ext uri="{BB962C8B-B14F-4D97-AF65-F5344CB8AC3E}">
        <p14:creationId xmlns:p14="http://schemas.microsoft.com/office/powerpoint/2010/main" val="3356255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249382"/>
            <a:ext cx="10753200" cy="581891"/>
          </a:xfrm>
        </p:spPr>
        <p:txBody>
          <a:bodyPr/>
          <a:lstStyle/>
          <a:p>
            <a:r>
              <a:rPr lang="cs-CZ" dirty="0"/>
              <a:t>Příklad z malé země, </a:t>
            </a:r>
            <a:r>
              <a:rPr lang="cs-CZ" dirty="0" err="1"/>
              <a:t>Reitschuhe</a:t>
            </a:r>
            <a:endParaRPr lang="cs-CZ" dirty="0"/>
          </a:p>
        </p:txBody>
      </p:sp>
      <p:sp>
        <p:nvSpPr>
          <p:cNvPr id="3" name="Zástupný symbol pro obsah 2"/>
          <p:cNvSpPr>
            <a:spLocks noGrp="1"/>
          </p:cNvSpPr>
          <p:nvPr>
            <p:ph idx="1"/>
          </p:nvPr>
        </p:nvSpPr>
        <p:spPr>
          <a:xfrm>
            <a:off x="147782" y="1006764"/>
            <a:ext cx="12044217" cy="5851236"/>
          </a:xfrm>
        </p:spPr>
        <p:txBody>
          <a:bodyPr>
            <a:normAutofit fontScale="92500"/>
          </a:bodyPr>
          <a:lstStyle/>
          <a:p>
            <a:r>
              <a:rPr lang="cs-CZ" dirty="0"/>
              <a:t>rozhodnutí NS </a:t>
            </a:r>
            <a:r>
              <a:rPr lang="cs-CZ" dirty="0" err="1"/>
              <a:t>sp</a:t>
            </a:r>
            <a:r>
              <a:rPr lang="cs-CZ" dirty="0"/>
              <a:t>. zn. 29 </a:t>
            </a:r>
            <a:r>
              <a:rPr lang="cs-CZ" dirty="0" err="1"/>
              <a:t>Cdo</a:t>
            </a:r>
            <a:r>
              <a:rPr lang="cs-CZ" dirty="0"/>
              <a:t> 387/2016, </a:t>
            </a:r>
            <a:r>
              <a:rPr lang="cs-CZ" b="1" dirty="0"/>
              <a:t>společné jednání prokuristy a jednatele</a:t>
            </a:r>
          </a:p>
          <a:p>
            <a:r>
              <a:rPr lang="cs-CZ" dirty="0"/>
              <a:t>Jakkoliv Nejvyšší soud </a:t>
            </a:r>
            <a:r>
              <a:rPr lang="cs-CZ" b="1" dirty="0"/>
              <a:t>považuje argumentaci závěry přijímanými právní doktrínou a judikaturou v zemích s právními řády blízkými ČR za relevantní i pro výklad českých právních předpisů, je při takové argumentaci nutné (mimo jiné) pečlivě zkoumat</a:t>
            </a:r>
            <a:r>
              <a:rPr lang="cs-CZ" dirty="0"/>
              <a:t> znění dotčených zahraničních právních předpisů. Poukazuje-li </a:t>
            </a:r>
            <a:r>
              <a:rPr lang="cs-CZ" dirty="0" err="1"/>
              <a:t>dovolatelka</a:t>
            </a:r>
            <a:r>
              <a:rPr lang="cs-CZ" dirty="0"/>
              <a:t> na závěry akceptované ve SRN a v Rakousku, přehlíží, že - jde-li o přípustnost společného jednání člena statutárního orgánu a prokuristy - </a:t>
            </a:r>
            <a:r>
              <a:rPr lang="cs-CZ" b="1" dirty="0"/>
              <a:t>je právní úprava v těchto zemích odlišná</a:t>
            </a:r>
            <a:r>
              <a:rPr lang="cs-CZ" dirty="0"/>
              <a:t>. </a:t>
            </a:r>
          </a:p>
          <a:p>
            <a:endParaRPr lang="cs-CZ" dirty="0"/>
          </a:p>
        </p:txBody>
      </p:sp>
    </p:spTree>
    <p:extLst>
      <p:ext uri="{BB962C8B-B14F-4D97-AF65-F5344CB8AC3E}">
        <p14:creationId xmlns:p14="http://schemas.microsoft.com/office/powerpoint/2010/main" val="27566288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249382"/>
            <a:ext cx="10753200" cy="665018"/>
          </a:xfrm>
        </p:spPr>
        <p:txBody>
          <a:bodyPr/>
          <a:lstStyle/>
          <a:p>
            <a:r>
              <a:rPr lang="cs-CZ" dirty="0"/>
              <a:t>Něco tam zůstalo… prokurista s křídly</a:t>
            </a:r>
          </a:p>
        </p:txBody>
      </p:sp>
      <p:sp>
        <p:nvSpPr>
          <p:cNvPr id="3" name="Zástupný symbol pro obsah 2"/>
          <p:cNvSpPr>
            <a:spLocks noGrp="1"/>
          </p:cNvSpPr>
          <p:nvPr>
            <p:ph idx="1"/>
          </p:nvPr>
        </p:nvSpPr>
        <p:spPr>
          <a:xfrm>
            <a:off x="147782" y="1008992"/>
            <a:ext cx="12044217" cy="5849007"/>
          </a:xfrm>
        </p:spPr>
        <p:txBody>
          <a:bodyPr>
            <a:normAutofit fontScale="92500" lnSpcReduction="10000"/>
          </a:bodyPr>
          <a:lstStyle/>
          <a:p>
            <a:r>
              <a:rPr lang="cs-CZ" dirty="0"/>
              <a:t>„Ostatně – jak přiléhavě konstatoval odvolací soud – nelze přehlížet, že </a:t>
            </a:r>
            <a:r>
              <a:rPr lang="cs-CZ" dirty="0" err="1"/>
              <a:t>zástupčí</a:t>
            </a:r>
            <a:r>
              <a:rPr lang="cs-CZ" dirty="0"/>
              <a:t> oprávnění prokuristy je, na rozdíl od </a:t>
            </a:r>
            <a:r>
              <a:rPr lang="cs-CZ" dirty="0" err="1"/>
              <a:t>zástupčího</a:t>
            </a:r>
            <a:r>
              <a:rPr lang="cs-CZ" dirty="0"/>
              <a:t> oprávnění členů statutárního orgánu, omezené na právní jednání vypočtená v § 450 odst. 1 o. z. Pro rozšíření </a:t>
            </a:r>
            <a:r>
              <a:rPr lang="cs-CZ" dirty="0" err="1"/>
              <a:t>zástupčího</a:t>
            </a:r>
            <a:r>
              <a:rPr lang="cs-CZ" dirty="0"/>
              <a:t> oprávnění v případě společného jednání s členem statutárního orgánu (i na jednání nespadající jinak do rozsahu prokury), pro něž pléduje </a:t>
            </a:r>
            <a:r>
              <a:rPr lang="cs-CZ" dirty="0" err="1"/>
              <a:t>dovolatelka</a:t>
            </a:r>
            <a:r>
              <a:rPr lang="cs-CZ" dirty="0"/>
              <a:t>, přitom nelze nalézt žádnou zákonnou oporu (shodně Hurychová, K., op. cit. výše). </a:t>
            </a:r>
          </a:p>
          <a:p>
            <a:r>
              <a:rPr lang="cs-CZ" dirty="0"/>
              <a:t>§ 78 III </a:t>
            </a:r>
            <a:r>
              <a:rPr lang="cs-CZ" dirty="0" err="1"/>
              <a:t>AktG</a:t>
            </a:r>
            <a:r>
              <a:rPr lang="cs-CZ" dirty="0"/>
              <a:t>: </a:t>
            </a:r>
            <a:r>
              <a:rPr lang="de-DE" i="1" dirty="0"/>
              <a:t>Die Satzung kann auch bestimmen, </a:t>
            </a:r>
            <a:r>
              <a:rPr lang="de-DE" i="1" dirty="0" err="1"/>
              <a:t>daß</a:t>
            </a:r>
            <a:r>
              <a:rPr lang="de-DE" i="1" dirty="0"/>
              <a:t> einzelne Vorstandsmitglieder allein oder in Gemeinschaft mit einem Prokuristen zur Vertretung der Gesellschaft befugt sind.</a:t>
            </a:r>
            <a:r>
              <a:rPr lang="cs-CZ" i="1" dirty="0"/>
              <a:t> </a:t>
            </a:r>
          </a:p>
          <a:p>
            <a:endParaRPr lang="cs-CZ" dirty="0"/>
          </a:p>
          <a:p>
            <a:endParaRPr lang="cs-CZ" dirty="0"/>
          </a:p>
        </p:txBody>
      </p:sp>
    </p:spTree>
    <p:extLst>
      <p:ext uri="{BB962C8B-B14F-4D97-AF65-F5344CB8AC3E}">
        <p14:creationId xmlns:p14="http://schemas.microsoft.com/office/powerpoint/2010/main" val="2079398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Takto je to v Německu? Gravitace BGB (dokonce i ještě neexistující hvězdy)</a:t>
            </a:r>
          </a:p>
        </p:txBody>
      </p:sp>
      <p:sp>
        <p:nvSpPr>
          <p:cNvPr id="3" name="Zástupný symbol pro obsah 2"/>
          <p:cNvSpPr>
            <a:spLocks noGrp="1"/>
          </p:cNvSpPr>
          <p:nvPr>
            <p:ph idx="1"/>
          </p:nvPr>
        </p:nvSpPr>
        <p:spPr>
          <a:xfrm>
            <a:off x="720000" y="1915510"/>
            <a:ext cx="10753200" cy="4513570"/>
          </a:xfrm>
        </p:spPr>
        <p:txBody>
          <a:bodyPr>
            <a:normAutofit fontScale="77500" lnSpcReduction="20000"/>
          </a:bodyPr>
          <a:lstStyle/>
          <a:p>
            <a:r>
              <a:rPr lang="cs-CZ" dirty="0"/>
              <a:t>Japonsko – 1898</a:t>
            </a:r>
          </a:p>
          <a:p>
            <a:r>
              <a:rPr lang="cs-CZ" dirty="0"/>
              <a:t>Švýcarsko – ZGB, OR</a:t>
            </a:r>
          </a:p>
          <a:p>
            <a:r>
              <a:rPr lang="cs-CZ" dirty="0"/>
              <a:t>Rakousko: tři dílčí novely  1914-1916</a:t>
            </a:r>
          </a:p>
          <a:p>
            <a:r>
              <a:rPr lang="cs-CZ" dirty="0"/>
              <a:t>Thajsko 1925</a:t>
            </a:r>
          </a:p>
          <a:p>
            <a:r>
              <a:rPr lang="cs-CZ" dirty="0"/>
              <a:t>Čína 1930 (pozůstatky na </a:t>
            </a:r>
            <a:r>
              <a:rPr lang="cs-CZ" dirty="0" err="1"/>
              <a:t>Tchajwanu</a:t>
            </a:r>
            <a:r>
              <a:rPr lang="cs-CZ" dirty="0"/>
              <a:t>)</a:t>
            </a:r>
          </a:p>
          <a:p>
            <a:r>
              <a:rPr lang="cs-CZ" dirty="0"/>
              <a:t>Řecko – ZGB 1946</a:t>
            </a:r>
          </a:p>
          <a:p>
            <a:r>
              <a:rPr lang="cs-CZ" dirty="0"/>
              <a:t>Jižní Korea 1958</a:t>
            </a:r>
          </a:p>
          <a:p>
            <a:r>
              <a:rPr lang="cs-CZ" dirty="0"/>
              <a:t>Vliv na </a:t>
            </a:r>
            <a:r>
              <a:rPr lang="cs-CZ" dirty="0" err="1"/>
              <a:t>Codice</a:t>
            </a:r>
            <a:r>
              <a:rPr lang="cs-CZ" dirty="0"/>
              <a:t> </a:t>
            </a:r>
            <a:r>
              <a:rPr lang="cs-CZ" dirty="0" err="1"/>
              <a:t>Cicile</a:t>
            </a:r>
            <a:r>
              <a:rPr lang="cs-CZ" dirty="0"/>
              <a:t> 1942, holandský OZ 1954 a portugalský </a:t>
            </a:r>
            <a:r>
              <a:rPr lang="cs-CZ" dirty="0" err="1"/>
              <a:t>Codigo</a:t>
            </a:r>
            <a:r>
              <a:rPr lang="cs-CZ" dirty="0"/>
              <a:t> civ. 1967</a:t>
            </a:r>
          </a:p>
          <a:p>
            <a:r>
              <a:rPr lang="cs-CZ" dirty="0"/>
              <a:t>Problém s terminologií? </a:t>
            </a:r>
            <a:r>
              <a:rPr lang="cs-CZ" dirty="0" err="1"/>
              <a:t>Grundschuld</a:t>
            </a:r>
            <a:r>
              <a:rPr lang="cs-CZ" dirty="0"/>
              <a:t>, </a:t>
            </a:r>
            <a:r>
              <a:rPr lang="cs-CZ" dirty="0" err="1"/>
              <a:t>Rechstscheintheorie</a:t>
            </a:r>
            <a:endParaRPr lang="cs-CZ" dirty="0"/>
          </a:p>
          <a:p>
            <a:r>
              <a:rPr lang="cs-CZ" dirty="0"/>
              <a:t>Cizojazyčné habilitace…</a:t>
            </a:r>
          </a:p>
          <a:p>
            <a:endParaRPr lang="cs-CZ" dirty="0"/>
          </a:p>
        </p:txBody>
      </p:sp>
    </p:spTree>
    <p:extLst>
      <p:ext uri="{BB962C8B-B14F-4D97-AF65-F5344CB8AC3E}">
        <p14:creationId xmlns:p14="http://schemas.microsoft.com/office/powerpoint/2010/main" val="161256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Kombinace mezinárodněprávní a historické komparace</a:t>
            </a:r>
          </a:p>
        </p:txBody>
      </p:sp>
      <p:sp>
        <p:nvSpPr>
          <p:cNvPr id="3" name="Zástupný symbol pro obsah 2"/>
          <p:cNvSpPr>
            <a:spLocks noGrp="1"/>
          </p:cNvSpPr>
          <p:nvPr>
            <p:ph idx="1"/>
          </p:nvPr>
        </p:nvSpPr>
        <p:spPr>
          <a:xfrm>
            <a:off x="720000" y="2088930"/>
            <a:ext cx="10753200" cy="4049070"/>
          </a:xfrm>
        </p:spPr>
        <p:txBody>
          <a:bodyPr>
            <a:normAutofit fontScale="92500" lnSpcReduction="10000"/>
          </a:bodyPr>
          <a:lstStyle/>
          <a:p>
            <a:pPr marL="72000" indent="0">
              <a:buNone/>
            </a:pPr>
            <a:r>
              <a:rPr lang="cs-CZ" dirty="0"/>
              <a:t>Omyl a jeho kvalifikace v rámci obrany dlužníka</a:t>
            </a:r>
          </a:p>
          <a:p>
            <a:pPr marL="72000" indent="0">
              <a:buNone/>
            </a:pPr>
            <a:r>
              <a:rPr lang="cs-CZ" dirty="0"/>
              <a:t>Čl. 17 ženevského JSZ :</a:t>
            </a:r>
          </a:p>
          <a:p>
            <a:pPr marL="0" indent="0">
              <a:buNone/>
            </a:pPr>
            <a:r>
              <a:rPr lang="cs-CZ" dirty="0"/>
              <a:t>„Kdo je žalován ze směnky, nemůže činit majiteli námitky, které se zakládají na jeho vlastních vztazích k výstavci nebo k dřívějším majitelům, ledaže majitel při nabývání směnky jednal vědomě na škodu dlužníka“.</a:t>
            </a:r>
          </a:p>
          <a:p>
            <a:pPr marL="0" indent="0">
              <a:buNone/>
            </a:pPr>
            <a:r>
              <a:rPr lang="cs-CZ" i="1" dirty="0"/>
              <a:t>- </a:t>
            </a:r>
            <a:r>
              <a:rPr lang="cs-CZ" i="1" dirty="0" err="1"/>
              <a:t>Quassowski</a:t>
            </a:r>
            <a:endParaRPr lang="cs-CZ" i="1" dirty="0"/>
          </a:p>
          <a:p>
            <a:pPr marL="0" indent="0">
              <a:buNone/>
            </a:pPr>
            <a:endParaRPr lang="cs-CZ" dirty="0"/>
          </a:p>
          <a:p>
            <a:endParaRPr lang="cs-CZ" dirty="0"/>
          </a:p>
        </p:txBody>
      </p:sp>
    </p:spTree>
    <p:extLst>
      <p:ext uri="{BB962C8B-B14F-4D97-AF65-F5344CB8AC3E}">
        <p14:creationId xmlns:p14="http://schemas.microsoft.com/office/powerpoint/2010/main" val="6378565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783" y="249382"/>
            <a:ext cx="12044216" cy="665018"/>
          </a:xfrm>
        </p:spPr>
        <p:txBody>
          <a:bodyPr/>
          <a:lstStyle/>
          <a:p>
            <a:r>
              <a:rPr lang="cs-CZ" dirty="0"/>
              <a:t>NS 29 </a:t>
            </a:r>
            <a:r>
              <a:rPr lang="cs-CZ" dirty="0" err="1"/>
              <a:t>Cdo</a:t>
            </a:r>
            <a:r>
              <a:rPr lang="cs-CZ" dirty="0"/>
              <a:t> 5036/2015 – skrytá komparativní práce</a:t>
            </a:r>
          </a:p>
        </p:txBody>
      </p:sp>
      <p:sp>
        <p:nvSpPr>
          <p:cNvPr id="3" name="Zástupný symbol pro obsah 2"/>
          <p:cNvSpPr>
            <a:spLocks noGrp="1"/>
          </p:cNvSpPr>
          <p:nvPr>
            <p:ph idx="1"/>
          </p:nvPr>
        </p:nvSpPr>
        <p:spPr>
          <a:xfrm>
            <a:off x="147782" y="1008992"/>
            <a:ext cx="12044217" cy="5849007"/>
          </a:xfrm>
        </p:spPr>
        <p:txBody>
          <a:bodyPr>
            <a:normAutofit fontScale="70000" lnSpcReduction="20000"/>
          </a:bodyPr>
          <a:lstStyle/>
          <a:p>
            <a:pPr marL="72000" indent="0">
              <a:buNone/>
            </a:pPr>
            <a:r>
              <a:rPr lang="cs-CZ" dirty="0"/>
              <a:t>„Aby dostál požadavku péče řádného hospodáře, je jednatel společnosti s ručením omezeným povinen jednat při výkonu své funkce (mimo jiné) s potřebnými znalostmi, a tedy i informovaně, tj. při konkrétním rozhodování využít rozumně dostupné (skutkové i právní) informační zdroje a na jejich základě pečlivě zvážit možné výhody i nevýhody (rozpoznatelná rizika) existujících variant podnikatelského rozhodnutí (k tomu v zahraniční rozhodovací praxi obdobně například usnesení německého Spolkového soudního dvora ze dne 14. července 2008, </a:t>
            </a:r>
            <a:r>
              <a:rPr lang="cs-CZ" dirty="0" err="1"/>
              <a:t>sp</a:t>
            </a:r>
            <a:r>
              <a:rPr lang="cs-CZ" dirty="0"/>
              <a:t>. zn. II ZR 202/07, odst. 11, či rozsudek německého Spolkového soudního dvora ze dne 18. června 2013, </a:t>
            </a:r>
            <a:r>
              <a:rPr lang="cs-CZ" dirty="0" err="1"/>
              <a:t>sp</a:t>
            </a:r>
            <a:r>
              <a:rPr lang="cs-CZ" dirty="0"/>
              <a:t>. zn. II ZR 86/11, odst. 30, které jsou veřejnosti přístupné na webových stránkách německého Spolkového soudního dvora </a:t>
            </a:r>
            <a:r>
              <a:rPr lang="cs-CZ" dirty="0">
                <a:hlinkClick r:id="rId2"/>
              </a:rPr>
              <a:t>www.bundesgerichtshof.de</a:t>
            </a:r>
            <a:r>
              <a:rPr lang="cs-CZ" dirty="0"/>
              <a:t>). Splnění této povinnosti je ovšem nezbytné posuzovat z pohledu </a:t>
            </a:r>
            <a:r>
              <a:rPr lang="cs-CZ" b="1" dirty="0"/>
              <a:t>ex ante</a:t>
            </a:r>
            <a:r>
              <a:rPr lang="cs-CZ" dirty="0"/>
              <a:t>, tj. prizmatem skutečností, které jednateli byly či při vynaložení příslušné péče (při využití dostupných informačních zdrojů) mohly a měly být známy v okamžiku, v němž dotčená podnikatelská rozhodnutí učinil [srov. obdobně například </a:t>
            </a:r>
            <a:r>
              <a:rPr lang="cs-CZ" dirty="0" err="1"/>
              <a:t>Oetker</a:t>
            </a:r>
            <a:r>
              <a:rPr lang="cs-CZ" dirty="0"/>
              <a:t>, H. § 43 in </a:t>
            </a:r>
            <a:r>
              <a:rPr lang="cs-CZ" dirty="0" err="1"/>
              <a:t>Henssler</a:t>
            </a:r>
            <a:r>
              <a:rPr lang="cs-CZ" dirty="0"/>
              <a:t>, M., </a:t>
            </a:r>
            <a:r>
              <a:rPr lang="cs-CZ" dirty="0" err="1"/>
              <a:t>Strohn</a:t>
            </a:r>
            <a:r>
              <a:rPr lang="cs-CZ" dirty="0"/>
              <a:t>, L. a kol. </a:t>
            </a:r>
            <a:r>
              <a:rPr lang="cs-CZ" dirty="0" err="1"/>
              <a:t>Gesellschaftsrecht</a:t>
            </a:r>
            <a:r>
              <a:rPr lang="cs-CZ" dirty="0"/>
              <a:t>. 3. vyd. </a:t>
            </a:r>
            <a:r>
              <a:rPr lang="cs-CZ" dirty="0" err="1"/>
              <a:t>München</a:t>
            </a:r>
            <a:r>
              <a:rPr lang="cs-CZ" dirty="0"/>
              <a:t>: C. H. Beck, 2016, </a:t>
            </a:r>
            <a:r>
              <a:rPr lang="cs-CZ" dirty="0" err="1"/>
              <a:t>marg</a:t>
            </a:r>
            <a:r>
              <a:rPr lang="cs-CZ" dirty="0"/>
              <a:t>. č. 27-28; či Haas, U., </a:t>
            </a:r>
            <a:r>
              <a:rPr lang="cs-CZ" dirty="0" err="1"/>
              <a:t>Ziemons</a:t>
            </a:r>
            <a:r>
              <a:rPr lang="cs-CZ" dirty="0"/>
              <a:t>, H. § 43 in </a:t>
            </a:r>
            <a:r>
              <a:rPr lang="cs-CZ" dirty="0" err="1"/>
              <a:t>Michalski</a:t>
            </a:r>
            <a:r>
              <a:rPr lang="cs-CZ" dirty="0"/>
              <a:t>, L. a kol. </a:t>
            </a:r>
            <a:r>
              <a:rPr lang="cs-CZ" dirty="0" err="1"/>
              <a:t>Kommentar</a:t>
            </a:r>
            <a:r>
              <a:rPr lang="cs-CZ" dirty="0"/>
              <a:t> </a:t>
            </a:r>
            <a:r>
              <a:rPr lang="cs-CZ" dirty="0" err="1"/>
              <a:t>zum</a:t>
            </a:r>
            <a:r>
              <a:rPr lang="cs-CZ" dirty="0"/>
              <a:t> </a:t>
            </a:r>
            <a:r>
              <a:rPr lang="cs-CZ" dirty="0" err="1"/>
              <a:t>Gesetz</a:t>
            </a:r>
            <a:r>
              <a:rPr lang="cs-CZ" dirty="0"/>
              <a:t> </a:t>
            </a:r>
            <a:r>
              <a:rPr lang="cs-CZ" dirty="0" err="1"/>
              <a:t>betreffend</a:t>
            </a:r>
            <a:r>
              <a:rPr lang="cs-CZ" dirty="0"/>
              <a:t> </a:t>
            </a:r>
            <a:r>
              <a:rPr lang="cs-CZ" dirty="0" err="1"/>
              <a:t>die</a:t>
            </a:r>
            <a:r>
              <a:rPr lang="cs-CZ" dirty="0"/>
              <a:t> </a:t>
            </a:r>
            <a:r>
              <a:rPr lang="cs-CZ" dirty="0" err="1"/>
              <a:t>Gesellschaften</a:t>
            </a:r>
            <a:r>
              <a:rPr lang="cs-CZ" dirty="0"/>
              <a:t> </a:t>
            </a:r>
            <a:r>
              <a:rPr lang="cs-CZ" dirty="0" err="1"/>
              <a:t>mit</a:t>
            </a:r>
            <a:r>
              <a:rPr lang="cs-CZ" dirty="0"/>
              <a:t> </a:t>
            </a:r>
            <a:r>
              <a:rPr lang="cs-CZ" dirty="0" err="1"/>
              <a:t>beschränkter</a:t>
            </a:r>
            <a:r>
              <a:rPr lang="cs-CZ" dirty="0"/>
              <a:t> </a:t>
            </a:r>
            <a:r>
              <a:rPr lang="cs-CZ" dirty="0" err="1"/>
              <a:t>Haftung</a:t>
            </a:r>
            <a:r>
              <a:rPr lang="cs-CZ" dirty="0"/>
              <a:t> (</a:t>
            </a:r>
            <a:r>
              <a:rPr lang="cs-CZ" dirty="0" err="1"/>
              <a:t>GmbH-Gesetz</a:t>
            </a:r>
            <a:r>
              <a:rPr lang="cs-CZ" dirty="0"/>
              <a:t>). 2. vyd. C. H. Beck, 2010, </a:t>
            </a:r>
            <a:r>
              <a:rPr lang="cs-CZ" dirty="0" err="1"/>
              <a:t>marg</a:t>
            </a:r>
            <a:r>
              <a:rPr lang="cs-CZ" dirty="0"/>
              <a:t>. č. 69].“</a:t>
            </a:r>
          </a:p>
          <a:p>
            <a:endParaRPr lang="cs-CZ" dirty="0"/>
          </a:p>
        </p:txBody>
      </p:sp>
    </p:spTree>
    <p:extLst>
      <p:ext uri="{BB962C8B-B14F-4D97-AF65-F5344CB8AC3E}">
        <p14:creationId xmlns:p14="http://schemas.microsoft.com/office/powerpoint/2010/main" val="40973086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Nežádoucí nominální gravitace - příklad OP, § 305 I BGB</a:t>
            </a:r>
          </a:p>
        </p:txBody>
      </p:sp>
      <p:sp>
        <p:nvSpPr>
          <p:cNvPr id="3" name="Zástupný symbol pro obsah 2"/>
          <p:cNvSpPr>
            <a:spLocks noGrp="1"/>
          </p:cNvSpPr>
          <p:nvPr>
            <p:ph idx="1"/>
          </p:nvPr>
        </p:nvSpPr>
        <p:spPr>
          <a:xfrm>
            <a:off x="720000" y="1915510"/>
            <a:ext cx="10753200" cy="4466436"/>
          </a:xfrm>
        </p:spPr>
        <p:txBody>
          <a:bodyPr>
            <a:normAutofit fontScale="70000" lnSpcReduction="20000"/>
          </a:bodyPr>
          <a:lstStyle/>
          <a:p>
            <a:pPr marL="72000" indent="0">
              <a:buNone/>
            </a:pPr>
            <a:r>
              <a:rPr lang="cs-CZ" dirty="0" err="1"/>
              <a:t>Chuck</a:t>
            </a:r>
            <a:r>
              <a:rPr lang="cs-CZ" dirty="0"/>
              <a:t> </a:t>
            </a:r>
            <a:r>
              <a:rPr lang="cs-CZ" dirty="0" err="1"/>
              <a:t>Norris</a:t>
            </a:r>
            <a:r>
              <a:rPr lang="cs-CZ" dirty="0"/>
              <a:t> si koupil českou dálniční známku na rok 2021.</a:t>
            </a:r>
          </a:p>
          <a:p>
            <a:pPr marL="72000" indent="0">
              <a:buNone/>
            </a:pPr>
            <a:endParaRPr lang="cs-CZ" dirty="0"/>
          </a:p>
          <a:p>
            <a:pPr marL="72000" indent="0">
              <a:buNone/>
            </a:pPr>
            <a:r>
              <a:rPr lang="de-DE" dirty="0"/>
              <a:t>Allgemeine Geschäftsbedingungen sind alle für eine Vielzahl von Verträgen vorformulierten Vertragsbedingungen, die eine Vertragspartei (Verwender) der anderen Vertragspartei bei Abschluss eines Vertrages stellt.</a:t>
            </a:r>
            <a:br>
              <a:rPr lang="de-DE" dirty="0"/>
            </a:br>
            <a:r>
              <a:rPr lang="de-DE" dirty="0"/>
              <a:t>Gleichgültig ist, ob die Bestimmungen einen äußerlich gesonderten Bestandteil des Vertrages bilden oder in die Vertragsurkunde selbst aufgenommen werden, welchen Umfang sie haben, in welcher Schriftart sie verfasst sind und welche Form der Vertrag hat.</a:t>
            </a:r>
            <a:br>
              <a:rPr lang="de-DE" dirty="0"/>
            </a:br>
            <a:r>
              <a:rPr lang="de-DE" dirty="0"/>
              <a:t>Allgemeine Geschäftsbedingungen liegen nicht vor, soweit die Vertragsbedingungen zwischen den Vertragsparteien im einzelnen ausgehandelt sind.</a:t>
            </a:r>
            <a:endParaRPr lang="cs-CZ" dirty="0"/>
          </a:p>
        </p:txBody>
      </p:sp>
    </p:spTree>
    <p:extLst>
      <p:ext uri="{BB962C8B-B14F-4D97-AF65-F5344CB8AC3E}">
        <p14:creationId xmlns:p14="http://schemas.microsoft.com/office/powerpoint/2010/main" val="20977691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1751 OZ</a:t>
            </a:r>
          </a:p>
        </p:txBody>
      </p:sp>
      <p:sp>
        <p:nvSpPr>
          <p:cNvPr id="3" name="Zástupný symbol pro obsah 2"/>
          <p:cNvSpPr>
            <a:spLocks noGrp="1"/>
          </p:cNvSpPr>
          <p:nvPr>
            <p:ph idx="1"/>
          </p:nvPr>
        </p:nvSpPr>
        <p:spPr/>
        <p:txBody>
          <a:bodyPr/>
          <a:lstStyle/>
          <a:p>
            <a:r>
              <a:rPr lang="cs-CZ" i="1" dirty="0"/>
              <a:t>(1) </a:t>
            </a:r>
            <a:r>
              <a:rPr lang="cs-CZ" dirty="0"/>
              <a:t>Část obsahu smlouvy lze určit odkazem na obchodní podmínky, které navrhovatel připojí k nabídce nebo které jsou stranám známy. Odchylná ujednání ve smlouvě mají před zněním obchodních podmínek přednost.</a:t>
            </a:r>
          </a:p>
          <a:p>
            <a:r>
              <a:rPr lang="cs-CZ" i="1" dirty="0"/>
              <a:t>(3)</a:t>
            </a:r>
            <a:r>
              <a:rPr lang="cs-CZ" dirty="0"/>
              <a:t> Při uzavření smlouvy mezi podnikateli lze část obsahu smlouvy určit i pouhým odkazem na obchodní podmínky vypracované odbornými nebo zájmovými organizacemi.</a:t>
            </a:r>
          </a:p>
        </p:txBody>
      </p:sp>
    </p:spTree>
    <p:extLst>
      <p:ext uri="{BB962C8B-B14F-4D97-AF65-F5344CB8AC3E}">
        <p14:creationId xmlns:p14="http://schemas.microsoft.com/office/powerpoint/2010/main" val="11663099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Srovnání se zahraničím jako alibi či štít</a:t>
            </a:r>
          </a:p>
        </p:txBody>
      </p:sp>
      <p:sp>
        <p:nvSpPr>
          <p:cNvPr id="3" name="Zástupný symbol pro obsah 2"/>
          <p:cNvSpPr>
            <a:spLocks noGrp="1"/>
          </p:cNvSpPr>
          <p:nvPr>
            <p:ph idx="1"/>
          </p:nvPr>
        </p:nvSpPr>
        <p:spPr/>
        <p:txBody>
          <a:bodyPr>
            <a:normAutofit/>
          </a:bodyPr>
          <a:lstStyle/>
          <a:p>
            <a:r>
              <a:rPr lang="cs-CZ" dirty="0"/>
              <a:t>Subjektivní výklad cenných papírů</a:t>
            </a:r>
          </a:p>
          <a:p>
            <a:r>
              <a:rPr lang="cs-CZ" dirty="0"/>
              <a:t>Oltáře dogmatiky a plápolající hranice</a:t>
            </a:r>
          </a:p>
          <a:p>
            <a:r>
              <a:rPr lang="cs-CZ" dirty="0">
                <a:hlinkClick r:id="rId2"/>
              </a:rPr>
              <a:t>https://www.josefkotasek.cz/pravo/pravo-cennych-papiru/vyklad-textu-smenky-podle-neprojevene-vule/</a:t>
            </a:r>
            <a:endParaRPr lang="cs-CZ" dirty="0"/>
          </a:p>
          <a:p>
            <a:r>
              <a:rPr lang="cs-CZ" dirty="0"/>
              <a:t>Konfrontace s judikaturou, která není konfrontována takovou četností směnek?</a:t>
            </a:r>
          </a:p>
          <a:p>
            <a:endParaRPr lang="cs-CZ" dirty="0"/>
          </a:p>
        </p:txBody>
      </p:sp>
    </p:spTree>
    <p:extLst>
      <p:ext uri="{BB962C8B-B14F-4D97-AF65-F5344CB8AC3E}">
        <p14:creationId xmlns:p14="http://schemas.microsoft.com/office/powerpoint/2010/main" val="1892111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311085"/>
            <a:ext cx="10753200" cy="584461"/>
          </a:xfrm>
        </p:spPr>
        <p:txBody>
          <a:bodyPr/>
          <a:lstStyle/>
          <a:p>
            <a:r>
              <a:rPr lang="cs-CZ" dirty="0"/>
              <a:t>Uvědomění díky srovnávací vědě</a:t>
            </a:r>
          </a:p>
        </p:txBody>
      </p:sp>
      <p:sp>
        <p:nvSpPr>
          <p:cNvPr id="3" name="Zástupný symbol pro obsah 2"/>
          <p:cNvSpPr>
            <a:spLocks noGrp="1"/>
          </p:cNvSpPr>
          <p:nvPr>
            <p:ph idx="1"/>
          </p:nvPr>
        </p:nvSpPr>
        <p:spPr>
          <a:xfrm>
            <a:off x="473242" y="1112364"/>
            <a:ext cx="11277600" cy="5745636"/>
          </a:xfrm>
        </p:spPr>
        <p:txBody>
          <a:bodyPr>
            <a:normAutofit fontScale="92500"/>
          </a:bodyPr>
          <a:lstStyle/>
          <a:p>
            <a:pPr marL="72000" indent="0" algn="just">
              <a:buNone/>
            </a:pPr>
            <a:r>
              <a:rPr lang="cs-CZ" dirty="0"/>
              <a:t>„To co je na právu proměnlivé, jakož i to, co je věčné, jde nejnázorněji spatřit díky srovnávací právní vědě. Teprve srovnání právních kultur každou z nich poučí o své svébytnosti a umožní jim uvidět své nedostatky a přednosti“</a:t>
            </a:r>
          </a:p>
          <a:p>
            <a:pPr marL="72000" indent="0" algn="just">
              <a:buNone/>
            </a:pPr>
            <a:r>
              <a:rPr lang="cs-CZ" i="1" dirty="0"/>
              <a:t>	</a:t>
            </a:r>
            <a:r>
              <a:rPr lang="cs-CZ" dirty="0" err="1"/>
              <a:t>Radbruch</a:t>
            </a:r>
            <a:r>
              <a:rPr lang="cs-CZ" i="1" dirty="0"/>
              <a:t>, </a:t>
            </a:r>
            <a:r>
              <a:rPr lang="cs-CZ" i="1" dirty="0" err="1"/>
              <a:t>Erste</a:t>
            </a:r>
            <a:r>
              <a:rPr lang="cs-CZ" i="1" dirty="0"/>
              <a:t> </a:t>
            </a:r>
            <a:r>
              <a:rPr lang="cs-CZ" i="1" dirty="0" err="1"/>
              <a:t>Stellungnahme</a:t>
            </a:r>
            <a:r>
              <a:rPr lang="cs-CZ" i="1" dirty="0"/>
              <a:t> nach dem </a:t>
            </a:r>
            <a:r>
              <a:rPr lang="cs-CZ" i="1" dirty="0" err="1"/>
              <a:t>Zusammenbruch</a:t>
            </a:r>
            <a:r>
              <a:rPr lang="cs-CZ" i="1" dirty="0"/>
              <a:t> 1945</a:t>
            </a:r>
          </a:p>
          <a:p>
            <a:endParaRPr lang="cs-CZ" dirty="0"/>
          </a:p>
          <a:p>
            <a:r>
              <a:rPr lang="cs-CZ" dirty="0"/>
              <a:t>Rozdíly kultur: pozitivní právo v. právní kultura (instituce, věda, vzdělání a dalších sociologicky významné faktory)</a:t>
            </a:r>
          </a:p>
          <a:p>
            <a:r>
              <a:rPr lang="cs-CZ" dirty="0"/>
              <a:t>Od-ideologizace, protijed vůči dogmatismu a xenofobii</a:t>
            </a:r>
          </a:p>
        </p:txBody>
      </p:sp>
    </p:spTree>
    <p:extLst>
      <p:ext uri="{BB962C8B-B14F-4D97-AF65-F5344CB8AC3E}">
        <p14:creationId xmlns:p14="http://schemas.microsoft.com/office/powerpoint/2010/main" val="2749926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457200"/>
            <a:ext cx="10753200" cy="505326"/>
          </a:xfrm>
        </p:spPr>
        <p:txBody>
          <a:bodyPr/>
          <a:lstStyle/>
          <a:p>
            <a:r>
              <a:rPr lang="cs-CZ" dirty="0"/>
              <a:t>Překvapení: deskripce není komparace</a:t>
            </a:r>
          </a:p>
        </p:txBody>
      </p:sp>
      <p:sp>
        <p:nvSpPr>
          <p:cNvPr id="3" name="Zástupný symbol pro obsah 2"/>
          <p:cNvSpPr>
            <a:spLocks noGrp="1"/>
          </p:cNvSpPr>
          <p:nvPr>
            <p:ph idx="1"/>
          </p:nvPr>
        </p:nvSpPr>
        <p:spPr>
          <a:xfrm>
            <a:off x="56147" y="1171075"/>
            <a:ext cx="11959390" cy="5686926"/>
          </a:xfrm>
        </p:spPr>
        <p:txBody>
          <a:bodyPr>
            <a:noAutofit/>
          </a:bodyPr>
          <a:lstStyle/>
          <a:p>
            <a:pPr marL="72000" indent="0">
              <a:buNone/>
            </a:pPr>
            <a:r>
              <a:rPr lang="cs-CZ" sz="2000" dirty="0"/>
              <a:t>„Je až neuvěřitelné, kolik děl o cizím právu není explicitně srovnávacích, a přesto bývá považováno za součást srovnávací právní vědy. Rád bych tímto zdůraznil, že komparativní metoda zahrnuje explicitní srovnávání aspektů dvou a více právních systémů… Věřím, že zklamání kritiků srovnávací právní vědy je do značné míry založeno na skutečnosti, že </a:t>
            </a:r>
            <a:r>
              <a:rPr lang="cs-CZ" sz="2000" b="1" dirty="0"/>
              <a:t>velké množství děl srovnávací právní vědy není srovnávací</a:t>
            </a:r>
            <a:r>
              <a:rPr lang="cs-CZ" sz="2000" dirty="0"/>
              <a:t>, anebo je přinejlepším slabě srovnávací.“ (</a:t>
            </a:r>
            <a:r>
              <a:rPr lang="en-US" sz="2000" dirty="0"/>
              <a:t>REITZ, John C. </a:t>
            </a:r>
            <a:r>
              <a:rPr lang="en-US" sz="2000" i="1" dirty="0"/>
              <a:t>How to Do Comparative Law</a:t>
            </a:r>
            <a:r>
              <a:rPr lang="cs-CZ" sz="2000" i="1" dirty="0"/>
              <a:t>)</a:t>
            </a:r>
            <a:r>
              <a:rPr lang="en-US" sz="2000" dirty="0"/>
              <a:t>. </a:t>
            </a:r>
            <a:endParaRPr lang="cs-CZ" sz="2000" dirty="0"/>
          </a:p>
          <a:p>
            <a:pPr marL="72000" indent="0">
              <a:buNone/>
            </a:pPr>
            <a:r>
              <a:rPr lang="cs-CZ" sz="2000" dirty="0"/>
              <a:t>„Srovnávací právní věda učinila velký pokrok, co se týče poznání o rozličných právních systémech. Přestože je pravda, že „pouhý výzkum cizího práva nespadá do rámce srovnávací právní vědy“, toto </a:t>
            </a:r>
            <a:r>
              <a:rPr lang="cs-CZ" sz="2000" b="1" dirty="0"/>
              <a:t>poznání by mělo být řazeno mezi největší úspěchy srovnávací právní vědy</a:t>
            </a:r>
            <a:r>
              <a:rPr lang="cs-CZ" sz="2000" dirty="0"/>
              <a:t>. Poznání cizího práva je neodmyslitelným předpokladem pro explicitní srovnávání a informace o jiných právních režimech jsou tím největším přínosem srovnávací právní vědy pro právní praxi…“ (</a:t>
            </a:r>
            <a:r>
              <a:rPr lang="en-US" sz="2000" dirty="0"/>
              <a:t>REIMANN, Mathias. </a:t>
            </a:r>
            <a:r>
              <a:rPr lang="en-US" sz="2000" i="1" dirty="0"/>
              <a:t>The Progress and Failure of Comparative Law in the Second Half </a:t>
            </a:r>
            <a:r>
              <a:rPr lang="en-US" sz="2000" i="1" dirty="0" err="1"/>
              <a:t>ofthe</a:t>
            </a:r>
            <a:r>
              <a:rPr lang="en-US" sz="2000" i="1" dirty="0"/>
              <a:t> Twentieth Century</a:t>
            </a:r>
            <a:r>
              <a:rPr lang="cs-CZ" sz="2000" i="1" dirty="0"/>
              <a:t>)</a:t>
            </a:r>
            <a:r>
              <a:rPr lang="en-US" sz="2000" dirty="0"/>
              <a:t>. </a:t>
            </a:r>
            <a:endParaRPr lang="cs-CZ" sz="2000" dirty="0"/>
          </a:p>
          <a:p>
            <a:pPr marL="72000" indent="0">
              <a:buNone/>
            </a:pPr>
            <a:r>
              <a:rPr lang="cs-CZ" sz="2000" i="1" dirty="0"/>
              <a:t>Zdroj: </a:t>
            </a:r>
            <a:r>
              <a:rPr lang="cs-CZ" sz="2000" i="1" dirty="0" err="1"/>
              <a:t>Ejubovič</a:t>
            </a:r>
            <a:r>
              <a:rPr lang="cs-CZ" sz="2000" i="1" dirty="0"/>
              <a:t>, Metodologické problémy srovnávací právní vědy, Praha</a:t>
            </a:r>
          </a:p>
        </p:txBody>
      </p:sp>
    </p:spTree>
    <p:extLst>
      <p:ext uri="{BB962C8B-B14F-4D97-AF65-F5344CB8AC3E}">
        <p14:creationId xmlns:p14="http://schemas.microsoft.com/office/powerpoint/2010/main" val="33497475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3242" y="720000"/>
            <a:ext cx="11277600" cy="451576"/>
          </a:xfrm>
        </p:spPr>
        <p:txBody>
          <a:bodyPr/>
          <a:lstStyle/>
          <a:p>
            <a:r>
              <a:rPr lang="cs-CZ" dirty="0"/>
              <a:t>Účinky… vyvolané odstupem</a:t>
            </a:r>
          </a:p>
        </p:txBody>
      </p:sp>
      <p:sp>
        <p:nvSpPr>
          <p:cNvPr id="3" name="Zástupný symbol pro obsah 2"/>
          <p:cNvSpPr>
            <a:spLocks noGrp="1"/>
          </p:cNvSpPr>
          <p:nvPr>
            <p:ph idx="1"/>
          </p:nvPr>
        </p:nvSpPr>
        <p:spPr>
          <a:xfrm>
            <a:off x="249383" y="1570182"/>
            <a:ext cx="11665526" cy="4858327"/>
          </a:xfrm>
        </p:spPr>
        <p:txBody>
          <a:bodyPr>
            <a:normAutofit fontScale="77500" lnSpcReduction="20000"/>
          </a:bodyPr>
          <a:lstStyle/>
          <a:p>
            <a:pPr marL="72000" indent="0" algn="just">
              <a:buNone/>
            </a:pPr>
            <a:r>
              <a:rPr lang="cs-CZ" dirty="0"/>
              <a:t>„In </a:t>
            </a:r>
            <a:r>
              <a:rPr lang="cs-CZ" dirty="0" err="1"/>
              <a:t>nearly</a:t>
            </a:r>
            <a:r>
              <a:rPr lang="cs-CZ" dirty="0"/>
              <a:t> </a:t>
            </a:r>
            <a:r>
              <a:rPr lang="cs-CZ" dirty="0" err="1"/>
              <a:t>all</a:t>
            </a:r>
            <a:r>
              <a:rPr lang="cs-CZ" dirty="0"/>
              <a:t> </a:t>
            </a:r>
            <a:r>
              <a:rPr lang="cs-CZ" dirty="0" err="1"/>
              <a:t>fields</a:t>
            </a:r>
            <a:r>
              <a:rPr lang="cs-CZ" dirty="0"/>
              <a:t> </a:t>
            </a:r>
            <a:r>
              <a:rPr lang="cs-CZ" dirty="0" err="1"/>
              <a:t>of</a:t>
            </a:r>
            <a:r>
              <a:rPr lang="cs-CZ" dirty="0"/>
              <a:t> </a:t>
            </a:r>
            <a:r>
              <a:rPr lang="cs-CZ" dirty="0" err="1"/>
              <a:t>law</a:t>
            </a:r>
            <a:r>
              <a:rPr lang="cs-CZ" dirty="0"/>
              <a:t>… </a:t>
            </a:r>
            <a:r>
              <a:rPr lang="cs-CZ" dirty="0" err="1"/>
              <a:t>exists</a:t>
            </a:r>
            <a:r>
              <a:rPr lang="cs-CZ" dirty="0"/>
              <a:t> a </a:t>
            </a:r>
            <a:r>
              <a:rPr lang="cs-CZ" b="1" dirty="0" err="1"/>
              <a:t>common</a:t>
            </a:r>
            <a:r>
              <a:rPr lang="cs-CZ" b="1" dirty="0"/>
              <a:t> </a:t>
            </a:r>
            <a:r>
              <a:rPr lang="cs-CZ" b="1" dirty="0" err="1"/>
              <a:t>core</a:t>
            </a:r>
            <a:r>
              <a:rPr lang="cs-CZ" b="1" dirty="0"/>
              <a:t> </a:t>
            </a:r>
            <a:r>
              <a:rPr lang="cs-CZ" b="1" dirty="0" err="1"/>
              <a:t>of</a:t>
            </a:r>
            <a:r>
              <a:rPr lang="cs-CZ" b="1" dirty="0"/>
              <a:t> </a:t>
            </a:r>
            <a:r>
              <a:rPr lang="cs-CZ" b="1" dirty="0" err="1"/>
              <a:t>legal</a:t>
            </a:r>
            <a:r>
              <a:rPr lang="cs-CZ" b="1" dirty="0"/>
              <a:t> </a:t>
            </a:r>
            <a:r>
              <a:rPr lang="cs-CZ" b="1" dirty="0" err="1"/>
              <a:t>concepts</a:t>
            </a:r>
            <a:r>
              <a:rPr lang="cs-CZ" b="1" dirty="0"/>
              <a:t> and </a:t>
            </a:r>
            <a:r>
              <a:rPr lang="cs-CZ" b="1" dirty="0" err="1"/>
              <a:t>precepts</a:t>
            </a:r>
            <a:r>
              <a:rPr lang="cs-CZ" b="1" dirty="0"/>
              <a:t> </a:t>
            </a:r>
            <a:r>
              <a:rPr lang="cs-CZ" dirty="0" err="1"/>
              <a:t>shared</a:t>
            </a:r>
            <a:r>
              <a:rPr lang="cs-CZ" dirty="0"/>
              <a:t> by </a:t>
            </a:r>
            <a:r>
              <a:rPr lang="cs-CZ" dirty="0" err="1"/>
              <a:t>some</a:t>
            </a:r>
            <a:r>
              <a:rPr lang="cs-CZ" dirty="0"/>
              <a:t>, </a:t>
            </a:r>
            <a:r>
              <a:rPr lang="cs-CZ" dirty="0" err="1"/>
              <a:t>or</a:t>
            </a:r>
            <a:r>
              <a:rPr lang="cs-CZ" dirty="0"/>
              <a:t> </a:t>
            </a:r>
            <a:r>
              <a:rPr lang="cs-CZ" dirty="0" err="1"/>
              <a:t>even</a:t>
            </a:r>
            <a:r>
              <a:rPr lang="cs-CZ" dirty="0"/>
              <a:t> a </a:t>
            </a:r>
            <a:r>
              <a:rPr lang="cs-CZ" dirty="0" err="1"/>
              <a:t>multitude</a:t>
            </a:r>
            <a:r>
              <a:rPr lang="cs-CZ" dirty="0"/>
              <a:t>, </a:t>
            </a:r>
            <a:r>
              <a:rPr lang="cs-CZ" dirty="0" err="1"/>
              <a:t>of</a:t>
            </a:r>
            <a:r>
              <a:rPr lang="cs-CZ" dirty="0"/>
              <a:t> </a:t>
            </a:r>
            <a:r>
              <a:rPr lang="cs-CZ" dirty="0" err="1"/>
              <a:t>the</a:t>
            </a:r>
            <a:r>
              <a:rPr lang="cs-CZ" dirty="0"/>
              <a:t> </a:t>
            </a:r>
            <a:r>
              <a:rPr lang="cs-CZ" dirty="0" err="1"/>
              <a:t>world´s</a:t>
            </a:r>
            <a:r>
              <a:rPr lang="cs-CZ" dirty="0"/>
              <a:t> </a:t>
            </a:r>
            <a:r>
              <a:rPr lang="cs-CZ" dirty="0" err="1"/>
              <a:t>legal</a:t>
            </a:r>
            <a:r>
              <a:rPr lang="cs-CZ" dirty="0"/>
              <a:t> </a:t>
            </a:r>
            <a:r>
              <a:rPr lang="cs-CZ" dirty="0" err="1"/>
              <a:t>systems</a:t>
            </a:r>
            <a:r>
              <a:rPr lang="cs-CZ" dirty="0"/>
              <a:t>. To </a:t>
            </a:r>
            <a:r>
              <a:rPr lang="cs-CZ" dirty="0" err="1"/>
              <a:t>explain</a:t>
            </a:r>
            <a:r>
              <a:rPr lang="cs-CZ" dirty="0"/>
              <a:t> </a:t>
            </a:r>
            <a:r>
              <a:rPr lang="cs-CZ" dirty="0" err="1"/>
              <a:t>this</a:t>
            </a:r>
            <a:r>
              <a:rPr lang="cs-CZ" dirty="0"/>
              <a:t> </a:t>
            </a:r>
            <a:r>
              <a:rPr lang="cs-CZ" dirty="0" err="1"/>
              <a:t>phenomenon</a:t>
            </a:r>
            <a:r>
              <a:rPr lang="cs-CZ" dirty="0"/>
              <a:t> in </a:t>
            </a:r>
            <a:r>
              <a:rPr lang="cs-CZ" dirty="0" err="1"/>
              <a:t>terms</a:t>
            </a:r>
            <a:r>
              <a:rPr lang="cs-CZ" dirty="0"/>
              <a:t> </a:t>
            </a:r>
            <a:r>
              <a:rPr lang="cs-CZ" dirty="0" err="1"/>
              <a:t>underlyin</a:t>
            </a:r>
            <a:r>
              <a:rPr lang="cs-CZ" dirty="0"/>
              <a:t> </a:t>
            </a:r>
            <a:r>
              <a:rPr lang="cs-CZ" dirty="0" err="1"/>
              <a:t>historical</a:t>
            </a:r>
            <a:r>
              <a:rPr lang="cs-CZ" dirty="0"/>
              <a:t> and </a:t>
            </a:r>
            <a:r>
              <a:rPr lang="cs-CZ" dirty="0" err="1"/>
              <a:t>social</a:t>
            </a:r>
            <a:r>
              <a:rPr lang="cs-CZ" dirty="0"/>
              <a:t> </a:t>
            </a:r>
            <a:r>
              <a:rPr lang="cs-CZ" dirty="0" err="1"/>
              <a:t>causes</a:t>
            </a:r>
            <a:r>
              <a:rPr lang="cs-CZ" dirty="0"/>
              <a:t>, </a:t>
            </a:r>
            <a:r>
              <a:rPr lang="cs-CZ" dirty="0" err="1"/>
              <a:t>is</a:t>
            </a:r>
            <a:r>
              <a:rPr lang="cs-CZ" dirty="0"/>
              <a:t> a tak </a:t>
            </a:r>
            <a:r>
              <a:rPr lang="cs-CZ" dirty="0" err="1"/>
              <a:t>of</a:t>
            </a:r>
            <a:r>
              <a:rPr lang="cs-CZ" dirty="0"/>
              <a:t> (</a:t>
            </a:r>
            <a:r>
              <a:rPr lang="cs-CZ" dirty="0" err="1"/>
              <a:t>comparative</a:t>
            </a:r>
            <a:r>
              <a:rPr lang="cs-CZ" dirty="0"/>
              <a:t>) </a:t>
            </a:r>
            <a:r>
              <a:rPr lang="cs-CZ" dirty="0" err="1"/>
              <a:t>law</a:t>
            </a:r>
            <a:r>
              <a:rPr lang="cs-CZ" dirty="0"/>
              <a:t>.“</a:t>
            </a:r>
            <a:r>
              <a:rPr lang="cs-CZ" i="1" dirty="0"/>
              <a:t>		</a:t>
            </a:r>
            <a:r>
              <a:rPr lang="cs-CZ" dirty="0" err="1"/>
              <a:t>Schlessinger</a:t>
            </a:r>
            <a:r>
              <a:rPr lang="cs-CZ" i="1" dirty="0"/>
              <a:t>, </a:t>
            </a:r>
            <a:r>
              <a:rPr lang="cs-CZ" i="1" dirty="0" err="1"/>
              <a:t>Comparative</a:t>
            </a:r>
            <a:r>
              <a:rPr lang="cs-CZ" i="1" dirty="0"/>
              <a:t> </a:t>
            </a:r>
            <a:r>
              <a:rPr lang="cs-CZ" i="1" dirty="0" err="1"/>
              <a:t>Law</a:t>
            </a:r>
            <a:r>
              <a:rPr lang="cs-CZ" i="1" dirty="0"/>
              <a:t>, 1980, s. 36</a:t>
            </a:r>
          </a:p>
          <a:p>
            <a:pPr marL="72000" indent="0" algn="just">
              <a:buNone/>
            </a:pPr>
            <a:endParaRPr lang="cs-CZ" i="1" dirty="0"/>
          </a:p>
          <a:p>
            <a:pPr marL="72000" indent="0" algn="just">
              <a:buNone/>
            </a:pPr>
            <a:r>
              <a:rPr lang="cs-CZ" dirty="0"/>
              <a:t>„To co je na právu proměnlivé, jakož i to, co je věčné, jde nejnázorněji spatřit díky srovnávací právní vědě. Teprve srovnání právních kultur každou z nich poučí o své svébytnosti a umožní jim uvidět své nedostatky a přednosti“</a:t>
            </a:r>
          </a:p>
          <a:p>
            <a:pPr marL="72000" indent="0" algn="just">
              <a:buNone/>
            </a:pPr>
            <a:r>
              <a:rPr lang="cs-CZ" i="1" dirty="0"/>
              <a:t>		</a:t>
            </a:r>
            <a:r>
              <a:rPr lang="cs-CZ" dirty="0" err="1"/>
              <a:t>Radbruch</a:t>
            </a:r>
            <a:r>
              <a:rPr lang="cs-CZ" i="1" dirty="0"/>
              <a:t>, </a:t>
            </a:r>
            <a:r>
              <a:rPr lang="cs-CZ" i="1" dirty="0" err="1"/>
              <a:t>Erste</a:t>
            </a:r>
            <a:r>
              <a:rPr lang="cs-CZ" i="1" dirty="0"/>
              <a:t> </a:t>
            </a:r>
            <a:r>
              <a:rPr lang="cs-CZ" i="1" dirty="0" err="1"/>
              <a:t>Stellungnahme</a:t>
            </a:r>
            <a:r>
              <a:rPr lang="cs-CZ" i="1" dirty="0"/>
              <a:t> nach dem </a:t>
            </a:r>
            <a:r>
              <a:rPr lang="cs-CZ" i="1" dirty="0" err="1"/>
              <a:t>Zusammenbruch</a:t>
            </a:r>
            <a:r>
              <a:rPr lang="cs-CZ" i="1" dirty="0"/>
              <a:t> 1945</a:t>
            </a:r>
          </a:p>
          <a:p>
            <a:pPr marL="72000" indent="0" algn="just">
              <a:buNone/>
            </a:pPr>
            <a:endParaRPr lang="cs-CZ" i="1" dirty="0"/>
          </a:p>
          <a:p>
            <a:pPr marL="72000" indent="0" algn="just">
              <a:buNone/>
            </a:pPr>
            <a:r>
              <a:rPr lang="cs-CZ" i="1" dirty="0"/>
              <a:t>Morfogenetické pole „práva“</a:t>
            </a:r>
          </a:p>
        </p:txBody>
      </p:sp>
    </p:spTree>
    <p:extLst>
      <p:ext uri="{BB962C8B-B14F-4D97-AF65-F5344CB8AC3E}">
        <p14:creationId xmlns:p14="http://schemas.microsoft.com/office/powerpoint/2010/main" val="38875422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3242" y="720000"/>
            <a:ext cx="11277600" cy="451576"/>
          </a:xfrm>
        </p:spPr>
        <p:txBody>
          <a:bodyPr/>
          <a:lstStyle/>
          <a:p>
            <a:r>
              <a:rPr lang="cs-CZ" dirty="0"/>
              <a:t>Literatura</a:t>
            </a:r>
          </a:p>
        </p:txBody>
      </p:sp>
      <p:sp>
        <p:nvSpPr>
          <p:cNvPr id="3" name="Zástupný symbol pro obsah 2"/>
          <p:cNvSpPr>
            <a:spLocks noGrp="1"/>
          </p:cNvSpPr>
          <p:nvPr>
            <p:ph idx="1"/>
          </p:nvPr>
        </p:nvSpPr>
        <p:spPr>
          <a:xfrm>
            <a:off x="249383" y="1807577"/>
            <a:ext cx="11665526" cy="4966424"/>
          </a:xfrm>
        </p:spPr>
        <p:txBody>
          <a:bodyPr>
            <a:normAutofit fontScale="85000" lnSpcReduction="20000"/>
          </a:bodyPr>
          <a:lstStyle/>
          <a:p>
            <a:pPr marL="72000" indent="0" algn="just">
              <a:buNone/>
            </a:pPr>
            <a:r>
              <a:rPr lang="cs-CZ" dirty="0"/>
              <a:t>International </a:t>
            </a:r>
            <a:r>
              <a:rPr lang="cs-CZ" dirty="0" err="1"/>
              <a:t>Encyclopedia</a:t>
            </a:r>
            <a:r>
              <a:rPr lang="cs-CZ" dirty="0"/>
              <a:t> </a:t>
            </a:r>
            <a:r>
              <a:rPr lang="cs-CZ" dirty="0" err="1"/>
              <a:t>of</a:t>
            </a:r>
            <a:r>
              <a:rPr lang="cs-CZ" dirty="0"/>
              <a:t> </a:t>
            </a:r>
            <a:r>
              <a:rPr lang="cs-CZ" dirty="0" err="1"/>
              <a:t>Comparative</a:t>
            </a:r>
            <a:r>
              <a:rPr lang="cs-CZ" dirty="0"/>
              <a:t> </a:t>
            </a:r>
            <a:r>
              <a:rPr lang="cs-CZ" dirty="0" err="1"/>
              <a:t>Law</a:t>
            </a:r>
            <a:r>
              <a:rPr lang="cs-CZ" dirty="0"/>
              <a:t> (IECL), 1967; </a:t>
            </a:r>
            <a:r>
              <a:rPr lang="cs-CZ" b="1" i="1" dirty="0"/>
              <a:t>Konrad </a:t>
            </a:r>
            <a:r>
              <a:rPr lang="cs-CZ" b="1" i="1" dirty="0" err="1"/>
              <a:t>Zweigert</a:t>
            </a:r>
            <a:r>
              <a:rPr lang="cs-CZ" b="1" dirty="0"/>
              <a:t>, </a:t>
            </a:r>
            <a:r>
              <a:rPr lang="cs-CZ" b="1" i="1" dirty="0" err="1"/>
              <a:t>Hein</a:t>
            </a:r>
            <a:r>
              <a:rPr lang="cs-CZ" b="1" i="1" dirty="0"/>
              <a:t> </a:t>
            </a:r>
            <a:r>
              <a:rPr lang="cs-CZ" b="1" i="1" dirty="0" err="1"/>
              <a:t>Kötz</a:t>
            </a:r>
            <a:r>
              <a:rPr lang="cs-CZ" b="1" dirty="0"/>
              <a:t>, </a:t>
            </a:r>
            <a:r>
              <a:rPr lang="cs-CZ" b="1" dirty="0" err="1"/>
              <a:t>Introduction</a:t>
            </a:r>
            <a:r>
              <a:rPr lang="cs-CZ" b="1" dirty="0"/>
              <a:t> to </a:t>
            </a:r>
            <a:r>
              <a:rPr lang="cs-CZ" b="1" dirty="0" err="1"/>
              <a:t>Comparative</a:t>
            </a:r>
            <a:r>
              <a:rPr lang="cs-CZ" b="1" dirty="0"/>
              <a:t> </a:t>
            </a:r>
            <a:r>
              <a:rPr lang="cs-CZ" b="1" dirty="0" err="1"/>
              <a:t>Law</a:t>
            </a:r>
            <a:r>
              <a:rPr lang="cs-CZ" dirty="0"/>
              <a:t>; </a:t>
            </a:r>
            <a:r>
              <a:rPr lang="cs-CZ" i="1" dirty="0"/>
              <a:t>Mathias Reimann</a:t>
            </a:r>
            <a:r>
              <a:rPr lang="cs-CZ" dirty="0"/>
              <a:t>, </a:t>
            </a:r>
            <a:r>
              <a:rPr lang="cs-CZ" dirty="0" err="1"/>
              <a:t>The</a:t>
            </a:r>
            <a:r>
              <a:rPr lang="cs-CZ" dirty="0"/>
              <a:t> </a:t>
            </a:r>
            <a:r>
              <a:rPr lang="cs-CZ" dirty="0" err="1"/>
              <a:t>Progress</a:t>
            </a:r>
            <a:r>
              <a:rPr lang="cs-CZ" dirty="0"/>
              <a:t> and </a:t>
            </a:r>
            <a:r>
              <a:rPr lang="cs-CZ" dirty="0" err="1"/>
              <a:t>Failure</a:t>
            </a:r>
            <a:r>
              <a:rPr lang="cs-CZ" dirty="0"/>
              <a:t> </a:t>
            </a:r>
            <a:r>
              <a:rPr lang="cs-CZ" dirty="0" err="1"/>
              <a:t>of</a:t>
            </a:r>
            <a:r>
              <a:rPr lang="cs-CZ" dirty="0"/>
              <a:t> </a:t>
            </a:r>
            <a:r>
              <a:rPr lang="cs-CZ" dirty="0" err="1"/>
              <a:t>Comparative</a:t>
            </a:r>
            <a:r>
              <a:rPr lang="cs-CZ" dirty="0"/>
              <a:t> </a:t>
            </a:r>
            <a:r>
              <a:rPr lang="cs-CZ" dirty="0" err="1"/>
              <a:t>Law</a:t>
            </a:r>
            <a:r>
              <a:rPr lang="cs-CZ" dirty="0"/>
              <a:t> in </a:t>
            </a:r>
            <a:r>
              <a:rPr lang="cs-CZ" dirty="0" err="1"/>
              <a:t>the</a:t>
            </a:r>
            <a:r>
              <a:rPr lang="cs-CZ" dirty="0"/>
              <a:t> Second </a:t>
            </a:r>
            <a:r>
              <a:rPr lang="cs-CZ" dirty="0" err="1"/>
              <a:t>Half</a:t>
            </a:r>
            <a:r>
              <a:rPr lang="cs-CZ" dirty="0"/>
              <a:t> </a:t>
            </a:r>
            <a:r>
              <a:rPr lang="cs-CZ" dirty="0" err="1"/>
              <a:t>of</a:t>
            </a:r>
            <a:r>
              <a:rPr lang="cs-CZ" dirty="0"/>
              <a:t> </a:t>
            </a:r>
            <a:r>
              <a:rPr lang="cs-CZ" dirty="0" err="1"/>
              <a:t>the</a:t>
            </a:r>
            <a:r>
              <a:rPr lang="cs-CZ" dirty="0"/>
              <a:t> </a:t>
            </a:r>
            <a:r>
              <a:rPr lang="cs-CZ" dirty="0" err="1"/>
              <a:t>Twentieth</a:t>
            </a:r>
            <a:r>
              <a:rPr lang="cs-CZ" dirty="0"/>
              <a:t> </a:t>
            </a:r>
            <a:r>
              <a:rPr lang="cs-CZ" dirty="0" err="1"/>
              <a:t>Century</a:t>
            </a:r>
            <a:r>
              <a:rPr lang="cs-CZ" dirty="0"/>
              <a:t>, </a:t>
            </a:r>
            <a:r>
              <a:rPr lang="cs-CZ" dirty="0" err="1"/>
              <a:t>American</a:t>
            </a:r>
            <a:r>
              <a:rPr lang="cs-CZ" dirty="0"/>
              <a:t> </a:t>
            </a:r>
            <a:r>
              <a:rPr lang="cs-CZ" dirty="0" err="1"/>
              <a:t>Journal</a:t>
            </a:r>
            <a:r>
              <a:rPr lang="cs-CZ" dirty="0"/>
              <a:t> </a:t>
            </a:r>
            <a:r>
              <a:rPr lang="cs-CZ" dirty="0" err="1"/>
              <a:t>of</a:t>
            </a:r>
            <a:r>
              <a:rPr lang="cs-CZ" dirty="0"/>
              <a:t> </a:t>
            </a:r>
            <a:r>
              <a:rPr lang="cs-CZ" dirty="0" err="1"/>
              <a:t>Comparative</a:t>
            </a:r>
            <a:r>
              <a:rPr lang="cs-CZ" dirty="0"/>
              <a:t> </a:t>
            </a:r>
            <a:r>
              <a:rPr lang="cs-CZ" dirty="0" err="1"/>
              <a:t>Law</a:t>
            </a:r>
            <a:r>
              <a:rPr lang="cs-CZ" dirty="0"/>
              <a:t> 50 (2002) 671 ff.; </a:t>
            </a:r>
            <a:r>
              <a:rPr lang="cs-CZ" i="1" dirty="0" err="1"/>
              <a:t>Pierre</a:t>
            </a:r>
            <a:r>
              <a:rPr lang="cs-CZ" i="1" dirty="0"/>
              <a:t> </a:t>
            </a:r>
            <a:r>
              <a:rPr lang="cs-CZ" i="1" dirty="0" err="1"/>
              <a:t>Legrand</a:t>
            </a:r>
            <a:r>
              <a:rPr lang="cs-CZ" dirty="0"/>
              <a:t>,</a:t>
            </a:r>
            <a:r>
              <a:rPr lang="cs-CZ" i="1" dirty="0"/>
              <a:t> </a:t>
            </a:r>
            <a:r>
              <a:rPr lang="cs-CZ" i="1" dirty="0" err="1"/>
              <a:t>Roderick</a:t>
            </a:r>
            <a:r>
              <a:rPr lang="cs-CZ" i="1" dirty="0"/>
              <a:t> </a:t>
            </a:r>
            <a:r>
              <a:rPr lang="cs-CZ" i="1" dirty="0" err="1"/>
              <a:t>Munday</a:t>
            </a:r>
            <a:r>
              <a:rPr lang="cs-CZ" dirty="0"/>
              <a:t> (</a:t>
            </a:r>
            <a:r>
              <a:rPr lang="cs-CZ" dirty="0" err="1"/>
              <a:t>Hg</a:t>
            </a:r>
            <a:r>
              <a:rPr lang="cs-CZ" dirty="0"/>
              <a:t>.), </a:t>
            </a:r>
            <a:r>
              <a:rPr lang="cs-CZ" dirty="0" err="1"/>
              <a:t>Comparative</a:t>
            </a:r>
            <a:r>
              <a:rPr lang="cs-CZ" dirty="0"/>
              <a:t> </a:t>
            </a:r>
            <a:r>
              <a:rPr lang="cs-CZ" dirty="0" err="1"/>
              <a:t>Legal</a:t>
            </a:r>
            <a:r>
              <a:rPr lang="cs-CZ" dirty="0"/>
              <a:t> </a:t>
            </a:r>
            <a:r>
              <a:rPr lang="cs-CZ" dirty="0" err="1"/>
              <a:t>Studies</a:t>
            </a:r>
            <a:r>
              <a:rPr lang="cs-CZ" dirty="0"/>
              <a:t>: </a:t>
            </a:r>
            <a:r>
              <a:rPr lang="cs-CZ" dirty="0" err="1"/>
              <a:t>Traditions</a:t>
            </a:r>
            <a:r>
              <a:rPr lang="cs-CZ" dirty="0"/>
              <a:t> and </a:t>
            </a:r>
            <a:r>
              <a:rPr lang="cs-CZ" dirty="0" err="1"/>
              <a:t>Transitions</a:t>
            </a:r>
            <a:r>
              <a:rPr lang="cs-CZ" dirty="0"/>
              <a:t>, 2003; </a:t>
            </a:r>
            <a:r>
              <a:rPr lang="cs-CZ" b="1" i="1" dirty="0"/>
              <a:t>Mathias Reimann</a:t>
            </a:r>
            <a:r>
              <a:rPr lang="cs-CZ" b="1" dirty="0"/>
              <a:t>,</a:t>
            </a:r>
            <a:r>
              <a:rPr lang="cs-CZ" b="1" i="1" dirty="0"/>
              <a:t> Reinhard Zimmermann</a:t>
            </a:r>
            <a:r>
              <a:rPr lang="cs-CZ" b="1" dirty="0"/>
              <a:t> (</a:t>
            </a:r>
            <a:r>
              <a:rPr lang="cs-CZ" b="1" dirty="0" err="1"/>
              <a:t>Hg</a:t>
            </a:r>
            <a:r>
              <a:rPr lang="cs-CZ" b="1" dirty="0"/>
              <a:t>.), </a:t>
            </a:r>
            <a:r>
              <a:rPr lang="cs-CZ" b="1" dirty="0" err="1"/>
              <a:t>The</a:t>
            </a:r>
            <a:r>
              <a:rPr lang="cs-CZ" b="1" dirty="0"/>
              <a:t> Oxford Handbook </a:t>
            </a:r>
            <a:r>
              <a:rPr lang="cs-CZ" b="1" dirty="0" err="1"/>
              <a:t>of</a:t>
            </a:r>
            <a:r>
              <a:rPr lang="cs-CZ" b="1" dirty="0"/>
              <a:t> </a:t>
            </a:r>
            <a:r>
              <a:rPr lang="cs-CZ" b="1" dirty="0" err="1"/>
              <a:t>Comparative</a:t>
            </a:r>
            <a:r>
              <a:rPr lang="cs-CZ" b="1" dirty="0"/>
              <a:t> </a:t>
            </a:r>
            <a:r>
              <a:rPr lang="cs-CZ" b="1" dirty="0" err="1"/>
              <a:t>Law</a:t>
            </a:r>
            <a:r>
              <a:rPr lang="cs-CZ" b="1" dirty="0"/>
              <a:t>, 2006</a:t>
            </a:r>
            <a:r>
              <a:rPr lang="cs-CZ" dirty="0"/>
              <a:t>; </a:t>
            </a:r>
            <a:r>
              <a:rPr lang="cs-CZ" i="1" dirty="0"/>
              <a:t>Jan M. </a:t>
            </a:r>
            <a:r>
              <a:rPr lang="cs-CZ" i="1" dirty="0" err="1"/>
              <a:t>Smits</a:t>
            </a:r>
            <a:r>
              <a:rPr lang="cs-CZ" dirty="0"/>
              <a:t> (</a:t>
            </a:r>
            <a:r>
              <a:rPr lang="cs-CZ" dirty="0" err="1"/>
              <a:t>Hg</a:t>
            </a:r>
            <a:r>
              <a:rPr lang="cs-CZ" dirty="0"/>
              <a:t>.), </a:t>
            </a:r>
            <a:r>
              <a:rPr lang="cs-CZ" dirty="0" err="1"/>
              <a:t>Elgar</a:t>
            </a:r>
            <a:r>
              <a:rPr lang="cs-CZ" dirty="0"/>
              <a:t> </a:t>
            </a:r>
            <a:r>
              <a:rPr lang="cs-CZ" dirty="0" err="1"/>
              <a:t>Encyclopedia</a:t>
            </a:r>
            <a:r>
              <a:rPr lang="cs-CZ" dirty="0"/>
              <a:t> </a:t>
            </a:r>
            <a:r>
              <a:rPr lang="cs-CZ" dirty="0" err="1"/>
              <a:t>of</a:t>
            </a:r>
            <a:r>
              <a:rPr lang="cs-CZ" dirty="0"/>
              <a:t> </a:t>
            </a:r>
            <a:r>
              <a:rPr lang="cs-CZ" dirty="0" err="1"/>
              <a:t>Comparative</a:t>
            </a:r>
            <a:r>
              <a:rPr lang="cs-CZ" dirty="0"/>
              <a:t> </a:t>
            </a:r>
            <a:r>
              <a:rPr lang="cs-CZ" dirty="0" err="1"/>
              <a:t>Law</a:t>
            </a:r>
            <a:r>
              <a:rPr lang="cs-CZ" dirty="0"/>
              <a:t>, 2006; </a:t>
            </a:r>
            <a:r>
              <a:rPr lang="cs-CZ" i="1" dirty="0"/>
              <a:t>Ralf </a:t>
            </a:r>
            <a:r>
              <a:rPr lang="cs-CZ" i="1" dirty="0" err="1"/>
              <a:t>Michaels</a:t>
            </a:r>
            <a:r>
              <a:rPr lang="cs-CZ" dirty="0"/>
              <a:t>, </a:t>
            </a:r>
            <a:r>
              <a:rPr lang="cs-CZ" dirty="0" err="1"/>
              <a:t>Two</a:t>
            </a:r>
            <a:r>
              <a:rPr lang="cs-CZ" dirty="0"/>
              <a:t> </a:t>
            </a:r>
            <a:r>
              <a:rPr lang="cs-CZ" dirty="0" err="1"/>
              <a:t>Paradigms</a:t>
            </a:r>
            <a:r>
              <a:rPr lang="cs-CZ" dirty="0"/>
              <a:t> </a:t>
            </a:r>
            <a:r>
              <a:rPr lang="cs-CZ" dirty="0" err="1"/>
              <a:t>of</a:t>
            </a:r>
            <a:r>
              <a:rPr lang="cs-CZ" dirty="0"/>
              <a:t> </a:t>
            </a:r>
            <a:r>
              <a:rPr lang="cs-CZ" dirty="0" err="1"/>
              <a:t>Jurisdiction</a:t>
            </a:r>
            <a:r>
              <a:rPr lang="cs-CZ" dirty="0"/>
              <a:t>, Michigan </a:t>
            </a:r>
            <a:r>
              <a:rPr lang="cs-CZ" dirty="0" err="1"/>
              <a:t>Journal</a:t>
            </a:r>
            <a:r>
              <a:rPr lang="cs-CZ" dirty="0"/>
              <a:t> </a:t>
            </a:r>
            <a:r>
              <a:rPr lang="cs-CZ" dirty="0" err="1"/>
              <a:t>of</a:t>
            </a:r>
            <a:r>
              <a:rPr lang="cs-CZ" dirty="0"/>
              <a:t> International </a:t>
            </a:r>
            <a:r>
              <a:rPr lang="cs-CZ" dirty="0" err="1"/>
              <a:t>Law</a:t>
            </a:r>
            <a:r>
              <a:rPr lang="cs-CZ" dirty="0"/>
              <a:t> 27 (2006) 1003 ff.; </a:t>
            </a:r>
            <a:r>
              <a:rPr lang="cs-CZ" i="1" dirty="0" err="1"/>
              <a:t>Esin</a:t>
            </a:r>
            <a:r>
              <a:rPr lang="cs-CZ" i="1" dirty="0"/>
              <a:t> </a:t>
            </a:r>
            <a:r>
              <a:rPr lang="cs-CZ" i="1" dirty="0" err="1"/>
              <a:t>Örücü</a:t>
            </a:r>
            <a:r>
              <a:rPr lang="cs-CZ" dirty="0"/>
              <a:t>, </a:t>
            </a:r>
            <a:r>
              <a:rPr lang="cs-CZ" i="1" dirty="0"/>
              <a:t>David </a:t>
            </a:r>
            <a:r>
              <a:rPr lang="cs-CZ" i="1" dirty="0" err="1"/>
              <a:t>Nelken</a:t>
            </a:r>
            <a:r>
              <a:rPr lang="cs-CZ" dirty="0"/>
              <a:t> (</a:t>
            </a:r>
            <a:r>
              <a:rPr lang="cs-CZ" dirty="0" err="1"/>
              <a:t>Hg</a:t>
            </a:r>
            <a:r>
              <a:rPr lang="cs-CZ" dirty="0"/>
              <a:t>.), </a:t>
            </a:r>
            <a:r>
              <a:rPr lang="cs-CZ" dirty="0" err="1"/>
              <a:t>Comparative</a:t>
            </a:r>
            <a:r>
              <a:rPr lang="cs-CZ" dirty="0"/>
              <a:t> </a:t>
            </a:r>
            <a:r>
              <a:rPr lang="cs-CZ" dirty="0" err="1"/>
              <a:t>Law</a:t>
            </a:r>
            <a:r>
              <a:rPr lang="cs-CZ" dirty="0"/>
              <a:t>: A Handbook, 2007; </a:t>
            </a:r>
            <a:r>
              <a:rPr lang="cs-CZ" b="1" i="1" dirty="0" err="1"/>
              <a:t>Kischel</a:t>
            </a:r>
            <a:r>
              <a:rPr lang="cs-CZ" b="1" i="1" dirty="0"/>
              <a:t>, </a:t>
            </a:r>
            <a:r>
              <a:rPr lang="cs-CZ" b="1" i="1" dirty="0" err="1"/>
              <a:t>Uwe</a:t>
            </a:r>
            <a:r>
              <a:rPr lang="cs-CZ" b="1" dirty="0"/>
              <a:t>. </a:t>
            </a:r>
            <a:r>
              <a:rPr lang="cs-CZ" b="1" dirty="0" err="1"/>
              <a:t>Comparative</a:t>
            </a:r>
            <a:r>
              <a:rPr lang="cs-CZ" b="1" dirty="0"/>
              <a:t> </a:t>
            </a:r>
            <a:r>
              <a:rPr lang="cs-CZ" b="1" dirty="0" err="1"/>
              <a:t>Law</a:t>
            </a:r>
            <a:r>
              <a:rPr lang="cs-CZ" b="1" dirty="0"/>
              <a:t>: 2019</a:t>
            </a:r>
            <a:r>
              <a:rPr lang="cs-CZ" dirty="0"/>
              <a:t>.</a:t>
            </a:r>
            <a:endParaRPr lang="cs-CZ" i="1" dirty="0"/>
          </a:p>
        </p:txBody>
      </p:sp>
      <p:pic>
        <p:nvPicPr>
          <p:cNvPr id="5" name="Obrázek 4">
            <a:extLst>
              <a:ext uri="{FF2B5EF4-FFF2-40B4-BE49-F238E27FC236}">
                <a16:creationId xmlns:a16="http://schemas.microsoft.com/office/drawing/2014/main" id="{E2B0340B-8465-4203-A0E5-5C19551053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79910" y="83999"/>
            <a:ext cx="1162707" cy="1685925"/>
          </a:xfrm>
          <a:prstGeom prst="rect">
            <a:avLst/>
          </a:prstGeom>
        </p:spPr>
      </p:pic>
      <p:pic>
        <p:nvPicPr>
          <p:cNvPr id="7" name="Obrázek 6">
            <a:extLst>
              <a:ext uri="{FF2B5EF4-FFF2-40B4-BE49-F238E27FC236}">
                <a16:creationId xmlns:a16="http://schemas.microsoft.com/office/drawing/2014/main" id="{3967C6EA-E6A8-4E28-B1BB-E14BA155AC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25428" y="102825"/>
            <a:ext cx="1162707" cy="1685925"/>
          </a:xfrm>
          <a:prstGeom prst="rect">
            <a:avLst/>
          </a:prstGeom>
        </p:spPr>
      </p:pic>
    </p:spTree>
    <p:extLst>
      <p:ext uri="{BB962C8B-B14F-4D97-AF65-F5344CB8AC3E}">
        <p14:creationId xmlns:p14="http://schemas.microsoft.com/office/powerpoint/2010/main" val="3486317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3242" y="720000"/>
            <a:ext cx="11390310" cy="451576"/>
          </a:xfrm>
        </p:spPr>
        <p:txBody>
          <a:bodyPr/>
          <a:lstStyle/>
          <a:p>
            <a:r>
              <a:rPr lang="cs-CZ" dirty="0"/>
              <a:t>Klíčový moment – neúčelnost s překvapením…</a:t>
            </a:r>
          </a:p>
        </p:txBody>
      </p:sp>
      <p:sp>
        <p:nvSpPr>
          <p:cNvPr id="3" name="Zástupný symbol pro obsah 2"/>
          <p:cNvSpPr>
            <a:spLocks noGrp="1"/>
          </p:cNvSpPr>
          <p:nvPr>
            <p:ph idx="1"/>
          </p:nvPr>
        </p:nvSpPr>
        <p:spPr>
          <a:xfrm>
            <a:off x="473242" y="1570182"/>
            <a:ext cx="11277600" cy="4858327"/>
          </a:xfrm>
        </p:spPr>
        <p:txBody>
          <a:bodyPr>
            <a:normAutofit lnSpcReduction="10000"/>
          </a:bodyPr>
          <a:lstStyle/>
          <a:p>
            <a:pPr marL="72000" indent="0" algn="just">
              <a:buNone/>
            </a:pPr>
            <a:r>
              <a:rPr lang="cs-CZ" dirty="0"/>
              <a:t>„</a:t>
            </a:r>
            <a:r>
              <a:rPr lang="cs-CZ" dirty="0" err="1"/>
              <a:t>Pure</a:t>
            </a:r>
            <a:r>
              <a:rPr lang="cs-CZ" dirty="0"/>
              <a:t> </a:t>
            </a:r>
            <a:r>
              <a:rPr lang="cs-CZ" dirty="0" err="1"/>
              <a:t>comparison</a:t>
            </a:r>
            <a:r>
              <a:rPr lang="cs-CZ" dirty="0"/>
              <a:t>, </a:t>
            </a:r>
            <a:r>
              <a:rPr lang="cs-CZ" dirty="0" err="1"/>
              <a:t>like</a:t>
            </a:r>
            <a:r>
              <a:rPr lang="cs-CZ" dirty="0"/>
              <a:t> basic </a:t>
            </a:r>
            <a:r>
              <a:rPr lang="cs-CZ" dirty="0" err="1"/>
              <a:t>research</a:t>
            </a:r>
            <a:r>
              <a:rPr lang="cs-CZ" dirty="0"/>
              <a:t>, </a:t>
            </a:r>
            <a:r>
              <a:rPr lang="cs-CZ" dirty="0" err="1"/>
              <a:t>does</a:t>
            </a:r>
            <a:r>
              <a:rPr lang="cs-CZ" dirty="0"/>
              <a:t> not </a:t>
            </a:r>
            <a:r>
              <a:rPr lang="cs-CZ" dirty="0" err="1"/>
              <a:t>connote</a:t>
            </a:r>
            <a:r>
              <a:rPr lang="cs-CZ" dirty="0"/>
              <a:t> </a:t>
            </a:r>
            <a:r>
              <a:rPr lang="cs-CZ" dirty="0" err="1"/>
              <a:t>efforts</a:t>
            </a:r>
            <a:r>
              <a:rPr lang="cs-CZ" dirty="0"/>
              <a:t> </a:t>
            </a:r>
            <a:r>
              <a:rPr lang="cs-CZ" dirty="0" err="1"/>
              <a:t>without</a:t>
            </a:r>
            <a:r>
              <a:rPr lang="cs-CZ" dirty="0"/>
              <a:t> </a:t>
            </a:r>
            <a:r>
              <a:rPr lang="cs-CZ" dirty="0" err="1"/>
              <a:t>practical</a:t>
            </a:r>
            <a:r>
              <a:rPr lang="cs-CZ" dirty="0"/>
              <a:t> utility. </a:t>
            </a:r>
            <a:r>
              <a:rPr lang="cs-CZ" dirty="0" err="1"/>
              <a:t>It</a:t>
            </a:r>
            <a:r>
              <a:rPr lang="cs-CZ" dirty="0"/>
              <a:t> </a:t>
            </a:r>
            <a:r>
              <a:rPr lang="cs-CZ" dirty="0" err="1"/>
              <a:t>means</a:t>
            </a:r>
            <a:r>
              <a:rPr lang="cs-CZ" dirty="0"/>
              <a:t> </a:t>
            </a:r>
            <a:r>
              <a:rPr lang="cs-CZ" dirty="0" err="1"/>
              <a:t>rather</a:t>
            </a:r>
            <a:r>
              <a:rPr lang="cs-CZ" dirty="0"/>
              <a:t>, </a:t>
            </a:r>
            <a:r>
              <a:rPr lang="cs-CZ" dirty="0" err="1"/>
              <a:t>that</a:t>
            </a:r>
            <a:r>
              <a:rPr lang="cs-CZ" dirty="0"/>
              <a:t> </a:t>
            </a:r>
            <a:r>
              <a:rPr lang="cs-CZ" dirty="0" err="1"/>
              <a:t>at</a:t>
            </a:r>
            <a:r>
              <a:rPr lang="cs-CZ" dirty="0"/>
              <a:t> </a:t>
            </a:r>
            <a:r>
              <a:rPr lang="cs-CZ" dirty="0" err="1"/>
              <a:t>the</a:t>
            </a:r>
            <a:r>
              <a:rPr lang="cs-CZ" dirty="0"/>
              <a:t> </a:t>
            </a:r>
            <a:r>
              <a:rPr lang="cs-CZ" dirty="0" err="1"/>
              <a:t>time</a:t>
            </a:r>
            <a:r>
              <a:rPr lang="cs-CZ" dirty="0"/>
              <a:t> </a:t>
            </a:r>
            <a:r>
              <a:rPr lang="cs-CZ" dirty="0" err="1"/>
              <a:t>of</a:t>
            </a:r>
            <a:r>
              <a:rPr lang="cs-CZ" dirty="0"/>
              <a:t> </a:t>
            </a:r>
            <a:r>
              <a:rPr lang="cs-CZ" dirty="0" err="1"/>
              <a:t>the</a:t>
            </a:r>
            <a:r>
              <a:rPr lang="cs-CZ" dirty="0"/>
              <a:t> </a:t>
            </a:r>
            <a:r>
              <a:rPr lang="cs-CZ" dirty="0" err="1"/>
              <a:t>comparative</a:t>
            </a:r>
            <a:r>
              <a:rPr lang="cs-CZ" dirty="0"/>
              <a:t> studie in </a:t>
            </a:r>
            <a:r>
              <a:rPr lang="cs-CZ" dirty="0" err="1"/>
              <a:t>questions</a:t>
            </a:r>
            <a:r>
              <a:rPr lang="cs-CZ" dirty="0"/>
              <a:t> </a:t>
            </a:r>
            <a:r>
              <a:rPr lang="cs-CZ" dirty="0" err="1"/>
              <a:t>it</a:t>
            </a:r>
            <a:r>
              <a:rPr lang="cs-CZ" dirty="0"/>
              <a:t> </a:t>
            </a:r>
            <a:r>
              <a:rPr lang="cs-CZ" dirty="0" err="1"/>
              <a:t>may</a:t>
            </a:r>
            <a:r>
              <a:rPr lang="cs-CZ" dirty="0"/>
              <a:t> </a:t>
            </a:r>
            <a:r>
              <a:rPr lang="cs-CZ" dirty="0" err="1"/>
              <a:t>be</a:t>
            </a:r>
            <a:r>
              <a:rPr lang="cs-CZ" dirty="0"/>
              <a:t> </a:t>
            </a:r>
            <a:r>
              <a:rPr lang="cs-CZ" dirty="0" err="1"/>
              <a:t>undermined</a:t>
            </a:r>
            <a:r>
              <a:rPr lang="cs-CZ" dirty="0"/>
              <a:t>, </a:t>
            </a:r>
            <a:r>
              <a:rPr lang="cs-CZ" dirty="0" err="1"/>
              <a:t>or</a:t>
            </a:r>
            <a:r>
              <a:rPr lang="cs-CZ" dirty="0"/>
              <a:t> </a:t>
            </a:r>
            <a:r>
              <a:rPr lang="cs-CZ" dirty="0" err="1"/>
              <a:t>perhaps</a:t>
            </a:r>
            <a:r>
              <a:rPr lang="cs-CZ" dirty="0"/>
              <a:t> </a:t>
            </a:r>
            <a:r>
              <a:rPr lang="cs-CZ" dirty="0" err="1"/>
              <a:t>unpredictable</a:t>
            </a:r>
            <a:r>
              <a:rPr lang="cs-CZ" dirty="0"/>
              <a:t>, </a:t>
            </a:r>
            <a:r>
              <a:rPr lang="cs-CZ" b="1" dirty="0" err="1"/>
              <a:t>what</a:t>
            </a:r>
            <a:r>
              <a:rPr lang="cs-CZ" b="1" dirty="0"/>
              <a:t> use </a:t>
            </a:r>
            <a:r>
              <a:rPr lang="cs-CZ" b="1" dirty="0" err="1"/>
              <a:t>or</a:t>
            </a:r>
            <a:r>
              <a:rPr lang="cs-CZ" b="1" dirty="0"/>
              <a:t> </a:t>
            </a:r>
            <a:r>
              <a:rPr lang="cs-CZ" b="1" dirty="0" err="1"/>
              <a:t>uses</a:t>
            </a:r>
            <a:r>
              <a:rPr lang="cs-CZ" b="1" dirty="0"/>
              <a:t> </a:t>
            </a:r>
            <a:r>
              <a:rPr lang="cs-CZ" b="1" dirty="0" err="1"/>
              <a:t>wil</a:t>
            </a:r>
            <a:r>
              <a:rPr lang="cs-CZ" b="1" dirty="0"/>
              <a:t> </a:t>
            </a:r>
            <a:r>
              <a:rPr lang="cs-CZ" b="1" dirty="0" err="1"/>
              <a:t>be</a:t>
            </a:r>
            <a:r>
              <a:rPr lang="cs-CZ" b="1" dirty="0"/>
              <a:t> made </a:t>
            </a:r>
            <a:r>
              <a:rPr lang="cs-CZ" b="1" dirty="0" err="1"/>
              <a:t>of</a:t>
            </a:r>
            <a:r>
              <a:rPr lang="cs-CZ" b="1" dirty="0"/>
              <a:t> </a:t>
            </a:r>
            <a:r>
              <a:rPr lang="cs-CZ" b="1" dirty="0" err="1"/>
              <a:t>the</a:t>
            </a:r>
            <a:r>
              <a:rPr lang="cs-CZ" b="1" dirty="0"/>
              <a:t> </a:t>
            </a:r>
            <a:r>
              <a:rPr lang="cs-CZ" b="1" dirty="0" err="1"/>
              <a:t>results</a:t>
            </a:r>
            <a:r>
              <a:rPr lang="cs-CZ" b="1" dirty="0"/>
              <a:t> </a:t>
            </a:r>
            <a:r>
              <a:rPr lang="cs-CZ" dirty="0"/>
              <a:t>in </a:t>
            </a:r>
            <a:r>
              <a:rPr lang="cs-CZ" dirty="0" err="1"/>
              <a:t>the</a:t>
            </a:r>
            <a:r>
              <a:rPr lang="cs-CZ" dirty="0"/>
              <a:t> </a:t>
            </a:r>
            <a:r>
              <a:rPr lang="cs-CZ" dirty="0" err="1"/>
              <a:t>future</a:t>
            </a:r>
            <a:r>
              <a:rPr lang="cs-CZ" dirty="0"/>
              <a:t>“.</a:t>
            </a:r>
            <a:r>
              <a:rPr lang="cs-CZ" i="1" dirty="0"/>
              <a:t>			</a:t>
            </a:r>
          </a:p>
          <a:p>
            <a:pPr marL="72000" indent="0" algn="just">
              <a:buNone/>
            </a:pPr>
            <a:r>
              <a:rPr lang="cs-CZ" i="1" dirty="0"/>
              <a:t>		</a:t>
            </a:r>
            <a:r>
              <a:rPr lang="cs-CZ" dirty="0" err="1"/>
              <a:t>Schlessinger</a:t>
            </a:r>
            <a:r>
              <a:rPr lang="cs-CZ" i="1" dirty="0"/>
              <a:t>, </a:t>
            </a:r>
            <a:r>
              <a:rPr lang="cs-CZ" i="1" dirty="0" err="1"/>
              <a:t>Comparative</a:t>
            </a:r>
            <a:r>
              <a:rPr lang="cs-CZ" i="1" dirty="0"/>
              <a:t> </a:t>
            </a:r>
            <a:r>
              <a:rPr lang="cs-CZ" i="1" dirty="0" err="1"/>
              <a:t>Law</a:t>
            </a:r>
            <a:r>
              <a:rPr lang="cs-CZ" i="1" dirty="0"/>
              <a:t>, 1980, s. 41</a:t>
            </a:r>
          </a:p>
          <a:p>
            <a:pPr marL="72000" indent="0" algn="just">
              <a:buNone/>
            </a:pPr>
            <a:r>
              <a:rPr lang="cs-CZ" dirty="0"/>
              <a:t>Počáteční samoúčelnost s překvapivými výsledky… překvapení čtenáře cizích zdrojů (Moravák v. Čech)</a:t>
            </a:r>
          </a:p>
          <a:p>
            <a:pPr marL="72000" indent="0" algn="just">
              <a:buNone/>
            </a:pPr>
            <a:endParaRPr lang="cs-CZ" i="1" dirty="0"/>
          </a:p>
        </p:txBody>
      </p:sp>
    </p:spTree>
    <p:extLst>
      <p:ext uri="{BB962C8B-B14F-4D97-AF65-F5344CB8AC3E}">
        <p14:creationId xmlns:p14="http://schemas.microsoft.com/office/powerpoint/2010/main" val="420969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Funkce právní komparatistiky</a:t>
            </a:r>
          </a:p>
        </p:txBody>
      </p:sp>
      <p:sp>
        <p:nvSpPr>
          <p:cNvPr id="3" name="Zástupný symbol pro obsah 2"/>
          <p:cNvSpPr>
            <a:spLocks noGrp="1"/>
          </p:cNvSpPr>
          <p:nvPr>
            <p:ph idx="1"/>
          </p:nvPr>
        </p:nvSpPr>
        <p:spPr>
          <a:xfrm>
            <a:off x="513347" y="1376217"/>
            <a:ext cx="11381873" cy="5255491"/>
          </a:xfrm>
        </p:spPr>
        <p:txBody>
          <a:bodyPr>
            <a:normAutofit fontScale="85000" lnSpcReduction="20000"/>
          </a:bodyPr>
          <a:lstStyle/>
          <a:p>
            <a:r>
              <a:rPr lang="de-DE" dirty="0"/>
              <a:t>Zweigert/</a:t>
            </a:r>
            <a:r>
              <a:rPr lang="de-DE" dirty="0" err="1"/>
              <a:t>Kötz</a:t>
            </a:r>
            <a:r>
              <a:rPr lang="cs-CZ" dirty="0"/>
              <a:t>:</a:t>
            </a:r>
            <a:r>
              <a:rPr lang="de-DE" dirty="0"/>
              <a:t> </a:t>
            </a:r>
            <a:r>
              <a:rPr lang="cs-CZ" dirty="0"/>
              <a:t>(1) funkce poznávací</a:t>
            </a:r>
            <a:r>
              <a:rPr lang="de-DE" dirty="0"/>
              <a:t> (</a:t>
            </a:r>
            <a:r>
              <a:rPr lang="cs-CZ" dirty="0"/>
              <a:t>2</a:t>
            </a:r>
            <a:r>
              <a:rPr lang="de-DE" dirty="0"/>
              <a:t>) </a:t>
            </a:r>
            <a:r>
              <a:rPr lang="cs-CZ" dirty="0"/>
              <a:t>příprava materiálu pro zákonodárce</a:t>
            </a:r>
            <a:r>
              <a:rPr lang="de-DE" dirty="0"/>
              <a:t>, (</a:t>
            </a:r>
            <a:r>
              <a:rPr lang="cs-CZ" dirty="0"/>
              <a:t>3</a:t>
            </a:r>
            <a:r>
              <a:rPr lang="de-DE" dirty="0"/>
              <a:t>) </a:t>
            </a:r>
            <a:r>
              <a:rPr lang="cs-CZ" dirty="0"/>
              <a:t>výkladový nástroj</a:t>
            </a:r>
            <a:r>
              <a:rPr lang="de-DE" dirty="0"/>
              <a:t> (</a:t>
            </a:r>
            <a:r>
              <a:rPr lang="cs-CZ" dirty="0"/>
              <a:t>4</a:t>
            </a:r>
            <a:r>
              <a:rPr lang="de-DE" dirty="0"/>
              <a:t>) </a:t>
            </a:r>
            <a:r>
              <a:rPr lang="cs-CZ" dirty="0"/>
              <a:t>pomoc při výuce</a:t>
            </a:r>
            <a:r>
              <a:rPr lang="de-DE" dirty="0"/>
              <a:t> (</a:t>
            </a:r>
            <a:r>
              <a:rPr lang="cs-CZ" dirty="0"/>
              <a:t>5</a:t>
            </a:r>
            <a:r>
              <a:rPr lang="de-DE" dirty="0"/>
              <a:t>) </a:t>
            </a:r>
            <a:r>
              <a:rPr lang="cs-CZ" dirty="0"/>
              <a:t>zázemí pro unifikaci</a:t>
            </a:r>
            <a:r>
              <a:rPr lang="de-DE" dirty="0"/>
              <a:t>.</a:t>
            </a:r>
            <a:endParaRPr lang="cs-CZ" dirty="0"/>
          </a:p>
          <a:p>
            <a:endParaRPr lang="cs-CZ" dirty="0"/>
          </a:p>
          <a:p>
            <a:r>
              <a:rPr lang="cs-CZ" dirty="0"/>
              <a:t>Funkce komparatistiky (Haase)</a:t>
            </a:r>
          </a:p>
          <a:p>
            <a:pPr marL="72000" indent="0">
              <a:buNone/>
            </a:pPr>
            <a:r>
              <a:rPr lang="de-DE" dirty="0"/>
              <a:t>■ </a:t>
            </a:r>
            <a:r>
              <a:rPr lang="cs-CZ" dirty="0"/>
              <a:t>pochopení vlastního či cizího právního řádu</a:t>
            </a:r>
            <a:r>
              <a:rPr lang="de-DE" dirty="0"/>
              <a:t>;</a:t>
            </a:r>
          </a:p>
          <a:p>
            <a:pPr marL="72000" indent="0">
              <a:buNone/>
            </a:pPr>
            <a:r>
              <a:rPr lang="de-DE" dirty="0"/>
              <a:t>■ </a:t>
            </a:r>
            <a:r>
              <a:rPr lang="cs-CZ" dirty="0"/>
              <a:t>sbližování práva a právní styk se zahraničím;</a:t>
            </a:r>
            <a:endParaRPr lang="de-DE" dirty="0"/>
          </a:p>
          <a:p>
            <a:pPr marL="72000" indent="0">
              <a:buNone/>
            </a:pPr>
            <a:r>
              <a:rPr lang="de-DE" dirty="0"/>
              <a:t>■ </a:t>
            </a:r>
            <a:r>
              <a:rPr lang="cs-CZ" dirty="0"/>
              <a:t>přezkum efektivity institutů tuzemského práva („konkurence“)</a:t>
            </a:r>
            <a:r>
              <a:rPr lang="de-DE" dirty="0"/>
              <a:t>;</a:t>
            </a:r>
          </a:p>
          <a:p>
            <a:pPr marL="72000" indent="0">
              <a:buNone/>
            </a:pPr>
            <a:r>
              <a:rPr lang="de-DE" dirty="0"/>
              <a:t>■ </a:t>
            </a:r>
            <a:r>
              <a:rPr lang="cs-CZ" dirty="0"/>
              <a:t>pochopení a tvorba nadnárodních právních zásad (vliv hegemonů)</a:t>
            </a:r>
            <a:r>
              <a:rPr lang="de-DE" dirty="0"/>
              <a:t>;</a:t>
            </a:r>
          </a:p>
          <a:p>
            <a:pPr marL="72000" indent="0">
              <a:buNone/>
            </a:pPr>
            <a:r>
              <a:rPr lang="de-DE" dirty="0"/>
              <a:t>■ </a:t>
            </a:r>
            <a:r>
              <a:rPr lang="cs-CZ" dirty="0"/>
              <a:t>příprava tuzemského i mezinárodního zákonodárství</a:t>
            </a:r>
            <a:r>
              <a:rPr lang="de-DE" dirty="0"/>
              <a:t>;</a:t>
            </a:r>
          </a:p>
          <a:p>
            <a:pPr marL="72000" indent="0">
              <a:buNone/>
            </a:pPr>
            <a:r>
              <a:rPr lang="de-DE" dirty="0"/>
              <a:t>■ </a:t>
            </a:r>
            <a:r>
              <a:rPr lang="cs-CZ" dirty="0"/>
              <a:t>řešení právně-politických konfliktů v rámci státního zřízení</a:t>
            </a:r>
            <a:r>
              <a:rPr lang="de-DE" dirty="0"/>
              <a:t>;</a:t>
            </a:r>
          </a:p>
          <a:p>
            <a:pPr marL="72000" indent="0">
              <a:buNone/>
            </a:pPr>
            <a:r>
              <a:rPr lang="de-DE" dirty="0"/>
              <a:t>■ </a:t>
            </a:r>
            <a:r>
              <a:rPr lang="cs-CZ" dirty="0"/>
              <a:t>celkové porozumění mezi národy.</a:t>
            </a:r>
            <a:endParaRPr lang="de-DE" dirty="0"/>
          </a:p>
          <a:p>
            <a:endParaRPr lang="cs-CZ" dirty="0"/>
          </a:p>
        </p:txBody>
      </p:sp>
    </p:spTree>
    <p:extLst>
      <p:ext uri="{BB962C8B-B14F-4D97-AF65-F5344CB8AC3E}">
        <p14:creationId xmlns:p14="http://schemas.microsoft.com/office/powerpoint/2010/main" val="1704107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395927"/>
            <a:ext cx="10753200" cy="612742"/>
          </a:xfrm>
        </p:spPr>
        <p:txBody>
          <a:bodyPr/>
          <a:lstStyle/>
          <a:p>
            <a:r>
              <a:rPr lang="cs-CZ" dirty="0"/>
              <a:t>Funkcionální přístup právní komparatistiky</a:t>
            </a:r>
          </a:p>
        </p:txBody>
      </p:sp>
      <p:sp>
        <p:nvSpPr>
          <p:cNvPr id="3" name="Zástupný symbol pro obsah 2"/>
          <p:cNvSpPr>
            <a:spLocks noGrp="1"/>
          </p:cNvSpPr>
          <p:nvPr>
            <p:ph idx="1"/>
          </p:nvPr>
        </p:nvSpPr>
        <p:spPr>
          <a:xfrm>
            <a:off x="449318" y="1355558"/>
            <a:ext cx="10925504" cy="5374105"/>
          </a:xfrm>
        </p:spPr>
        <p:txBody>
          <a:bodyPr>
            <a:noAutofit/>
          </a:bodyPr>
          <a:lstStyle/>
          <a:p>
            <a:pPr marL="72000" indent="0">
              <a:buNone/>
            </a:pPr>
            <a:r>
              <a:rPr lang="cs-CZ" sz="2300" dirty="0"/>
              <a:t>„</a:t>
            </a:r>
            <a:r>
              <a:rPr lang="cs-CZ" sz="2300" dirty="0" err="1"/>
              <a:t>Erasmuskomparatistik</a:t>
            </a:r>
            <a:r>
              <a:rPr lang="cs-CZ" sz="2300" dirty="0"/>
              <a:t>“ v. Funkcionální pohled analytické srovnávací právní vědy: nevycházíme z textu psaného práva (</a:t>
            </a:r>
            <a:r>
              <a:rPr lang="cs-CZ" sz="2300" dirty="0" err="1"/>
              <a:t>black</a:t>
            </a:r>
            <a:r>
              <a:rPr lang="cs-CZ" sz="2300" dirty="0"/>
              <a:t> </a:t>
            </a:r>
            <a:r>
              <a:rPr lang="cs-CZ" sz="2300" dirty="0" err="1"/>
              <a:t>letter</a:t>
            </a:r>
            <a:r>
              <a:rPr lang="cs-CZ" sz="2300" dirty="0"/>
              <a:t>); ptáme se, </a:t>
            </a:r>
            <a:r>
              <a:rPr lang="cs-CZ" sz="2300" b="1" i="1" dirty="0"/>
              <a:t>jak je řešen problém</a:t>
            </a:r>
            <a:r>
              <a:rPr lang="cs-CZ" sz="2300" b="1" dirty="0"/>
              <a:t>, právní otázka nebo životní situace</a:t>
            </a:r>
            <a:r>
              <a:rPr lang="cs-CZ" sz="2300" dirty="0"/>
              <a:t>? </a:t>
            </a:r>
          </a:p>
          <a:p>
            <a:pPr marL="72000" indent="0">
              <a:buNone/>
            </a:pPr>
            <a:r>
              <a:rPr lang="cs-CZ" sz="2300" dirty="0"/>
              <a:t>„</a:t>
            </a:r>
            <a:r>
              <a:rPr lang="cs-CZ" sz="2300" dirty="0" err="1"/>
              <a:t>frei</a:t>
            </a:r>
            <a:r>
              <a:rPr lang="cs-CZ" sz="2300" dirty="0"/>
              <a:t> von der </a:t>
            </a:r>
            <a:r>
              <a:rPr lang="cs-CZ" sz="2300" dirty="0" err="1"/>
              <a:t>Systembegriffen</a:t>
            </a:r>
            <a:r>
              <a:rPr lang="cs-CZ" sz="2300" dirty="0"/>
              <a:t> der </a:t>
            </a:r>
            <a:r>
              <a:rPr lang="cs-CZ" sz="2300" dirty="0" err="1"/>
              <a:t>eigenen</a:t>
            </a:r>
            <a:r>
              <a:rPr lang="cs-CZ" sz="2300" dirty="0"/>
              <a:t> </a:t>
            </a:r>
            <a:r>
              <a:rPr lang="cs-CZ" sz="2300" dirty="0" err="1"/>
              <a:t>Rechtsordnung</a:t>
            </a:r>
            <a:r>
              <a:rPr lang="cs-CZ" sz="2300" dirty="0"/>
              <a:t> </a:t>
            </a:r>
            <a:r>
              <a:rPr lang="cs-CZ" sz="2300" dirty="0" err="1"/>
              <a:t>und</a:t>
            </a:r>
            <a:r>
              <a:rPr lang="cs-CZ" sz="2300" dirty="0"/>
              <a:t> Dogmatik“</a:t>
            </a:r>
          </a:p>
          <a:p>
            <a:pPr marL="72000" indent="0" algn="just">
              <a:buNone/>
            </a:pPr>
            <a:r>
              <a:rPr lang="cs-CZ" sz="2300" b="1" dirty="0"/>
              <a:t>Dotaz: jaké úkoly a funkce norma poskytuje a jak je jich dosaženo jinde?</a:t>
            </a:r>
          </a:p>
          <a:p>
            <a:pPr marL="72000" indent="0" algn="just">
              <a:buNone/>
            </a:pPr>
            <a:r>
              <a:rPr lang="cs-CZ" sz="2300" i="1" dirty="0" err="1"/>
              <a:t>Tertium</a:t>
            </a:r>
            <a:r>
              <a:rPr lang="cs-CZ" sz="2300" i="1" dirty="0"/>
              <a:t> </a:t>
            </a:r>
            <a:r>
              <a:rPr lang="cs-CZ" sz="2300" i="1" dirty="0" err="1"/>
              <a:t>comparationis</a:t>
            </a:r>
            <a:r>
              <a:rPr lang="cs-CZ" sz="2300" dirty="0"/>
              <a:t> (společný znak </a:t>
            </a:r>
            <a:r>
              <a:rPr lang="cs-CZ" sz="2300" dirty="0" err="1"/>
              <a:t>komparanda</a:t>
            </a:r>
            <a:r>
              <a:rPr lang="cs-CZ" sz="2300" dirty="0"/>
              <a:t> a </a:t>
            </a:r>
            <a:r>
              <a:rPr lang="cs-CZ" sz="2300" dirty="0" err="1"/>
              <a:t>komparáta</a:t>
            </a:r>
            <a:r>
              <a:rPr lang="cs-CZ" sz="2300" dirty="0"/>
              <a:t>) – není norma, ale konkrétní spíše společenský problém</a:t>
            </a:r>
          </a:p>
          <a:p>
            <a:pPr marL="72000" indent="0">
              <a:buNone/>
            </a:pPr>
            <a:r>
              <a:rPr lang="cs-CZ" sz="2300" dirty="0"/>
              <a:t>„Srovnání norem“: 		   Kalifornie nemá katastr nemovitostí!</a:t>
            </a:r>
          </a:p>
          <a:p>
            <a:pPr marL="72000" indent="0">
              <a:buNone/>
            </a:pPr>
            <a:r>
              <a:rPr lang="cs-CZ" sz="2300" dirty="0"/>
              <a:t>Právní otázka u komparace:  Jak je zajištěna ochrana nabyvatele nemovitosti? </a:t>
            </a:r>
          </a:p>
          <a:p>
            <a:pPr marL="72000" indent="0">
              <a:buNone/>
            </a:pPr>
            <a:r>
              <a:rPr lang="cs-CZ" sz="2300" dirty="0"/>
              <a:t>Odpověď: 		              </a:t>
            </a:r>
            <a:r>
              <a:rPr lang="cs-CZ" sz="2300" i="1" dirty="0" err="1"/>
              <a:t>title</a:t>
            </a:r>
            <a:r>
              <a:rPr lang="cs-CZ" sz="2300" i="1" dirty="0"/>
              <a:t> </a:t>
            </a:r>
            <a:r>
              <a:rPr lang="cs-CZ" sz="2300" i="1" dirty="0" err="1"/>
              <a:t>insurance</a:t>
            </a:r>
            <a:endParaRPr lang="cs-CZ" sz="2300" i="1" dirty="0"/>
          </a:p>
        </p:txBody>
      </p:sp>
    </p:spTree>
    <p:extLst>
      <p:ext uri="{BB962C8B-B14F-4D97-AF65-F5344CB8AC3E}">
        <p14:creationId xmlns:p14="http://schemas.microsoft.com/office/powerpoint/2010/main" val="1934474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358219"/>
            <a:ext cx="10753200" cy="622169"/>
          </a:xfrm>
        </p:spPr>
        <p:txBody>
          <a:bodyPr/>
          <a:lstStyle/>
          <a:p>
            <a:r>
              <a:rPr lang="cs-CZ" dirty="0"/>
              <a:t>Funkcionální přístup jako uznání limitů</a:t>
            </a:r>
          </a:p>
        </p:txBody>
      </p:sp>
      <p:sp>
        <p:nvSpPr>
          <p:cNvPr id="3" name="Zástupný symbol pro obsah 2"/>
          <p:cNvSpPr>
            <a:spLocks noGrp="1"/>
          </p:cNvSpPr>
          <p:nvPr>
            <p:ph idx="1"/>
          </p:nvPr>
        </p:nvSpPr>
        <p:spPr>
          <a:xfrm>
            <a:off x="449318" y="1234911"/>
            <a:ext cx="10925504" cy="5193599"/>
          </a:xfrm>
        </p:spPr>
        <p:txBody>
          <a:bodyPr>
            <a:normAutofit/>
          </a:bodyPr>
          <a:lstStyle/>
          <a:p>
            <a:pPr>
              <a:buFontTx/>
              <a:buChar char="-"/>
            </a:pPr>
            <a:r>
              <a:rPr lang="cs-CZ" b="1" dirty="0"/>
              <a:t>Výhody</a:t>
            </a:r>
            <a:r>
              <a:rPr lang="cs-CZ" dirty="0"/>
              <a:t>: srovnávání právních úprav záležitostí, u kterých má téměř jistotu, že na ně narazí téměř v kterémkoliv lidském společenství </a:t>
            </a:r>
          </a:p>
          <a:p>
            <a:pPr>
              <a:buFontTx/>
              <a:buChar char="-"/>
            </a:pPr>
            <a:endParaRPr lang="cs-CZ" dirty="0"/>
          </a:p>
          <a:p>
            <a:pPr>
              <a:buFontTx/>
              <a:buChar char="-"/>
            </a:pPr>
            <a:r>
              <a:rPr lang="cs-CZ" b="1" dirty="0"/>
              <a:t>Rizika</a:t>
            </a:r>
            <a:r>
              <a:rPr lang="cs-CZ" dirty="0"/>
              <a:t>: ultimativní snaha vyhnout se „nesrovnatelnosti“ vede opuštění srovnávání právních úprav a koncentrace na jakoukoliv úpravu dané záležitosti </a:t>
            </a:r>
          </a:p>
          <a:p>
            <a:pPr lvl="1">
              <a:buFontTx/>
              <a:buChar char="-"/>
            </a:pPr>
            <a:r>
              <a:rPr lang="cs-CZ" dirty="0"/>
              <a:t>(právní v. samoregulační mechanismy, Rada pro reklamu) </a:t>
            </a:r>
          </a:p>
        </p:txBody>
      </p:sp>
    </p:spTree>
    <p:extLst>
      <p:ext uri="{BB962C8B-B14F-4D97-AF65-F5344CB8AC3E}">
        <p14:creationId xmlns:p14="http://schemas.microsoft.com/office/powerpoint/2010/main" val="3000954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358219"/>
            <a:ext cx="10753200" cy="622169"/>
          </a:xfrm>
        </p:spPr>
        <p:txBody>
          <a:bodyPr/>
          <a:lstStyle/>
          <a:p>
            <a:r>
              <a:rPr lang="cs-CZ" dirty="0"/>
              <a:t>Konkurence? </a:t>
            </a:r>
            <a:r>
              <a:rPr lang="cs-CZ" dirty="0" err="1"/>
              <a:t>Comparative</a:t>
            </a:r>
            <a:r>
              <a:rPr lang="cs-CZ" dirty="0"/>
              <a:t> </a:t>
            </a:r>
            <a:r>
              <a:rPr lang="cs-CZ" dirty="0" err="1"/>
              <a:t>legal</a:t>
            </a:r>
            <a:r>
              <a:rPr lang="cs-CZ" dirty="0"/>
              <a:t> </a:t>
            </a:r>
            <a:r>
              <a:rPr lang="cs-CZ" dirty="0" err="1"/>
              <a:t>studies</a:t>
            </a:r>
            <a:endParaRPr lang="cs-CZ" dirty="0"/>
          </a:p>
        </p:txBody>
      </p:sp>
      <p:sp>
        <p:nvSpPr>
          <p:cNvPr id="3" name="Zástupný symbol pro obsah 2"/>
          <p:cNvSpPr>
            <a:spLocks noGrp="1"/>
          </p:cNvSpPr>
          <p:nvPr>
            <p:ph idx="1"/>
          </p:nvPr>
        </p:nvSpPr>
        <p:spPr>
          <a:xfrm>
            <a:off x="449318" y="1234911"/>
            <a:ext cx="10925504" cy="5193599"/>
          </a:xfrm>
        </p:spPr>
        <p:txBody>
          <a:bodyPr>
            <a:normAutofit fontScale="92500" lnSpcReduction="20000"/>
          </a:bodyPr>
          <a:lstStyle/>
          <a:p>
            <a:pPr marL="72000" indent="0">
              <a:buNone/>
            </a:pPr>
            <a:r>
              <a:rPr lang="cs-CZ" dirty="0"/>
              <a:t>- pokud jsou společenské diference natolik intenzivní, že se jeví srovnávání právních pravidel jako nesmyslné, máme dvě možnosti: buď přistoupíme na to, že lze srovnávat jen to, co si je podobné, anebo ustoupíme od svého úzkoprsého zaměření a pustíme se do srovnávání nikoliv právních pravidel, ale </a:t>
            </a:r>
            <a:r>
              <a:rPr lang="cs-CZ" b="1" dirty="0"/>
              <a:t>práva jakožto komplexního a dynamického sociálního subsystému </a:t>
            </a:r>
            <a:r>
              <a:rPr lang="cs-CZ" dirty="0"/>
              <a:t>s historicko-kulturní dimenzí (John Henry </a:t>
            </a:r>
            <a:r>
              <a:rPr lang="cs-CZ" dirty="0" err="1"/>
              <a:t>Merrymen</a:t>
            </a:r>
            <a:r>
              <a:rPr lang="cs-CZ" dirty="0"/>
              <a:t>)</a:t>
            </a:r>
          </a:p>
          <a:p>
            <a:pPr>
              <a:buFontTx/>
              <a:buChar char="-"/>
            </a:pPr>
            <a:r>
              <a:rPr lang="de-DE" dirty="0"/>
              <a:t>kulturelle Rechtsvergleichung </a:t>
            </a:r>
            <a:r>
              <a:rPr lang="cs-CZ" dirty="0"/>
              <a:t>(</a:t>
            </a:r>
            <a:r>
              <a:rPr lang="de-DE" i="1" dirty="0" err="1"/>
              <a:t>comparative</a:t>
            </a:r>
            <a:r>
              <a:rPr lang="de-DE" i="1" dirty="0"/>
              <a:t> legal </a:t>
            </a:r>
            <a:r>
              <a:rPr lang="de-DE" i="1" dirty="0" err="1"/>
              <a:t>studies</a:t>
            </a:r>
            <a:r>
              <a:rPr lang="cs-CZ" i="1" dirty="0"/>
              <a:t>,</a:t>
            </a:r>
            <a:r>
              <a:rPr lang="de-DE" dirty="0"/>
              <a:t> </a:t>
            </a:r>
            <a:r>
              <a:rPr lang="de-DE" i="1" dirty="0" err="1"/>
              <a:t>comparative</a:t>
            </a:r>
            <a:r>
              <a:rPr lang="de-DE" i="1" dirty="0"/>
              <a:t> legal </a:t>
            </a:r>
            <a:r>
              <a:rPr lang="de-DE" i="1" dirty="0" err="1"/>
              <a:t>cultures</a:t>
            </a:r>
            <a:r>
              <a:rPr lang="de-DE" dirty="0"/>
              <a:t> bezeichnet) </a:t>
            </a:r>
            <a:r>
              <a:rPr lang="cs-CZ" dirty="0"/>
              <a:t>odmítá redukci práva na jeho funkce, právo je výrazem všeobecné kultury dané země</a:t>
            </a:r>
            <a:endParaRPr lang="cs-CZ" i="1" dirty="0"/>
          </a:p>
        </p:txBody>
      </p:sp>
    </p:spTree>
    <p:extLst>
      <p:ext uri="{BB962C8B-B14F-4D97-AF65-F5344CB8AC3E}">
        <p14:creationId xmlns:p14="http://schemas.microsoft.com/office/powerpoint/2010/main" val="2852526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7329" y="358219"/>
            <a:ext cx="11108174" cy="622169"/>
          </a:xfrm>
        </p:spPr>
        <p:txBody>
          <a:bodyPr/>
          <a:lstStyle/>
          <a:p>
            <a:r>
              <a:rPr lang="cs-CZ" dirty="0"/>
              <a:t>Příklady funkcionálního přístupu</a:t>
            </a:r>
          </a:p>
        </p:txBody>
      </p:sp>
      <p:sp>
        <p:nvSpPr>
          <p:cNvPr id="3" name="Zástupný symbol pro obsah 2"/>
          <p:cNvSpPr>
            <a:spLocks noGrp="1"/>
          </p:cNvSpPr>
          <p:nvPr>
            <p:ph idx="1"/>
          </p:nvPr>
        </p:nvSpPr>
        <p:spPr>
          <a:xfrm>
            <a:off x="386498" y="1187777"/>
            <a:ext cx="11387579" cy="6014301"/>
          </a:xfrm>
        </p:spPr>
        <p:txBody>
          <a:bodyPr>
            <a:normAutofit fontScale="92500" lnSpcReduction="20000"/>
          </a:bodyPr>
          <a:lstStyle/>
          <a:p>
            <a:pPr>
              <a:buFontTx/>
              <a:buChar char="-"/>
            </a:pPr>
            <a:r>
              <a:rPr lang="cs-CZ" dirty="0"/>
              <a:t>…</a:t>
            </a:r>
            <a:r>
              <a:rPr lang="de-DE" dirty="0"/>
              <a:t>die Funktion des Rechts in der Lösung gesellschaftlicher Probleme liegt und alle Gesellschaften im wesentlichen mit den gleichen Problemen konfrontiert werden. Vergleichbar sind demnach Rechtsinstitute, die die gleiche </a:t>
            </a:r>
            <a:r>
              <a:rPr lang="de-DE" b="1" dirty="0"/>
              <a:t>Funktion erfüllen</a:t>
            </a:r>
            <a:r>
              <a:rPr lang="de-DE" dirty="0"/>
              <a:t>, selbst wenn sie dogmatisch ganz unterschiedlich ausgestaltet werden; sie sind damit </a:t>
            </a:r>
            <a:r>
              <a:rPr lang="de-DE" b="1" dirty="0"/>
              <a:t>funktionsäquivalent</a:t>
            </a:r>
            <a:r>
              <a:rPr lang="de-DE" dirty="0"/>
              <a:t>. So kann etwa die</a:t>
            </a:r>
            <a:r>
              <a:rPr lang="cs-CZ" dirty="0"/>
              <a:t> </a:t>
            </a:r>
            <a:r>
              <a:rPr lang="cs-CZ" dirty="0" err="1"/>
              <a:t>common</a:t>
            </a:r>
            <a:r>
              <a:rPr lang="cs-CZ" dirty="0"/>
              <a:t> </a:t>
            </a:r>
            <a:r>
              <a:rPr lang="cs-CZ" dirty="0" err="1"/>
              <a:t>law</a:t>
            </a:r>
            <a:r>
              <a:rPr lang="cs-CZ" dirty="0"/>
              <a:t> </a:t>
            </a:r>
            <a:r>
              <a:rPr lang="de-DE" i="1" dirty="0"/>
              <a:t>Figur der </a:t>
            </a:r>
            <a:r>
              <a:rPr lang="de-DE" dirty="0" err="1"/>
              <a:t>consideration</a:t>
            </a:r>
            <a:r>
              <a:rPr lang="de-DE" i="1" dirty="0"/>
              <a:t> mit </a:t>
            </a:r>
            <a:r>
              <a:rPr lang="cs-CZ" i="1" dirty="0" err="1"/>
              <a:t>Formerfordernissen</a:t>
            </a:r>
            <a:r>
              <a:rPr lang="cs-CZ" i="1" dirty="0"/>
              <a:t> </a:t>
            </a:r>
            <a:r>
              <a:rPr lang="de-DE" i="1" dirty="0"/>
              <a:t>des deutschen Rechts verglichen werden, weil beide die gleichen Funktionen erfüllen: Warnung vor überstürztem Vertragsschluss und Bestätigung der Seriosität eines Vertragsversprechens</a:t>
            </a:r>
            <a:r>
              <a:rPr lang="cs-CZ" i="1" dirty="0"/>
              <a:t>. </a:t>
            </a:r>
          </a:p>
          <a:p>
            <a:pPr>
              <a:buFontTx/>
              <a:buChar char="-"/>
            </a:pPr>
            <a:r>
              <a:rPr lang="cs-CZ" i="1" dirty="0"/>
              <a:t>(http://hwb-eup2009.mpipriv.de/</a:t>
            </a:r>
            <a:r>
              <a:rPr lang="cs-CZ" i="1" dirty="0" err="1"/>
              <a:t>index.php</a:t>
            </a:r>
            <a:r>
              <a:rPr lang="cs-CZ" i="1" dirty="0"/>
              <a:t>/</a:t>
            </a:r>
            <a:r>
              <a:rPr lang="cs-CZ" i="1" dirty="0" err="1"/>
              <a:t>Rechtsvergleichung</a:t>
            </a:r>
            <a:r>
              <a:rPr lang="cs-CZ" i="1" dirty="0"/>
              <a:t>)</a:t>
            </a:r>
            <a:endParaRPr lang="cs-CZ" sz="3600" i="1" dirty="0"/>
          </a:p>
        </p:txBody>
      </p:sp>
    </p:spTree>
    <p:extLst>
      <p:ext uri="{BB962C8B-B14F-4D97-AF65-F5344CB8AC3E}">
        <p14:creationId xmlns:p14="http://schemas.microsoft.com/office/powerpoint/2010/main" val="1188635159"/>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Template>
  <TotalTime>0</TotalTime>
  <Words>3190</Words>
  <Application>Microsoft Office PowerPoint</Application>
  <PresentationFormat>Širokoúhlá obrazovka</PresentationFormat>
  <Paragraphs>184</Paragraphs>
  <Slides>31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31</vt:i4>
      </vt:variant>
    </vt:vector>
  </HeadingPairs>
  <TitlesOfParts>
    <vt:vector size="35" baseType="lpstr">
      <vt:lpstr>Arial</vt:lpstr>
      <vt:lpstr>Tahoma</vt:lpstr>
      <vt:lpstr>Wingdings</vt:lpstr>
      <vt:lpstr>Prezentace_MU_CZ</vt:lpstr>
      <vt:lpstr> Úskalí právní komparace  Ukazováček a ty ostatní prsty a „Gylgameš“  </vt:lpstr>
      <vt:lpstr>Komparatistika jako kratochvíle? </vt:lpstr>
      <vt:lpstr>Překvapení: deskripce není komparace</vt:lpstr>
      <vt:lpstr>Klíčový moment – neúčelnost s překvapením…</vt:lpstr>
      <vt:lpstr>Funkce právní komparatistiky</vt:lpstr>
      <vt:lpstr>Funkcionální přístup právní komparatistiky</vt:lpstr>
      <vt:lpstr>Funkcionální přístup jako uznání limitů</vt:lpstr>
      <vt:lpstr>Konkurence? Comparative legal studies</vt:lpstr>
      <vt:lpstr>Příklady funkcionálního přístupu</vt:lpstr>
      <vt:lpstr>Třífázový model komparace (Constantinesco)</vt:lpstr>
      <vt:lpstr>1. Fáze: Zjištění právní úpravy institutu</vt:lpstr>
      <vt:lpstr>2. Fáze: Pochopení institutu</vt:lpstr>
      <vt:lpstr>3. Fáze: Srovnání</vt:lpstr>
      <vt:lpstr>Formanty</vt:lpstr>
      <vt:lpstr>Srovnávací právní věda jako „navigace transplantátů“</vt:lpstr>
      <vt:lpstr>Právní komparatistika v rozhodnutích soudů</vt:lpstr>
      <vt:lpstr>Příklady dobré i špatné praxe</vt:lpstr>
      <vt:lpstr>Z Gubenovy akademické encyklopedie…</vt:lpstr>
      <vt:lpstr>Slepé uličky komparatistiky</vt:lpstr>
      <vt:lpstr>Interpretace smlouvy – kontinent v. Anglie</vt:lpstr>
      <vt:lpstr>Příklad z malé země, Reitschuhe</vt:lpstr>
      <vt:lpstr>Něco tam zůstalo… prokurista s křídly</vt:lpstr>
      <vt:lpstr>Takto je to v Německu? Gravitace BGB (dokonce i ještě neexistující hvězdy)</vt:lpstr>
      <vt:lpstr>Kombinace mezinárodněprávní a historické komparace</vt:lpstr>
      <vt:lpstr>NS 29 Cdo 5036/2015 – skrytá komparativní práce</vt:lpstr>
      <vt:lpstr>Nežádoucí nominální gravitace - příklad OP, § 305 I BGB</vt:lpstr>
      <vt:lpstr>§ 1751 OZ</vt:lpstr>
      <vt:lpstr>Srovnání se zahraničím jako alibi či štít</vt:lpstr>
      <vt:lpstr>Uvědomění díky srovnávací vědě</vt:lpstr>
      <vt:lpstr>Účinky… vyvolané odstupem</vt:lpstr>
      <vt:lpstr>Literatura</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Josef Kotásek</dc:creator>
  <cp:lastModifiedBy>Josef Kotásek</cp:lastModifiedBy>
  <cp:revision>135</cp:revision>
  <cp:lastPrinted>1601-01-01T00:00:00Z</cp:lastPrinted>
  <dcterms:created xsi:type="dcterms:W3CDTF">2019-10-11T08:57:52Z</dcterms:created>
  <dcterms:modified xsi:type="dcterms:W3CDTF">2020-12-02T10:25:55Z</dcterms:modified>
</cp:coreProperties>
</file>