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63" r:id="rId13"/>
    <p:sldId id="259" r:id="rId14"/>
    <p:sldId id="264" r:id="rId15"/>
    <p:sldId id="262" r:id="rId16"/>
    <p:sldId id="26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97FF"/>
    <a:srgbClr val="D68B1C"/>
    <a:srgbClr val="FF9E1D"/>
    <a:srgbClr val="253600"/>
    <a:srgbClr val="552579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2"/>
  </p:normalViewPr>
  <p:slideViewPr>
    <p:cSldViewPr>
      <p:cViewPr varScale="1">
        <p:scale>
          <a:sx n="102" d="100"/>
          <a:sy n="102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4364321"/>
            <a:ext cx="7940660" cy="1507960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872280"/>
            <a:ext cx="7940660" cy="62991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2597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29600" cy="458115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2597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749245"/>
            <a:ext cx="8229600" cy="3817625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0604" y="527605"/>
            <a:ext cx="7024429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2597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0605" y="1443835"/>
            <a:ext cx="7024429" cy="4275740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29600" cy="53218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2597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901949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597F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531812"/>
            <a:ext cx="4040188" cy="3035058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901949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597F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531812"/>
            <a:ext cx="4041775" cy="3035058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12/15/21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 err="1"/>
              <a:t>Daňové</a:t>
            </a:r>
            <a:r>
              <a:rPr lang="en-US" dirty="0"/>
              <a:t> </a:t>
            </a:r>
            <a:r>
              <a:rPr lang="en-US" dirty="0" err="1"/>
              <a:t>řízení</a:t>
            </a:r>
            <a:br>
              <a:rPr lang="en-US" dirty="0"/>
            </a:br>
            <a:r>
              <a:rPr lang="en-US" dirty="0"/>
              <a:t>v </a:t>
            </a:r>
            <a:r>
              <a:rPr lang="en-US" dirty="0" err="1"/>
              <a:t>likvidaci</a:t>
            </a:r>
            <a:r>
              <a:rPr lang="en-US" dirty="0"/>
              <a:t> a </a:t>
            </a:r>
            <a:r>
              <a:rPr lang="en-US" dirty="0" err="1"/>
              <a:t>insolvenci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Michal </a:t>
            </a:r>
            <a:r>
              <a:rPr lang="en-US" dirty="0" err="1"/>
              <a:t>Janovec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343E6A-2114-F544-BE7D-3494917BF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při vedení účetnictví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76ACBA-5D42-3745-91EF-A924A559DC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Podle § 19 odst. 1 </a:t>
            </a:r>
            <a:r>
              <a:rPr lang="cs-CZ" dirty="0" err="1"/>
              <a:t>ZoÚ</a:t>
            </a:r>
            <a:r>
              <a:rPr lang="cs-CZ" dirty="0"/>
              <a:t> má účetní jednotka povinnost</a:t>
            </a:r>
            <a:r>
              <a:rPr lang="cs-CZ" b="1" dirty="0"/>
              <a:t> sestavit k rozvahovému dni</a:t>
            </a:r>
            <a:r>
              <a:rPr lang="cs-CZ" dirty="0"/>
              <a:t>, tj. ke dni, kdy se uzavírají účetní knihy,</a:t>
            </a:r>
            <a:r>
              <a:rPr lang="cs-CZ" b="1" dirty="0"/>
              <a:t> mimořádnou účetní závěrku</a:t>
            </a:r>
            <a:r>
              <a:rPr lang="cs-CZ" dirty="0"/>
              <a:t>.</a:t>
            </a:r>
          </a:p>
          <a:p>
            <a:endParaRPr lang="cs-CZ" dirty="0"/>
          </a:p>
          <a:p>
            <a:pPr algn="just"/>
            <a:r>
              <a:rPr lang="cs-CZ" b="1" dirty="0"/>
              <a:t>Rozhodný den</a:t>
            </a:r>
            <a:r>
              <a:rPr lang="cs-CZ" dirty="0"/>
              <a:t>: den předcházejícímu dni, kterým nastanou účinky rozhodnutí o úpadku nebo ke kterému nastanou účinky rozhodnutí soudu o přeměně reorganizace v konkurs</a:t>
            </a:r>
          </a:p>
        </p:txBody>
      </p:sp>
    </p:spTree>
    <p:extLst>
      <p:ext uri="{BB962C8B-B14F-4D97-AF65-F5344CB8AC3E}">
        <p14:creationId xmlns:p14="http://schemas.microsoft.com/office/powerpoint/2010/main" val="38575117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F96096-DD41-0445-9FFB-0B1068472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Lhůty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B48B32-CE35-DB48-A711-1CC9F9D7D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0605" y="1443835"/>
            <a:ext cx="7024429" cy="519197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Dle § 245 DŘ </a:t>
            </a:r>
          </a:p>
          <a:p>
            <a:endParaRPr lang="cs-CZ" dirty="0"/>
          </a:p>
          <a:p>
            <a:pPr algn="just">
              <a:buFontTx/>
              <a:buChar char="-"/>
            </a:pPr>
            <a:r>
              <a:rPr lang="cs-CZ" b="1" dirty="0"/>
              <a:t>daňový subjekt – dlužník - </a:t>
            </a:r>
            <a:r>
              <a:rPr lang="cs-CZ" dirty="0"/>
              <a:t>je</a:t>
            </a:r>
            <a:r>
              <a:rPr lang="cs-CZ" b="1" dirty="0"/>
              <a:t> povinen ve lhůtě</a:t>
            </a:r>
            <a:r>
              <a:rPr lang="cs-CZ" dirty="0"/>
              <a:t> podle </a:t>
            </a:r>
            <a:r>
              <a:rPr lang="cs-CZ" b="1" dirty="0"/>
              <a:t>§ 244 odst. 1 DŘ</a:t>
            </a:r>
            <a:r>
              <a:rPr lang="cs-CZ" dirty="0"/>
              <a:t> (tedy do 30 dnů ode dne účinnosti rozhodnutí o úpadku) </a:t>
            </a:r>
            <a:r>
              <a:rPr lang="cs-CZ" b="1" dirty="0"/>
              <a:t>podat všechna daňová přiznání, která nebyla dosud podána </a:t>
            </a:r>
            <a:r>
              <a:rPr lang="cs-CZ" dirty="0"/>
              <a:t>za předcházející zdaňovací období, </a:t>
            </a:r>
            <a:r>
              <a:rPr lang="cs-CZ" b="1" dirty="0"/>
              <a:t>a to i v případě</a:t>
            </a:r>
            <a:r>
              <a:rPr lang="cs-CZ" dirty="0"/>
              <a:t>, </a:t>
            </a:r>
            <a:r>
              <a:rPr lang="cs-CZ" b="1" dirty="0"/>
              <a:t>kdy původní lhůta pro jejich podání dosud neuplynula</a:t>
            </a:r>
            <a:r>
              <a:rPr lang="cs-CZ" dirty="0"/>
              <a:t>.</a:t>
            </a:r>
          </a:p>
          <a:p>
            <a:pPr algn="just">
              <a:buFontTx/>
              <a:buChar char="-"/>
            </a:pPr>
            <a:endParaRPr lang="cs-CZ" dirty="0"/>
          </a:p>
          <a:p>
            <a:pPr algn="just">
              <a:buFontTx/>
              <a:buChar char="-"/>
            </a:pPr>
            <a:r>
              <a:rPr lang="cs-CZ" sz="2600" i="1" dirty="0"/>
              <a:t>Povinnost podat nejen daňové přiznání za toto již uplynulé období, ale i za období končící ke dni předcházejícímu účinnosti rozhodnutí o úpadku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33137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420B6F-C25B-1D49-AAE0-6659CD33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Daně v insolvenčním řízení - věřitelé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2A4CF0-FF32-DF46-A4B2-B55329F56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Prohlášením úpadku mají věřitelé nárok na snížení základu daně, pokud mají pohledávku vůči dlužníku (a je nedobytná)</a:t>
            </a:r>
          </a:p>
          <a:p>
            <a:r>
              <a:rPr lang="cs-CZ" dirty="0"/>
              <a:t>Stejné právo mají také věřitelé v likvidaci</a:t>
            </a:r>
          </a:p>
          <a:p>
            <a:endParaRPr lang="cs-CZ" dirty="0"/>
          </a:p>
          <a:p>
            <a:r>
              <a:rPr lang="cs-CZ" dirty="0"/>
              <a:t>Takováto pohledávka FÚ pak není přednostní (</a:t>
            </a:r>
            <a:r>
              <a:rPr lang="cs-CZ" dirty="0" err="1"/>
              <a:t>zapodstatovou</a:t>
            </a:r>
            <a:r>
              <a:rPr lang="cs-CZ" dirty="0"/>
              <a:t>) pohledávkou -&gt; Stát nese tedy tuto pohledávku</a:t>
            </a:r>
          </a:p>
        </p:txBody>
      </p:sp>
    </p:spTree>
    <p:extLst>
      <p:ext uri="{BB962C8B-B14F-4D97-AF65-F5344CB8AC3E}">
        <p14:creationId xmlns:p14="http://schemas.microsoft.com/office/powerpoint/2010/main" val="32661369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70605" y="985720"/>
            <a:ext cx="7024429" cy="763525"/>
          </a:xfrm>
        </p:spPr>
        <p:txBody>
          <a:bodyPr/>
          <a:lstStyle/>
          <a:p>
            <a:pPr algn="l"/>
            <a:r>
              <a:rPr lang="en-US" dirty="0" err="1"/>
              <a:t>Daňové</a:t>
            </a:r>
            <a:r>
              <a:rPr lang="en-US" dirty="0"/>
              <a:t> </a:t>
            </a:r>
            <a:r>
              <a:rPr lang="en-US" dirty="0" err="1"/>
              <a:t>řízení</a:t>
            </a:r>
            <a:r>
              <a:rPr lang="en-US" dirty="0"/>
              <a:t> v </a:t>
            </a:r>
            <a:r>
              <a:rPr lang="en-US" dirty="0" err="1"/>
              <a:t>insolvenci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70605" y="2207360"/>
            <a:ext cx="7024429" cy="4275740"/>
          </a:xfrm>
        </p:spPr>
        <p:txBody>
          <a:bodyPr/>
          <a:lstStyle/>
          <a:p>
            <a:r>
              <a:rPr lang="en-US" dirty="0" err="1"/>
              <a:t>Daňový</a:t>
            </a:r>
            <a:r>
              <a:rPr lang="en-US" dirty="0"/>
              <a:t> </a:t>
            </a:r>
            <a:r>
              <a:rPr lang="en-US" dirty="0" err="1"/>
              <a:t>řád</a:t>
            </a:r>
            <a:r>
              <a:rPr lang="en-US" dirty="0"/>
              <a:t> a </a:t>
            </a:r>
            <a:r>
              <a:rPr lang="en-US" dirty="0" err="1"/>
              <a:t>insolvenční</a:t>
            </a:r>
            <a:r>
              <a:rPr lang="en-US" dirty="0"/>
              <a:t> </a:t>
            </a:r>
            <a:r>
              <a:rPr lang="en-US" dirty="0" err="1"/>
              <a:t>řízení</a:t>
            </a:r>
            <a:endParaRPr lang="en-US" dirty="0"/>
          </a:p>
          <a:p>
            <a:pPr lvl="1"/>
            <a:r>
              <a:rPr lang="en-US" dirty="0" err="1"/>
              <a:t>Jejich</a:t>
            </a:r>
            <a:r>
              <a:rPr lang="en-US" dirty="0"/>
              <a:t> </a:t>
            </a:r>
            <a:r>
              <a:rPr lang="en-US" dirty="0" err="1"/>
              <a:t>vztah</a:t>
            </a:r>
            <a:r>
              <a:rPr lang="en-US" dirty="0"/>
              <a:t> je </a:t>
            </a:r>
            <a:r>
              <a:rPr lang="en-US" dirty="0" err="1"/>
              <a:t>vymezen</a:t>
            </a:r>
            <a:r>
              <a:rPr lang="en-US" dirty="0"/>
              <a:t> § 242 DŘ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>§243 – </a:t>
            </a:r>
            <a:r>
              <a:rPr lang="en-US" dirty="0" err="1"/>
              <a:t>Daňové</a:t>
            </a:r>
            <a:r>
              <a:rPr lang="en-US" dirty="0"/>
              <a:t> </a:t>
            </a:r>
            <a:r>
              <a:rPr lang="en-US" dirty="0" err="1"/>
              <a:t>řízení</a:t>
            </a:r>
            <a:r>
              <a:rPr lang="en-US" dirty="0"/>
              <a:t> </a:t>
            </a:r>
            <a:r>
              <a:rPr lang="en-US" dirty="0" err="1"/>
              <a:t>lze</a:t>
            </a:r>
            <a:r>
              <a:rPr lang="en-US" dirty="0"/>
              <a:t> </a:t>
            </a:r>
            <a:r>
              <a:rPr lang="en-US" dirty="0" err="1"/>
              <a:t>zahájit</a:t>
            </a:r>
            <a:r>
              <a:rPr lang="en-US" dirty="0"/>
              <a:t>, </a:t>
            </a:r>
            <a:r>
              <a:rPr lang="en-US" dirty="0" err="1"/>
              <a:t>nelze</a:t>
            </a:r>
            <a:r>
              <a:rPr lang="en-US" dirty="0"/>
              <a:t> </a:t>
            </a:r>
            <a:r>
              <a:rPr lang="en-US" dirty="0" err="1"/>
              <a:t>provést</a:t>
            </a:r>
            <a:r>
              <a:rPr lang="en-US" dirty="0"/>
              <a:t> </a:t>
            </a:r>
            <a:r>
              <a:rPr lang="en-US" dirty="0" err="1"/>
              <a:t>exekuci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err="1"/>
              <a:t>Problematika</a:t>
            </a:r>
            <a:r>
              <a:rPr lang="en-US" dirty="0"/>
              <a:t> </a:t>
            </a:r>
            <a:r>
              <a:rPr lang="en-US" dirty="0" err="1"/>
              <a:t>přeplatku</a:t>
            </a:r>
            <a:r>
              <a:rPr lang="en-US" dirty="0"/>
              <a:t> a </a:t>
            </a:r>
            <a:r>
              <a:rPr lang="en-US" dirty="0" err="1"/>
              <a:t>úpadku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445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294F3E-0478-3A4F-BC61-3E8E5211A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Daňový přeplatek a jeho použitelnost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6382DA-02BE-C845-BBEC-3820762C8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b="1" dirty="0"/>
              <a:t>započtení přeplatku na dani, který měl úpadce, proti nedoplatku úpadce na jiné dani lze uplatnit nejpozději do jejich přezkoumání při přezkumném jednání</a:t>
            </a:r>
            <a:r>
              <a:rPr lang="cs-CZ" dirty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b="1" i="1" dirty="0"/>
              <a:t>postup pro zjištění </a:t>
            </a:r>
            <a:r>
              <a:rPr lang="cs-CZ" b="1" i="1" dirty="0" err="1"/>
              <a:t>vratitelnosti</a:t>
            </a:r>
            <a:r>
              <a:rPr lang="cs-CZ" b="1" i="1" dirty="0"/>
              <a:t> přeplatku</a:t>
            </a:r>
            <a:r>
              <a:rPr lang="cs-CZ" i="1" dirty="0"/>
              <a:t> vzniklého na základě skutečností, které nastaly nejpozději dnem předcházejícím dni účinnosti rozhodnutí o úpadku, se uplatní pro nedoplatky </a:t>
            </a:r>
            <a:r>
              <a:rPr lang="cs-CZ" b="1" i="1" dirty="0"/>
              <a:t>nejpozději do jejich přezkoumání při přezkumném jednání</a:t>
            </a:r>
          </a:p>
          <a:p>
            <a:pPr algn="just"/>
            <a:endParaRPr lang="cs-CZ" b="1" i="1" dirty="0"/>
          </a:p>
          <a:p>
            <a:pPr algn="just"/>
            <a:r>
              <a:rPr lang="cs-CZ" i="1" dirty="0"/>
              <a:t>Po přezkumném jednání se řízení o stanovení daňové povinnosti zastavuje až do vydání rozhodnutí, jímž se insolvenční řízení končí</a:t>
            </a:r>
            <a:endParaRPr lang="cs-CZ" b="1" i="1" dirty="0"/>
          </a:p>
          <a:p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23985784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2321BD-7C16-F340-BD22-0047E9A18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Daně v insolvenčním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168646-5B9E-0F4F-A825-ACE0402DE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Veškeré daně a poplatky jsou dle § 168/2 pohledávkami přednostními – za majetkovou podstatou</a:t>
            </a:r>
          </a:p>
          <a:p>
            <a:endParaRPr lang="cs-CZ" dirty="0"/>
          </a:p>
          <a:p>
            <a:r>
              <a:rPr lang="cs-CZ" dirty="0"/>
              <a:t>Lze uspokojovat kdykoliv po úpadku, avšak jsou na roveň postavené ostatním </a:t>
            </a:r>
            <a:r>
              <a:rPr lang="cs-CZ" dirty="0" err="1"/>
              <a:t>zapodstatovým</a:t>
            </a:r>
            <a:r>
              <a:rPr lang="cs-CZ" dirty="0"/>
              <a:t> pohledávkám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25453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C36F1D-2488-2840-BD05-1E8749CD8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Jiné daňové předpisy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C1C941-F7D1-A944-A77C-82B0C1F7F5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Dle zákona o daních z příjmu </a:t>
            </a:r>
            <a:r>
              <a:rPr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§ 38gb/1osoba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insolvenci během zdaňovacího období 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nemůže uplatnit daňová zvýhodnění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s výjimkou slevy na poplatníka (24 840 Kč) a na vyživované dítě žijící s ním ve společné domácnosti podle § 35c</a:t>
            </a:r>
          </a:p>
        </p:txBody>
      </p:sp>
    </p:spTree>
    <p:extLst>
      <p:ext uri="{BB962C8B-B14F-4D97-AF65-F5344CB8AC3E}">
        <p14:creationId xmlns:p14="http://schemas.microsoft.com/office/powerpoint/2010/main" val="2551852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9712C951-0688-4047-A07F-20B36B67923F}"/>
              </a:ext>
            </a:extLst>
          </p:cNvPr>
          <p:cNvSpPr txBox="1"/>
          <p:nvPr/>
        </p:nvSpPr>
        <p:spPr>
          <a:xfrm>
            <a:off x="3431969" y="1138425"/>
            <a:ext cx="5650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Specifika daňového řízení?</a:t>
            </a:r>
            <a:r>
              <a:rPr lang="cs-CZ" dirty="0"/>
              <a:t>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7A9D8D6E-C779-FC45-B513-82D48E1DF60C}"/>
              </a:ext>
            </a:extLst>
          </p:cNvPr>
          <p:cNvSpPr txBox="1"/>
          <p:nvPr/>
        </p:nvSpPr>
        <p:spPr>
          <a:xfrm>
            <a:off x="3431969" y="2905780"/>
            <a:ext cx="366959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Likvidace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vs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Insolvence</a:t>
            </a:r>
          </a:p>
          <a:p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 to je?</a:t>
            </a:r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C31AF3-0ED2-0E41-B9DA-1178B16AE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Likvidace a daňové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875A05-7AF7-E140-917D-F3C75810B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Žádný rozdíl</a:t>
            </a:r>
          </a:p>
          <a:p>
            <a:endParaRPr lang="cs-CZ" dirty="0"/>
          </a:p>
          <a:p>
            <a:r>
              <a:rPr lang="cs-CZ" dirty="0"/>
              <a:t>Na likvidátora přecházejí veškeré povinnosti subjektu. </a:t>
            </a:r>
          </a:p>
          <a:p>
            <a:r>
              <a:rPr lang="cs-CZ" dirty="0"/>
              <a:t>Daňová přiznání (vstup do L. řádná DP, ukončení L)</a:t>
            </a:r>
          </a:p>
          <a:p>
            <a:endParaRPr lang="cs-CZ" dirty="0"/>
          </a:p>
          <a:p>
            <a:r>
              <a:rPr lang="cs-CZ" dirty="0"/>
              <a:t>Bez souhlasu správce daně není možné likvidaci ukončit</a:t>
            </a:r>
          </a:p>
        </p:txBody>
      </p:sp>
    </p:spTree>
    <p:extLst>
      <p:ext uri="{BB962C8B-B14F-4D97-AF65-F5344CB8AC3E}">
        <p14:creationId xmlns:p14="http://schemas.microsoft.com/office/powerpoint/2010/main" val="630212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8043D5-9D48-1944-BDA9-D90FD1950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Daňové přiznání po rozhodnutí o úpadku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1510A5-CF73-B44A-9978-22910BD3F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Dle § 244 odst. 1 DŘ je</a:t>
            </a:r>
            <a:r>
              <a:rPr lang="cs-CZ" b="1" dirty="0"/>
              <a:t> daňový subjekt </a:t>
            </a:r>
            <a:r>
              <a:rPr lang="cs-CZ" dirty="0"/>
              <a:t>(fyzická i právnická osoba) </a:t>
            </a:r>
          </a:p>
          <a:p>
            <a:pPr algn="just"/>
            <a:endParaRPr lang="cs-CZ" b="1" dirty="0"/>
          </a:p>
          <a:p>
            <a:pPr algn="just"/>
            <a:r>
              <a:rPr lang="cs-CZ" dirty="0"/>
              <a:t>povinen podat daňové přiznání ve lhůtě do 30 dnů ode dne účinnosti rozhodnutí o úpadku za tu část zdaňovacího období, která uplynula do dne předcházejícího účinnosti tohoto rozhodnutí, a za kterou dosud nebylo podáno</a:t>
            </a:r>
          </a:p>
        </p:txBody>
      </p:sp>
    </p:spTree>
    <p:extLst>
      <p:ext uri="{BB962C8B-B14F-4D97-AF65-F5344CB8AC3E}">
        <p14:creationId xmlns:p14="http://schemas.microsoft.com/office/powerpoint/2010/main" val="2145966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2631EB-E09B-B54B-8B79-9ADE8A147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Podání daňového přiznání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7052A5-53C9-BE41-B445-F8C0C48A2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Daňové přiznání </a:t>
            </a:r>
            <a:r>
              <a:rPr lang="cs-CZ" b="1" dirty="0"/>
              <a:t>podává osoba, která má dispoziční oprávnění k nakládání s majetkovou podstatou</a:t>
            </a:r>
            <a:r>
              <a:rPr lang="cs-CZ" dirty="0"/>
              <a:t> podle § 229 IZ a dalších ustanovení téhož zákona. </a:t>
            </a:r>
          </a:p>
          <a:p>
            <a:pPr algn="just"/>
            <a:endParaRPr lang="cs-CZ" dirty="0"/>
          </a:p>
          <a:p>
            <a:pPr algn="just"/>
            <a:r>
              <a:rPr lang="cs-CZ" u="sng" dirty="0"/>
              <a:t>v reorganizaci a oddlužení </a:t>
            </a:r>
            <a:r>
              <a:rPr lang="cs-CZ" dirty="0"/>
              <a:t>je to </a:t>
            </a:r>
            <a:r>
              <a:rPr lang="cs-CZ" b="1" dirty="0"/>
              <a:t>dlužník</a:t>
            </a:r>
            <a:r>
              <a:rPr lang="cs-CZ" dirty="0"/>
              <a:t>,</a:t>
            </a:r>
          </a:p>
          <a:p>
            <a:pPr algn="just"/>
            <a:r>
              <a:rPr lang="cs-CZ" u="sng" dirty="0"/>
              <a:t>v konkursu </a:t>
            </a:r>
            <a:r>
              <a:rPr lang="cs-CZ" dirty="0"/>
              <a:t>(ať již jde o dlužníka právnickou či fyzickou osobou) je to vždy </a:t>
            </a:r>
            <a:r>
              <a:rPr lang="cs-CZ" b="1" dirty="0"/>
              <a:t>místo dlužníka ustanovený insolvenční správce</a:t>
            </a:r>
            <a:r>
              <a:rPr lang="cs-CZ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104284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E22153-58A1-784E-A3D0-6E4E68659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Podání daňového přiznání - pokračování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70478A-5F74-E846-A5D1-67C348E6E4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b="1" dirty="0"/>
              <a:t>Jestliže dlužník neposkytuje insolvenčnímu správci řádnou součinnost a insolvenční správce tak nemá možnost splnit své povinnosti podle § 244 odst. 1 DŘ </a:t>
            </a:r>
            <a:r>
              <a:rPr lang="cs-CZ" dirty="0"/>
              <a:t>(tedy podat včas řádné daňové přiznání za všechna období, za která dosud nebylo podáno)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Lhůty, ve kterých je daňový subjekt povinen podat řádné daňové tvrzení nebo dodatečné daňové tvrzení v průběhu insolvenčního řízení, zůstávají zachovány.</a:t>
            </a:r>
          </a:p>
        </p:txBody>
      </p:sp>
    </p:spTree>
    <p:extLst>
      <p:ext uri="{BB962C8B-B14F-4D97-AF65-F5344CB8AC3E}">
        <p14:creationId xmlns:p14="http://schemas.microsoft.com/office/powerpoint/2010/main" val="1698795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E2CE67-30E0-BB4E-9640-D2BE7FDF5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Speciální úprava ZDP pro </a:t>
            </a:r>
            <a:r>
              <a:rPr lang="cs-CZ" dirty="0" err="1"/>
              <a:t>Fyz</a:t>
            </a:r>
            <a:r>
              <a:rPr lang="cs-CZ" dirty="0"/>
              <a:t> Os.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CC0E27-BE5E-ED48-8B37-383E6C035F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3310" y="1443835"/>
            <a:ext cx="6871724" cy="4886560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§ 38g odst. 1 ZDP – daňové přiznání podávají dlužníci</a:t>
            </a:r>
          </a:p>
          <a:p>
            <a:pPr marL="0" indent="0" algn="just">
              <a:buNone/>
            </a:pPr>
            <a:r>
              <a:rPr lang="cs-CZ" dirty="0"/>
              <a:t>-</a:t>
            </a:r>
            <a:r>
              <a:rPr lang="cs-CZ" b="1" dirty="0"/>
              <a:t> jejichž roční příjmy, které jsou předmětem daně, přesáhly 15 000 Kč</a:t>
            </a:r>
            <a:r>
              <a:rPr lang="cs-CZ" dirty="0"/>
              <a:t>, </a:t>
            </a:r>
            <a:r>
              <a:rPr lang="cs-CZ" b="1" dirty="0"/>
              <a:t>pokud se nejedná o příjmy</a:t>
            </a:r>
            <a:r>
              <a:rPr lang="cs-CZ" dirty="0"/>
              <a:t> od daně </a:t>
            </a:r>
            <a:r>
              <a:rPr lang="cs-CZ" b="1" dirty="0"/>
              <a:t>osvobozené nebo</a:t>
            </a:r>
            <a:r>
              <a:rPr lang="cs-CZ" dirty="0"/>
              <a:t> o příjmy, z </a:t>
            </a:r>
            <a:r>
              <a:rPr lang="cs-CZ" b="1" dirty="0"/>
              <a:t>nichž je daň vybíraná srážkou</a:t>
            </a:r>
            <a:r>
              <a:rPr lang="cs-CZ" dirty="0"/>
              <a:t> podle zvláštní sazby daně,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- </a:t>
            </a:r>
            <a:r>
              <a:rPr lang="cs-CZ" b="1" dirty="0"/>
              <a:t>jejichž roční příjmy</a:t>
            </a:r>
            <a:r>
              <a:rPr lang="cs-CZ" dirty="0"/>
              <a:t>, které jsou předmětem daně z příjmu, </a:t>
            </a:r>
            <a:r>
              <a:rPr lang="cs-CZ" b="1" dirty="0"/>
              <a:t>nepřesáhly</a:t>
            </a:r>
            <a:r>
              <a:rPr lang="cs-CZ" dirty="0"/>
              <a:t> stanovenou hranici </a:t>
            </a:r>
            <a:r>
              <a:rPr lang="cs-CZ" b="1" dirty="0"/>
              <a:t>15 000 Kč, ale </a:t>
            </a:r>
            <a:r>
              <a:rPr lang="cs-CZ" dirty="0"/>
              <a:t>kteří </a:t>
            </a:r>
            <a:r>
              <a:rPr lang="cs-CZ" b="1" dirty="0"/>
              <a:t>vykazují daňovou ztrátu</a:t>
            </a:r>
            <a:r>
              <a:rPr lang="cs-CZ" dirty="0"/>
              <a:t>.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Pro </a:t>
            </a:r>
            <a:r>
              <a:rPr lang="cs-CZ" b="1" dirty="0"/>
              <a:t>zpracování daňového přiznání</a:t>
            </a:r>
            <a:r>
              <a:rPr lang="cs-CZ" dirty="0"/>
              <a:t> dlužníka fyzické osoby v insolvenčním řízení</a:t>
            </a:r>
            <a:r>
              <a:rPr lang="cs-CZ" b="1" dirty="0"/>
              <a:t>, ve lhůtách podle § 244 DŘ,</a:t>
            </a:r>
            <a:r>
              <a:rPr lang="cs-CZ" dirty="0"/>
              <a:t> je nutno </a:t>
            </a:r>
            <a:r>
              <a:rPr lang="cs-CZ" b="1" dirty="0"/>
              <a:t>dbát speciální úpravy upravené v § 38gb ZDP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0552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7D257D-2752-DC46-ADAD-7D832F50E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Fyzické osoby - dlužníci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DD2EB5-B7B6-FE49-A2E9-2F5F5A1485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Podle § 244 DŘ se postupuje </a:t>
            </a:r>
            <a:r>
              <a:rPr lang="cs-CZ" b="1" dirty="0"/>
              <a:t>také u tvrzení u daní vyměřovaných za zdaňovací období, i u daní jednorázových, pokud nebyla dosud podána.</a:t>
            </a:r>
            <a:r>
              <a:rPr lang="cs-CZ" dirty="0"/>
              <a:t> </a:t>
            </a:r>
          </a:p>
          <a:p>
            <a:endParaRPr lang="cs-CZ" dirty="0"/>
          </a:p>
          <a:p>
            <a:r>
              <a:rPr lang="cs-CZ" dirty="0"/>
              <a:t>V souladu s § 16b ZDP je </a:t>
            </a:r>
            <a:r>
              <a:rPr lang="cs-CZ" b="1" dirty="0"/>
              <a:t>zdaňovacím obdobím fyzické osoby vždy kalendářní rok,</a:t>
            </a:r>
            <a:r>
              <a:rPr lang="cs-CZ" dirty="0"/>
              <a:t> nevzniká </a:t>
            </a:r>
            <a:r>
              <a:rPr lang="cs-CZ" b="1" dirty="0"/>
              <a:t>rozhodnutím o úpadku </a:t>
            </a:r>
            <a:r>
              <a:rPr lang="cs-CZ" dirty="0"/>
              <a:t>nové zdaňovací období</a:t>
            </a:r>
          </a:p>
        </p:txBody>
      </p:sp>
    </p:spTree>
    <p:extLst>
      <p:ext uri="{BB962C8B-B14F-4D97-AF65-F5344CB8AC3E}">
        <p14:creationId xmlns:p14="http://schemas.microsoft.com/office/powerpoint/2010/main" val="234399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F0F53D-E71A-5B4E-8706-747BA57E1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zaměstnavatelů v IŘ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03AF90-53A1-6B4E-98D0-FB0D7564C4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Insolvenční řízení vedené vůči fyzické osobě s příjmy podle § 6 ZDP </a:t>
            </a:r>
            <a:r>
              <a:rPr lang="cs-CZ" b="1" dirty="0"/>
              <a:t>nijak nemění </a:t>
            </a:r>
            <a:r>
              <a:rPr lang="cs-CZ" dirty="0"/>
              <a:t>povinnosti jeho zaměstnavatele vůči správci daně. Zaměstnavatel při provádění srážek ze mzdy dlužníka poté postupuje podle OSŘ, případně pak podle povinností, které jim určí insolvenční soud.</a:t>
            </a:r>
          </a:p>
        </p:txBody>
      </p:sp>
    </p:spTree>
    <p:extLst>
      <p:ext uri="{BB962C8B-B14F-4D97-AF65-F5344CB8AC3E}">
        <p14:creationId xmlns:p14="http://schemas.microsoft.com/office/powerpoint/2010/main" val="2602948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833</Words>
  <Application>Microsoft Macintosh PowerPoint</Application>
  <PresentationFormat>Předvádění na obrazovce (4:3)</PresentationFormat>
  <Paragraphs>73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Office Theme</vt:lpstr>
      <vt:lpstr>Daňové řízení v likvidaci a insolvenci</vt:lpstr>
      <vt:lpstr>Prezentace aplikace PowerPoint</vt:lpstr>
      <vt:lpstr>Likvidace a daňové řízení</vt:lpstr>
      <vt:lpstr>Daňové přiznání po rozhodnutí o úpadku </vt:lpstr>
      <vt:lpstr>Podání daňového přiznání</vt:lpstr>
      <vt:lpstr>Podání daňového přiznání - pokračování</vt:lpstr>
      <vt:lpstr>Speciální úprava ZDP pro Fyz Os.</vt:lpstr>
      <vt:lpstr>Fyzické osoby - dlužníci</vt:lpstr>
      <vt:lpstr>Povinnosti zaměstnavatelů v IŘ</vt:lpstr>
      <vt:lpstr>Povinnosti při vedení účetnictví</vt:lpstr>
      <vt:lpstr>Lhůty</vt:lpstr>
      <vt:lpstr>Daně v insolvenčním řízení - věřitelé</vt:lpstr>
      <vt:lpstr>Daňové řízení v insolvenci</vt:lpstr>
      <vt:lpstr>Daňový přeplatek a jeho použitelnost</vt:lpstr>
      <vt:lpstr>Daně v insolvenčním řízení</vt:lpstr>
      <vt:lpstr>Jiné daňové předpisy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Michal Janovec</cp:lastModifiedBy>
  <cp:revision>51</cp:revision>
  <dcterms:created xsi:type="dcterms:W3CDTF">2013-08-21T19:17:07Z</dcterms:created>
  <dcterms:modified xsi:type="dcterms:W3CDTF">2021-12-15T08:42:33Z</dcterms:modified>
</cp:coreProperties>
</file>