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30"/>
  </p:handoutMasterIdLst>
  <p:sldIdLst>
    <p:sldId id="256" r:id="rId5"/>
    <p:sldId id="345" r:id="rId6"/>
    <p:sldId id="314" r:id="rId7"/>
    <p:sldId id="347" r:id="rId8"/>
    <p:sldId id="346" r:id="rId9"/>
    <p:sldId id="366" r:id="rId10"/>
    <p:sldId id="318" r:id="rId11"/>
    <p:sldId id="360" r:id="rId12"/>
    <p:sldId id="348" r:id="rId13"/>
    <p:sldId id="361" r:id="rId14"/>
    <p:sldId id="362" r:id="rId15"/>
    <p:sldId id="349" r:id="rId16"/>
    <p:sldId id="350" r:id="rId17"/>
    <p:sldId id="351" r:id="rId18"/>
    <p:sldId id="363" r:id="rId19"/>
    <p:sldId id="352" r:id="rId20"/>
    <p:sldId id="353" r:id="rId21"/>
    <p:sldId id="354" r:id="rId22"/>
    <p:sldId id="364" r:id="rId23"/>
    <p:sldId id="355" r:id="rId24"/>
    <p:sldId id="357" r:id="rId25"/>
    <p:sldId id="358" r:id="rId26"/>
    <p:sldId id="365" r:id="rId27"/>
    <p:sldId id="359" r:id="rId28"/>
    <p:sldId id="261" r:id="rId2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3" d="100"/>
          <a:sy n="63" d="100"/>
        </p:scale>
        <p:origin x="71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Schweigl" userId="ab923b3b-419b-495d-91dc-ec48b05e0a58" providerId="ADAL" clId="{D992FD31-36A4-45C2-94A0-38EF27BA8092}"/>
    <pc:docChg chg="custSel modSld">
      <pc:chgData name="Johan Schweigl" userId="ab923b3b-419b-495d-91dc-ec48b05e0a58" providerId="ADAL" clId="{D992FD31-36A4-45C2-94A0-38EF27BA8092}" dt="2021-10-03T07:18:40.258" v="107" actId="14100"/>
      <pc:docMkLst>
        <pc:docMk/>
      </pc:docMkLst>
      <pc:sldChg chg="modSp">
        <pc:chgData name="Johan Schweigl" userId="ab923b3b-419b-495d-91dc-ec48b05e0a58" providerId="ADAL" clId="{D992FD31-36A4-45C2-94A0-38EF27BA8092}" dt="2021-10-03T07:06:15.897" v="15" actId="20577"/>
        <pc:sldMkLst>
          <pc:docMk/>
          <pc:sldMk cId="3651462405" sldId="314"/>
        </pc:sldMkLst>
        <pc:spChg chg="mod">
          <ac:chgData name="Johan Schweigl" userId="ab923b3b-419b-495d-91dc-ec48b05e0a58" providerId="ADAL" clId="{D992FD31-36A4-45C2-94A0-38EF27BA8092}" dt="2021-10-03T07:06:15.897" v="15" actId="20577"/>
          <ac:spMkLst>
            <pc:docMk/>
            <pc:sldMk cId="3651462405" sldId="314"/>
            <ac:spMk id="3" creationId="{00000000-0000-0000-0000-000000000000}"/>
          </ac:spMkLst>
        </pc:spChg>
      </pc:sldChg>
      <pc:sldChg chg="modSp">
        <pc:chgData name="Johan Schweigl" userId="ab923b3b-419b-495d-91dc-ec48b05e0a58" providerId="ADAL" clId="{D992FD31-36A4-45C2-94A0-38EF27BA8092}" dt="2021-10-03T07:18:40.258" v="107" actId="14100"/>
        <pc:sldMkLst>
          <pc:docMk/>
          <pc:sldMk cId="994963501" sldId="346"/>
        </pc:sldMkLst>
        <pc:spChg chg="mod">
          <ac:chgData name="Johan Schweigl" userId="ab923b3b-419b-495d-91dc-ec48b05e0a58" providerId="ADAL" clId="{D992FD31-36A4-45C2-94A0-38EF27BA8092}" dt="2021-10-03T07:18:40.258" v="107" actId="14100"/>
          <ac:spMkLst>
            <pc:docMk/>
            <pc:sldMk cId="994963501" sldId="346"/>
            <ac:spMk id="2" creationId="{00000000-0000-0000-0000-000000000000}"/>
          </ac:spMkLst>
        </pc:spChg>
        <pc:spChg chg="mod">
          <ac:chgData name="Johan Schweigl" userId="ab923b3b-419b-495d-91dc-ec48b05e0a58" providerId="ADAL" clId="{D992FD31-36A4-45C2-94A0-38EF27BA8092}" dt="2021-10-03T07:18:18.821" v="106" actId="27636"/>
          <ac:spMkLst>
            <pc:docMk/>
            <pc:sldMk cId="994963501" sldId="346"/>
            <ac:spMk id="3" creationId="{00000000-0000-0000-0000-000000000000}"/>
          </ac:spMkLst>
        </pc:spChg>
      </pc:sldChg>
    </pc:docChg>
  </pc:docChgLst>
  <pc:docChgLst>
    <pc:chgData name="Johan Schweigl" userId="ab923b3b-419b-495d-91dc-ec48b05e0a58" providerId="ADAL" clId="{6B415B32-4F06-44E1-8E94-9B67A2F9633D}"/>
    <pc:docChg chg="undo custSel addSld modSld">
      <pc:chgData name="Johan Schweigl" userId="ab923b3b-419b-495d-91dc-ec48b05e0a58" providerId="ADAL" clId="{6B415B32-4F06-44E1-8E94-9B67A2F9633D}" dt="2021-10-03T09:15:17.404" v="2066" actId="20577"/>
      <pc:docMkLst>
        <pc:docMk/>
      </pc:docMkLst>
      <pc:sldChg chg="modSp">
        <pc:chgData name="Johan Schweigl" userId="ab923b3b-419b-495d-91dc-ec48b05e0a58" providerId="ADAL" clId="{6B415B32-4F06-44E1-8E94-9B67A2F9633D}" dt="2021-10-03T09:15:17.404" v="2066" actId="20577"/>
        <pc:sldMkLst>
          <pc:docMk/>
          <pc:sldMk cId="994963501" sldId="346"/>
        </pc:sldMkLst>
        <pc:spChg chg="mod">
          <ac:chgData name="Johan Schweigl" userId="ab923b3b-419b-495d-91dc-ec48b05e0a58" providerId="ADAL" clId="{6B415B32-4F06-44E1-8E94-9B67A2F9633D}" dt="2021-10-03T09:15:17.404" v="2066" actId="20577"/>
          <ac:spMkLst>
            <pc:docMk/>
            <pc:sldMk cId="994963501" sldId="346"/>
            <ac:spMk id="3" creationId="{00000000-0000-0000-0000-000000000000}"/>
          </ac:spMkLst>
        </pc:spChg>
      </pc:sldChg>
      <pc:sldChg chg="modSp">
        <pc:chgData name="Johan Schweigl" userId="ab923b3b-419b-495d-91dc-ec48b05e0a58" providerId="ADAL" clId="{6B415B32-4F06-44E1-8E94-9B67A2F9633D}" dt="2021-10-03T08:01:52.972" v="904" actId="20577"/>
        <pc:sldMkLst>
          <pc:docMk/>
          <pc:sldMk cId="431633182" sldId="349"/>
        </pc:sldMkLst>
        <pc:spChg chg="mod">
          <ac:chgData name="Johan Schweigl" userId="ab923b3b-419b-495d-91dc-ec48b05e0a58" providerId="ADAL" clId="{6B415B32-4F06-44E1-8E94-9B67A2F9633D}" dt="2021-10-03T08:01:52.972" v="904" actId="20577"/>
          <ac:spMkLst>
            <pc:docMk/>
            <pc:sldMk cId="431633182" sldId="349"/>
            <ac:spMk id="3" creationId="{00000000-0000-0000-0000-000000000000}"/>
          </ac:spMkLst>
        </pc:spChg>
      </pc:sldChg>
      <pc:sldChg chg="modSp">
        <pc:chgData name="Johan Schweigl" userId="ab923b3b-419b-495d-91dc-ec48b05e0a58" providerId="ADAL" clId="{6B415B32-4F06-44E1-8E94-9B67A2F9633D}" dt="2021-10-03T08:37:32.881" v="1254" actId="20577"/>
        <pc:sldMkLst>
          <pc:docMk/>
          <pc:sldMk cId="2164326753" sldId="354"/>
        </pc:sldMkLst>
        <pc:spChg chg="mod">
          <ac:chgData name="Johan Schweigl" userId="ab923b3b-419b-495d-91dc-ec48b05e0a58" providerId="ADAL" clId="{6B415B32-4F06-44E1-8E94-9B67A2F9633D}" dt="2021-10-03T08:37:32.881" v="1254" actId="20577"/>
          <ac:spMkLst>
            <pc:docMk/>
            <pc:sldMk cId="2164326753" sldId="354"/>
            <ac:spMk id="3" creationId="{00000000-0000-0000-0000-000000000000}"/>
          </ac:spMkLst>
        </pc:spChg>
      </pc:sldChg>
      <pc:sldChg chg="modSp">
        <pc:chgData name="Johan Schweigl" userId="ab923b3b-419b-495d-91dc-ec48b05e0a58" providerId="ADAL" clId="{6B415B32-4F06-44E1-8E94-9B67A2F9633D}" dt="2021-10-03T07:35:23.719" v="409" actId="20577"/>
        <pc:sldMkLst>
          <pc:docMk/>
          <pc:sldMk cId="2030310852" sldId="360"/>
        </pc:sldMkLst>
        <pc:spChg chg="mod">
          <ac:chgData name="Johan Schweigl" userId="ab923b3b-419b-495d-91dc-ec48b05e0a58" providerId="ADAL" clId="{6B415B32-4F06-44E1-8E94-9B67A2F9633D}" dt="2021-10-03T07:35:23.719" v="409" actId="20577"/>
          <ac:spMkLst>
            <pc:docMk/>
            <pc:sldMk cId="2030310852" sldId="360"/>
            <ac:spMk id="3" creationId="{00000000-0000-0000-0000-000000000000}"/>
          </ac:spMkLst>
        </pc:spChg>
      </pc:sldChg>
      <pc:sldChg chg="modSp">
        <pc:chgData name="Johan Schweigl" userId="ab923b3b-419b-495d-91dc-ec48b05e0a58" providerId="ADAL" clId="{6B415B32-4F06-44E1-8E94-9B67A2F9633D}" dt="2021-10-03T08:00:38.175" v="883" actId="20577"/>
        <pc:sldMkLst>
          <pc:docMk/>
          <pc:sldMk cId="1735393822" sldId="361"/>
        </pc:sldMkLst>
        <pc:spChg chg="mod">
          <ac:chgData name="Johan Schweigl" userId="ab923b3b-419b-495d-91dc-ec48b05e0a58" providerId="ADAL" clId="{6B415B32-4F06-44E1-8E94-9B67A2F9633D}" dt="2021-10-03T08:00:38.175" v="883" actId="20577"/>
          <ac:spMkLst>
            <pc:docMk/>
            <pc:sldMk cId="1735393822" sldId="361"/>
            <ac:spMk id="3" creationId="{00000000-0000-0000-0000-000000000000}"/>
          </ac:spMkLst>
        </pc:spChg>
      </pc:sldChg>
      <pc:sldChg chg="modSp">
        <pc:chgData name="Johan Schweigl" userId="ab923b3b-419b-495d-91dc-ec48b05e0a58" providerId="ADAL" clId="{6B415B32-4F06-44E1-8E94-9B67A2F9633D}" dt="2021-10-03T08:33:53.392" v="1253" actId="20577"/>
        <pc:sldMkLst>
          <pc:docMk/>
          <pc:sldMk cId="2435484657" sldId="363"/>
        </pc:sldMkLst>
        <pc:spChg chg="mod">
          <ac:chgData name="Johan Schweigl" userId="ab923b3b-419b-495d-91dc-ec48b05e0a58" providerId="ADAL" clId="{6B415B32-4F06-44E1-8E94-9B67A2F9633D}" dt="2021-10-03T08:33:53.392" v="1253" actId="20577"/>
          <ac:spMkLst>
            <pc:docMk/>
            <pc:sldMk cId="2435484657" sldId="363"/>
            <ac:spMk id="3" creationId="{00000000-0000-0000-0000-000000000000}"/>
          </ac:spMkLst>
        </pc:spChg>
      </pc:sldChg>
      <pc:sldChg chg="modSp">
        <pc:chgData name="Johan Schweigl" userId="ab923b3b-419b-495d-91dc-ec48b05e0a58" providerId="ADAL" clId="{6B415B32-4F06-44E1-8E94-9B67A2F9633D}" dt="2021-10-03T08:50:16.588" v="1908" actId="20577"/>
        <pc:sldMkLst>
          <pc:docMk/>
          <pc:sldMk cId="295646492" sldId="364"/>
        </pc:sldMkLst>
        <pc:spChg chg="mod">
          <ac:chgData name="Johan Schweigl" userId="ab923b3b-419b-495d-91dc-ec48b05e0a58" providerId="ADAL" clId="{6B415B32-4F06-44E1-8E94-9B67A2F9633D}" dt="2021-10-03T08:50:16.588" v="1908" actId="20577"/>
          <ac:spMkLst>
            <pc:docMk/>
            <pc:sldMk cId="295646492" sldId="364"/>
            <ac:spMk id="3" creationId="{00000000-0000-0000-0000-000000000000}"/>
          </ac:spMkLst>
        </pc:spChg>
      </pc:sldChg>
      <pc:sldChg chg="modSp">
        <pc:chgData name="Johan Schweigl" userId="ab923b3b-419b-495d-91dc-ec48b05e0a58" providerId="ADAL" clId="{6B415B32-4F06-44E1-8E94-9B67A2F9633D}" dt="2021-10-03T09:11:44.412" v="1958" actId="20577"/>
        <pc:sldMkLst>
          <pc:docMk/>
          <pc:sldMk cId="1865615464" sldId="365"/>
        </pc:sldMkLst>
        <pc:spChg chg="mod">
          <ac:chgData name="Johan Schweigl" userId="ab923b3b-419b-495d-91dc-ec48b05e0a58" providerId="ADAL" clId="{6B415B32-4F06-44E1-8E94-9B67A2F9633D}" dt="2021-10-03T09:11:44.412" v="1958" actId="20577"/>
          <ac:spMkLst>
            <pc:docMk/>
            <pc:sldMk cId="1865615464" sldId="365"/>
            <ac:spMk id="3" creationId="{00000000-0000-0000-0000-000000000000}"/>
          </ac:spMkLst>
        </pc:spChg>
      </pc:sldChg>
      <pc:sldChg chg="modSp add">
        <pc:chgData name="Johan Schweigl" userId="ab923b3b-419b-495d-91dc-ec48b05e0a58" providerId="ADAL" clId="{6B415B32-4F06-44E1-8E94-9B67A2F9633D}" dt="2021-10-03T07:58:22.286" v="835" actId="20577"/>
        <pc:sldMkLst>
          <pc:docMk/>
          <pc:sldMk cId="3227961712" sldId="366"/>
        </pc:sldMkLst>
        <pc:spChg chg="mod">
          <ac:chgData name="Johan Schweigl" userId="ab923b3b-419b-495d-91dc-ec48b05e0a58" providerId="ADAL" clId="{6B415B32-4F06-44E1-8E94-9B67A2F9633D}" dt="2021-10-03T07:51:12.886" v="463" actId="20577"/>
          <ac:spMkLst>
            <pc:docMk/>
            <pc:sldMk cId="3227961712" sldId="366"/>
            <ac:spMk id="2" creationId="{00000000-0000-0000-0000-000000000000}"/>
          </ac:spMkLst>
        </pc:spChg>
        <pc:spChg chg="mod">
          <ac:chgData name="Johan Schweigl" userId="ab923b3b-419b-495d-91dc-ec48b05e0a58" providerId="ADAL" clId="{6B415B32-4F06-44E1-8E94-9B67A2F9633D}" dt="2021-10-03T07:58:22.286" v="835" actId="20577"/>
          <ac:spMkLst>
            <pc:docMk/>
            <pc:sldMk cId="3227961712" sldId="36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77674" y="566928"/>
            <a:ext cx="8677748" cy="224331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Finanční trh - akcie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/>
              <a:t>Právo finančního trhu</a:t>
            </a:r>
          </a:p>
          <a:p>
            <a:r>
              <a:rPr lang="cs-CZ" sz="2400" dirty="0"/>
              <a:t>přednáška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272713" cy="1432099"/>
          </a:xfrm>
        </p:spPr>
        <p:txBody>
          <a:bodyPr/>
          <a:lstStyle/>
          <a:p>
            <a:pPr algn="l"/>
            <a:r>
              <a:rPr lang="cs-CZ" b="1" dirty="0"/>
              <a:t>K akciovým společnostem dle ZOK – obecně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/>
          </a:bodyPr>
          <a:lstStyle/>
          <a:p>
            <a:r>
              <a:rPr lang="cs-CZ" dirty="0"/>
              <a:t>Založení přijetím stanov, § 250, odst. 1</a:t>
            </a:r>
          </a:p>
          <a:p>
            <a:r>
              <a:rPr lang="cs-CZ" dirty="0"/>
              <a:t>Vklady mohou být peněžité i nepeněžité, § 15</a:t>
            </a:r>
          </a:p>
          <a:p>
            <a:r>
              <a:rPr lang="cs-CZ" dirty="0"/>
              <a:t>Pohledávka akcionáře za akciovou společností nemůže být předmětem vkladu (§21, odst. 3)</a:t>
            </a:r>
          </a:p>
          <a:p>
            <a:r>
              <a:rPr lang="cs-CZ" dirty="0"/>
              <a:t>Pohledávka akcionáře za akciovou společností může být (za určitých podmínek) započtena vůči pohledávce společnosti na splacení emisního kurzu (schválení valnou hromadou)</a:t>
            </a:r>
          </a:p>
          <a:p>
            <a:r>
              <a:rPr lang="cs-CZ" dirty="0"/>
              <a:t>Nepeněžitý vklad musí být oceněn posudkem znalce (§251)</a:t>
            </a:r>
          </a:p>
          <a:p>
            <a:r>
              <a:rPr lang="cs-CZ" dirty="0"/>
              <a:t>Založení je účinné mj. po splacení emisní ážia a nejméně 30% jmenovité (účetní) hodnoty upsaných akcií, § 253, odst. 1</a:t>
            </a:r>
          </a:p>
        </p:txBody>
      </p:sp>
    </p:spTree>
    <p:extLst>
      <p:ext uri="{BB962C8B-B14F-4D97-AF65-F5344CB8AC3E}">
        <p14:creationId xmlns:p14="http://schemas.microsoft.com/office/powerpoint/2010/main" val="17353938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K akciovým společnostem dle ZOK – obecně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/>
          </a:bodyPr>
          <a:lstStyle/>
          <a:p>
            <a:r>
              <a:rPr lang="cs-CZ" dirty="0"/>
              <a:t>Kdo je nejvyšším orgánem akciové společnosti?</a:t>
            </a:r>
          </a:p>
          <a:p>
            <a:r>
              <a:rPr lang="cs-CZ" dirty="0"/>
              <a:t>Jak často musí být tento orgán svolán?</a:t>
            </a:r>
          </a:p>
          <a:p>
            <a:r>
              <a:rPr lang="cs-CZ" dirty="0"/>
              <a:t>Kdo se ho může účastnit?</a:t>
            </a:r>
          </a:p>
          <a:p>
            <a:r>
              <a:rPr lang="cs-CZ" dirty="0"/>
              <a:t>O čem rozhoduje?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7124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K akciovým společnostem dle ZOK – obecně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/>
          </a:bodyPr>
          <a:lstStyle/>
          <a:p>
            <a:r>
              <a:rPr lang="cs-CZ" dirty="0"/>
              <a:t>Nejvyšší orgán je valná hromada (§ 44, dost. 1)</a:t>
            </a:r>
          </a:p>
          <a:p>
            <a:r>
              <a:rPr lang="cs-CZ" dirty="0"/>
              <a:t>Standardně svolává představenstvo alespoň jednou za účetní období (§402)</a:t>
            </a:r>
          </a:p>
          <a:p>
            <a:r>
              <a:rPr lang="cs-CZ" dirty="0"/>
              <a:t>Rozhodný den k účasti – v zásadě sedm dní před konáním (§ 405, odst. 4)</a:t>
            </a:r>
          </a:p>
          <a:p>
            <a:r>
              <a:rPr lang="cs-CZ" dirty="0"/>
              <a:t>Pozvánka nejméně 30 dní před konáním na webu + poštou (§ 406)</a:t>
            </a:r>
          </a:p>
          <a:p>
            <a:r>
              <a:rPr lang="cs-CZ" dirty="0"/>
              <a:t>Místo a čas konání nesmí omezovat účast na valné hromadě (§ 408)</a:t>
            </a:r>
          </a:p>
          <a:p>
            <a:r>
              <a:rPr lang="cs-CZ" dirty="0"/>
              <a:t>Usnášeníschopnost – min 30% akcií s hlasovacími právy (§ 412)</a:t>
            </a:r>
          </a:p>
          <a:p>
            <a:r>
              <a:rPr lang="cs-CZ" dirty="0"/>
              <a:t>Pro rozhodnutí valné hromady je v zásadě třeba většina přítomných (§ 415)</a:t>
            </a:r>
          </a:p>
          <a:p>
            <a:r>
              <a:rPr lang="cs-CZ" dirty="0"/>
              <a:t>Výjimky např. u rozhodnutí o zvýšení základního kapitálu, změně druhu nebo formy akcií, vyřazení z obchodování na regulovaném trhu, atd. (§417)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633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K akciovým společnostem dle ZOK – obecně 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 lnSpcReduction="10000"/>
          </a:bodyPr>
          <a:lstStyle/>
          <a:p>
            <a:r>
              <a:rPr lang="cs-CZ" dirty="0"/>
              <a:t>Působnost valné hromady, zejm. (§ 421):</a:t>
            </a:r>
          </a:p>
          <a:p>
            <a:r>
              <a:rPr lang="cs-CZ" dirty="0"/>
              <a:t>Změna výše základního kapitálu</a:t>
            </a:r>
          </a:p>
          <a:p>
            <a:r>
              <a:rPr lang="cs-CZ" dirty="0"/>
              <a:t>Kapitalizace pohledávky</a:t>
            </a:r>
          </a:p>
          <a:p>
            <a:r>
              <a:rPr lang="cs-CZ" dirty="0"/>
              <a:t>Volba a odvolání členů představenstva či statutárního ředitele</a:t>
            </a:r>
          </a:p>
          <a:p>
            <a:r>
              <a:rPr lang="cs-CZ" dirty="0"/>
              <a:t>Volba o odvolání členů dozorčí rady či správní rady</a:t>
            </a:r>
          </a:p>
          <a:p>
            <a:r>
              <a:rPr lang="cs-CZ" dirty="0"/>
              <a:t>Schválení účetních závěrek (nejpozději do 6 měsíců od konce období)</a:t>
            </a:r>
          </a:p>
          <a:p>
            <a:r>
              <a:rPr lang="cs-CZ" dirty="0"/>
              <a:t>Rozhodnutí o rozdělení zisku</a:t>
            </a:r>
          </a:p>
          <a:p>
            <a:r>
              <a:rPr lang="cs-CZ" dirty="0"/>
              <a:t>Zrušení společnosti likvidací a volbě likvidátora</a:t>
            </a:r>
          </a:p>
          <a:p>
            <a:r>
              <a:rPr lang="cs-CZ" dirty="0"/>
              <a:t>Dle stanov často i volbě auditora</a:t>
            </a:r>
          </a:p>
          <a:p>
            <a:r>
              <a:rPr lang="cs-CZ" dirty="0"/>
              <a:t>Atd.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1618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K akciovým společnostem dle ZOK – obecně 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/>
          </a:bodyPr>
          <a:lstStyle/>
          <a:p>
            <a:r>
              <a:rPr lang="cs-CZ" dirty="0"/>
              <a:t>Vysvětlete rozdíl mezi tzv. monistickým a dualistickým systémem řízení</a:t>
            </a:r>
          </a:p>
        </p:txBody>
      </p:sp>
    </p:spTree>
    <p:extLst>
      <p:ext uri="{BB962C8B-B14F-4D97-AF65-F5344CB8AC3E}">
        <p14:creationId xmlns:p14="http://schemas.microsoft.com/office/powerpoint/2010/main" val="38873903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K akciovým společnostem dle ZOK – obecně 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 lnSpcReduction="10000"/>
          </a:bodyPr>
          <a:lstStyle/>
          <a:p>
            <a:r>
              <a:rPr lang="cs-CZ" dirty="0"/>
              <a:t>Systém vnitřní struktury (§ 396):</a:t>
            </a:r>
          </a:p>
          <a:p>
            <a:r>
              <a:rPr lang="cs-CZ" dirty="0"/>
              <a:t>Dualistický systém (§ 435-455)</a:t>
            </a:r>
          </a:p>
          <a:p>
            <a:pPr lvl="1"/>
            <a:r>
              <a:rPr lang="cs-CZ" dirty="0"/>
              <a:t>Statutární orgán je představenstvo (většinou 3 členy, stanovy), volí si předsedu, § 435, odst. 1</a:t>
            </a:r>
          </a:p>
          <a:p>
            <a:pPr lvl="1"/>
            <a:r>
              <a:rPr lang="cs-CZ" dirty="0"/>
              <a:t>Představenstvu náleží vedení obchodní společnosti, § 435, odst. 2</a:t>
            </a:r>
          </a:p>
          <a:p>
            <a:pPr lvl="1"/>
            <a:r>
              <a:rPr lang="cs-CZ" dirty="0"/>
              <a:t>Představenstvo rozhoduje většinou svých členů (stanovy)</a:t>
            </a:r>
          </a:p>
          <a:p>
            <a:pPr lvl="1"/>
            <a:r>
              <a:rPr lang="cs-CZ" dirty="0"/>
              <a:t>Dozorčí rada dohlíží na výkon působnosti představenstva a činnost společnosti, § 446</a:t>
            </a:r>
          </a:p>
          <a:p>
            <a:endParaRPr lang="cs-CZ" dirty="0"/>
          </a:p>
          <a:p>
            <a:r>
              <a:rPr lang="cs-CZ" dirty="0"/>
              <a:t>Monistický systém (§ 456-463)</a:t>
            </a:r>
          </a:p>
          <a:p>
            <a:pPr lvl="1"/>
            <a:r>
              <a:rPr lang="cs-CZ" dirty="0"/>
              <a:t>Statutární orgán je správní rada (do novely v 2020 byl statutární ředitel), § 456, odst. 1</a:t>
            </a:r>
          </a:p>
          <a:p>
            <a:pPr lvl="1"/>
            <a:r>
              <a:rPr lang="cs-CZ" dirty="0"/>
              <a:t>Správní rada (i funkce kontrolní), 3 členové, pokud nestanoví stanovy jinak</a:t>
            </a:r>
          </a:p>
          <a:p>
            <a:pPr lvl="1"/>
            <a:r>
              <a:rPr lang="cs-CZ" dirty="0"/>
              <a:t>Správní rada provádí vedení i dohled</a:t>
            </a:r>
          </a:p>
        </p:txBody>
      </p:sp>
    </p:spTree>
    <p:extLst>
      <p:ext uri="{BB962C8B-B14F-4D97-AF65-F5344CB8AC3E}">
        <p14:creationId xmlns:p14="http://schemas.microsoft.com/office/powerpoint/2010/main" val="24354846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K akciím dle ZOK – obecně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 lnSpcReduction="10000"/>
          </a:bodyPr>
          <a:lstStyle/>
          <a:p>
            <a:r>
              <a:rPr lang="cs-CZ" dirty="0"/>
              <a:t>Změny výše základního kapitálu (§ 464 – 548)</a:t>
            </a:r>
          </a:p>
          <a:p>
            <a:r>
              <a:rPr lang="cs-CZ" dirty="0"/>
              <a:t>Zvýšení:</a:t>
            </a:r>
          </a:p>
          <a:p>
            <a:r>
              <a:rPr lang="cs-CZ" dirty="0"/>
              <a:t>Ochrana akcionářů – souhlas kvalifikované většiny 2/3 přítomných akcionářů každého druhu akcií (§ 417, odst. 1)</a:t>
            </a:r>
          </a:p>
          <a:p>
            <a:r>
              <a:rPr lang="cs-CZ" dirty="0"/>
              <a:t>Ochrana akcionářů – přednostní právo na úpis, v rozsahu svého podílu</a:t>
            </a:r>
          </a:p>
          <a:p>
            <a:r>
              <a:rPr lang="cs-CZ" dirty="0"/>
              <a:t>Přednostní právo je převoditelné (§ 486, dost. 1)</a:t>
            </a:r>
          </a:p>
          <a:p>
            <a:r>
              <a:rPr lang="cs-CZ" dirty="0"/>
              <a:t>Přípustné pouze pokud plně splacen emisní kurz dříve upsaných akcií (§ 474)</a:t>
            </a:r>
          </a:p>
          <a:p>
            <a:r>
              <a:rPr lang="cs-CZ" dirty="0"/>
              <a:t>Zvýšení z vlastních zdrojů možné, ale celkem nová výše ZK nesmí přesáhnout stávající výši vlastního kapitálu (§ 495)</a:t>
            </a:r>
          </a:p>
          <a:p>
            <a:r>
              <a:rPr lang="cs-CZ" dirty="0"/>
              <a:t>Zvýšení základního kapitálu může být i podmíněné (§ 505) (více v přednášce o dluhopisech)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5923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K akciím dle ZOK – obecně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/>
          </a:bodyPr>
          <a:lstStyle/>
          <a:p>
            <a:r>
              <a:rPr lang="cs-CZ" dirty="0"/>
              <a:t>Změny výše základního kapitálu (§ 464 – 548)</a:t>
            </a:r>
          </a:p>
          <a:p>
            <a:r>
              <a:rPr lang="cs-CZ" dirty="0"/>
              <a:t>Snížení:</a:t>
            </a:r>
          </a:p>
          <a:p>
            <a:r>
              <a:rPr lang="cs-CZ" dirty="0"/>
              <a:t>Nesmí se snížit ZK pod minimální výši</a:t>
            </a:r>
          </a:p>
          <a:p>
            <a:r>
              <a:rPr lang="cs-CZ" dirty="0"/>
              <a:t>Nesmí se snížit dobytnost pohledávek (§ 517), oznámení věřitelům</a:t>
            </a:r>
          </a:p>
          <a:p>
            <a:r>
              <a:rPr lang="cs-CZ" dirty="0"/>
              <a:t>Může být provedeno k úhradě ztráty</a:t>
            </a:r>
          </a:p>
          <a:p>
            <a:r>
              <a:rPr lang="cs-CZ" dirty="0"/>
              <a:t>Ke snížení se primárně použijí vlastní akcie, které má společnost v majetku</a:t>
            </a:r>
          </a:p>
          <a:p>
            <a:r>
              <a:rPr lang="cs-CZ" dirty="0"/>
              <a:t>Způsoby:</a:t>
            </a:r>
          </a:p>
          <a:p>
            <a:r>
              <a:rPr lang="cs-CZ" dirty="0"/>
              <a:t>Zrušení vlastních akcií, snížení jejich jmenovité hodnoty, upuštění od vydání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2337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K akciím dle ZOK – obecně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/>
          </a:bodyPr>
          <a:lstStyle/>
          <a:p>
            <a:r>
              <a:rPr lang="cs-CZ" dirty="0"/>
              <a:t>Jaké znáte formy akcie dle </a:t>
            </a:r>
            <a:r>
              <a:rPr lang="cs-CZ" dirty="0" err="1"/>
              <a:t>ZOKu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3267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K akciím dle ZOK – obecně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 fontScale="77500" lnSpcReduction="20000"/>
          </a:bodyPr>
          <a:lstStyle/>
          <a:p>
            <a:r>
              <a:rPr lang="cs-CZ" dirty="0"/>
              <a:t>Formy akcie (§263 – 275):</a:t>
            </a:r>
          </a:p>
          <a:p>
            <a:pPr lvl="1"/>
            <a:r>
              <a:rPr lang="cs-CZ" dirty="0"/>
              <a:t>Akcie na jméno – převádí se rubopisem</a:t>
            </a:r>
          </a:p>
          <a:p>
            <a:pPr lvl="1"/>
            <a:r>
              <a:rPr lang="cs-CZ" dirty="0"/>
              <a:t>Akcie na majitele – mohou mít pouze podobu zaknihovaného cenné papíru nebo imobilizovaného cenného papíru</a:t>
            </a:r>
          </a:p>
          <a:p>
            <a:pPr lvl="2"/>
            <a:r>
              <a:rPr lang="cs-CZ" dirty="0"/>
              <a:t>Imobilizovaný cenný papír je:</a:t>
            </a:r>
          </a:p>
          <a:p>
            <a:pPr lvl="3"/>
            <a:r>
              <a:rPr lang="cs-CZ" dirty="0"/>
              <a:t>CP vzatý do hromadné úschovy emitentem, § 2413 OZ</a:t>
            </a:r>
          </a:p>
          <a:p>
            <a:pPr lvl="3"/>
            <a:r>
              <a:rPr lang="cs-CZ" dirty="0"/>
              <a:t>Nejedná se o plnou formu elektronizace jako u zaknihovaných CP (CP dále existuje v listinné podobě, většinou v podobě hromadné jistiny)</a:t>
            </a:r>
          </a:p>
          <a:p>
            <a:pPr lvl="3"/>
            <a:r>
              <a:rPr lang="cs-CZ" dirty="0"/>
              <a:t>Mezi akcionáři a emitentem ještě figuruje tzv. schovatel (obvykle obchodník s CP), emise je završena předáním schovateli</a:t>
            </a:r>
          </a:p>
          <a:p>
            <a:r>
              <a:rPr lang="cs-CZ" dirty="0"/>
              <a:t>Podoba: Zaknihované akcie – pouze v elektronické podobě (evidence dle ZPKT) vs. listinné akcie</a:t>
            </a:r>
          </a:p>
          <a:p>
            <a:r>
              <a:rPr lang="cs-CZ" dirty="0"/>
              <a:t>Druhy akcií (§ 276 – 280)</a:t>
            </a:r>
          </a:p>
          <a:p>
            <a:pPr lvl="1"/>
            <a:r>
              <a:rPr lang="cs-CZ" dirty="0"/>
              <a:t>Český právní řád považován za velmi liberální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Kmenová akcie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Akcie se zvláštními právy – z nich blíže upravená prioritní akcie</a:t>
            </a:r>
          </a:p>
          <a:p>
            <a:pPr lvl="1"/>
            <a:r>
              <a:rPr lang="cs-CZ" dirty="0"/>
              <a:t>Akcií bez hlasovacího práva maximálně 90% základního kapitálu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464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8311" y="122381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Úvodem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95120"/>
            <a:ext cx="10018713" cy="4853895"/>
          </a:xfrm>
        </p:spPr>
        <p:txBody>
          <a:bodyPr anchor="t">
            <a:normAutofit/>
          </a:bodyPr>
          <a:lstStyle/>
          <a:p>
            <a:r>
              <a:rPr lang="cs-CZ" dirty="0"/>
              <a:t>V přednášce bude důraz kladen na právní aspekty (zejm. právní úprava v ČR)</a:t>
            </a:r>
          </a:p>
          <a:p>
            <a:r>
              <a:rPr lang="cs-CZ" dirty="0"/>
              <a:t>Vycházím z toho, že již máte základní znalost právní terminologie a systému finančního práva</a:t>
            </a:r>
          </a:p>
          <a:p>
            <a:r>
              <a:rPr lang="cs-CZ" dirty="0"/>
              <a:t>Vycházím z toho, že základní znalost o tom, co jsou to akcie máte z předchozího studia na ESF</a:t>
            </a:r>
          </a:p>
          <a:p>
            <a:r>
              <a:rPr lang="cs-CZ" dirty="0"/>
              <a:t>Tam kde je to nutné pro pochopení regulace se zaměřím i na vysvětlení ekonomických aspektů</a:t>
            </a:r>
          </a:p>
          <a:p>
            <a:r>
              <a:rPr lang="cs-CZ" dirty="0"/>
              <a:t>Na navazujícím semináři se zaměříme na praktické procvičování odpřednášené látky  </a:t>
            </a:r>
          </a:p>
        </p:txBody>
      </p:sp>
    </p:spTree>
    <p:extLst>
      <p:ext uri="{BB962C8B-B14F-4D97-AF65-F5344CB8AC3E}">
        <p14:creationId xmlns:p14="http://schemas.microsoft.com/office/powerpoint/2010/main" val="32083084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Převzetí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269999"/>
            <a:ext cx="10018713" cy="5465619"/>
          </a:xfrm>
        </p:spPr>
        <p:txBody>
          <a:bodyPr anchor="t">
            <a:normAutofit fontScale="77500" lnSpcReduction="20000"/>
          </a:bodyPr>
          <a:lstStyle/>
          <a:p>
            <a:r>
              <a:rPr lang="cs-CZ" dirty="0"/>
              <a:t>Obecně rozlišováno na:</a:t>
            </a:r>
          </a:p>
          <a:p>
            <a:r>
              <a:rPr lang="cs-CZ" b="1" dirty="0"/>
              <a:t>Přátelské</a:t>
            </a:r>
            <a:r>
              <a:rPr lang="cs-CZ" dirty="0"/>
              <a:t> – s vědomím a spoluprací vedení, možnost nahlédnutí do některých interních dat, atd.</a:t>
            </a:r>
          </a:p>
          <a:p>
            <a:endParaRPr lang="cs-CZ" dirty="0"/>
          </a:p>
          <a:p>
            <a:r>
              <a:rPr lang="cs-CZ" b="1" dirty="0"/>
              <a:t>Nepřátelské</a:t>
            </a:r>
            <a:r>
              <a:rPr lang="cs-CZ" dirty="0"/>
              <a:t> (</a:t>
            </a:r>
            <a:r>
              <a:rPr lang="cs-CZ" dirty="0" err="1"/>
              <a:t>hostile</a:t>
            </a:r>
            <a:r>
              <a:rPr lang="cs-CZ" dirty="0"/>
              <a:t>) – bez vědomí či spolupráce vedení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Tender </a:t>
            </a:r>
            <a:r>
              <a:rPr lang="cs-CZ" dirty="0" err="1"/>
              <a:t>offer</a:t>
            </a:r>
            <a:r>
              <a:rPr lang="cs-CZ" dirty="0"/>
              <a:t> (nabídka převzetí) – prémiová nabídka akcionářům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Proxy </a:t>
            </a:r>
            <a:r>
              <a:rPr lang="cs-CZ" dirty="0" err="1"/>
              <a:t>fight</a:t>
            </a:r>
            <a:r>
              <a:rPr lang="cs-CZ" dirty="0"/>
              <a:t> – snaha získat určité množství akcionářů, např. k výměně vedení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Creeping</a:t>
            </a:r>
            <a:r>
              <a:rPr lang="cs-CZ" dirty="0"/>
              <a:t> tender </a:t>
            </a:r>
            <a:r>
              <a:rPr lang="cs-CZ" dirty="0" err="1"/>
              <a:t>offer</a:t>
            </a:r>
            <a:r>
              <a:rPr lang="cs-CZ" dirty="0"/>
              <a:t> – pomalé (a často i skryté) nabývání akcií např. za účelem výměny vedení</a:t>
            </a:r>
          </a:p>
          <a:p>
            <a:r>
              <a:rPr lang="cs-CZ" dirty="0"/>
              <a:t>Více např. zde: https://www.youtube.com/watch?v=lJ2XZn9sD2k</a:t>
            </a:r>
          </a:p>
          <a:p>
            <a:endParaRPr lang="cs-CZ" dirty="0"/>
          </a:p>
          <a:p>
            <a:r>
              <a:rPr lang="cs-CZ" dirty="0"/>
              <a:t>V určitých situacích má akcionář povinnost učinit nabídku převzetí</a:t>
            </a:r>
          </a:p>
          <a:p>
            <a:r>
              <a:rPr lang="cs-CZ" dirty="0"/>
              <a:t>V ČR úprava v částečně v ZOK (§ 322 a násl.) a v zákoně o nabídkách převzetí </a:t>
            </a:r>
          </a:p>
          <a:p>
            <a:r>
              <a:rPr lang="cs-CZ" dirty="0"/>
              <a:t>Pro zájemce: https://www.cnb.cz/cs/dohled-financni-trh/vykon-dohledu/nabidky-prevzeti-a-verejne-navrhy-smlouvy/</a:t>
            </a:r>
          </a:p>
          <a:p>
            <a:r>
              <a:rPr lang="cs-CZ" dirty="0"/>
              <a:t>https://www.cnb.cz/cs/dohled-financni-trh/legislativni-zakladna/emise-a-evidence-cennych-papiru-nabidky-prevzeti-a-vytesneni/odpovedi-na-dotazy-nabidky-prevzeti/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8889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Převzetí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270000"/>
            <a:ext cx="10018713" cy="4937760"/>
          </a:xfrm>
        </p:spPr>
        <p:txBody>
          <a:bodyPr anchor="t">
            <a:normAutofit fontScale="92500"/>
          </a:bodyPr>
          <a:lstStyle/>
          <a:p>
            <a:r>
              <a:rPr lang="cs-CZ" dirty="0"/>
              <a:t>Vybrané strategie proti nepřátelskému převzetí (obecně), každé má různé výhody a nevýhody, různé právní řády omezují jejich užití:</a:t>
            </a:r>
          </a:p>
          <a:p>
            <a:r>
              <a:rPr lang="cs-CZ" dirty="0"/>
              <a:t>Rozdílná hlasovací práva u akcií – management drží většinu akcií s právem hlasovat</a:t>
            </a:r>
          </a:p>
          <a:p>
            <a:r>
              <a:rPr lang="cs-CZ" dirty="0"/>
              <a:t>Program pro prodej akcií zaměstnancům – vychází z myšlenky, že zaměstnanci podpoří management</a:t>
            </a:r>
          </a:p>
          <a:p>
            <a:r>
              <a:rPr lang="cs-CZ" dirty="0"/>
              <a:t>Otrávená pilulka (</a:t>
            </a:r>
            <a:r>
              <a:rPr lang="cs-CZ" dirty="0" err="1"/>
              <a:t>poison</a:t>
            </a:r>
            <a:r>
              <a:rPr lang="cs-CZ" dirty="0"/>
              <a:t> </a:t>
            </a:r>
            <a:r>
              <a:rPr lang="cs-CZ" dirty="0" err="1"/>
              <a:t>pill</a:t>
            </a:r>
            <a:r>
              <a:rPr lang="cs-CZ" dirty="0"/>
              <a:t>) – spočívá v navyšování nákladů pro toho, kdo chce společnost přebrat, např. umožňuje, aby stávající akcionáři nakoupili akcie levněji</a:t>
            </a:r>
          </a:p>
          <a:p>
            <a:r>
              <a:rPr lang="cs-CZ" dirty="0"/>
              <a:t>Viz např.: https://www.youtube.com/watch?v=BZ2RzaQbO34</a:t>
            </a:r>
          </a:p>
          <a:p>
            <a:r>
              <a:rPr lang="cs-CZ" dirty="0"/>
              <a:t>Pac-man obrana – nákup akcií ve společnosti, která chce udělat převzetí</a:t>
            </a:r>
          </a:p>
          <a:p>
            <a:r>
              <a:rPr lang="cs-CZ" dirty="0"/>
              <a:t>Možnost volit pouze část správní rady/představenstva</a:t>
            </a:r>
          </a:p>
          <a:p>
            <a:r>
              <a:rPr lang="cs-CZ" dirty="0"/>
              <a:t>A další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314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Nabývání vlastních akcií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270000"/>
            <a:ext cx="10018713" cy="5191760"/>
          </a:xfrm>
        </p:spPr>
        <p:txBody>
          <a:bodyPr anchor="t">
            <a:normAutofit/>
          </a:bodyPr>
          <a:lstStyle/>
          <a:p>
            <a:r>
              <a:rPr lang="cs-CZ" dirty="0"/>
              <a:t>Může akciová společnost nabývat vlastní akcie?</a:t>
            </a:r>
          </a:p>
          <a:p>
            <a:r>
              <a:rPr lang="cs-CZ" dirty="0"/>
              <a:t>Pokud ano, za jakých podmínek?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721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Nabývání vlastních akcií (§298 – 310)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270000"/>
            <a:ext cx="10018713" cy="5191760"/>
          </a:xfrm>
        </p:spPr>
        <p:txBody>
          <a:bodyPr anchor="t">
            <a:normAutofit fontScale="92500"/>
          </a:bodyPr>
          <a:lstStyle/>
          <a:p>
            <a:r>
              <a:rPr lang="cs-CZ" dirty="0"/>
              <a:t>Nedovoleno je upsat</a:t>
            </a:r>
          </a:p>
          <a:p>
            <a:r>
              <a:rPr lang="cs-CZ" dirty="0"/>
              <a:t>Nabytí na sekundárním trhu je možné, ale platí různá omezení</a:t>
            </a:r>
          </a:p>
          <a:p>
            <a:r>
              <a:rPr lang="cs-CZ" dirty="0"/>
              <a:t>Musí být plně uhrazen jejich emisní kurz</a:t>
            </a:r>
          </a:p>
          <a:p>
            <a:r>
              <a:rPr lang="cs-CZ" dirty="0"/>
              <a:t>Musí s nabytím souhlasit valná hromada</a:t>
            </a:r>
          </a:p>
          <a:p>
            <a:r>
              <a:rPr lang="cs-CZ" dirty="0"/>
              <a:t>Společnost má zdroje na vytvoření zvláštního rezervního fondu na vlastní akcie</a:t>
            </a:r>
          </a:p>
          <a:p>
            <a:r>
              <a:rPr lang="cs-CZ" dirty="0"/>
              <a:t>Nesmí si nabytím vlastních akcií způsobit úpadek</a:t>
            </a:r>
          </a:p>
          <a:p>
            <a:r>
              <a:rPr lang="cs-CZ" dirty="0"/>
              <a:t>S nabytými akciemi nevykonává společnost hlasovací práva</a:t>
            </a:r>
          </a:p>
          <a:p>
            <a:r>
              <a:rPr lang="cs-CZ" dirty="0"/>
              <a:t>Právo na podíl na zisku zaniká jeho splatností a zisk se převedena na účet nerozděleného zisku z předchozích let</a:t>
            </a:r>
          </a:p>
          <a:p>
            <a:r>
              <a:rPr lang="cs-CZ" dirty="0"/>
              <a:t>S mírnějšími omezeními lze za účelem snížení základního kapitálu</a:t>
            </a:r>
          </a:p>
          <a:p>
            <a:r>
              <a:rPr lang="cs-CZ" dirty="0"/>
              <a:t>Více k </a:t>
            </a:r>
            <a:r>
              <a:rPr lang="cs-CZ" dirty="0" err="1"/>
              <a:t>buybacks</a:t>
            </a:r>
            <a:r>
              <a:rPr lang="cs-CZ" dirty="0"/>
              <a:t> např. zde: https://www.youtube.com/watch?v=EDyvkbwR6Uw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6154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261"/>
            <a:ext cx="10474009" cy="1432099"/>
          </a:xfrm>
        </p:spPr>
        <p:txBody>
          <a:bodyPr/>
          <a:lstStyle/>
          <a:p>
            <a:pPr algn="l"/>
            <a:r>
              <a:rPr lang="cs-CZ" b="1" dirty="0"/>
              <a:t>Praktická cvičení na semináři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270000"/>
            <a:ext cx="10018713" cy="5191760"/>
          </a:xfrm>
        </p:spPr>
        <p:txBody>
          <a:bodyPr anchor="t">
            <a:normAutofit/>
          </a:bodyPr>
          <a:lstStyle/>
          <a:p>
            <a:r>
              <a:rPr lang="cs-CZ" dirty="0"/>
              <a:t>Vybraná judikatura týkající se akcií</a:t>
            </a:r>
          </a:p>
          <a:p>
            <a:r>
              <a:rPr lang="cs-CZ" dirty="0"/>
              <a:t>Daňové otázky týkající se akcií</a:t>
            </a:r>
          </a:p>
          <a:p>
            <a:r>
              <a:rPr lang="cs-CZ" dirty="0"/>
              <a:t>Vybrané interní předpisy PSE</a:t>
            </a:r>
          </a:p>
          <a:p>
            <a:r>
              <a:rPr lang="cs-CZ" dirty="0"/>
              <a:t>Centrální depozitář</a:t>
            </a:r>
          </a:p>
          <a:p>
            <a:r>
              <a:rPr lang="cs-CZ" dirty="0"/>
              <a:t>Vybrané akciové tituly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1868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8311" y="122381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Akcie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95120"/>
            <a:ext cx="10018713" cy="5140499"/>
          </a:xfrm>
        </p:spPr>
        <p:txBody>
          <a:bodyPr anchor="t">
            <a:normAutofit fontScale="92500"/>
          </a:bodyPr>
          <a:lstStyle/>
          <a:p>
            <a:r>
              <a:rPr lang="cs-CZ" dirty="0"/>
              <a:t>Účastnický (majetkový) cenný papír</a:t>
            </a:r>
          </a:p>
          <a:p>
            <a:r>
              <a:rPr lang="cs-CZ" dirty="0"/>
              <a:t>Vyjadřuje účast v akciové společnosti vyjádřenou podíl na základním kapitálu</a:t>
            </a:r>
          </a:p>
          <a:p>
            <a:r>
              <a:rPr lang="cs-CZ" dirty="0"/>
              <a:t>Nabytí úpisem (přímo od akciové společnosti – primární trh)</a:t>
            </a:r>
          </a:p>
          <a:p>
            <a:r>
              <a:rPr lang="cs-CZ" dirty="0"/>
              <a:t>Nabytí od jiného akcionáře (na sekundárním trhu)</a:t>
            </a:r>
          </a:p>
          <a:p>
            <a:r>
              <a:rPr lang="cs-CZ" dirty="0"/>
              <a:t>Kótované </a:t>
            </a:r>
            <a:r>
              <a:rPr lang="cs-CZ" dirty="0" err="1"/>
              <a:t>vs</a:t>
            </a:r>
            <a:r>
              <a:rPr lang="cs-CZ" dirty="0"/>
              <a:t> veřejně neobchodované</a:t>
            </a:r>
          </a:p>
          <a:p>
            <a:endParaRPr lang="cs-CZ" dirty="0"/>
          </a:p>
          <a:p>
            <a:r>
              <a:rPr lang="cs-CZ" dirty="0"/>
              <a:t>Dva základní druhy (podle rozsahu práv):</a:t>
            </a:r>
          </a:p>
          <a:p>
            <a:pPr lvl="1"/>
            <a:r>
              <a:rPr lang="cs-CZ" dirty="0"/>
              <a:t>Kmenové (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stock</a:t>
            </a:r>
            <a:r>
              <a:rPr lang="cs-CZ" dirty="0"/>
              <a:t>,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shares</a:t>
            </a:r>
            <a:r>
              <a:rPr lang="cs-CZ" dirty="0"/>
              <a:t>, </a:t>
            </a:r>
            <a:r>
              <a:rPr lang="cs-CZ" dirty="0" err="1"/>
              <a:t>Stammaktie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Prioritní (</a:t>
            </a:r>
            <a:r>
              <a:rPr lang="cs-CZ" dirty="0" err="1"/>
              <a:t>preferred</a:t>
            </a:r>
            <a:r>
              <a:rPr lang="cs-CZ" dirty="0"/>
              <a:t> </a:t>
            </a:r>
            <a:r>
              <a:rPr lang="cs-CZ" dirty="0" err="1"/>
              <a:t>stock</a:t>
            </a:r>
            <a:r>
              <a:rPr lang="cs-CZ" dirty="0"/>
              <a:t>, preference </a:t>
            </a:r>
            <a:r>
              <a:rPr lang="cs-CZ" dirty="0" err="1"/>
              <a:t>shares</a:t>
            </a:r>
            <a:r>
              <a:rPr lang="cs-CZ" dirty="0"/>
              <a:t>, </a:t>
            </a:r>
            <a:r>
              <a:rPr lang="cs-CZ" dirty="0" err="1"/>
              <a:t>preferreds</a:t>
            </a:r>
            <a:r>
              <a:rPr lang="cs-CZ" dirty="0"/>
              <a:t>, </a:t>
            </a:r>
            <a:r>
              <a:rPr lang="cs-CZ" dirty="0" err="1"/>
              <a:t>Vorzugsaktie</a:t>
            </a:r>
            <a:r>
              <a:rPr lang="cs-CZ" dirty="0"/>
              <a:t>)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Jaká práva jsou typicky spojena s každým z těchto druhů akcií?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4624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8311" y="122381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Obecně k druhům akcií – typická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031" y="1412240"/>
            <a:ext cx="10018713" cy="5140499"/>
          </a:xfrm>
        </p:spPr>
        <p:txBody>
          <a:bodyPr anchor="t">
            <a:normAutofit/>
          </a:bodyPr>
          <a:lstStyle/>
          <a:p>
            <a:r>
              <a:rPr lang="cs-CZ" b="1" dirty="0"/>
              <a:t>Kmenové akcie</a:t>
            </a:r>
          </a:p>
          <a:p>
            <a:r>
              <a:rPr lang="cs-CZ" dirty="0"/>
              <a:t>Právo účastnit se valných hromad, předkládat návrhy, hlasovat v poměru (nominální hodnoty) svých akcií k (nominální hodnotě) všech akcií</a:t>
            </a:r>
          </a:p>
          <a:p>
            <a:r>
              <a:rPr lang="cs-CZ" dirty="0"/>
              <a:t>Právo na podíl na zisku (na dividendu)</a:t>
            </a:r>
          </a:p>
          <a:p>
            <a:r>
              <a:rPr lang="cs-CZ" dirty="0"/>
              <a:t>Právo na odpovídající podíl na likvidačním zůstatku</a:t>
            </a:r>
          </a:p>
          <a:p>
            <a:endParaRPr lang="cs-CZ" dirty="0"/>
          </a:p>
          <a:p>
            <a:r>
              <a:rPr lang="cs-CZ" b="1" dirty="0"/>
              <a:t>Prioritní akcie</a:t>
            </a:r>
          </a:p>
          <a:p>
            <a:r>
              <a:rPr lang="cs-CZ" dirty="0"/>
              <a:t>Většinou bez hlasovacích práv</a:t>
            </a:r>
          </a:p>
          <a:p>
            <a:r>
              <a:rPr lang="cs-CZ" dirty="0"/>
              <a:t>Většinou prioritní právo na podíl na zisku (na dividendu)</a:t>
            </a:r>
          </a:p>
          <a:p>
            <a:r>
              <a:rPr lang="cs-CZ" dirty="0"/>
              <a:t>Většinou prioritní právo na odpovídající podíl na likvidačním zůstatku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3517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8311" y="122381"/>
            <a:ext cx="10018713" cy="1472739"/>
          </a:xfrm>
        </p:spPr>
        <p:txBody>
          <a:bodyPr/>
          <a:lstStyle/>
          <a:p>
            <a:pPr algn="l"/>
            <a:r>
              <a:rPr lang="cs-CZ" b="1" dirty="0"/>
              <a:t>Základní 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95120"/>
            <a:ext cx="10018713" cy="5008880"/>
          </a:xfrm>
        </p:spPr>
        <p:txBody>
          <a:bodyPr anchor="t">
            <a:normAutofit fontScale="92500"/>
          </a:bodyPr>
          <a:lstStyle/>
          <a:p>
            <a:r>
              <a:rPr lang="cs-CZ" dirty="0"/>
              <a:t>Zákon č. 90/2012 Sb., o obchodních společnostech a družstvech (o obchodních korporacích) (na dalších </a:t>
            </a:r>
            <a:r>
              <a:rPr lang="cs-CZ" dirty="0" err="1"/>
              <a:t>slidech</a:t>
            </a:r>
            <a:r>
              <a:rPr lang="cs-CZ" dirty="0"/>
              <a:t> budou paragrafové odkazy na tento zákon, ZOK)</a:t>
            </a:r>
          </a:p>
          <a:p>
            <a:r>
              <a:rPr lang="cs-CZ" dirty="0"/>
              <a:t>Zákon č. 125/2008 Sb., o přeměnách obchodních společností a družstev</a:t>
            </a:r>
          </a:p>
          <a:p>
            <a:r>
              <a:rPr lang="cs-CZ" dirty="0"/>
              <a:t>Zákon č. 256/2004 Sb., o podnikání na kapitálovém trhu</a:t>
            </a:r>
          </a:p>
          <a:p>
            <a:r>
              <a:rPr lang="cs-CZ" dirty="0"/>
              <a:t>Zákon č. 104/2008 Sb., o nabídkách převzetí</a:t>
            </a:r>
          </a:p>
          <a:p>
            <a:r>
              <a:rPr lang="cs-CZ" dirty="0"/>
              <a:t>Zákon č. 134/2013 Sb., o některých opatřeních ke zvýšení transparentnosti akciových společností</a:t>
            </a:r>
          </a:p>
          <a:p>
            <a:r>
              <a:rPr lang="cs-CZ" dirty="0"/>
              <a:t>Zákon č. 89/2012 Sb., občanský zákoník (zejména problematika cenných papírů)</a:t>
            </a:r>
          </a:p>
          <a:p>
            <a:r>
              <a:rPr lang="cs-CZ" dirty="0"/>
              <a:t>Zákon č. 134/2013 Sb., o některých opatřeních ke zvýšení transparentnosti </a:t>
            </a:r>
            <a:r>
              <a:rPr lang="cs-CZ"/>
              <a:t>akciových společností</a:t>
            </a:r>
            <a:endParaRPr lang="cs-CZ" dirty="0"/>
          </a:p>
          <a:p>
            <a:r>
              <a:rPr lang="cs-CZ" dirty="0"/>
              <a:t>a další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9635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8311" y="122381"/>
            <a:ext cx="10018713" cy="1472739"/>
          </a:xfrm>
        </p:spPr>
        <p:txBody>
          <a:bodyPr/>
          <a:lstStyle/>
          <a:p>
            <a:pPr algn="l"/>
            <a:r>
              <a:rPr lang="cs-CZ" b="1" dirty="0"/>
              <a:t>Právní úprava akciových společností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95120"/>
            <a:ext cx="10018713" cy="5008880"/>
          </a:xfrm>
        </p:spPr>
        <p:txBody>
          <a:bodyPr anchor="t">
            <a:normAutofit/>
          </a:bodyPr>
          <a:lstStyle/>
          <a:p>
            <a:r>
              <a:rPr lang="cs-CZ" dirty="0"/>
              <a:t>Zákon č. 90/2012 Sb., o obchodních společnostech a družstvech (o obchodních korporacích) (na dalších </a:t>
            </a:r>
            <a:r>
              <a:rPr lang="cs-CZ" dirty="0" err="1"/>
              <a:t>slidech</a:t>
            </a:r>
            <a:r>
              <a:rPr lang="cs-CZ" dirty="0"/>
              <a:t> budou paragrafové odkazy na tento zákon, ZOK)</a:t>
            </a:r>
          </a:p>
          <a:p>
            <a:pPr lvl="1"/>
            <a:r>
              <a:rPr lang="cs-CZ" dirty="0"/>
              <a:t>Obecná úprava obchodních korporací, § 1-94</a:t>
            </a:r>
          </a:p>
          <a:p>
            <a:pPr lvl="1"/>
            <a:r>
              <a:rPr lang="cs-CZ" dirty="0"/>
              <a:t>Ustanovení vztahující se k akciovým společnostem, § 243-551</a:t>
            </a:r>
          </a:p>
          <a:p>
            <a:r>
              <a:rPr lang="cs-CZ" dirty="0"/>
              <a:t>Zákon č. 89/2012 Sb., občanský zákoník (zejména problematika cenných papírů)</a:t>
            </a:r>
          </a:p>
          <a:p>
            <a:pPr lvl="1"/>
            <a:r>
              <a:rPr lang="cs-CZ" dirty="0"/>
              <a:t>Obecná úprava cenných papírů, § 514-544</a:t>
            </a:r>
          </a:p>
          <a:p>
            <a:r>
              <a:rPr lang="cs-CZ" dirty="0"/>
              <a:t>a další, např. ohledně SICAV i zákon č. 240/2013 Sb., o investičních společnostech a fondech (více v samostatné přednášce)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9617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8311" y="122381"/>
            <a:ext cx="10018713" cy="1432099"/>
          </a:xfrm>
        </p:spPr>
        <p:txBody>
          <a:bodyPr/>
          <a:lstStyle/>
          <a:p>
            <a:pPr algn="l"/>
            <a:r>
              <a:rPr lang="cs-CZ" b="1" dirty="0"/>
              <a:t>K akciovým společnostem dle ZOK – obecně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/>
          </a:bodyPr>
          <a:lstStyle/>
          <a:p>
            <a:r>
              <a:rPr lang="cs-CZ" dirty="0"/>
              <a:t>Jaká je minimální výše základního kapitálu?</a:t>
            </a:r>
          </a:p>
          <a:p>
            <a:r>
              <a:rPr lang="cs-CZ" dirty="0"/>
              <a:t>Jaký je rozdíl mezi nominální a účetní hodnotou akcie?</a:t>
            </a:r>
          </a:p>
          <a:p>
            <a:r>
              <a:rPr lang="cs-CZ" dirty="0"/>
              <a:t>Co je to emisní kurz?</a:t>
            </a:r>
          </a:p>
          <a:p>
            <a:r>
              <a:rPr lang="cs-CZ" dirty="0"/>
              <a:t>Co je to emisní ážio?</a:t>
            </a:r>
          </a:p>
        </p:txBody>
      </p:sp>
    </p:spTree>
    <p:extLst>
      <p:ext uri="{BB962C8B-B14F-4D97-AF65-F5344CB8AC3E}">
        <p14:creationId xmlns:p14="http://schemas.microsoft.com/office/powerpoint/2010/main" val="24920874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8311" y="122381"/>
            <a:ext cx="10018713" cy="1432099"/>
          </a:xfrm>
        </p:spPr>
        <p:txBody>
          <a:bodyPr/>
          <a:lstStyle/>
          <a:p>
            <a:pPr algn="l"/>
            <a:r>
              <a:rPr lang="cs-CZ" b="1" dirty="0"/>
              <a:t>K akciovým společnostem dle ZOK – obecně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 fontScale="85000" lnSpcReduction="10000"/>
          </a:bodyPr>
          <a:lstStyle/>
          <a:p>
            <a:r>
              <a:rPr lang="cs-CZ" dirty="0"/>
              <a:t>Kapitálová společnost</a:t>
            </a:r>
          </a:p>
          <a:p>
            <a:r>
              <a:rPr lang="cs-CZ" dirty="0"/>
              <a:t>Základní kapitál rozvržen na určitý počet akcií</a:t>
            </a:r>
          </a:p>
          <a:p>
            <a:r>
              <a:rPr lang="cs-CZ" dirty="0"/>
              <a:t>Základní kapitál v českých korunách, případně v eurech</a:t>
            </a:r>
          </a:p>
          <a:p>
            <a:r>
              <a:rPr lang="cs-CZ" dirty="0"/>
              <a:t>Minimální výše 2 mil. CZK či 80 tis. euro (§246)</a:t>
            </a:r>
          </a:p>
          <a:p>
            <a:r>
              <a:rPr lang="cs-CZ" dirty="0"/>
              <a:t>Nominální hodnota akcie – ZK rozvržený mezi akcie; akcie mohou mít různou jmenovitou hodnotu (§ 261)</a:t>
            </a:r>
          </a:p>
          <a:p>
            <a:r>
              <a:rPr lang="cs-CZ" dirty="0"/>
              <a:t>Kusová akcie (nelze kombinovat s akciemi s nominální hodnotou, §257, odst. 2) – podíl na ZK se určí podle počtu akcií; účetní hodnota = ZK/počet kusových akcií, § 247, odst. 2</a:t>
            </a:r>
          </a:p>
          <a:p>
            <a:r>
              <a:rPr lang="cs-CZ" dirty="0"/>
              <a:t>Emisní kurz – kurz, za který se akcie „prodává“ na primárním trhu (§247)</a:t>
            </a:r>
          </a:p>
          <a:p>
            <a:r>
              <a:rPr lang="cs-CZ" dirty="0"/>
              <a:t>Emisní kurz nesmí být nižší než jmenovitá hodnota akcie (emisní disážio ne), § 247, odst. 2</a:t>
            </a:r>
          </a:p>
          <a:p>
            <a:r>
              <a:rPr lang="cs-CZ" dirty="0"/>
              <a:t>Emisní ážio – rozdíl vyplývající z vyššího emisního kurzu než je nominální hodnota (§248)</a:t>
            </a:r>
          </a:p>
          <a:p>
            <a:r>
              <a:rPr lang="cs-CZ" dirty="0"/>
              <a:t>Emisní ážio má z pohledu účetního charakter kapitálového fondu</a:t>
            </a:r>
          </a:p>
        </p:txBody>
      </p:sp>
    </p:spTree>
    <p:extLst>
      <p:ext uri="{BB962C8B-B14F-4D97-AF65-F5344CB8AC3E}">
        <p14:creationId xmlns:p14="http://schemas.microsoft.com/office/powerpoint/2010/main" val="20303108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2381"/>
            <a:ext cx="10272713" cy="1432099"/>
          </a:xfrm>
        </p:spPr>
        <p:txBody>
          <a:bodyPr/>
          <a:lstStyle/>
          <a:p>
            <a:pPr algn="l"/>
            <a:r>
              <a:rPr lang="cs-CZ" b="1" dirty="0"/>
              <a:t>K akciovým společnostem dle ZOK – obecně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83360"/>
            <a:ext cx="10018713" cy="5130800"/>
          </a:xfrm>
        </p:spPr>
        <p:txBody>
          <a:bodyPr anchor="t">
            <a:normAutofit/>
          </a:bodyPr>
          <a:lstStyle/>
          <a:p>
            <a:r>
              <a:rPr lang="cs-CZ" dirty="0"/>
              <a:t>Jakou podobu může mít vklad?</a:t>
            </a:r>
          </a:p>
          <a:p>
            <a:r>
              <a:rPr lang="cs-CZ" dirty="0"/>
              <a:t>Co je to kapitalizace pohledávky?</a:t>
            </a:r>
          </a:p>
        </p:txBody>
      </p:sp>
    </p:spTree>
    <p:extLst>
      <p:ext uri="{BB962C8B-B14F-4D97-AF65-F5344CB8AC3E}">
        <p14:creationId xmlns:p14="http://schemas.microsoft.com/office/powerpoint/2010/main" val="34616561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640B28E003A54EAB582783A18D48F5" ma:contentTypeVersion="14" ma:contentTypeDescription="Vytvoří nový dokument" ma:contentTypeScope="" ma:versionID="cdd8f29005b495877d648341a6c0a89a">
  <xsd:schema xmlns:xsd="http://www.w3.org/2001/XMLSchema" xmlns:xs="http://www.w3.org/2001/XMLSchema" xmlns:p="http://schemas.microsoft.com/office/2006/metadata/properties" xmlns:ns3="188d5dcd-eed8-442a-b5ac-cb47f5e38b55" xmlns:ns4="cf5aa79d-ceb3-4123-b10c-3c053f17e341" targetNamespace="http://schemas.microsoft.com/office/2006/metadata/properties" ma:root="true" ma:fieldsID="0044813edb4a63577566414f887b70e0" ns3:_="" ns4:_="">
    <xsd:import namespace="188d5dcd-eed8-442a-b5ac-cb47f5e38b55"/>
    <xsd:import namespace="cf5aa79d-ceb3-4123-b10c-3c053f17e3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d5dcd-eed8-442a-b5ac-cb47f5e38b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5aa79d-ceb3-4123-b10c-3c053f17e3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BF534F-0EA2-47BD-AD62-B2F368644F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8d5dcd-eed8-442a-b5ac-cb47f5e38b55"/>
    <ds:schemaRef ds:uri="cf5aa79d-ceb3-4123-b10c-3c053f17e3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430E13-70D0-4441-9D87-880E7D85E3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65A4DD-D2E1-4682-ACE9-AF8BF30E3A26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cf5aa79d-ceb3-4123-b10c-3c053f17e341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188d5dcd-eed8-442a-b5ac-cb47f5e38b55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1932</Words>
  <Application>Microsoft Office PowerPoint</Application>
  <PresentationFormat>Širokoúhlá obrazovka</PresentationFormat>
  <Paragraphs>205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Corbel</vt:lpstr>
      <vt:lpstr>Paralaxa</vt:lpstr>
      <vt:lpstr>Finanční trh - akcie </vt:lpstr>
      <vt:lpstr>Úvodem</vt:lpstr>
      <vt:lpstr>Akcie obecně</vt:lpstr>
      <vt:lpstr>Obecně k druhům akcií – typická práva</vt:lpstr>
      <vt:lpstr>Základní právní předpisy</vt:lpstr>
      <vt:lpstr>Právní úprava akciových společností</vt:lpstr>
      <vt:lpstr>K akciovým společnostem dle ZOK – obecně I</vt:lpstr>
      <vt:lpstr>K akciovým společnostem dle ZOK – obecně I</vt:lpstr>
      <vt:lpstr>K akciovým společnostem dle ZOK – obecně II</vt:lpstr>
      <vt:lpstr>K akciovým společnostem dle ZOK – obecně II</vt:lpstr>
      <vt:lpstr>K akciovým společnostem dle ZOK – obecně III</vt:lpstr>
      <vt:lpstr>K akciovým společnostem dle ZOK – obecně III</vt:lpstr>
      <vt:lpstr>K akciovým společnostem dle ZOK – obecně IV</vt:lpstr>
      <vt:lpstr>K akciovým společnostem dle ZOK – obecně V</vt:lpstr>
      <vt:lpstr>K akciovým společnostem dle ZOK – obecně V</vt:lpstr>
      <vt:lpstr>K akciím dle ZOK – obecně I</vt:lpstr>
      <vt:lpstr>K akciím dle ZOK – obecně II</vt:lpstr>
      <vt:lpstr>K akciím dle ZOK – obecně III</vt:lpstr>
      <vt:lpstr>K akciím dle ZOK – obecně III</vt:lpstr>
      <vt:lpstr>Převzetí I</vt:lpstr>
      <vt:lpstr>Převzetí II</vt:lpstr>
      <vt:lpstr>Nabývání vlastních akcií</vt:lpstr>
      <vt:lpstr>Nabývání vlastních akcií (§298 – 310)</vt:lpstr>
      <vt:lpstr>Praktická cvičení na semináři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cp:lastModifiedBy>Johan Schweigl</cp:lastModifiedBy>
  <cp:revision>207</cp:revision>
  <cp:lastPrinted>2016-12-01T06:58:45Z</cp:lastPrinted>
  <dcterms:created xsi:type="dcterms:W3CDTF">2016-10-17T17:38:14Z</dcterms:created>
  <dcterms:modified xsi:type="dcterms:W3CDTF">2021-10-03T09:15:20Z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0x010100E8640B28E003A54EAB582783A18D48F5</vt:lpwstr>
  </property>
</Properties>
</file>