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86273-092C-4300-9449-A7FA130CAD4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888B4BA-03EA-4F00-8F7C-AC73F71307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73AAB06-C2BD-4B9A-8BDC-EB3DA7210AAE}"/>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5" name="Zástupný symbol pro zápatí 4">
            <a:extLst>
              <a:ext uri="{FF2B5EF4-FFF2-40B4-BE49-F238E27FC236}">
                <a16:creationId xmlns:a16="http://schemas.microsoft.com/office/drawing/2014/main" id="{8DF9EB85-BB85-4EC3-95D9-80A8F047947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2B53D8-9FFD-4BCB-8BF8-55D624E6960E}"/>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1315885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E9C827-1835-42AE-BBFE-6EBBCA92AC1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FC0E238-6F31-4A62-9F0F-5587E8EAC27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B2B0875-9491-497C-895C-99311A76ED3E}"/>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5" name="Zástupný symbol pro zápatí 4">
            <a:extLst>
              <a:ext uri="{FF2B5EF4-FFF2-40B4-BE49-F238E27FC236}">
                <a16:creationId xmlns:a16="http://schemas.microsoft.com/office/drawing/2014/main" id="{6CDEC91B-919B-469F-A27C-0950408B25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FD1EDEA-B412-4756-A72A-2DFFB65FCAC8}"/>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69702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8642D4C-0949-462D-A000-8E6CE5493CC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F0EE048-945E-45E6-B34C-837C1FA1FE0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EEA3891-0B0B-4B34-878D-FEB570B5345E}"/>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5" name="Zástupný symbol pro zápatí 4">
            <a:extLst>
              <a:ext uri="{FF2B5EF4-FFF2-40B4-BE49-F238E27FC236}">
                <a16:creationId xmlns:a16="http://schemas.microsoft.com/office/drawing/2014/main" id="{48E26E1B-5C81-40A9-BB7B-CCCED6A05C6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B1281FE-2989-496F-B0CA-163E281C2B21}"/>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211784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2C5990-FCCC-4F8D-8CB3-C9DD673B508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9FC2403-1111-45D7-841E-75E2B445364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CF55741-3110-41CE-AA6E-75C8072F391B}"/>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5" name="Zástupný symbol pro zápatí 4">
            <a:extLst>
              <a:ext uri="{FF2B5EF4-FFF2-40B4-BE49-F238E27FC236}">
                <a16:creationId xmlns:a16="http://schemas.microsoft.com/office/drawing/2014/main" id="{9FF79FEA-DAC6-4F0B-83F0-0EAEC3FAAEE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66FE4E-D82A-4B0E-9173-52D48899F512}"/>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340496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69A010-FDEE-444F-B348-45B5FA9CD16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9193D66A-AA29-4DCA-B72F-2A2B95943E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4EB5BA80-1472-4BAC-828E-6A9E41B352E1}"/>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5" name="Zástupný symbol pro zápatí 4">
            <a:extLst>
              <a:ext uri="{FF2B5EF4-FFF2-40B4-BE49-F238E27FC236}">
                <a16:creationId xmlns:a16="http://schemas.microsoft.com/office/drawing/2014/main" id="{837CDFE2-192E-4A20-AD7C-C7F4C1BB24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39A30D7-8F5A-4B66-BC5A-2EFA6F5C785B}"/>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97707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0A7BD-0341-47D8-AD2A-86270744FA6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6104771-F586-4241-BA7C-2F5B808E567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121FAEB2-D2E5-4DF2-B757-3A2213165DD5}"/>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9972880-8898-4F8E-9AB3-B7DEAF466806}"/>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6" name="Zástupný symbol pro zápatí 5">
            <a:extLst>
              <a:ext uri="{FF2B5EF4-FFF2-40B4-BE49-F238E27FC236}">
                <a16:creationId xmlns:a16="http://schemas.microsoft.com/office/drawing/2014/main" id="{D0A85D5F-2CCA-4407-B430-FC72D02B566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EA2C958-266B-4F47-9314-96C16C15B3B7}"/>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3730053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6C7220-958B-4FCD-B42D-3146C350512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99DC162-5848-4B8D-984E-A6EE647202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271E5A19-8C2E-464E-8399-F1B07424B37B}"/>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A2CEBC6-604A-44B4-8AEF-68FF2485B5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178887D0-7BFA-4939-9D66-C949A7566FCA}"/>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5543DA5-A03F-4356-A317-E1CAB6717260}"/>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8" name="Zástupný symbol pro zápatí 7">
            <a:extLst>
              <a:ext uri="{FF2B5EF4-FFF2-40B4-BE49-F238E27FC236}">
                <a16:creationId xmlns:a16="http://schemas.microsoft.com/office/drawing/2014/main" id="{6DD1604F-D49D-4D1E-A70F-958DE157C56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C158422-19F3-4855-9695-E28F78A2818A}"/>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126135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40B7A5-4524-471E-B5D5-A11D69026B9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C7AD343-4ED3-418C-AF1F-137191CD55B1}"/>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4" name="Zástupný symbol pro zápatí 3">
            <a:extLst>
              <a:ext uri="{FF2B5EF4-FFF2-40B4-BE49-F238E27FC236}">
                <a16:creationId xmlns:a16="http://schemas.microsoft.com/office/drawing/2014/main" id="{50022E14-D15C-4E7C-BE2C-C1B7D4D3C2E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B8B43F3-6A16-4B4C-9C4D-4C2E875831E3}"/>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371379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443DA5C-A04B-4559-9AD8-0C2EF3915D28}"/>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3" name="Zástupný symbol pro zápatí 2">
            <a:extLst>
              <a:ext uri="{FF2B5EF4-FFF2-40B4-BE49-F238E27FC236}">
                <a16:creationId xmlns:a16="http://schemas.microsoft.com/office/drawing/2014/main" id="{26EF4458-EB4A-422E-93DA-B20D1EDBA75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4E102EF-85AE-4E18-A6AA-D8FF001F1D36}"/>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652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95A8B2-C432-41CE-85AA-49C04913D2D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BC4CBDF1-E61D-47BC-83B2-3673CE9D3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15AEABA9-ADA3-4157-A7B4-8642F2823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0136A985-05DA-4B30-9655-112AD23BE12D}"/>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6" name="Zástupný symbol pro zápatí 5">
            <a:extLst>
              <a:ext uri="{FF2B5EF4-FFF2-40B4-BE49-F238E27FC236}">
                <a16:creationId xmlns:a16="http://schemas.microsoft.com/office/drawing/2014/main" id="{3C82DB1F-7305-41C6-BD9F-77B7383BD0D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80DE7B4-BD36-40C0-80CD-27D4467BF329}"/>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213002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F221CC-585D-44DA-97AD-7E3F65E43EB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5617B4-2294-4419-86C6-412F2C387D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4F90D8F2-BCEF-46DE-B743-E26186D9C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CB475A2-9D4C-43DF-9B59-0408C93E5530}"/>
              </a:ext>
            </a:extLst>
          </p:cNvPr>
          <p:cNvSpPr>
            <a:spLocks noGrp="1"/>
          </p:cNvSpPr>
          <p:nvPr>
            <p:ph type="dt" sz="half" idx="10"/>
          </p:nvPr>
        </p:nvSpPr>
        <p:spPr/>
        <p:txBody>
          <a:bodyPr/>
          <a:lstStyle/>
          <a:p>
            <a:fld id="{8983773B-E6C6-4B1D-907F-1C87E657768F}" type="datetimeFigureOut">
              <a:rPr lang="cs-CZ" smtClean="0"/>
              <a:t>02.10.2021</a:t>
            </a:fld>
            <a:endParaRPr lang="cs-CZ"/>
          </a:p>
        </p:txBody>
      </p:sp>
      <p:sp>
        <p:nvSpPr>
          <p:cNvPr id="6" name="Zástupný symbol pro zápatí 5">
            <a:extLst>
              <a:ext uri="{FF2B5EF4-FFF2-40B4-BE49-F238E27FC236}">
                <a16:creationId xmlns:a16="http://schemas.microsoft.com/office/drawing/2014/main" id="{2ED6219F-0B15-45A1-85CF-F3644A89687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072A0D2-EB2B-4C3C-AB10-C289F1D75801}"/>
              </a:ext>
            </a:extLst>
          </p:cNvPr>
          <p:cNvSpPr>
            <a:spLocks noGrp="1"/>
          </p:cNvSpPr>
          <p:nvPr>
            <p:ph type="sldNum" sz="quarter" idx="12"/>
          </p:nvPr>
        </p:nvSpPr>
        <p:spPr/>
        <p:txBody>
          <a:bodyPr/>
          <a:lstStyle/>
          <a:p>
            <a:fld id="{3541C72C-F5FB-443E-8D53-58BC5493E8D0}" type="slidenum">
              <a:rPr lang="cs-CZ" smtClean="0"/>
              <a:t>‹#›</a:t>
            </a:fld>
            <a:endParaRPr lang="cs-CZ"/>
          </a:p>
        </p:txBody>
      </p:sp>
    </p:spTree>
    <p:extLst>
      <p:ext uri="{BB962C8B-B14F-4D97-AF65-F5344CB8AC3E}">
        <p14:creationId xmlns:p14="http://schemas.microsoft.com/office/powerpoint/2010/main" val="2954875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6B9BD1C-AB46-4E4B-88D4-38FE7C4BFB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40EFF305-0A01-47D7-8E15-BC6F3E5101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0EDA8E-BDC6-4F45-BF0D-DBA5F23BC6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3773B-E6C6-4B1D-907F-1C87E657768F}" type="datetimeFigureOut">
              <a:rPr lang="cs-CZ" smtClean="0"/>
              <a:t>02.10.2021</a:t>
            </a:fld>
            <a:endParaRPr lang="cs-CZ"/>
          </a:p>
        </p:txBody>
      </p:sp>
      <p:sp>
        <p:nvSpPr>
          <p:cNvPr id="5" name="Zástupný symbol pro zápatí 4">
            <a:extLst>
              <a:ext uri="{FF2B5EF4-FFF2-40B4-BE49-F238E27FC236}">
                <a16:creationId xmlns:a16="http://schemas.microsoft.com/office/drawing/2014/main" id="{8C5A4FC1-E8FA-45DA-8EC0-171FFB0018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6597E0E-A30E-422B-B936-76FA7A0C55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1C72C-F5FB-443E-8D53-58BC5493E8D0}" type="slidenum">
              <a:rPr lang="cs-CZ" smtClean="0"/>
              <a:t>‹#›</a:t>
            </a:fld>
            <a:endParaRPr lang="cs-CZ"/>
          </a:p>
        </p:txBody>
      </p:sp>
    </p:spTree>
    <p:extLst>
      <p:ext uri="{BB962C8B-B14F-4D97-AF65-F5344CB8AC3E}">
        <p14:creationId xmlns:p14="http://schemas.microsoft.com/office/powerpoint/2010/main" val="3518675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nb.cz/export/sites/cnb/cs/o_cnb/.galleries/download/organizacni_rad_cnb.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F2511D-EBD8-4C85-A1F9-9E1F5FEAC3D9}"/>
              </a:ext>
            </a:extLst>
          </p:cNvPr>
          <p:cNvSpPr>
            <a:spLocks noGrp="1"/>
          </p:cNvSpPr>
          <p:nvPr>
            <p:ph type="ctrTitle"/>
          </p:nvPr>
        </p:nvSpPr>
        <p:spPr/>
        <p:txBody>
          <a:bodyPr/>
          <a:lstStyle/>
          <a:p>
            <a:r>
              <a:rPr lang="cs-CZ" dirty="0"/>
              <a:t>ČNB v postavení správního orgánu</a:t>
            </a:r>
          </a:p>
        </p:txBody>
      </p:sp>
      <p:sp>
        <p:nvSpPr>
          <p:cNvPr id="3" name="Podnadpis 2">
            <a:extLst>
              <a:ext uri="{FF2B5EF4-FFF2-40B4-BE49-F238E27FC236}">
                <a16:creationId xmlns:a16="http://schemas.microsoft.com/office/drawing/2014/main" id="{439D10B8-0B9E-4CD2-B267-148F12A2D901}"/>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08834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AB7EFC-AFFF-460B-BC15-A4CD60D019C6}"/>
              </a:ext>
            </a:extLst>
          </p:cNvPr>
          <p:cNvSpPr>
            <a:spLocks noGrp="1"/>
          </p:cNvSpPr>
          <p:nvPr>
            <p:ph type="title"/>
          </p:nvPr>
        </p:nvSpPr>
        <p:spPr/>
        <p:txBody>
          <a:bodyPr/>
          <a:lstStyle/>
          <a:p>
            <a:r>
              <a:rPr lang="cs-CZ" dirty="0"/>
              <a:t>Spory v struktuře ČNB</a:t>
            </a:r>
          </a:p>
        </p:txBody>
      </p:sp>
      <p:sp>
        <p:nvSpPr>
          <p:cNvPr id="3" name="Zástupný symbol pro obsah 2">
            <a:extLst>
              <a:ext uri="{FF2B5EF4-FFF2-40B4-BE49-F238E27FC236}">
                <a16:creationId xmlns:a16="http://schemas.microsoft.com/office/drawing/2014/main" id="{3378E898-580E-4DD3-B7CE-62302FA9AC11}"/>
              </a:ext>
            </a:extLst>
          </p:cNvPr>
          <p:cNvSpPr>
            <a:spLocks noGrp="1"/>
          </p:cNvSpPr>
          <p:nvPr>
            <p:ph idx="1"/>
          </p:nvPr>
        </p:nvSpPr>
        <p:spPr/>
        <p:txBody>
          <a:bodyPr>
            <a:normAutofit fontScale="92500" lnSpcReduction="10000"/>
          </a:bodyPr>
          <a:lstStyle/>
          <a:p>
            <a:r>
              <a:rPr lang="cs-CZ" dirty="0"/>
              <a:t>Čl. 9 Organizačního řádu ČNB</a:t>
            </a:r>
          </a:p>
          <a:p>
            <a:pPr marL="514350" indent="-514350">
              <a:buAutoNum type="arabicParenBoth"/>
            </a:pPr>
            <a:r>
              <a:rPr lang="cs-CZ" dirty="0"/>
              <a:t>Vznikne-li </a:t>
            </a:r>
            <a:r>
              <a:rPr lang="cs-CZ" b="1" dirty="0"/>
              <a:t>kompetenční </a:t>
            </a:r>
            <a:r>
              <a:rPr lang="cs-CZ" dirty="0"/>
              <a:t>nebo věcný </a:t>
            </a:r>
            <a:r>
              <a:rPr lang="cs-CZ" b="1" dirty="0"/>
              <a:t>spor</a:t>
            </a:r>
            <a:r>
              <a:rPr lang="cs-CZ" dirty="0"/>
              <a:t> mezi řediteli sekcí a samostatných odborů navzájem, je tento spor </a:t>
            </a:r>
            <a:r>
              <a:rPr lang="cs-CZ" b="1" dirty="0"/>
              <a:t>řešen na úrovni členů bankovní rady,</a:t>
            </a:r>
            <a:r>
              <a:rPr lang="cs-CZ" dirty="0"/>
              <a:t> kteří dohlížejí na organizační útvary ČNB, ve kterých spor vznikl, při zvážení stanoviska ředitele sekce kancelář v případě kompetenčního sporu. </a:t>
            </a:r>
          </a:p>
          <a:p>
            <a:pPr marL="514350" indent="-514350">
              <a:buAutoNum type="arabicParenBoth"/>
            </a:pPr>
            <a:r>
              <a:rPr lang="cs-CZ" dirty="0"/>
              <a:t>Nedojde-li k vyřešení sporu na úrovni dohlížejících členů bankovní rady, rozhodne spor </a:t>
            </a:r>
            <a:r>
              <a:rPr lang="cs-CZ" b="1" dirty="0"/>
              <a:t>bankovní rada</a:t>
            </a:r>
            <a:r>
              <a:rPr lang="cs-CZ" dirty="0"/>
              <a:t>. Předkladateli materiálu s popisem sporu jsou v tomto případě příslušní členové bankovní rady, zpracovateli materiálu jsou organizační útvary ČNB, mezi kterými spor vznikl, součástí materiálu je stanovisko ředitele sekce kancelář v případě kompetenčního sporu. </a:t>
            </a:r>
          </a:p>
        </p:txBody>
      </p:sp>
    </p:spTree>
    <p:extLst>
      <p:ext uri="{BB962C8B-B14F-4D97-AF65-F5344CB8AC3E}">
        <p14:creationId xmlns:p14="http://schemas.microsoft.com/office/powerpoint/2010/main" val="1958657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993866-AF0B-4B39-ABF8-7415BD1B2757}"/>
              </a:ext>
            </a:extLst>
          </p:cNvPr>
          <p:cNvSpPr>
            <a:spLocks noGrp="1"/>
          </p:cNvSpPr>
          <p:nvPr>
            <p:ph type="title"/>
          </p:nvPr>
        </p:nvSpPr>
        <p:spPr/>
        <p:txBody>
          <a:bodyPr/>
          <a:lstStyle/>
          <a:p>
            <a:r>
              <a:rPr lang="cs-CZ" dirty="0"/>
              <a:t>Organizační řád ČNB</a:t>
            </a:r>
          </a:p>
        </p:txBody>
      </p:sp>
      <p:sp>
        <p:nvSpPr>
          <p:cNvPr id="3" name="Zástupný symbol pro obsah 2">
            <a:extLst>
              <a:ext uri="{FF2B5EF4-FFF2-40B4-BE49-F238E27FC236}">
                <a16:creationId xmlns:a16="http://schemas.microsoft.com/office/drawing/2014/main" id="{04FC78AA-D315-45E3-99AD-4495B3553564}"/>
              </a:ext>
            </a:extLst>
          </p:cNvPr>
          <p:cNvSpPr>
            <a:spLocks noGrp="1"/>
          </p:cNvSpPr>
          <p:nvPr>
            <p:ph idx="1"/>
          </p:nvPr>
        </p:nvSpPr>
        <p:spPr/>
        <p:txBody>
          <a:bodyPr/>
          <a:lstStyle/>
          <a:p>
            <a:r>
              <a:rPr lang="cs-CZ" dirty="0">
                <a:hlinkClick r:id="rId2"/>
              </a:rPr>
              <a:t>https://www.cnb.cz/export/sites/cnb/cs/o_cnb/.galleries/download/organizacni_rad_cnb.pdf</a:t>
            </a:r>
            <a:endParaRPr lang="cs-CZ" dirty="0"/>
          </a:p>
          <a:p>
            <a:endParaRPr lang="cs-CZ" dirty="0"/>
          </a:p>
        </p:txBody>
      </p:sp>
    </p:spTree>
    <p:extLst>
      <p:ext uri="{BB962C8B-B14F-4D97-AF65-F5344CB8AC3E}">
        <p14:creationId xmlns:p14="http://schemas.microsoft.com/office/powerpoint/2010/main" val="83164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A33D1E-F2CE-4F11-A29C-C332E8B47792}"/>
              </a:ext>
            </a:extLst>
          </p:cNvPr>
          <p:cNvSpPr>
            <a:spLocks noGrp="1"/>
          </p:cNvSpPr>
          <p:nvPr>
            <p:ph type="title"/>
          </p:nvPr>
        </p:nvSpPr>
        <p:spPr/>
        <p:txBody>
          <a:bodyPr/>
          <a:lstStyle/>
          <a:p>
            <a:r>
              <a:rPr lang="cs-CZ" dirty="0"/>
              <a:t>ZČNB § 1 odst. 3</a:t>
            </a:r>
          </a:p>
        </p:txBody>
      </p:sp>
      <p:sp>
        <p:nvSpPr>
          <p:cNvPr id="3" name="Zástupný symbol pro obsah 2">
            <a:extLst>
              <a:ext uri="{FF2B5EF4-FFF2-40B4-BE49-F238E27FC236}">
                <a16:creationId xmlns:a16="http://schemas.microsoft.com/office/drawing/2014/main" id="{CE2CC3AD-3DB6-43B3-8008-51EB39566384}"/>
              </a:ext>
            </a:extLst>
          </p:cNvPr>
          <p:cNvSpPr>
            <a:spLocks noGrp="1"/>
          </p:cNvSpPr>
          <p:nvPr>
            <p:ph idx="1"/>
          </p:nvPr>
        </p:nvSpPr>
        <p:spPr/>
        <p:txBody>
          <a:bodyPr/>
          <a:lstStyle/>
          <a:p>
            <a:r>
              <a:rPr lang="cs-CZ" dirty="0"/>
              <a:t>České národní bance jsou svěřeny </a:t>
            </a:r>
            <a:r>
              <a:rPr lang="cs-CZ" b="1" dirty="0"/>
              <a:t>kompetence </a:t>
            </a:r>
            <a:r>
              <a:rPr lang="cs-CZ" dirty="0"/>
              <a:t>správního úřadu v rozsahu stanoveném ZČNB a jinými právními předpisy.</a:t>
            </a:r>
          </a:p>
          <a:p>
            <a:endParaRPr lang="cs-CZ" dirty="0"/>
          </a:p>
          <a:p>
            <a:r>
              <a:rPr lang="cs-CZ" dirty="0"/>
              <a:t>Kompetence</a:t>
            </a:r>
          </a:p>
          <a:p>
            <a:r>
              <a:rPr lang="cs-CZ" dirty="0"/>
              <a:t>Pravomoc</a:t>
            </a:r>
          </a:p>
        </p:txBody>
      </p:sp>
    </p:spTree>
    <p:extLst>
      <p:ext uri="{BB962C8B-B14F-4D97-AF65-F5344CB8AC3E}">
        <p14:creationId xmlns:p14="http://schemas.microsoft.com/office/powerpoint/2010/main" val="2804390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CD1003-643E-45E8-B9A3-083CCA51DAFD}"/>
              </a:ext>
            </a:extLst>
          </p:cNvPr>
          <p:cNvSpPr>
            <a:spLocks noGrp="1"/>
          </p:cNvSpPr>
          <p:nvPr>
            <p:ph type="title"/>
          </p:nvPr>
        </p:nvSpPr>
        <p:spPr/>
        <p:txBody>
          <a:bodyPr/>
          <a:lstStyle/>
          <a:p>
            <a:r>
              <a:rPr lang="cs-CZ" b="1" dirty="0"/>
              <a:t>Správní orgán - obecně</a:t>
            </a:r>
          </a:p>
        </p:txBody>
      </p:sp>
      <p:sp>
        <p:nvSpPr>
          <p:cNvPr id="3" name="Zástupný symbol pro obsah 2">
            <a:extLst>
              <a:ext uri="{FF2B5EF4-FFF2-40B4-BE49-F238E27FC236}">
                <a16:creationId xmlns:a16="http://schemas.microsoft.com/office/drawing/2014/main" id="{5639EBEB-2E27-462B-908E-F72FA17F671C}"/>
              </a:ext>
            </a:extLst>
          </p:cNvPr>
          <p:cNvSpPr>
            <a:spLocks noGrp="1"/>
          </p:cNvSpPr>
          <p:nvPr>
            <p:ph idx="1"/>
          </p:nvPr>
        </p:nvSpPr>
        <p:spPr>
          <a:xfrm>
            <a:off x="838200" y="1825625"/>
            <a:ext cx="10515600" cy="4667250"/>
          </a:xfrm>
        </p:spPr>
        <p:txBody>
          <a:bodyPr>
            <a:noAutofit/>
          </a:bodyPr>
          <a:lstStyle/>
          <a:p>
            <a:r>
              <a:rPr lang="cs-CZ" sz="1600" dirty="0"/>
              <a:t>Správní řád – zákon č. 500/2004 Sb.</a:t>
            </a:r>
          </a:p>
          <a:p>
            <a:r>
              <a:rPr lang="cs-CZ" sz="1600" b="1" dirty="0"/>
              <a:t>Příslušnost</a:t>
            </a:r>
            <a:r>
              <a:rPr lang="cs-CZ" sz="1600" dirty="0"/>
              <a:t>:</a:t>
            </a:r>
          </a:p>
          <a:p>
            <a:r>
              <a:rPr lang="cs-CZ" sz="1600" b="1" u="sng" dirty="0"/>
              <a:t>Věcná</a:t>
            </a:r>
            <a:r>
              <a:rPr lang="cs-CZ" sz="1600" dirty="0"/>
              <a:t> = Správní orgány jsou věcně příslušné jednat a rozhodovat ve věcech, které jim byly </a:t>
            </a:r>
            <a:r>
              <a:rPr lang="cs-CZ" sz="1600" b="1" dirty="0"/>
              <a:t>svěřeny zákonem </a:t>
            </a:r>
            <a:r>
              <a:rPr lang="cs-CZ" sz="1600" dirty="0"/>
              <a:t>nebo </a:t>
            </a:r>
            <a:r>
              <a:rPr lang="cs-CZ" sz="1600" b="1" dirty="0"/>
              <a:t>na základě zákona</a:t>
            </a:r>
            <a:r>
              <a:rPr lang="cs-CZ" sz="1600" dirty="0"/>
              <a:t>.</a:t>
            </a:r>
          </a:p>
          <a:p>
            <a:r>
              <a:rPr lang="cs-CZ" sz="1600" b="1" u="sng" dirty="0"/>
              <a:t>Místní </a:t>
            </a:r>
            <a:r>
              <a:rPr lang="cs-CZ" sz="1600" dirty="0"/>
              <a:t>= Místní příslušnost správního orgánu je určena</a:t>
            </a:r>
          </a:p>
          <a:p>
            <a:r>
              <a:rPr lang="cs-CZ" sz="1600" dirty="0"/>
              <a:t>a) v řízeních týkajících se činnosti účastníka řízení (§ 27) </a:t>
            </a:r>
            <a:r>
              <a:rPr lang="cs-CZ" sz="1600" b="1" dirty="0"/>
              <a:t>místem činnosti</a:t>
            </a:r>
            <a:r>
              <a:rPr lang="cs-CZ" sz="1600" dirty="0"/>
              <a:t>,</a:t>
            </a:r>
          </a:p>
          <a:p>
            <a:r>
              <a:rPr lang="cs-CZ" sz="1600" dirty="0"/>
              <a:t>b) v řízeních týkajících se nemovitosti místem, kde se </a:t>
            </a:r>
            <a:r>
              <a:rPr lang="cs-CZ" sz="1600" b="1" dirty="0"/>
              <a:t>nemovitost nachází</a:t>
            </a:r>
            <a:r>
              <a:rPr lang="cs-CZ" sz="1600" dirty="0"/>
              <a:t>,</a:t>
            </a:r>
          </a:p>
          <a:p>
            <a:r>
              <a:rPr lang="cs-CZ" sz="1600" dirty="0"/>
              <a:t>c) v ostatních řízeních týkajících se podnikatelské činnosti účastníka řízení, který je fyzickou osobou, </a:t>
            </a:r>
            <a:r>
              <a:rPr lang="cs-CZ" sz="1600" b="1" dirty="0"/>
              <a:t>místem podnikání,</a:t>
            </a:r>
            <a:r>
              <a:rPr lang="cs-CZ" sz="1600" dirty="0"/>
              <a:t>2)</a:t>
            </a:r>
          </a:p>
          <a:p>
            <a:r>
              <a:rPr lang="cs-CZ" sz="1600" dirty="0"/>
              <a:t>d) v ostatních řízeních týkajících se fyzické osoby </a:t>
            </a:r>
            <a:r>
              <a:rPr lang="cs-CZ" sz="1600" b="1" dirty="0"/>
              <a:t>místem</a:t>
            </a:r>
            <a:r>
              <a:rPr lang="cs-CZ" sz="1600" dirty="0"/>
              <a:t> jejího </a:t>
            </a:r>
            <a:r>
              <a:rPr lang="cs-CZ" sz="1600" b="1" dirty="0"/>
              <a:t>trvalého pobytu</a:t>
            </a:r>
            <a:r>
              <a:rPr lang="cs-CZ" sz="1600" dirty="0"/>
              <a:t>,3) popřípadě místem pobytu na území České republiky podle druhu pobytu cizince4) (dále jen "místo trvalého pobytu"); nemá-li fyzická osoba místo trvalého pobytu na území České republiky, je místní příslušnost určena </a:t>
            </a:r>
            <a:r>
              <a:rPr lang="cs-CZ" sz="1600" b="1" dirty="0"/>
              <a:t>posledním známým místem </a:t>
            </a:r>
            <a:r>
              <a:rPr lang="cs-CZ" sz="1600" dirty="0"/>
              <a:t>jejího pobytu na území České republiky,</a:t>
            </a:r>
          </a:p>
          <a:p>
            <a:r>
              <a:rPr lang="cs-CZ" sz="1600" dirty="0"/>
              <a:t>e) v ostatních řízeních týkajících se právnické osoby </a:t>
            </a:r>
            <a:r>
              <a:rPr lang="cs-CZ" sz="1600" b="1" dirty="0"/>
              <a:t>místem</a:t>
            </a:r>
            <a:r>
              <a:rPr lang="cs-CZ" sz="1600" dirty="0"/>
              <a:t> jejího </a:t>
            </a:r>
            <a:r>
              <a:rPr lang="cs-CZ" sz="1600" b="1" dirty="0"/>
              <a:t>sídla </a:t>
            </a:r>
            <a:r>
              <a:rPr lang="cs-CZ" sz="1600" dirty="0"/>
              <a:t>nebo místem sídla její </a:t>
            </a:r>
            <a:r>
              <a:rPr lang="cs-CZ" sz="1600" b="1" dirty="0"/>
              <a:t>organizační složky</a:t>
            </a:r>
            <a:r>
              <a:rPr lang="cs-CZ" sz="1600" dirty="0"/>
              <a:t>;5) u zahraniční právnické osoby je místní příslušnost správního orgánu určena sídlem její organizační složky zřízené v České republice; po zrušení organizační složky je místní příslušnost určena posledním sídlem této organizační složky na území České republiky.</a:t>
            </a:r>
          </a:p>
        </p:txBody>
      </p:sp>
    </p:spTree>
    <p:extLst>
      <p:ext uri="{BB962C8B-B14F-4D97-AF65-F5344CB8AC3E}">
        <p14:creationId xmlns:p14="http://schemas.microsoft.com/office/powerpoint/2010/main" val="135238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4E79F0-967A-4191-A286-20912D8A4960}"/>
              </a:ext>
            </a:extLst>
          </p:cNvPr>
          <p:cNvSpPr>
            <a:spLocks noGrp="1"/>
          </p:cNvSpPr>
          <p:nvPr>
            <p:ph type="title"/>
          </p:nvPr>
        </p:nvSpPr>
        <p:spPr/>
        <p:txBody>
          <a:bodyPr/>
          <a:lstStyle/>
          <a:p>
            <a:r>
              <a:rPr lang="cs-CZ" dirty="0"/>
              <a:t>Kompetenční kolize</a:t>
            </a:r>
          </a:p>
        </p:txBody>
      </p:sp>
      <p:sp>
        <p:nvSpPr>
          <p:cNvPr id="3" name="Zástupný symbol pro obsah 2">
            <a:extLst>
              <a:ext uri="{FF2B5EF4-FFF2-40B4-BE49-F238E27FC236}">
                <a16:creationId xmlns:a16="http://schemas.microsoft.com/office/drawing/2014/main" id="{7854F72C-F412-4F61-B8B8-FD6531188B6C}"/>
              </a:ext>
            </a:extLst>
          </p:cNvPr>
          <p:cNvSpPr>
            <a:spLocks noGrp="1"/>
          </p:cNvSpPr>
          <p:nvPr>
            <p:ph idx="1"/>
          </p:nvPr>
        </p:nvSpPr>
        <p:spPr/>
        <p:txBody>
          <a:bodyPr/>
          <a:lstStyle/>
          <a:p>
            <a:r>
              <a:rPr lang="cs-CZ" dirty="0"/>
              <a:t>Spory o věcnou příslušnost</a:t>
            </a:r>
          </a:p>
          <a:p>
            <a:r>
              <a:rPr lang="cs-CZ" dirty="0"/>
              <a:t>Spory o místní příslušnost</a:t>
            </a:r>
          </a:p>
        </p:txBody>
      </p:sp>
    </p:spTree>
    <p:extLst>
      <p:ext uri="{BB962C8B-B14F-4D97-AF65-F5344CB8AC3E}">
        <p14:creationId xmlns:p14="http://schemas.microsoft.com/office/powerpoint/2010/main" val="148110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9A531D-1E8D-4BE2-80A1-484A5F8AD750}"/>
              </a:ext>
            </a:extLst>
          </p:cNvPr>
          <p:cNvSpPr>
            <a:spLocks noGrp="1"/>
          </p:cNvSpPr>
          <p:nvPr>
            <p:ph type="title"/>
          </p:nvPr>
        </p:nvSpPr>
        <p:spPr/>
        <p:txBody>
          <a:bodyPr/>
          <a:lstStyle/>
          <a:p>
            <a:r>
              <a:rPr lang="cs-CZ" dirty="0"/>
              <a:t>Spory o věcnou příslušnost</a:t>
            </a:r>
          </a:p>
        </p:txBody>
      </p:sp>
      <p:sp>
        <p:nvSpPr>
          <p:cNvPr id="3" name="Zástupný symbol pro obsah 2">
            <a:extLst>
              <a:ext uri="{FF2B5EF4-FFF2-40B4-BE49-F238E27FC236}">
                <a16:creationId xmlns:a16="http://schemas.microsoft.com/office/drawing/2014/main" id="{1AC8D1DE-853A-4643-9CD0-A51D50C6828F}"/>
              </a:ext>
            </a:extLst>
          </p:cNvPr>
          <p:cNvSpPr>
            <a:spLocks noGrp="1"/>
          </p:cNvSpPr>
          <p:nvPr>
            <p:ph idx="1"/>
          </p:nvPr>
        </p:nvSpPr>
        <p:spPr/>
        <p:txBody>
          <a:bodyPr>
            <a:normAutofit fontScale="47500" lnSpcReduction="20000"/>
          </a:bodyPr>
          <a:lstStyle/>
          <a:p>
            <a:r>
              <a:rPr lang="cs-CZ" dirty="0"/>
              <a:t>§ 133 SŘ:</a:t>
            </a:r>
          </a:p>
          <a:p>
            <a:pPr marL="0" indent="0">
              <a:buNone/>
            </a:pPr>
            <a:r>
              <a:rPr lang="cs-CZ" dirty="0"/>
              <a:t>(1) </a:t>
            </a:r>
            <a:r>
              <a:rPr lang="cs-CZ" b="1" dirty="0"/>
              <a:t>Nelze-li věcnou příslušnost při rozhodování v oblasti státní správy určit </a:t>
            </a:r>
            <a:r>
              <a:rPr lang="cs-CZ" dirty="0"/>
              <a:t>na základě zvláštního zákona, provede řízení v prvním stupni ústřední správní úřad, do jehož působnosti rozhodovaná věc náleží, popřípadě ústřední správní úřad, jehož obor působnosti je rozhodované věci nejbližší.</a:t>
            </a:r>
          </a:p>
          <a:p>
            <a:pPr marL="0" indent="0">
              <a:buNone/>
            </a:pPr>
            <a:endParaRPr lang="cs-CZ" dirty="0"/>
          </a:p>
          <a:p>
            <a:pPr marL="0" indent="0">
              <a:buNone/>
            </a:pPr>
            <a:r>
              <a:rPr lang="cs-CZ" dirty="0"/>
              <a:t> </a:t>
            </a:r>
            <a:r>
              <a:rPr lang="cs-CZ" b="1" dirty="0"/>
              <a:t>Pozitivní kompetenční konflikt</a:t>
            </a:r>
            <a:endParaRPr lang="cs-CZ" dirty="0"/>
          </a:p>
          <a:p>
            <a:pPr marL="0" indent="0">
              <a:buNone/>
            </a:pPr>
            <a:r>
              <a:rPr lang="cs-CZ" dirty="0"/>
              <a:t>(2) Považuje-li se </a:t>
            </a:r>
            <a:r>
              <a:rPr lang="cs-CZ" b="1" dirty="0"/>
              <a:t>několik správních orgánů </a:t>
            </a:r>
            <a:r>
              <a:rPr lang="cs-CZ" dirty="0"/>
              <a:t>za příslušné k řízení v téže věci, jsou povinny to bezodkladně oznámit nejblíže společně nadřízenému správnímu orgánu, který jejich spor rozhodne. Nemají-li správní orgány společně nadřízený správní orgán, projednají spor o příslušnost ústřední správní úřady, které jsou nadřízeny těmto správním orgánům. Jde-li o spor o příslušnost mezi ústředními správními úřady, postupuje se přímo podle odstavce 3.</a:t>
            </a:r>
          </a:p>
          <a:p>
            <a:pPr marL="0" indent="0">
              <a:buNone/>
            </a:pPr>
            <a:r>
              <a:rPr lang="cs-CZ" dirty="0"/>
              <a:t>(3) </a:t>
            </a:r>
            <a:r>
              <a:rPr lang="cs-CZ" b="1" dirty="0"/>
              <a:t>Ústřední správní úřady </a:t>
            </a:r>
            <a:r>
              <a:rPr lang="cs-CZ" dirty="0"/>
              <a:t>jsou povinny projednat spor v dohodovacím řízení, jež je zahájeno dnem, kdy návrh prvního z nich dojde poslednímu. Nedojde-li k dohodě do 15 dnů od zahájení dohodovacího řízení, vzniká </a:t>
            </a:r>
            <a:r>
              <a:rPr lang="cs-CZ" b="1" dirty="0"/>
              <a:t>kompetenční spor mezi ústředními správními úřady</a:t>
            </a:r>
            <a:r>
              <a:rPr lang="cs-CZ" dirty="0"/>
              <a:t>; jejich povinností je v takovém případě bezodkladně podat žalobu k Nejvyššímu správnímu soudu.</a:t>
            </a:r>
          </a:p>
          <a:p>
            <a:pPr marL="0" indent="0">
              <a:buNone/>
            </a:pPr>
            <a:r>
              <a:rPr lang="cs-CZ" dirty="0"/>
              <a:t> </a:t>
            </a:r>
            <a:r>
              <a:rPr lang="cs-CZ" b="1" dirty="0"/>
              <a:t>Negativní kompetenční konflikt</a:t>
            </a:r>
            <a:endParaRPr lang="cs-CZ" dirty="0"/>
          </a:p>
          <a:p>
            <a:pPr marL="0" indent="0">
              <a:buNone/>
            </a:pPr>
            <a:r>
              <a:rPr lang="cs-CZ" dirty="0"/>
              <a:t>(4) Pokud se </a:t>
            </a:r>
            <a:r>
              <a:rPr lang="cs-CZ" b="1" dirty="0"/>
              <a:t>žádný správní orgán </a:t>
            </a:r>
            <a:r>
              <a:rPr lang="cs-CZ" dirty="0"/>
              <a:t>nepovažuje za příslušný k provedení řízení, může ten, kdo by byl jeho účastníkem, nebo správní orgán </a:t>
            </a:r>
            <a:r>
              <a:rPr lang="cs-CZ" b="1" dirty="0"/>
              <a:t>podat žalobu </a:t>
            </a:r>
            <a:r>
              <a:rPr lang="cs-CZ" dirty="0"/>
              <a:t>k soudu - NSS</a:t>
            </a:r>
          </a:p>
          <a:p>
            <a:pPr marL="0" indent="0">
              <a:buNone/>
            </a:pPr>
            <a:r>
              <a:rPr lang="cs-CZ" dirty="0"/>
              <a:t> </a:t>
            </a:r>
          </a:p>
          <a:p>
            <a:pPr marL="0" indent="0">
              <a:buNone/>
            </a:pPr>
            <a:r>
              <a:rPr lang="cs-CZ" dirty="0"/>
              <a:t>(5) Ustanovení odstavců 1 až 4 se netýkají vzájemných sporů územních samosprávných celků při výkonu samostatné působnosti a sporů územních samosprávných celků při výkonu samostatné působnosti s jinými správními orgány.</a:t>
            </a:r>
          </a:p>
          <a:p>
            <a:pPr marL="0" indent="0">
              <a:buNone/>
            </a:pPr>
            <a:r>
              <a:rPr lang="cs-CZ" dirty="0"/>
              <a:t> </a:t>
            </a:r>
          </a:p>
          <a:p>
            <a:pPr marL="0" indent="0">
              <a:buNone/>
            </a:pPr>
            <a:r>
              <a:rPr lang="cs-CZ" dirty="0"/>
              <a:t>(6) Po dobu určování příslušnosti podle odstavce 1 nebo trvání sporu podle odstavců 2 až 4 neběží lhůty týkající se provádění úkonů v řízení.</a:t>
            </a:r>
          </a:p>
        </p:txBody>
      </p:sp>
    </p:spTree>
    <p:extLst>
      <p:ext uri="{BB962C8B-B14F-4D97-AF65-F5344CB8AC3E}">
        <p14:creationId xmlns:p14="http://schemas.microsoft.com/office/powerpoint/2010/main" val="313449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A76F61-0B1F-4B69-B107-9ECBCB20E0CE}"/>
              </a:ext>
            </a:extLst>
          </p:cNvPr>
          <p:cNvSpPr>
            <a:spLocks noGrp="1"/>
          </p:cNvSpPr>
          <p:nvPr>
            <p:ph type="title"/>
          </p:nvPr>
        </p:nvSpPr>
        <p:spPr/>
        <p:txBody>
          <a:bodyPr/>
          <a:lstStyle/>
          <a:p>
            <a:r>
              <a:rPr lang="cs-CZ" dirty="0"/>
              <a:t>Spory o místní příslušnost</a:t>
            </a:r>
          </a:p>
        </p:txBody>
      </p:sp>
      <p:sp>
        <p:nvSpPr>
          <p:cNvPr id="3" name="Zástupný symbol pro obsah 2">
            <a:extLst>
              <a:ext uri="{FF2B5EF4-FFF2-40B4-BE49-F238E27FC236}">
                <a16:creationId xmlns:a16="http://schemas.microsoft.com/office/drawing/2014/main" id="{B403A711-85ED-4B51-8601-A2EC66172077}"/>
              </a:ext>
            </a:extLst>
          </p:cNvPr>
          <p:cNvSpPr>
            <a:spLocks noGrp="1"/>
          </p:cNvSpPr>
          <p:nvPr>
            <p:ph idx="1"/>
          </p:nvPr>
        </p:nvSpPr>
        <p:spPr/>
        <p:txBody>
          <a:bodyPr/>
          <a:lstStyle/>
          <a:p>
            <a:r>
              <a:rPr lang="cs-CZ" dirty="0"/>
              <a:t>§ 11 odst. 2 SŘ</a:t>
            </a:r>
          </a:p>
          <a:p>
            <a:pPr marL="0" indent="0">
              <a:buNone/>
            </a:pPr>
            <a:r>
              <a:rPr lang="cs-CZ" dirty="0"/>
              <a:t>Je-li místně příslušných více správních orgánů a nedohodnou-li se jinak, provede řízení ten z nich, </a:t>
            </a:r>
            <a:r>
              <a:rPr lang="cs-CZ" b="1" dirty="0"/>
              <a:t>u něhož jako prvního </a:t>
            </a:r>
            <a:r>
              <a:rPr lang="cs-CZ" dirty="0"/>
              <a:t>byla podána žádost nebo který z moci úřední </a:t>
            </a:r>
            <a:r>
              <a:rPr lang="cs-CZ" b="1" dirty="0"/>
              <a:t>učinil úkon jako první</a:t>
            </a:r>
            <a:r>
              <a:rPr lang="cs-CZ" dirty="0"/>
              <a:t>. </a:t>
            </a:r>
            <a:r>
              <a:rPr lang="cs-CZ" b="1" dirty="0"/>
              <a:t>V ostatních </a:t>
            </a:r>
            <a:r>
              <a:rPr lang="cs-CZ" dirty="0"/>
              <a:t>případech nebo nelze-li podmínky místní příslušnosti určit, určí místní příslušnost usnesením nejblíže </a:t>
            </a:r>
            <a:r>
              <a:rPr lang="cs-CZ" b="1" dirty="0"/>
              <a:t>společně nadřízený správní orgán</a:t>
            </a:r>
            <a:r>
              <a:rPr lang="cs-CZ" dirty="0"/>
              <a:t>. Není-li takového orgánu, určí místní příslušnost usnesením </a:t>
            </a:r>
            <a:r>
              <a:rPr lang="cs-CZ" b="1" dirty="0"/>
              <a:t>ústřední správní úřad</a:t>
            </a:r>
            <a:r>
              <a:rPr lang="cs-CZ" dirty="0"/>
              <a:t>,6) do jehož působnosti rozhodovaná věc náleží.</a:t>
            </a:r>
          </a:p>
        </p:txBody>
      </p:sp>
    </p:spTree>
    <p:extLst>
      <p:ext uri="{BB962C8B-B14F-4D97-AF65-F5344CB8AC3E}">
        <p14:creationId xmlns:p14="http://schemas.microsoft.com/office/powerpoint/2010/main" val="404401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0F1FB4-B05C-41A7-BEA2-E3F29FD5B645}"/>
              </a:ext>
            </a:extLst>
          </p:cNvPr>
          <p:cNvSpPr>
            <a:spLocks noGrp="1"/>
          </p:cNvSpPr>
          <p:nvPr>
            <p:ph type="title"/>
          </p:nvPr>
        </p:nvSpPr>
        <p:spPr/>
        <p:txBody>
          <a:bodyPr/>
          <a:lstStyle/>
          <a:p>
            <a:r>
              <a:rPr lang="cs-CZ" dirty="0"/>
              <a:t>Postoupení pro nepříslušnost</a:t>
            </a:r>
          </a:p>
        </p:txBody>
      </p:sp>
      <p:sp>
        <p:nvSpPr>
          <p:cNvPr id="3" name="Zástupný symbol pro obsah 2">
            <a:extLst>
              <a:ext uri="{FF2B5EF4-FFF2-40B4-BE49-F238E27FC236}">
                <a16:creationId xmlns:a16="http://schemas.microsoft.com/office/drawing/2014/main" id="{DCBE6C7D-761C-4882-A764-818ADC740B45}"/>
              </a:ext>
            </a:extLst>
          </p:cNvPr>
          <p:cNvSpPr>
            <a:spLocks noGrp="1"/>
          </p:cNvSpPr>
          <p:nvPr>
            <p:ph idx="1"/>
          </p:nvPr>
        </p:nvSpPr>
        <p:spPr/>
        <p:txBody>
          <a:bodyPr/>
          <a:lstStyle/>
          <a:p>
            <a:r>
              <a:rPr lang="cs-CZ" dirty="0"/>
              <a:t>Dojde-li podání (§ 37) správnímu orgánu, který není věcně nebo místně příslušný, bezodkladně je usnesením postoupí příslušnému správnímu orgánu a současně o tom uvědomí toho, kdo podání učinil (dále jen "podatel"). Má-li správní orgán, jemuž bylo podání postoupeno, za to, že není věcně nebo místně příslušný, může je usnesením </a:t>
            </a:r>
            <a:r>
              <a:rPr lang="cs-CZ" b="1" dirty="0"/>
              <a:t>postoupit dalšímu správnímu orgánu nebo vrátit jen se souhlasem svého nadřízeného správního orgánu</a:t>
            </a:r>
            <a:r>
              <a:rPr lang="cs-CZ" dirty="0"/>
              <a:t>. Usnesení vydaná podle tohoto ustanovení se pouze poznamenají do spisu.</a:t>
            </a:r>
          </a:p>
        </p:txBody>
      </p:sp>
    </p:spTree>
    <p:extLst>
      <p:ext uri="{BB962C8B-B14F-4D97-AF65-F5344CB8AC3E}">
        <p14:creationId xmlns:p14="http://schemas.microsoft.com/office/powerpoint/2010/main" val="3654644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28D7BC-1BFD-488B-9280-039ED584AC3C}"/>
              </a:ext>
            </a:extLst>
          </p:cNvPr>
          <p:cNvSpPr>
            <a:spLocks noGrp="1"/>
          </p:cNvSpPr>
          <p:nvPr>
            <p:ph type="title"/>
          </p:nvPr>
        </p:nvSpPr>
        <p:spPr/>
        <p:txBody>
          <a:bodyPr/>
          <a:lstStyle/>
          <a:p>
            <a:r>
              <a:rPr lang="cs-CZ" dirty="0"/>
              <a:t>Dožádání</a:t>
            </a:r>
          </a:p>
        </p:txBody>
      </p:sp>
      <p:sp>
        <p:nvSpPr>
          <p:cNvPr id="3" name="Zástupný symbol pro obsah 2">
            <a:extLst>
              <a:ext uri="{FF2B5EF4-FFF2-40B4-BE49-F238E27FC236}">
                <a16:creationId xmlns:a16="http://schemas.microsoft.com/office/drawing/2014/main" id="{0ABF65B3-1BC4-46AF-B5C4-69FA5344EDD1}"/>
              </a:ext>
            </a:extLst>
          </p:cNvPr>
          <p:cNvSpPr>
            <a:spLocks noGrp="1"/>
          </p:cNvSpPr>
          <p:nvPr>
            <p:ph idx="1"/>
          </p:nvPr>
        </p:nvSpPr>
        <p:spPr/>
        <p:txBody>
          <a:bodyPr>
            <a:normAutofit fontScale="47500" lnSpcReduction="20000"/>
          </a:bodyPr>
          <a:lstStyle/>
          <a:p>
            <a:r>
              <a:rPr lang="cs-CZ" dirty="0"/>
              <a:t>§ 13 SŘ</a:t>
            </a:r>
          </a:p>
          <a:p>
            <a:pPr marL="0" indent="0">
              <a:buNone/>
            </a:pPr>
            <a:r>
              <a:rPr lang="cs-CZ" dirty="0"/>
              <a:t>(1) Příslušný správní orgán může usnesením dožádat podřízený nebo nadřízený správní orgán anebo jiný věcně příslušný správní orgán (dále jen "dožádaný správní orgán") o provedení úkonu, který by sám mohl provést jen s obtížemi nebo s neúčelnými náklady anebo který by nemohl provést vůbec. Toto usnesení se doručuje pouze dožádanému správnímu orgánu a nelze se proti němu odvolat.</a:t>
            </a:r>
          </a:p>
          <a:p>
            <a:pPr marL="0" indent="0">
              <a:buNone/>
            </a:pPr>
            <a:r>
              <a:rPr lang="cs-CZ" dirty="0"/>
              <a:t> </a:t>
            </a:r>
          </a:p>
          <a:p>
            <a:pPr marL="0" indent="0">
              <a:buNone/>
            </a:pPr>
            <a:r>
              <a:rPr lang="cs-CZ" dirty="0"/>
              <a:t>(2) Dožádaný správní orgán provede dožádaný úkon, jakož i úkony, které zajišťují účel dožádání.</a:t>
            </a:r>
          </a:p>
          <a:p>
            <a:pPr marL="0" indent="0">
              <a:buNone/>
            </a:pPr>
            <a:r>
              <a:rPr lang="cs-CZ" dirty="0"/>
              <a:t> </a:t>
            </a:r>
          </a:p>
          <a:p>
            <a:pPr marL="0" indent="0">
              <a:buNone/>
            </a:pPr>
            <a:r>
              <a:rPr lang="cs-CZ" dirty="0"/>
              <a:t>(3) Dožádaný správní orgán provede úkon bez zbytečného odkladu. Pokud nelze provést úkon bezodkladně, provede ho dožádaný správní orgán ve lhůtě 30 dnů ode dne doručení dožádání. V případě, že dožádaný správní orgán nemůže lhůtu dodržet, může jemu nadřízený správní orgán na jeho návrh lhůtu prodloužit o dobu nezbytně nutnou.</a:t>
            </a:r>
          </a:p>
          <a:p>
            <a:pPr marL="0" indent="0">
              <a:buNone/>
            </a:pPr>
            <a:r>
              <a:rPr lang="cs-CZ" dirty="0"/>
              <a:t> </a:t>
            </a:r>
          </a:p>
          <a:p>
            <a:pPr marL="0" indent="0">
              <a:buNone/>
            </a:pPr>
            <a:r>
              <a:rPr lang="cs-CZ" dirty="0"/>
              <a:t>(4) Pokud by dožádání bylo v rozporu s právními předpisy, dožádaný správní orgán usnesením, které se pouze poznamená do spisu, odmítne úkon provést a vyrozumí o tom dožadující správní orgán. Dožádaný správní orgán, který není ve vztahu podřízenosti k orgánu dožadujícímu, může odmítnout provedení úkonu též proto, že by jeho provedení vážně ohrozilo plnění jeho vlastních úkolů, nebo proto, že provedení dožádání by vyžadovalo vynaložení neúměrných nákladů. Provedení dožádání lze odmítnout jen s předchozím souhlasem nadřízeného správního orgánu.</a:t>
            </a:r>
          </a:p>
          <a:p>
            <a:pPr marL="0" indent="0">
              <a:buNone/>
            </a:pPr>
            <a:r>
              <a:rPr lang="cs-CZ" dirty="0"/>
              <a:t> </a:t>
            </a:r>
          </a:p>
          <a:p>
            <a:pPr marL="0" indent="0">
              <a:buNone/>
            </a:pPr>
            <a:r>
              <a:rPr lang="cs-CZ" dirty="0"/>
              <a:t>(5) Dožádaný správní orgán má oprávnění podle § 136 odst. 4.</a:t>
            </a:r>
          </a:p>
          <a:p>
            <a:pPr marL="0" indent="0">
              <a:buNone/>
            </a:pPr>
            <a:r>
              <a:rPr lang="cs-CZ" dirty="0"/>
              <a:t> </a:t>
            </a:r>
          </a:p>
          <a:p>
            <a:pPr marL="0" indent="0">
              <a:buNone/>
            </a:pPr>
            <a:r>
              <a:rPr lang="cs-CZ" dirty="0"/>
              <a:t>(6) Dožádání do ciziny upravují zvláštní právní předpisy.7)</a:t>
            </a:r>
          </a:p>
        </p:txBody>
      </p:sp>
    </p:spTree>
    <p:extLst>
      <p:ext uri="{BB962C8B-B14F-4D97-AF65-F5344CB8AC3E}">
        <p14:creationId xmlns:p14="http://schemas.microsoft.com/office/powerpoint/2010/main" val="168257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A85FA8-D2DF-4982-8C8B-E09BAE1DF81C}"/>
              </a:ext>
            </a:extLst>
          </p:cNvPr>
          <p:cNvSpPr>
            <a:spLocks noGrp="1"/>
          </p:cNvSpPr>
          <p:nvPr>
            <p:ph type="title"/>
          </p:nvPr>
        </p:nvSpPr>
        <p:spPr/>
        <p:txBody>
          <a:bodyPr/>
          <a:lstStyle/>
          <a:p>
            <a:r>
              <a:rPr lang="cs-CZ" dirty="0"/>
              <a:t>Vnější a vnitřní kompetenční konflikt</a:t>
            </a:r>
          </a:p>
        </p:txBody>
      </p:sp>
      <p:sp>
        <p:nvSpPr>
          <p:cNvPr id="3" name="Zástupný symbol pro obsah 2">
            <a:extLst>
              <a:ext uri="{FF2B5EF4-FFF2-40B4-BE49-F238E27FC236}">
                <a16:creationId xmlns:a16="http://schemas.microsoft.com/office/drawing/2014/main" id="{E1FB72AB-5B8C-4FA4-8585-A5950776E699}"/>
              </a:ext>
            </a:extLst>
          </p:cNvPr>
          <p:cNvSpPr>
            <a:spLocks noGrp="1"/>
          </p:cNvSpPr>
          <p:nvPr>
            <p:ph idx="1"/>
          </p:nvPr>
        </p:nvSpPr>
        <p:spPr/>
        <p:txBody>
          <a:bodyPr/>
          <a:lstStyle/>
          <a:p>
            <a:r>
              <a:rPr lang="cs-CZ" b="1" dirty="0"/>
              <a:t>Vnější kompetenční konflikt </a:t>
            </a:r>
            <a:r>
              <a:rPr lang="cs-CZ" dirty="0"/>
              <a:t>= konflikt mezi několika správními orgány o místní nebo věcnou příslušnost – řešení SŘ </a:t>
            </a:r>
          </a:p>
          <a:p>
            <a:r>
              <a:rPr lang="cs-CZ" b="1" dirty="0"/>
              <a:t>Vnitřní kompetenční konflikt </a:t>
            </a:r>
            <a:r>
              <a:rPr lang="cs-CZ" dirty="0"/>
              <a:t>= konflikt uvnitř správního orgánu – řešení organizační řád </a:t>
            </a:r>
          </a:p>
          <a:p>
            <a:endParaRPr lang="cs-CZ" dirty="0"/>
          </a:p>
          <a:p>
            <a:endParaRPr lang="cs-CZ" dirty="0"/>
          </a:p>
        </p:txBody>
      </p:sp>
    </p:spTree>
    <p:extLst>
      <p:ext uri="{BB962C8B-B14F-4D97-AF65-F5344CB8AC3E}">
        <p14:creationId xmlns:p14="http://schemas.microsoft.com/office/powerpoint/2010/main" val="214922714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1437</TotalTime>
  <Words>1168</Words>
  <Application>Microsoft Office PowerPoint</Application>
  <PresentationFormat>Širokoúhlá obrazovka</PresentationFormat>
  <Paragraphs>59</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ČNB v postavení správního orgánu</vt:lpstr>
      <vt:lpstr>ZČNB § 1 odst. 3</vt:lpstr>
      <vt:lpstr>Správní orgán - obecně</vt:lpstr>
      <vt:lpstr>Kompetenční kolize</vt:lpstr>
      <vt:lpstr>Spory o věcnou příslušnost</vt:lpstr>
      <vt:lpstr>Spory o místní příslušnost</vt:lpstr>
      <vt:lpstr>Postoupení pro nepříslušnost</vt:lpstr>
      <vt:lpstr>Dožádání</vt:lpstr>
      <vt:lpstr>Vnější a vnitřní kompetenční konflikt</vt:lpstr>
      <vt:lpstr>Spory v struktuře ČNB</vt:lpstr>
      <vt:lpstr>Organizační řád ČNB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ČNB v postavení správního orgánu</dc:title>
  <dc:creator>Petr Mrkývka</dc:creator>
  <cp:lastModifiedBy>Petr Mrkývka</cp:lastModifiedBy>
  <cp:revision>11</cp:revision>
  <dcterms:created xsi:type="dcterms:W3CDTF">2021-10-02T21:13:22Z</dcterms:created>
  <dcterms:modified xsi:type="dcterms:W3CDTF">2021-10-03T21:10:53Z</dcterms:modified>
</cp:coreProperties>
</file>