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68FB50-C3C8-438F-8199-533DAA5E4C6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AB0CEF3-6FB8-496B-A95E-7B70C1D997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4135BEB-A27E-4C2B-8FCC-3C507645817D}"/>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5" name="Zástupný symbol pro zápatí 4">
            <a:extLst>
              <a:ext uri="{FF2B5EF4-FFF2-40B4-BE49-F238E27FC236}">
                <a16:creationId xmlns:a16="http://schemas.microsoft.com/office/drawing/2014/main" id="{EBAF6B09-C43E-4E76-A6D3-766B38B077A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F6750C-3570-4FF7-A819-E96038A8D189}"/>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392422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18131A-44D5-45B2-83A4-13E6FFC45F9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07AEDE6-29F7-474B-97EA-196385E7DD0F}"/>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C05EB4C-16F3-4D8E-B49B-27DFE282D093}"/>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5" name="Zástupný symbol pro zápatí 4">
            <a:extLst>
              <a:ext uri="{FF2B5EF4-FFF2-40B4-BE49-F238E27FC236}">
                <a16:creationId xmlns:a16="http://schemas.microsoft.com/office/drawing/2014/main" id="{9275392D-3488-457A-A305-2FE9CCEDCD5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7BF31DE-5FC5-48AE-9279-B88C6D81D86D}"/>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2299566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71285B3-DF56-4E65-B6FD-9AD93BBAE7B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DE65591-C0DB-43CD-9791-A1AA6D896D92}"/>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4C9640E-392F-432A-A6F3-89CFAEF2CBF4}"/>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5" name="Zástupný symbol pro zápatí 4">
            <a:extLst>
              <a:ext uri="{FF2B5EF4-FFF2-40B4-BE49-F238E27FC236}">
                <a16:creationId xmlns:a16="http://schemas.microsoft.com/office/drawing/2014/main" id="{26BA78C1-F24F-4C23-B97D-F341AD70A15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F58638-4C11-4E44-803D-D1848B22498C}"/>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386923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725CA7-725D-4B0D-8011-A5432FBF6DF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18D2205-32F6-424D-92AC-DDDECCFD2EC9}"/>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C0FA9C1-011A-484C-9439-C2C1CBE26714}"/>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5" name="Zástupný symbol pro zápatí 4">
            <a:extLst>
              <a:ext uri="{FF2B5EF4-FFF2-40B4-BE49-F238E27FC236}">
                <a16:creationId xmlns:a16="http://schemas.microsoft.com/office/drawing/2014/main" id="{FA71C4FC-FD0A-4B3D-800E-BE131DE8C27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9548E0F-9DFE-4F29-BF14-4D5E923D05FF}"/>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924515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0AB0E9-C551-4F70-948D-E782AB830F4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9695D4B1-BABA-4CE7-A914-EA715DA373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8857D460-D84A-44AB-921F-E51693785446}"/>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5" name="Zástupný symbol pro zápatí 4">
            <a:extLst>
              <a:ext uri="{FF2B5EF4-FFF2-40B4-BE49-F238E27FC236}">
                <a16:creationId xmlns:a16="http://schemas.microsoft.com/office/drawing/2014/main" id="{C2D86CFC-0BDB-4368-9582-1AB8E866FF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8C902CC-591E-449C-8C21-39AA15869253}"/>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158165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BF2060-4AAF-4565-86A9-C0E8E4B62684}"/>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AE0689FC-0DD4-40C7-B453-4DA24D1436EA}"/>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240FABAF-CBC8-4652-BE14-4E8EED1B3448}"/>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4466EE3-8C7F-4ABE-A87C-7024C1A4C102}"/>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6" name="Zástupný symbol pro zápatí 5">
            <a:extLst>
              <a:ext uri="{FF2B5EF4-FFF2-40B4-BE49-F238E27FC236}">
                <a16:creationId xmlns:a16="http://schemas.microsoft.com/office/drawing/2014/main" id="{B93DA7AF-B2F7-49A0-9A62-FC5DDDB6786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9D03A29-4645-45D5-92C1-BC2FE742548E}"/>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1190185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1876ED-B95E-4FA6-B780-B3733157EF1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99A884E-E133-4C37-BB44-F77894AE46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5A61F1DB-D652-4AE3-8B12-B6CD803BD3A7}"/>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EBA3A06-EA16-41DC-BA4A-F90BDEAF71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77FE3F9C-0DC6-47CA-A3E3-14E4330F680B}"/>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0144A27-3620-4FD3-A9A1-07901EF924B1}"/>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8" name="Zástupný symbol pro zápatí 7">
            <a:extLst>
              <a:ext uri="{FF2B5EF4-FFF2-40B4-BE49-F238E27FC236}">
                <a16:creationId xmlns:a16="http://schemas.microsoft.com/office/drawing/2014/main" id="{254DF55D-2752-4342-B86A-66E9E771444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87D4BA4-19F0-4DD3-8673-ABFD4B5EDA6A}"/>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1775956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3FC4BF-6806-43DB-8C84-42F523998BC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E936ACC-892A-47B1-88CD-922A16177EF5}"/>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4" name="Zástupný symbol pro zápatí 3">
            <a:extLst>
              <a:ext uri="{FF2B5EF4-FFF2-40B4-BE49-F238E27FC236}">
                <a16:creationId xmlns:a16="http://schemas.microsoft.com/office/drawing/2014/main" id="{33A42B37-6023-458B-BCCB-8DDF0808153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045A99E-D2C4-443F-B191-920969ED1500}"/>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1063321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8CADA06-95F9-468C-81AC-0B56AB0D5BED}"/>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3" name="Zástupný symbol pro zápatí 2">
            <a:extLst>
              <a:ext uri="{FF2B5EF4-FFF2-40B4-BE49-F238E27FC236}">
                <a16:creationId xmlns:a16="http://schemas.microsoft.com/office/drawing/2014/main" id="{2B7B0A3B-7949-48C8-8FAE-47A456E2523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FF8B6F4-7A18-44D5-967F-D5A80A2F6B89}"/>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2305671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BF34A4-E8B5-42A8-A086-50ECB0C8F99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70D25A2A-C268-4428-A975-6F002E6F36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5945D406-EB9F-4C70-AD47-5F487D224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0826797-6047-4AD6-AA75-AB65DD10371E}"/>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6" name="Zástupný symbol pro zápatí 5">
            <a:extLst>
              <a:ext uri="{FF2B5EF4-FFF2-40B4-BE49-F238E27FC236}">
                <a16:creationId xmlns:a16="http://schemas.microsoft.com/office/drawing/2014/main" id="{3AB9B149-E55F-47C2-BE93-39B23B29303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1C7B7C8-0986-41FA-A339-D9FF8B1DFF39}"/>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1359886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9F22D4-A7F8-48A8-9E6F-43C7F342BA7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0BBE4B5-EF1E-4DEA-B63A-FC641744DC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A98C1B48-ED05-4B67-A588-8CF44A2518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90EC50C9-3456-4138-B270-2D2523402A01}"/>
              </a:ext>
            </a:extLst>
          </p:cNvPr>
          <p:cNvSpPr>
            <a:spLocks noGrp="1"/>
          </p:cNvSpPr>
          <p:nvPr>
            <p:ph type="dt" sz="half" idx="10"/>
          </p:nvPr>
        </p:nvSpPr>
        <p:spPr/>
        <p:txBody>
          <a:bodyPr/>
          <a:lstStyle/>
          <a:p>
            <a:fld id="{B0945C2C-EF41-4DA8-9A5A-9183F04D7FF9}" type="datetimeFigureOut">
              <a:rPr lang="cs-CZ" smtClean="0"/>
              <a:t>21.11.2021</a:t>
            </a:fld>
            <a:endParaRPr lang="cs-CZ"/>
          </a:p>
        </p:txBody>
      </p:sp>
      <p:sp>
        <p:nvSpPr>
          <p:cNvPr id="6" name="Zástupný symbol pro zápatí 5">
            <a:extLst>
              <a:ext uri="{FF2B5EF4-FFF2-40B4-BE49-F238E27FC236}">
                <a16:creationId xmlns:a16="http://schemas.microsoft.com/office/drawing/2014/main" id="{C6A96EB0-C032-4613-8977-1FC594AD701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4DD4C18-5885-4025-BE32-CC3F9C68CA14}"/>
              </a:ext>
            </a:extLst>
          </p:cNvPr>
          <p:cNvSpPr>
            <a:spLocks noGrp="1"/>
          </p:cNvSpPr>
          <p:nvPr>
            <p:ph type="sldNum" sz="quarter" idx="12"/>
          </p:nvPr>
        </p:nvSpPr>
        <p:spPr/>
        <p:txBody>
          <a:bodyPr/>
          <a:lstStyle/>
          <a:p>
            <a:fld id="{7F3A9C7C-DBCA-49B3-90FB-994C3C5965EE}" type="slidenum">
              <a:rPr lang="cs-CZ" smtClean="0"/>
              <a:t>‹#›</a:t>
            </a:fld>
            <a:endParaRPr lang="cs-CZ"/>
          </a:p>
        </p:txBody>
      </p:sp>
    </p:spTree>
    <p:extLst>
      <p:ext uri="{BB962C8B-B14F-4D97-AF65-F5344CB8AC3E}">
        <p14:creationId xmlns:p14="http://schemas.microsoft.com/office/powerpoint/2010/main" val="2923231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B570E58-4C02-4B04-98E3-7EB78A2155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4DE04F10-CABB-4B3A-B9EB-C05A15BA27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4BA8DE5-62AA-4872-9D85-97006CD13F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945C2C-EF41-4DA8-9A5A-9183F04D7FF9}" type="datetimeFigureOut">
              <a:rPr lang="cs-CZ" smtClean="0"/>
              <a:t>21.11.2021</a:t>
            </a:fld>
            <a:endParaRPr lang="cs-CZ"/>
          </a:p>
        </p:txBody>
      </p:sp>
      <p:sp>
        <p:nvSpPr>
          <p:cNvPr id="5" name="Zástupný symbol pro zápatí 4">
            <a:extLst>
              <a:ext uri="{FF2B5EF4-FFF2-40B4-BE49-F238E27FC236}">
                <a16:creationId xmlns:a16="http://schemas.microsoft.com/office/drawing/2014/main" id="{3C474C16-B809-4697-8205-E1B9F2D56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14B2D86-CFA6-4B94-8484-1007FAF22E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3A9C7C-DBCA-49B3-90FB-994C3C5965EE}" type="slidenum">
              <a:rPr lang="cs-CZ" smtClean="0"/>
              <a:t>‹#›</a:t>
            </a:fld>
            <a:endParaRPr lang="cs-CZ"/>
          </a:p>
        </p:txBody>
      </p:sp>
    </p:spTree>
    <p:extLst>
      <p:ext uri="{BB962C8B-B14F-4D97-AF65-F5344CB8AC3E}">
        <p14:creationId xmlns:p14="http://schemas.microsoft.com/office/powerpoint/2010/main" val="1985700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E07CBD-D432-453F-910F-AC7B721F8D7B}"/>
              </a:ext>
            </a:extLst>
          </p:cNvPr>
          <p:cNvSpPr>
            <a:spLocks noGrp="1"/>
          </p:cNvSpPr>
          <p:nvPr>
            <p:ph type="ctrTitle"/>
          </p:nvPr>
        </p:nvSpPr>
        <p:spPr/>
        <p:txBody>
          <a:bodyPr/>
          <a:lstStyle/>
          <a:p>
            <a:r>
              <a:rPr lang="cs-CZ" b="1" dirty="0"/>
              <a:t>Prostředky k zajištění průběhu řízení</a:t>
            </a:r>
          </a:p>
        </p:txBody>
      </p:sp>
      <p:sp>
        <p:nvSpPr>
          <p:cNvPr id="3" name="Podnadpis 2">
            <a:extLst>
              <a:ext uri="{FF2B5EF4-FFF2-40B4-BE49-F238E27FC236}">
                <a16:creationId xmlns:a16="http://schemas.microsoft.com/office/drawing/2014/main" id="{3BA895D3-CB85-4C0F-9EA6-1ED77CDF51D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5971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ECFA19-0C19-429A-AF4B-DCE864FC2F61}"/>
              </a:ext>
            </a:extLst>
          </p:cNvPr>
          <p:cNvSpPr>
            <a:spLocks noGrp="1"/>
          </p:cNvSpPr>
          <p:nvPr>
            <p:ph type="title"/>
          </p:nvPr>
        </p:nvSpPr>
        <p:spPr/>
        <p:txBody>
          <a:bodyPr/>
          <a:lstStyle/>
          <a:p>
            <a:r>
              <a:rPr lang="cs-CZ" b="1" dirty="0"/>
              <a:t>Vykázání z místa konání úkonu</a:t>
            </a:r>
          </a:p>
        </p:txBody>
      </p:sp>
      <p:sp>
        <p:nvSpPr>
          <p:cNvPr id="3" name="Zástupný symbol pro obsah 2">
            <a:extLst>
              <a:ext uri="{FF2B5EF4-FFF2-40B4-BE49-F238E27FC236}">
                <a16:creationId xmlns:a16="http://schemas.microsoft.com/office/drawing/2014/main" id="{A39E92A5-7BBA-4074-A261-5BA0CCEAE35D}"/>
              </a:ext>
            </a:extLst>
          </p:cNvPr>
          <p:cNvSpPr>
            <a:spLocks noGrp="1"/>
          </p:cNvSpPr>
          <p:nvPr>
            <p:ph idx="1"/>
          </p:nvPr>
        </p:nvSpPr>
        <p:spPr/>
        <p:txBody>
          <a:bodyPr/>
          <a:lstStyle/>
          <a:p>
            <a:r>
              <a:rPr lang="cs-CZ" dirty="0"/>
              <a:t>Zajišťovací prostředek</a:t>
            </a:r>
          </a:p>
          <a:p>
            <a:r>
              <a:rPr lang="cs-CZ" dirty="0"/>
              <a:t>Toho, kdo nepřístojným chováním ruší pořádek při ústním jednání nebo ohledání na místě, popřípadě při jiném úkonu, může správní orgán </a:t>
            </a:r>
            <a:r>
              <a:rPr lang="cs-CZ" b="1" dirty="0"/>
              <a:t>po předchozím upozornění </a:t>
            </a:r>
            <a:r>
              <a:rPr lang="cs-CZ" dirty="0"/>
              <a:t>vykázat z místa, kde se úkon koná. Usnesení se vyhlašuje ústně. ČNB poučí vykazovanou osobu o následcích neuposlechnutí. Vykázání vynucují tytéž orgány, které provádějí předvedení podle § 60 – tedy kdo?</a:t>
            </a:r>
          </a:p>
          <a:p>
            <a:r>
              <a:rPr lang="cs-CZ" dirty="0"/>
              <a:t>Jestliže úkon není uskutečňován v úředních místnostech ČNB, nelze z místa úkonu vykázat osobu, která má </a:t>
            </a:r>
            <a:r>
              <a:rPr lang="cs-CZ" b="1" dirty="0"/>
              <a:t>vlastnické či užívací právo </a:t>
            </a:r>
            <a:r>
              <a:rPr lang="cs-CZ" dirty="0"/>
              <a:t>k prostoru, kde se úkon koná. (Lze postihnout pořádkovou pokutou!)</a:t>
            </a:r>
          </a:p>
        </p:txBody>
      </p:sp>
    </p:spTree>
    <p:extLst>
      <p:ext uri="{BB962C8B-B14F-4D97-AF65-F5344CB8AC3E}">
        <p14:creationId xmlns:p14="http://schemas.microsoft.com/office/powerpoint/2010/main" val="2837919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454D18-C2C7-4D79-8942-93F052D6B4AF}"/>
              </a:ext>
            </a:extLst>
          </p:cNvPr>
          <p:cNvSpPr>
            <a:spLocks noGrp="1"/>
          </p:cNvSpPr>
          <p:nvPr>
            <p:ph type="title"/>
          </p:nvPr>
        </p:nvSpPr>
        <p:spPr/>
        <p:txBody>
          <a:bodyPr/>
          <a:lstStyle/>
          <a:p>
            <a:r>
              <a:rPr lang="cs-CZ" b="1" dirty="0"/>
              <a:t>Kauce</a:t>
            </a:r>
          </a:p>
        </p:txBody>
      </p:sp>
      <p:sp>
        <p:nvSpPr>
          <p:cNvPr id="3" name="Zástupný symbol pro obsah 2">
            <a:extLst>
              <a:ext uri="{FF2B5EF4-FFF2-40B4-BE49-F238E27FC236}">
                <a16:creationId xmlns:a16="http://schemas.microsoft.com/office/drawing/2014/main" id="{F256701C-E2B6-459C-953F-8CC65497B77D}"/>
              </a:ext>
            </a:extLst>
          </p:cNvPr>
          <p:cNvSpPr>
            <a:spLocks noGrp="1"/>
          </p:cNvSpPr>
          <p:nvPr>
            <p:ph idx="1"/>
          </p:nvPr>
        </p:nvSpPr>
        <p:spPr/>
        <p:txBody>
          <a:bodyPr/>
          <a:lstStyle/>
          <a:p>
            <a:r>
              <a:rPr lang="cs-CZ" dirty="0"/>
              <a:t>Zajišťovací prostředek</a:t>
            </a:r>
          </a:p>
          <a:p>
            <a:r>
              <a:rPr lang="cs-CZ" dirty="0"/>
              <a:t>Záruka za splnění povinnosti</a:t>
            </a:r>
          </a:p>
          <a:p>
            <a:r>
              <a:rPr lang="cs-CZ" dirty="0"/>
              <a:t>Formy:</a:t>
            </a:r>
          </a:p>
          <a:p>
            <a:pPr marL="514350" indent="-514350">
              <a:buAutoNum type="arabicPeriod"/>
            </a:pPr>
            <a:r>
              <a:rPr lang="cs-CZ" dirty="0"/>
              <a:t>Záruka přijatá v řízení o žádosti,</a:t>
            </a:r>
          </a:p>
          <a:p>
            <a:pPr marL="514350" indent="-514350">
              <a:buAutoNum type="arabicPeriod"/>
            </a:pPr>
            <a:r>
              <a:rPr lang="cs-CZ" dirty="0"/>
              <a:t>Záruka přijatá v řízení vedeném ex offo</a:t>
            </a:r>
          </a:p>
          <a:p>
            <a:r>
              <a:rPr lang="cs-CZ" dirty="0"/>
              <a:t>Zvláštní zákon</a:t>
            </a:r>
          </a:p>
          <a:p>
            <a:pPr marL="0" indent="0">
              <a:buNone/>
            </a:pPr>
            <a:endParaRPr lang="cs-CZ" dirty="0"/>
          </a:p>
          <a:p>
            <a:endParaRPr lang="cs-CZ" dirty="0"/>
          </a:p>
        </p:txBody>
      </p:sp>
    </p:spTree>
    <p:extLst>
      <p:ext uri="{BB962C8B-B14F-4D97-AF65-F5344CB8AC3E}">
        <p14:creationId xmlns:p14="http://schemas.microsoft.com/office/powerpoint/2010/main" val="31086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55B05-722A-4F86-A4C7-A61D3BEE829C}"/>
              </a:ext>
            </a:extLst>
          </p:cNvPr>
          <p:cNvSpPr>
            <a:spLocks noGrp="1"/>
          </p:cNvSpPr>
          <p:nvPr>
            <p:ph type="title"/>
          </p:nvPr>
        </p:nvSpPr>
        <p:spPr/>
        <p:txBody>
          <a:bodyPr/>
          <a:lstStyle/>
          <a:p>
            <a:r>
              <a:rPr lang="cs-CZ" dirty="0"/>
              <a:t>Náklady řízení</a:t>
            </a:r>
          </a:p>
        </p:txBody>
      </p:sp>
      <p:sp>
        <p:nvSpPr>
          <p:cNvPr id="3" name="Zástupný symbol pro obsah 2">
            <a:extLst>
              <a:ext uri="{FF2B5EF4-FFF2-40B4-BE49-F238E27FC236}">
                <a16:creationId xmlns:a16="http://schemas.microsoft.com/office/drawing/2014/main" id="{63BB36E8-B075-4A09-9CF4-33DE23FC2EBC}"/>
              </a:ext>
            </a:extLst>
          </p:cNvPr>
          <p:cNvSpPr>
            <a:spLocks noGrp="1"/>
          </p:cNvSpPr>
          <p:nvPr>
            <p:ph idx="1"/>
          </p:nvPr>
        </p:nvSpPr>
        <p:spPr/>
        <p:txBody>
          <a:bodyPr>
            <a:normAutofit lnSpcReduction="10000"/>
          </a:bodyPr>
          <a:lstStyle/>
          <a:p>
            <a:r>
              <a:rPr lang="cs-CZ" dirty="0"/>
              <a:t>Zásada procesní ekonomie</a:t>
            </a:r>
          </a:p>
          <a:p>
            <a:r>
              <a:rPr lang="cs-CZ" dirty="0"/>
              <a:t>Každý nese své svoje náklady sám</a:t>
            </a:r>
          </a:p>
          <a:p>
            <a:pPr marL="514350" indent="-514350">
              <a:buAutoNum type="arabicPeriod"/>
            </a:pPr>
            <a:r>
              <a:rPr lang="cs-CZ" dirty="0"/>
              <a:t>Hotové výdaje účastníků</a:t>
            </a:r>
          </a:p>
          <a:p>
            <a:pPr marL="514350" indent="-514350">
              <a:buAutoNum type="arabicPeriod"/>
            </a:pPr>
            <a:r>
              <a:rPr lang="cs-CZ" dirty="0"/>
              <a:t>Správní poplatky</a:t>
            </a:r>
          </a:p>
          <a:p>
            <a:pPr marL="514350" indent="-514350">
              <a:buAutoNum type="arabicPeriod"/>
            </a:pPr>
            <a:r>
              <a:rPr lang="cs-CZ" dirty="0"/>
              <a:t>Ušlý výdělek účastníků</a:t>
            </a:r>
          </a:p>
          <a:p>
            <a:pPr marL="514350" indent="-514350">
              <a:buAutoNum type="arabicPeriod"/>
            </a:pPr>
            <a:r>
              <a:rPr lang="cs-CZ" dirty="0"/>
              <a:t>Náklady dokazování</a:t>
            </a:r>
          </a:p>
          <a:p>
            <a:pPr marL="514350" indent="-514350">
              <a:buAutoNum type="arabicPeriod"/>
            </a:pPr>
            <a:r>
              <a:rPr lang="cs-CZ" dirty="0" err="1"/>
              <a:t>Tlumočné</a:t>
            </a:r>
            <a:endParaRPr lang="cs-CZ" dirty="0"/>
          </a:p>
          <a:p>
            <a:pPr marL="514350" indent="-514350">
              <a:buAutoNum type="arabicPeriod"/>
            </a:pPr>
            <a:r>
              <a:rPr lang="cs-CZ" dirty="0"/>
              <a:t>Odměna za zastupování</a:t>
            </a:r>
          </a:p>
          <a:p>
            <a:pPr marL="514350" indent="-514350">
              <a:buAutoNum type="arabicPeriod"/>
            </a:pPr>
            <a:r>
              <a:rPr lang="cs-CZ"/>
              <a:t>Další….</a:t>
            </a:r>
          </a:p>
        </p:txBody>
      </p:sp>
    </p:spTree>
    <p:extLst>
      <p:ext uri="{BB962C8B-B14F-4D97-AF65-F5344CB8AC3E}">
        <p14:creationId xmlns:p14="http://schemas.microsoft.com/office/powerpoint/2010/main" val="2292148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411823-CFAE-4D55-AD11-75F1376A3A9C}"/>
              </a:ext>
            </a:extLst>
          </p:cNvPr>
          <p:cNvSpPr>
            <a:spLocks noGrp="1"/>
          </p:cNvSpPr>
          <p:nvPr>
            <p:ph type="title"/>
          </p:nvPr>
        </p:nvSpPr>
        <p:spPr/>
        <p:txBody>
          <a:bodyPr/>
          <a:lstStyle/>
          <a:p>
            <a:r>
              <a:rPr lang="cs-CZ" b="1" dirty="0"/>
              <a:t>Překážky řízení</a:t>
            </a:r>
          </a:p>
        </p:txBody>
      </p:sp>
      <p:sp>
        <p:nvSpPr>
          <p:cNvPr id="3" name="Zástupný symbol pro obsah 2">
            <a:extLst>
              <a:ext uri="{FF2B5EF4-FFF2-40B4-BE49-F238E27FC236}">
                <a16:creationId xmlns:a16="http://schemas.microsoft.com/office/drawing/2014/main" id="{ADCB05F7-2BAB-497A-B800-B3AD5CF843A5}"/>
              </a:ext>
            </a:extLst>
          </p:cNvPr>
          <p:cNvSpPr>
            <a:spLocks noGrp="1"/>
          </p:cNvSpPr>
          <p:nvPr>
            <p:ph idx="1"/>
          </p:nvPr>
        </p:nvSpPr>
        <p:spPr/>
        <p:txBody>
          <a:bodyPr/>
          <a:lstStyle/>
          <a:p>
            <a:r>
              <a:rPr lang="cs-CZ" dirty="0"/>
              <a:t>Překážky řízení = situace, kdy nelze vést řízení</a:t>
            </a:r>
          </a:p>
          <a:p>
            <a:r>
              <a:rPr lang="cs-CZ" b="1" dirty="0"/>
              <a:t>Překážka litispendence </a:t>
            </a:r>
            <a:r>
              <a:rPr lang="cs-CZ" dirty="0"/>
              <a:t>= překážka již zahájeného řízení – </a:t>
            </a:r>
            <a:r>
              <a:rPr lang="cs-CZ" b="1" dirty="0"/>
              <a:t>zastavení</a:t>
            </a:r>
          </a:p>
          <a:p>
            <a:r>
              <a:rPr lang="cs-CZ" b="1" dirty="0"/>
              <a:t>Překážka </a:t>
            </a:r>
            <a:r>
              <a:rPr lang="cs-CZ" b="1" dirty="0" err="1"/>
              <a:t>rei</a:t>
            </a:r>
            <a:r>
              <a:rPr lang="cs-CZ" b="1" dirty="0"/>
              <a:t> </a:t>
            </a:r>
            <a:r>
              <a:rPr lang="cs-CZ" b="1" dirty="0" err="1"/>
              <a:t>iudicatae</a:t>
            </a:r>
            <a:r>
              <a:rPr lang="cs-CZ" b="1" dirty="0"/>
              <a:t> </a:t>
            </a:r>
            <a:r>
              <a:rPr lang="cs-CZ" dirty="0"/>
              <a:t>– ze zásady „ne bis in idem“.  Totožnost věci.</a:t>
            </a:r>
            <a:endParaRPr lang="cs-CZ" b="1" dirty="0"/>
          </a:p>
        </p:txBody>
      </p:sp>
    </p:spTree>
    <p:extLst>
      <p:ext uri="{BB962C8B-B14F-4D97-AF65-F5344CB8AC3E}">
        <p14:creationId xmlns:p14="http://schemas.microsoft.com/office/powerpoint/2010/main" val="1163536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60E106-0165-4D63-8BDD-2A9227C24095}"/>
              </a:ext>
            </a:extLst>
          </p:cNvPr>
          <p:cNvSpPr>
            <a:spLocks noGrp="1"/>
          </p:cNvSpPr>
          <p:nvPr>
            <p:ph type="title"/>
          </p:nvPr>
        </p:nvSpPr>
        <p:spPr/>
        <p:txBody>
          <a:bodyPr/>
          <a:lstStyle/>
          <a:p>
            <a:r>
              <a:rPr lang="cs-CZ" b="1" dirty="0"/>
              <a:t>Předběžná otázka</a:t>
            </a:r>
          </a:p>
        </p:txBody>
      </p:sp>
      <p:sp>
        <p:nvSpPr>
          <p:cNvPr id="3" name="Zástupný symbol pro obsah 2">
            <a:extLst>
              <a:ext uri="{FF2B5EF4-FFF2-40B4-BE49-F238E27FC236}">
                <a16:creationId xmlns:a16="http://schemas.microsoft.com/office/drawing/2014/main" id="{18590D4B-97B9-4C83-8942-C107C86387B7}"/>
              </a:ext>
            </a:extLst>
          </p:cNvPr>
          <p:cNvSpPr>
            <a:spLocks noGrp="1"/>
          </p:cNvSpPr>
          <p:nvPr>
            <p:ph idx="1"/>
          </p:nvPr>
        </p:nvSpPr>
        <p:spPr/>
        <p:txBody>
          <a:bodyPr/>
          <a:lstStyle/>
          <a:p>
            <a:r>
              <a:rPr lang="cs-CZ" b="1" dirty="0" err="1"/>
              <a:t>Prejudicielní</a:t>
            </a:r>
            <a:r>
              <a:rPr lang="cs-CZ" b="1" dirty="0"/>
              <a:t> otázka </a:t>
            </a:r>
            <a:r>
              <a:rPr lang="cs-CZ" dirty="0"/>
              <a:t>– nepřísluší ji řešit ČNB, ale je nutná pro rozhodnutí ČNB</a:t>
            </a:r>
          </a:p>
          <a:p>
            <a:r>
              <a:rPr lang="cs-CZ" dirty="0"/>
              <a:t>Řešení:</a:t>
            </a:r>
          </a:p>
          <a:p>
            <a:pPr marL="514350" indent="-514350">
              <a:buAutoNum type="alphaLcParenR"/>
            </a:pPr>
            <a:r>
              <a:rPr lang="cs-CZ" dirty="0"/>
              <a:t>Podnět ČNB jinému orgánu</a:t>
            </a:r>
          </a:p>
          <a:p>
            <a:pPr marL="514350" indent="-514350">
              <a:buAutoNum type="alphaLcParenR"/>
            </a:pPr>
            <a:r>
              <a:rPr lang="cs-CZ" dirty="0"/>
              <a:t>Výzva účastníku řízení</a:t>
            </a:r>
          </a:p>
          <a:p>
            <a:pPr marL="514350" indent="-514350">
              <a:buAutoNum type="alphaLcParenR"/>
            </a:pPr>
            <a:r>
              <a:rPr lang="cs-CZ" dirty="0"/>
              <a:t>Aplikace procesní ekonomie – vlastní úsudek ČNB – zakázané otázky: osobní stav, odpovědnost za delikt</a:t>
            </a:r>
          </a:p>
        </p:txBody>
      </p:sp>
    </p:spTree>
    <p:extLst>
      <p:ext uri="{BB962C8B-B14F-4D97-AF65-F5344CB8AC3E}">
        <p14:creationId xmlns:p14="http://schemas.microsoft.com/office/powerpoint/2010/main" val="211392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7731AD-85CC-49DE-A061-E0F944AE3CC8}"/>
              </a:ext>
            </a:extLst>
          </p:cNvPr>
          <p:cNvSpPr>
            <a:spLocks noGrp="1"/>
          </p:cNvSpPr>
          <p:nvPr>
            <p:ph type="title"/>
          </p:nvPr>
        </p:nvSpPr>
        <p:spPr/>
        <p:txBody>
          <a:bodyPr/>
          <a:lstStyle/>
          <a:p>
            <a:r>
              <a:rPr lang="cs-CZ" b="1" dirty="0"/>
              <a:t>Prostředky k zajištění účelu a průběhu řízení</a:t>
            </a:r>
          </a:p>
        </p:txBody>
      </p:sp>
      <p:sp>
        <p:nvSpPr>
          <p:cNvPr id="3" name="Zástupný symbol pro obsah 2">
            <a:extLst>
              <a:ext uri="{FF2B5EF4-FFF2-40B4-BE49-F238E27FC236}">
                <a16:creationId xmlns:a16="http://schemas.microsoft.com/office/drawing/2014/main" id="{5F00B715-2836-4752-88EE-5A7C2C5703F2}"/>
              </a:ext>
            </a:extLst>
          </p:cNvPr>
          <p:cNvSpPr>
            <a:spLocks noGrp="1"/>
          </p:cNvSpPr>
          <p:nvPr>
            <p:ph idx="1"/>
          </p:nvPr>
        </p:nvSpPr>
        <p:spPr/>
        <p:txBody>
          <a:bodyPr/>
          <a:lstStyle/>
          <a:p>
            <a:r>
              <a:rPr lang="cs-CZ" dirty="0"/>
              <a:t>Předvolání</a:t>
            </a:r>
          </a:p>
          <a:p>
            <a:r>
              <a:rPr lang="cs-CZ" dirty="0"/>
              <a:t>Předvedení</a:t>
            </a:r>
          </a:p>
          <a:p>
            <a:r>
              <a:rPr lang="cs-CZ" dirty="0"/>
              <a:t>Pořádková pokuta</a:t>
            </a:r>
          </a:p>
          <a:p>
            <a:r>
              <a:rPr lang="cs-CZ" dirty="0"/>
              <a:t>Vykázání z místa jednání</a:t>
            </a:r>
          </a:p>
          <a:p>
            <a:r>
              <a:rPr lang="cs-CZ" dirty="0"/>
              <a:t>Kauce</a:t>
            </a:r>
          </a:p>
          <a:p>
            <a:r>
              <a:rPr lang="cs-CZ" dirty="0"/>
              <a:t>Přerušení řízení</a:t>
            </a:r>
          </a:p>
          <a:p>
            <a:r>
              <a:rPr lang="cs-CZ" dirty="0"/>
              <a:t>Zastavení řízení</a:t>
            </a:r>
          </a:p>
        </p:txBody>
      </p:sp>
    </p:spTree>
    <p:extLst>
      <p:ext uri="{BB962C8B-B14F-4D97-AF65-F5344CB8AC3E}">
        <p14:creationId xmlns:p14="http://schemas.microsoft.com/office/powerpoint/2010/main" val="2055675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F56A3F-2F70-4B87-B625-5D150B9829D7}"/>
              </a:ext>
            </a:extLst>
          </p:cNvPr>
          <p:cNvSpPr>
            <a:spLocks noGrp="1"/>
          </p:cNvSpPr>
          <p:nvPr>
            <p:ph type="title"/>
          </p:nvPr>
        </p:nvSpPr>
        <p:spPr/>
        <p:txBody>
          <a:bodyPr/>
          <a:lstStyle/>
          <a:p>
            <a:r>
              <a:rPr lang="cs-CZ" b="1" dirty="0"/>
              <a:t>Předvolání</a:t>
            </a:r>
          </a:p>
        </p:txBody>
      </p:sp>
      <p:sp>
        <p:nvSpPr>
          <p:cNvPr id="3" name="Zástupný symbol pro obsah 2">
            <a:extLst>
              <a:ext uri="{FF2B5EF4-FFF2-40B4-BE49-F238E27FC236}">
                <a16:creationId xmlns:a16="http://schemas.microsoft.com/office/drawing/2014/main" id="{AB8A8F3E-B5DC-4A50-9C38-0A8C8753B616}"/>
              </a:ext>
            </a:extLst>
          </p:cNvPr>
          <p:cNvSpPr>
            <a:spLocks noGrp="1"/>
          </p:cNvSpPr>
          <p:nvPr>
            <p:ph idx="1"/>
          </p:nvPr>
        </p:nvSpPr>
        <p:spPr/>
        <p:txBody>
          <a:bodyPr>
            <a:normAutofit fontScale="92500"/>
          </a:bodyPr>
          <a:lstStyle/>
          <a:p>
            <a:r>
              <a:rPr lang="cs-CZ" u="sng" dirty="0"/>
              <a:t>Zajišťovací prostředek </a:t>
            </a:r>
            <a:r>
              <a:rPr lang="cs-CZ" dirty="0"/>
              <a:t>– lze použít pouze v případech, kdy to vyžaduje, a v rozsahu, v jakém to vyžaduje zajištění průběhu a účelu řízení.</a:t>
            </a:r>
          </a:p>
          <a:p>
            <a:r>
              <a:rPr lang="cs-CZ" dirty="0"/>
              <a:t>ČNB předvolá osobu, jejíž osobní účast při úkonu v řízení je </a:t>
            </a:r>
            <a:r>
              <a:rPr lang="cs-CZ" b="1" dirty="0"/>
              <a:t>k provedení úkonu nutná</a:t>
            </a:r>
            <a:r>
              <a:rPr lang="cs-CZ" dirty="0"/>
              <a:t>. Předvolání musí být </a:t>
            </a:r>
            <a:r>
              <a:rPr lang="cs-CZ" b="1" dirty="0"/>
              <a:t>písemné</a:t>
            </a:r>
            <a:r>
              <a:rPr lang="cs-CZ" dirty="0"/>
              <a:t> a doručuje se </a:t>
            </a:r>
            <a:r>
              <a:rPr lang="cs-CZ" b="1" dirty="0"/>
              <a:t>do vlastních rukou </a:t>
            </a:r>
            <a:r>
              <a:rPr lang="cs-CZ" dirty="0"/>
              <a:t>s dostatečným, zpravidla nejméně pětidenním předstihem. </a:t>
            </a:r>
          </a:p>
          <a:p>
            <a:r>
              <a:rPr lang="cs-CZ" dirty="0"/>
              <a:t>Náležitosti: musí být uvedeno, </a:t>
            </a:r>
            <a:r>
              <a:rPr lang="cs-CZ" b="1" dirty="0"/>
              <a:t>kdo, kdy, kam</a:t>
            </a:r>
            <a:r>
              <a:rPr lang="cs-CZ" dirty="0"/>
              <a:t>, </a:t>
            </a:r>
            <a:r>
              <a:rPr lang="cs-CZ" b="1" dirty="0"/>
              <a:t>v jaké věci </a:t>
            </a:r>
            <a:r>
              <a:rPr lang="cs-CZ" dirty="0"/>
              <a:t>a z jakého </a:t>
            </a:r>
            <a:r>
              <a:rPr lang="cs-CZ" b="1" dirty="0"/>
              <a:t>důvodu</a:t>
            </a:r>
            <a:r>
              <a:rPr lang="cs-CZ" dirty="0"/>
              <a:t> se má dostavit a jaké jsou právní </a:t>
            </a:r>
            <a:r>
              <a:rPr lang="cs-CZ" b="1" dirty="0"/>
              <a:t>následky</a:t>
            </a:r>
            <a:r>
              <a:rPr lang="cs-CZ" dirty="0"/>
              <a:t> v případě, že se nedostaví. </a:t>
            </a:r>
          </a:p>
          <a:p>
            <a:r>
              <a:rPr lang="cs-CZ" b="1" dirty="0"/>
              <a:t>Předvolaný </a:t>
            </a:r>
            <a:r>
              <a:rPr lang="cs-CZ" dirty="0"/>
              <a:t>je povinen dostavit se včas na určené místo; nemůže-li tak ze závažných důvodů učinit, je povinen bezodkladně se s uvedením důvodů ČNB omluvit.</a:t>
            </a:r>
          </a:p>
        </p:txBody>
      </p:sp>
    </p:spTree>
    <p:extLst>
      <p:ext uri="{BB962C8B-B14F-4D97-AF65-F5344CB8AC3E}">
        <p14:creationId xmlns:p14="http://schemas.microsoft.com/office/powerpoint/2010/main" val="2022258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381A70-4908-4ED0-895F-28F418170E87}"/>
              </a:ext>
            </a:extLst>
          </p:cNvPr>
          <p:cNvSpPr>
            <a:spLocks noGrp="1"/>
          </p:cNvSpPr>
          <p:nvPr>
            <p:ph type="title"/>
          </p:nvPr>
        </p:nvSpPr>
        <p:spPr/>
        <p:txBody>
          <a:bodyPr/>
          <a:lstStyle/>
          <a:p>
            <a:r>
              <a:rPr lang="cs-CZ" b="1" dirty="0"/>
              <a:t>Předvedení</a:t>
            </a:r>
          </a:p>
        </p:txBody>
      </p:sp>
      <p:sp>
        <p:nvSpPr>
          <p:cNvPr id="3" name="Zástupný symbol pro obsah 2">
            <a:extLst>
              <a:ext uri="{FF2B5EF4-FFF2-40B4-BE49-F238E27FC236}">
                <a16:creationId xmlns:a16="http://schemas.microsoft.com/office/drawing/2014/main" id="{7773C6FA-CBC6-4A2D-B954-8A1EB53A0239}"/>
              </a:ext>
            </a:extLst>
          </p:cNvPr>
          <p:cNvSpPr>
            <a:spLocks noGrp="1"/>
          </p:cNvSpPr>
          <p:nvPr>
            <p:ph idx="1"/>
          </p:nvPr>
        </p:nvSpPr>
        <p:spPr/>
        <p:txBody>
          <a:bodyPr/>
          <a:lstStyle/>
          <a:p>
            <a:r>
              <a:rPr lang="cs-CZ" u="sng" dirty="0"/>
              <a:t>Zajišťovací prostředek</a:t>
            </a:r>
          </a:p>
          <a:p>
            <a:r>
              <a:rPr lang="cs-CZ" dirty="0"/>
              <a:t>Jen účastník nebo svědek – marně předvolaný (absence omluvy nebo dostatečného důvodu absence) – usnesení</a:t>
            </a:r>
          </a:p>
          <a:p>
            <a:r>
              <a:rPr lang="cs-CZ" dirty="0"/>
              <a:t>Úkol: Který ozbrojený sbor může předvedení provést?</a:t>
            </a:r>
          </a:p>
        </p:txBody>
      </p:sp>
    </p:spTree>
    <p:extLst>
      <p:ext uri="{BB962C8B-B14F-4D97-AF65-F5344CB8AC3E}">
        <p14:creationId xmlns:p14="http://schemas.microsoft.com/office/powerpoint/2010/main" val="1684003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5FE4CB-D3C4-45A2-91BD-1525B2FA8060}"/>
              </a:ext>
            </a:extLst>
          </p:cNvPr>
          <p:cNvSpPr>
            <a:spLocks noGrp="1"/>
          </p:cNvSpPr>
          <p:nvPr>
            <p:ph type="title"/>
          </p:nvPr>
        </p:nvSpPr>
        <p:spPr/>
        <p:txBody>
          <a:bodyPr/>
          <a:lstStyle/>
          <a:p>
            <a:r>
              <a:rPr lang="cs-CZ" b="1" dirty="0"/>
              <a:t>Předběžné opatření 1/2</a:t>
            </a:r>
          </a:p>
        </p:txBody>
      </p:sp>
      <p:sp>
        <p:nvSpPr>
          <p:cNvPr id="3" name="Zástupný symbol pro obsah 2">
            <a:extLst>
              <a:ext uri="{FF2B5EF4-FFF2-40B4-BE49-F238E27FC236}">
                <a16:creationId xmlns:a16="http://schemas.microsoft.com/office/drawing/2014/main" id="{4FBF75B5-74C8-4AD0-9F95-E7FF24D03E8D}"/>
              </a:ext>
            </a:extLst>
          </p:cNvPr>
          <p:cNvSpPr>
            <a:spLocks noGrp="1"/>
          </p:cNvSpPr>
          <p:nvPr>
            <p:ph idx="1"/>
          </p:nvPr>
        </p:nvSpPr>
        <p:spPr/>
        <p:txBody>
          <a:bodyPr/>
          <a:lstStyle/>
          <a:p>
            <a:r>
              <a:rPr lang="cs-CZ" u="sng" dirty="0"/>
              <a:t>Zajišťovací prostředek</a:t>
            </a:r>
          </a:p>
          <a:p>
            <a:r>
              <a:rPr lang="cs-CZ" dirty="0"/>
              <a:t>ČNB může z moci úřední nebo na požádání účastníka před skončením řízení rozhodnutím nařídit předběžné opatření, je-li třeba, aby byly zatímně upraveny poměry účastníků, nebo je-li obava, že by bylo ohroženo provedení exekuce. </a:t>
            </a:r>
            <a:r>
              <a:rPr lang="cs-CZ" b="1" dirty="0"/>
              <a:t>Předběžným opatřením lze účastníkovi nebo jiné osobě přikázat, aby něco vykonal, něčeho se zdržel nebo něco strpěl, anebo zajistit věc, která může sloužit jako důkazní prostředek, nebo věc, která může být předmětem exekuce</a:t>
            </a:r>
            <a:r>
              <a:rPr lang="cs-CZ" dirty="0"/>
              <a:t>.</a:t>
            </a:r>
          </a:p>
        </p:txBody>
      </p:sp>
    </p:spTree>
    <p:extLst>
      <p:ext uri="{BB962C8B-B14F-4D97-AF65-F5344CB8AC3E}">
        <p14:creationId xmlns:p14="http://schemas.microsoft.com/office/powerpoint/2010/main" val="3873397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903D7F-E625-45D8-9368-7B70C6693B26}"/>
              </a:ext>
            </a:extLst>
          </p:cNvPr>
          <p:cNvSpPr>
            <a:spLocks noGrp="1"/>
          </p:cNvSpPr>
          <p:nvPr>
            <p:ph type="title"/>
          </p:nvPr>
        </p:nvSpPr>
        <p:spPr/>
        <p:txBody>
          <a:bodyPr/>
          <a:lstStyle/>
          <a:p>
            <a:r>
              <a:rPr lang="cs-CZ" b="1" dirty="0"/>
              <a:t>Předběžné opatření 2/2</a:t>
            </a:r>
            <a:endParaRPr lang="cs-CZ" dirty="0"/>
          </a:p>
        </p:txBody>
      </p:sp>
      <p:sp>
        <p:nvSpPr>
          <p:cNvPr id="3" name="Zástupný symbol pro obsah 2">
            <a:extLst>
              <a:ext uri="{FF2B5EF4-FFF2-40B4-BE49-F238E27FC236}">
                <a16:creationId xmlns:a16="http://schemas.microsoft.com/office/drawing/2014/main" id="{CDC56874-CE82-4098-B535-39185A27AB6E}"/>
              </a:ext>
            </a:extLst>
          </p:cNvPr>
          <p:cNvSpPr>
            <a:spLocks noGrp="1"/>
          </p:cNvSpPr>
          <p:nvPr>
            <p:ph idx="1"/>
          </p:nvPr>
        </p:nvSpPr>
        <p:spPr/>
        <p:txBody>
          <a:bodyPr>
            <a:normAutofit fontScale="77500" lnSpcReduction="20000"/>
          </a:bodyPr>
          <a:lstStyle/>
          <a:p>
            <a:endParaRPr lang="cs-CZ" dirty="0"/>
          </a:p>
          <a:p>
            <a:r>
              <a:rPr lang="cs-CZ" dirty="0"/>
              <a:t>O </a:t>
            </a:r>
            <a:r>
              <a:rPr lang="cs-CZ" b="1" dirty="0"/>
              <a:t>požádání účastníka </a:t>
            </a:r>
            <a:r>
              <a:rPr lang="cs-CZ" dirty="0"/>
              <a:t>o předběžné opatření musí být rozhodnuto do 10 dnů. Rozhodnutí se oznamuje jen tomu, koho se týká, popřípadě též jinému účastníkovi, který o jeho vydání požádal. </a:t>
            </a:r>
          </a:p>
          <a:p>
            <a:r>
              <a:rPr lang="cs-CZ" b="1" dirty="0"/>
              <a:t>Odvolání</a:t>
            </a:r>
            <a:r>
              <a:rPr lang="cs-CZ" dirty="0"/>
              <a:t> proti rozhodnutí o nařízení předběžného opatření nemá odkladný účinek; může je podat pouze účastník, kterému se rozhodnutí oznamuje.</a:t>
            </a:r>
          </a:p>
          <a:p>
            <a:r>
              <a:rPr lang="cs-CZ" b="1" dirty="0"/>
              <a:t>ČNB </a:t>
            </a:r>
            <a:r>
              <a:rPr lang="cs-CZ" dirty="0"/>
              <a:t>předběžné opatření zruší rozhodnutím bezodkladně poté, co pomine důvod, pro který bylo nařízeno. Neučiní-li tak, pozbývá předběžné opatření účinnosti dnem, kdy se rozhodnutí ve věci stalo vykonatelným nebo nabylo jiných právních účinků.</a:t>
            </a:r>
          </a:p>
          <a:p>
            <a:r>
              <a:rPr lang="cs-CZ" dirty="0"/>
              <a:t>Osoba, které bylo oznámeno </a:t>
            </a:r>
            <a:r>
              <a:rPr lang="cs-CZ" b="1" dirty="0"/>
              <a:t>rozhodnutí o zajištění věci</a:t>
            </a:r>
            <a:r>
              <a:rPr lang="cs-CZ" dirty="0"/>
              <a:t>, je povinna tuto věc správnímu orgánu vydat. Není-li věc v určené lhůtě ČNB vydána, může být tomu, kdo ji má u sebe, odňata. O vydání nebo odnětí zajištěné věci se sepíše </a:t>
            </a:r>
            <a:r>
              <a:rPr lang="cs-CZ" b="1" dirty="0"/>
              <a:t>protokol</a:t>
            </a:r>
            <a:r>
              <a:rPr lang="cs-CZ" dirty="0"/>
              <a:t>, v němž se uvede též popis zajištěné věci. Osobě, která věc vydala nebo jíž byla věc odňata, ČNB nebo úřední osoba provádějící odnětí věci vystaví potvrzení. Pozbylo-li předběžné opatření účinnosti, vrátí se věc osobě, které byla zajištěna, nemůže-li být předmětem exekuce.</a:t>
            </a:r>
          </a:p>
        </p:txBody>
      </p:sp>
    </p:spTree>
    <p:extLst>
      <p:ext uri="{BB962C8B-B14F-4D97-AF65-F5344CB8AC3E}">
        <p14:creationId xmlns:p14="http://schemas.microsoft.com/office/powerpoint/2010/main" val="3175980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B621E8-441C-44E3-BE04-11AFB415CAB4}"/>
              </a:ext>
            </a:extLst>
          </p:cNvPr>
          <p:cNvSpPr>
            <a:spLocks noGrp="1"/>
          </p:cNvSpPr>
          <p:nvPr>
            <p:ph type="title"/>
          </p:nvPr>
        </p:nvSpPr>
        <p:spPr/>
        <p:txBody>
          <a:bodyPr/>
          <a:lstStyle/>
          <a:p>
            <a:r>
              <a:rPr lang="cs-CZ" b="1" dirty="0"/>
              <a:t>Pořádková pokuta</a:t>
            </a:r>
          </a:p>
        </p:txBody>
      </p:sp>
      <p:sp>
        <p:nvSpPr>
          <p:cNvPr id="3" name="Zástupný symbol pro obsah 2">
            <a:extLst>
              <a:ext uri="{FF2B5EF4-FFF2-40B4-BE49-F238E27FC236}">
                <a16:creationId xmlns:a16="http://schemas.microsoft.com/office/drawing/2014/main" id="{DD36D647-95A3-4E65-9E33-E3D42AA78884}"/>
              </a:ext>
            </a:extLst>
          </p:cNvPr>
          <p:cNvSpPr>
            <a:spLocks noGrp="1"/>
          </p:cNvSpPr>
          <p:nvPr>
            <p:ph idx="1"/>
          </p:nvPr>
        </p:nvSpPr>
        <p:spPr/>
        <p:txBody>
          <a:bodyPr>
            <a:normAutofit fontScale="47500" lnSpcReduction="20000"/>
          </a:bodyPr>
          <a:lstStyle/>
          <a:p>
            <a:r>
              <a:rPr lang="cs-CZ" u="sng" dirty="0"/>
              <a:t>Pořádkový správní delikt</a:t>
            </a:r>
          </a:p>
          <a:p>
            <a:r>
              <a:rPr lang="cs-CZ" u="sng" dirty="0"/>
              <a:t>Zajišťovací prostředek </a:t>
            </a:r>
          </a:p>
          <a:p>
            <a:r>
              <a:rPr lang="cs-CZ" dirty="0"/>
              <a:t>Fakultativní</a:t>
            </a:r>
          </a:p>
          <a:p>
            <a:r>
              <a:rPr lang="cs-CZ" dirty="0"/>
              <a:t>může rozhodnutím uložit pořádkovou pokutu až do výše </a:t>
            </a:r>
            <a:r>
              <a:rPr lang="cs-CZ" b="1" dirty="0"/>
              <a:t>50 000 Kč </a:t>
            </a:r>
            <a:r>
              <a:rPr lang="cs-CZ" dirty="0"/>
              <a:t>tomu, kdo v řízení závažně ztěžuje jeho postup tím, že</a:t>
            </a:r>
          </a:p>
          <a:p>
            <a:r>
              <a:rPr lang="cs-CZ" dirty="0"/>
              <a:t>a) se bez náležité omluvy nedostaví na předvolání ke správnímu orgánu,</a:t>
            </a:r>
          </a:p>
          <a:p>
            <a:r>
              <a:rPr lang="cs-CZ" dirty="0"/>
              <a:t>b) navzdory předchozímu napomenutí ruší pořádek, nebo</a:t>
            </a:r>
          </a:p>
          <a:p>
            <a:r>
              <a:rPr lang="cs-CZ" dirty="0"/>
              <a:t>c) neuposlechne pokynu úřední osoby.</a:t>
            </a:r>
          </a:p>
          <a:p>
            <a:r>
              <a:rPr lang="cs-CZ" dirty="0"/>
              <a:t> Pořádkovou pokutu podle odstavce 1 lze uložit i tomu, kdo učiní hrubě urážlivé podání.</a:t>
            </a:r>
          </a:p>
          <a:p>
            <a:r>
              <a:rPr lang="cs-CZ" dirty="0"/>
              <a:t> Při stanovení výše pořádkové pokuty dbá správní orgán, aby nebyla v hrubém nepoměru k závažnosti následku a k významu předmětu řízení; </a:t>
            </a:r>
            <a:r>
              <a:rPr lang="cs-CZ" b="1" dirty="0"/>
              <a:t>pokutu lze ukládat i opakovaně</a:t>
            </a:r>
            <a:r>
              <a:rPr lang="cs-CZ" dirty="0"/>
              <a:t>.</a:t>
            </a:r>
          </a:p>
          <a:p>
            <a:r>
              <a:rPr lang="cs-CZ" dirty="0"/>
              <a:t>Pořádkovou pokutu vybírá ČNB podle daňového řádu.</a:t>
            </a:r>
          </a:p>
          <a:p>
            <a:r>
              <a:rPr lang="cs-CZ" dirty="0"/>
              <a:t>Obecně:  V řízení o uložení povinnosti, k jejíž exekuci je správní orgán příslušný, je exekučním správním orgánem (§ 103 odst. 2) správní orgán, který pořádkovou pokutu uložil. Příjem z pořádkových pokut je příjmem rozpočtu, ze kterého je hrazena činnost správního orgánu, který pokutu uložil. A co ČNB?</a:t>
            </a:r>
          </a:p>
          <a:p>
            <a:r>
              <a:rPr lang="cs-CZ" b="1" dirty="0"/>
              <a:t>Účastníkem řízení </a:t>
            </a:r>
            <a:r>
              <a:rPr lang="cs-CZ" dirty="0"/>
              <a:t>o uložení pořádkové pokuty je pouze osoba, které má být pořádková pokuta uložena. Prvním úkonem v řízení ve věci uložení pořádkové pokuty je vydání rozhodnutí. </a:t>
            </a:r>
            <a:r>
              <a:rPr lang="cs-CZ" b="1" dirty="0"/>
              <a:t>Odvolání proti rozhodnutí </a:t>
            </a:r>
            <a:r>
              <a:rPr lang="cs-CZ" dirty="0"/>
              <a:t>o uložení pořádkové pokuty má vždy odkladný účinek.</a:t>
            </a:r>
          </a:p>
          <a:p>
            <a:r>
              <a:rPr lang="cs-CZ" dirty="0"/>
              <a:t>Pravomocně uloženou pořádkovou pokutu lze novým rozhodnutím prominout nebo snížit. Přitom ČNB přihlédne zejména k tomu, jak osoba, které byla pořádková pokuta uložena, plní svoje procesní povinnosti v dalším průběhu řízení.</a:t>
            </a:r>
          </a:p>
        </p:txBody>
      </p:sp>
    </p:spTree>
    <p:extLst>
      <p:ext uri="{BB962C8B-B14F-4D97-AF65-F5344CB8AC3E}">
        <p14:creationId xmlns:p14="http://schemas.microsoft.com/office/powerpoint/2010/main" val="26300038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942</Words>
  <Application>Microsoft Office PowerPoint</Application>
  <PresentationFormat>Širokoúhlá obrazovka</PresentationFormat>
  <Paragraphs>72</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Calibri</vt:lpstr>
      <vt:lpstr>Calibri Light</vt:lpstr>
      <vt:lpstr>Motiv Office</vt:lpstr>
      <vt:lpstr>Prostředky k zajištění průběhu řízení</vt:lpstr>
      <vt:lpstr>Překážky řízení</vt:lpstr>
      <vt:lpstr>Předběžná otázka</vt:lpstr>
      <vt:lpstr>Prostředky k zajištění účelu a průběhu řízení</vt:lpstr>
      <vt:lpstr>Předvolání</vt:lpstr>
      <vt:lpstr>Předvedení</vt:lpstr>
      <vt:lpstr>Předběžné opatření 1/2</vt:lpstr>
      <vt:lpstr>Předběžné opatření 2/2</vt:lpstr>
      <vt:lpstr>Pořádková pokuta</vt:lpstr>
      <vt:lpstr>Vykázání z místa konání úkonu</vt:lpstr>
      <vt:lpstr>Kauce</vt:lpstr>
      <vt:lpstr>Náklady řízení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Prostředky k zajištění průběhu řízení</dc:title>
  <dc:creator>Petr Mrkývka</dc:creator>
  <cp:lastModifiedBy>Petr Mrkývka</cp:lastModifiedBy>
  <cp:revision>8</cp:revision>
  <dcterms:created xsi:type="dcterms:W3CDTF">2021-11-21T18:54:58Z</dcterms:created>
  <dcterms:modified xsi:type="dcterms:W3CDTF">2021-11-21T22:01:14Z</dcterms:modified>
</cp:coreProperties>
</file>