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"/>
  </p:notesMasterIdLst>
  <p:handoutMasterIdLst>
    <p:handoutMasterId r:id="rId18"/>
  </p:handoutMasterIdLst>
  <p:sldIdLst>
    <p:sldId id="256" r:id="rId2"/>
    <p:sldId id="373" r:id="rId3"/>
    <p:sldId id="375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70" r:id="rId16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11" autoAdjust="0"/>
  </p:normalViewPr>
  <p:slideViewPr>
    <p:cSldViewPr snapToGrid="0">
      <p:cViewPr varScale="1">
        <p:scale>
          <a:sx n="50" d="100"/>
          <a:sy n="50" d="100"/>
        </p:scale>
        <p:origin x="856" y="3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3" y="0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2997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3" y="9372997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5" y="0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1285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5" y="9371285"/>
            <a:ext cx="2918830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3" tIns="45382" rIns="90763" bIns="453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6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4a"/><Relationship Id="rId13" Type="http://schemas.microsoft.com/office/2007/relationships/media" Target="../media/media46.m4a"/><Relationship Id="rId18" Type="http://schemas.openxmlformats.org/officeDocument/2006/relationships/audio" Target="../media/media48.m4a"/><Relationship Id="rId3" Type="http://schemas.microsoft.com/office/2007/relationships/media" Target="../media/media41.m4a"/><Relationship Id="rId21" Type="http://schemas.microsoft.com/office/2007/relationships/media" Target="../media/media50.m4a"/><Relationship Id="rId7" Type="http://schemas.microsoft.com/office/2007/relationships/media" Target="../media/media43.m4a"/><Relationship Id="rId12" Type="http://schemas.openxmlformats.org/officeDocument/2006/relationships/audio" Target="../media/media45.m4a"/><Relationship Id="rId17" Type="http://schemas.microsoft.com/office/2007/relationships/media" Target="../media/media48.m4a"/><Relationship Id="rId2" Type="http://schemas.openxmlformats.org/officeDocument/2006/relationships/audio" Target="../media/media40.m4a"/><Relationship Id="rId16" Type="http://schemas.openxmlformats.org/officeDocument/2006/relationships/audio" Target="../media/media47.m4a"/><Relationship Id="rId20" Type="http://schemas.openxmlformats.org/officeDocument/2006/relationships/audio" Target="../media/media49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11" Type="http://schemas.microsoft.com/office/2007/relationships/media" Target="../media/media45.m4a"/><Relationship Id="rId24" Type="http://schemas.openxmlformats.org/officeDocument/2006/relationships/image" Target="../media/image4.png"/><Relationship Id="rId5" Type="http://schemas.microsoft.com/office/2007/relationships/media" Target="../media/media42.m4a"/><Relationship Id="rId15" Type="http://schemas.microsoft.com/office/2007/relationships/media" Target="../media/media47.m4a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44.m4a"/><Relationship Id="rId19" Type="http://schemas.microsoft.com/office/2007/relationships/media" Target="../media/media49.m4a"/><Relationship Id="rId4" Type="http://schemas.openxmlformats.org/officeDocument/2006/relationships/audio" Target="../media/media41.m4a"/><Relationship Id="rId9" Type="http://schemas.microsoft.com/office/2007/relationships/media" Target="../media/media44.m4a"/><Relationship Id="rId14" Type="http://schemas.openxmlformats.org/officeDocument/2006/relationships/audio" Target="../media/media46.m4a"/><Relationship Id="rId22" Type="http://schemas.openxmlformats.org/officeDocument/2006/relationships/audio" Target="../media/media50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audio" Target="../media/media53.m4a"/><Relationship Id="rId5" Type="http://schemas.microsoft.com/office/2007/relationships/media" Target="../media/media53.m4a"/><Relationship Id="rId4" Type="http://schemas.openxmlformats.org/officeDocument/2006/relationships/audio" Target="../media/media52.m4a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microsoft.com/office/2007/relationships/media" Target="../media/media2.m4a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4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slideLayout" Target="../slideLayouts/slideLayout2.xml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audio" Target="../media/media10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5" Type="http://schemas.microsoft.com/office/2007/relationships/media" Target="../media/media7.m4a"/><Relationship Id="rId10" Type="http://schemas.openxmlformats.org/officeDocument/2006/relationships/audio" Target="../media/media9.m4a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3" Type="http://schemas.microsoft.com/office/2007/relationships/media" Target="../media/media12.m4a"/><Relationship Id="rId7" Type="http://schemas.microsoft.com/office/2007/relationships/media" Target="../media/media14.m4a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slideLayout" Target="../slideLayouts/slideLayout2.xml"/><Relationship Id="rId5" Type="http://schemas.microsoft.com/office/2007/relationships/media" Target="../media/media13.m4a"/><Relationship Id="rId10" Type="http://schemas.openxmlformats.org/officeDocument/2006/relationships/audio" Target="../media/media15.m4a"/><Relationship Id="rId4" Type="http://schemas.openxmlformats.org/officeDocument/2006/relationships/audio" Target="../media/media12.m4a"/><Relationship Id="rId9" Type="http://schemas.microsoft.com/office/2007/relationships/media" Target="../media/media15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13" Type="http://schemas.microsoft.com/office/2007/relationships/media" Target="../media/media22.m4a"/><Relationship Id="rId18" Type="http://schemas.openxmlformats.org/officeDocument/2006/relationships/audio" Target="../media/media24.m4a"/><Relationship Id="rId26" Type="http://schemas.openxmlformats.org/officeDocument/2006/relationships/audio" Target="../media/media28.m4a"/><Relationship Id="rId3" Type="http://schemas.microsoft.com/office/2007/relationships/media" Target="../media/media17.m4a"/><Relationship Id="rId21" Type="http://schemas.microsoft.com/office/2007/relationships/media" Target="../media/media26.m4a"/><Relationship Id="rId7" Type="http://schemas.microsoft.com/office/2007/relationships/media" Target="../media/media19.m4a"/><Relationship Id="rId12" Type="http://schemas.openxmlformats.org/officeDocument/2006/relationships/audio" Target="../media/media21.m4a"/><Relationship Id="rId17" Type="http://schemas.microsoft.com/office/2007/relationships/media" Target="../media/media24.m4a"/><Relationship Id="rId25" Type="http://schemas.microsoft.com/office/2007/relationships/media" Target="../media/media28.m4a"/><Relationship Id="rId2" Type="http://schemas.openxmlformats.org/officeDocument/2006/relationships/audio" Target="../media/media16.m4a"/><Relationship Id="rId16" Type="http://schemas.openxmlformats.org/officeDocument/2006/relationships/audio" Target="../media/media23.m4a"/><Relationship Id="rId20" Type="http://schemas.openxmlformats.org/officeDocument/2006/relationships/audio" Target="../media/media25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microsoft.com/office/2007/relationships/media" Target="../media/media21.m4a"/><Relationship Id="rId24" Type="http://schemas.openxmlformats.org/officeDocument/2006/relationships/audio" Target="../media/media27.m4a"/><Relationship Id="rId5" Type="http://schemas.microsoft.com/office/2007/relationships/media" Target="../media/media18.m4a"/><Relationship Id="rId15" Type="http://schemas.microsoft.com/office/2007/relationships/media" Target="../media/media23.m4a"/><Relationship Id="rId23" Type="http://schemas.microsoft.com/office/2007/relationships/media" Target="../media/media27.m4a"/><Relationship Id="rId28" Type="http://schemas.openxmlformats.org/officeDocument/2006/relationships/image" Target="../media/image4.png"/><Relationship Id="rId10" Type="http://schemas.openxmlformats.org/officeDocument/2006/relationships/audio" Target="../media/media20.m4a"/><Relationship Id="rId19" Type="http://schemas.microsoft.com/office/2007/relationships/media" Target="../media/media25.m4a"/><Relationship Id="rId4" Type="http://schemas.openxmlformats.org/officeDocument/2006/relationships/audio" Target="../media/media17.m4a"/><Relationship Id="rId9" Type="http://schemas.microsoft.com/office/2007/relationships/media" Target="../media/media20.m4a"/><Relationship Id="rId14" Type="http://schemas.openxmlformats.org/officeDocument/2006/relationships/audio" Target="../media/media22.m4a"/><Relationship Id="rId22" Type="http://schemas.openxmlformats.org/officeDocument/2006/relationships/audio" Target="../media/media26.m4a"/><Relationship Id="rId27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4a"/><Relationship Id="rId3" Type="http://schemas.microsoft.com/office/2007/relationships/media" Target="../media/media32.m4a"/><Relationship Id="rId7" Type="http://schemas.microsoft.com/office/2007/relationships/media" Target="../media/media34.m4a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media33.m4a"/><Relationship Id="rId5" Type="http://schemas.microsoft.com/office/2007/relationships/media" Target="../media/media33.m4a"/><Relationship Id="rId10" Type="http://schemas.openxmlformats.org/officeDocument/2006/relationships/image" Target="../media/image4.png"/><Relationship Id="rId4" Type="http://schemas.openxmlformats.org/officeDocument/2006/relationships/audio" Target="../media/media32.m4a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endParaRPr lang="cs-CZ" altLang="cs-CZ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3597729"/>
            <a:ext cx="7518400" cy="1631497"/>
          </a:xfrm>
        </p:spPr>
        <p:txBody>
          <a:bodyPr/>
          <a:lstStyle/>
          <a:p>
            <a:pPr algn="ctr"/>
            <a:br>
              <a:rPr lang="cs-CZ" altLang="cs-CZ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Zájmová/profesní samospráva</a:t>
            </a:r>
            <a:br>
              <a:rPr lang="cs-CZ" altLang="cs-CZ" sz="2800" dirty="0">
                <a:solidFill>
                  <a:schemeClr val="tx1"/>
                </a:solidFill>
              </a:rPr>
            </a:b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NP102Zk Organizace veřejné správy </a:t>
            </a:r>
            <a:br>
              <a:rPr lang="cs-CZ" altLang="cs-CZ" sz="2800" dirty="0">
                <a:solidFill>
                  <a:schemeClr val="tx1"/>
                </a:solidFill>
              </a:rPr>
            </a:b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000" dirty="0">
                <a:solidFill>
                  <a:schemeClr val="tx1"/>
                </a:solidFill>
              </a:rPr>
              <a:t>VI. kolektivní konzultace 5. 11. </a:t>
            </a:r>
            <a:r>
              <a:rPr lang="cs-CZ" altLang="cs-CZ" sz="2000">
                <a:solidFill>
                  <a:schemeClr val="tx1"/>
                </a:solidFill>
              </a:rPr>
              <a:t>2021</a:t>
            </a:r>
            <a:br>
              <a:rPr lang="cs-CZ" altLang="cs-CZ" sz="2000">
                <a:solidFill>
                  <a:schemeClr val="tx1"/>
                </a:solidFill>
              </a:rPr>
            </a:br>
            <a:br>
              <a:rPr lang="cs-CZ" altLang="cs-CZ" sz="2000">
                <a:solidFill>
                  <a:schemeClr val="tx1"/>
                </a:solidFill>
              </a:rPr>
            </a:br>
            <a:r>
              <a:rPr lang="cs-CZ" altLang="cs-CZ" sz="1400" b="0">
                <a:solidFill>
                  <a:schemeClr val="tx1"/>
                </a:solidFill>
              </a:rPr>
              <a:t>Petr </a:t>
            </a:r>
            <a:r>
              <a:rPr lang="cs-CZ" altLang="cs-CZ" sz="1400" b="0" dirty="0" err="1">
                <a:solidFill>
                  <a:schemeClr val="tx1"/>
                </a:solidFill>
              </a:rPr>
              <a:t>Havlan</a:t>
            </a:r>
            <a:br>
              <a:rPr lang="cs-CZ" altLang="cs-CZ" sz="2800" dirty="0">
                <a:solidFill>
                  <a:schemeClr val="tx1"/>
                </a:solidFill>
              </a:rPr>
            </a:br>
            <a:br>
              <a:rPr lang="cs-CZ" altLang="cs-CZ" sz="36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2800" dirty="0">
                <a:solidFill>
                  <a:schemeClr val="tx1"/>
                </a:solidFill>
              </a:rPr>
            </a:br>
            <a:br>
              <a:rPr lang="cs-CZ" altLang="cs-CZ" sz="2800" dirty="0">
                <a:solidFill>
                  <a:schemeClr val="tx1"/>
                </a:solidFill>
              </a:rPr>
            </a:br>
            <a:br>
              <a:rPr lang="cs-CZ" altLang="cs-CZ" sz="2800" dirty="0">
                <a:solidFill>
                  <a:schemeClr val="tx1"/>
                </a:solidFill>
              </a:rPr>
            </a:br>
            <a:endParaRPr lang="cs-CZ" altLang="cs-CZ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02D40-9F77-4565-A84F-A8D156204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Profesní komory s nepovinným členstvím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AB8933-C96A-459E-99AF-BD6366BA4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členy mohou být nejen </a:t>
            </a:r>
            <a:r>
              <a:rPr lang="cs-CZ" i="1" dirty="0"/>
              <a:t>fyzické</a:t>
            </a:r>
            <a:r>
              <a:rPr lang="cs-CZ" dirty="0"/>
              <a:t>, ale </a:t>
            </a:r>
            <a:r>
              <a:rPr lang="cs-CZ" i="1" dirty="0"/>
              <a:t>i právnické osoby</a:t>
            </a:r>
          </a:p>
          <a:p>
            <a:r>
              <a:rPr lang="cs-CZ" dirty="0"/>
              <a:t>příslušnost k dané komoře není podmínkou výkonu určité profese</a:t>
            </a:r>
          </a:p>
          <a:p>
            <a:r>
              <a:rPr lang="cs-CZ" dirty="0"/>
              <a:t>v současnosti existují dvě komory tohoto typu: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</a:rPr>
              <a:t>Hospodářská komora ČR se sídlem v Praze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</a:rPr>
              <a:t>Agrární komora ČR se sídlem v Olomouci</a:t>
            </a:r>
          </a:p>
          <a:p>
            <a:r>
              <a:rPr lang="cs-CZ" dirty="0"/>
              <a:t>obě komory jsou zřízeny jedním zákonem </a:t>
            </a:r>
            <a:r>
              <a:rPr lang="cs-CZ" sz="1800" dirty="0"/>
              <a:t>(z. č. 301/1992 Sb.)</a:t>
            </a:r>
            <a:r>
              <a:rPr lang="cs-CZ" dirty="0"/>
              <a:t> jako právnické osoby, ale </a:t>
            </a:r>
            <a:r>
              <a:rPr lang="cs-CZ" i="1" dirty="0"/>
              <a:t>nemají </a:t>
            </a:r>
            <a:r>
              <a:rPr lang="cs-CZ" dirty="0"/>
              <a:t>žádná </a:t>
            </a:r>
            <a:r>
              <a:rPr lang="cs-CZ" dirty="0" err="1"/>
              <a:t>veřejnomocenská</a:t>
            </a:r>
            <a:r>
              <a:rPr lang="cs-CZ" dirty="0"/>
              <a:t> oprávnění vůči svým členům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2C7F3EE-36FA-43CF-9B6C-FEA77615ED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AF0791F-64D7-4B11-88D4-9608D94CA0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3E9D644-968C-4E0C-99F8-E88EA7E9A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2170" y="3729567"/>
            <a:ext cx="609600" cy="759619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711A8D-6FAA-48F9-9D3F-4DF4AD8E1F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070" y="4991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5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B0900-958F-404B-ABA8-D85CFE41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Vysoké školy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9719AE-506C-4132-964B-81DC3B09A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tradice vysokoškolské samosprávy sahá až do středověku - stávající právní úprava </a:t>
            </a:r>
            <a:r>
              <a:rPr lang="cs-CZ" sz="1800" dirty="0"/>
              <a:t>(z. č. 111/1998 Sb., o vysokých školách)</a:t>
            </a:r>
            <a:r>
              <a:rPr lang="cs-CZ" sz="2000" dirty="0"/>
              <a:t> na tuto tradici navazuje </a:t>
            </a:r>
          </a:p>
          <a:p>
            <a:r>
              <a:rPr lang="cs-CZ" sz="2000" dirty="0"/>
              <a:t>VŠ jako samosprávné korporace a nejvyšší článek vzdělávací soustavy představují vrcholná centra vzdělanosti, nezávislého poznání a tvůrčí činnosti; hrají klíčovou úlohu ve vědeckém, kulturním, sociálním a ekonomickém rozvoji společnosti </a:t>
            </a:r>
          </a:p>
          <a:p>
            <a:r>
              <a:rPr lang="cs-CZ" sz="2000" dirty="0"/>
              <a:t>samospráva VŠ se projevuje mj. tím, že je garantováno, že nikdo kromě VŠ nemá právo:  </a:t>
            </a:r>
            <a:r>
              <a:rPr lang="cs-CZ" sz="1800" dirty="0"/>
              <a:t>- přiznávat akademické tituly</a:t>
            </a:r>
            <a:br>
              <a:rPr lang="cs-CZ" sz="1800" dirty="0"/>
            </a:br>
            <a:r>
              <a:rPr lang="cs-CZ" sz="1800" dirty="0"/>
              <a:t>			     - konat habilitační řízení</a:t>
            </a:r>
            <a:br>
              <a:rPr lang="cs-CZ" sz="1800" dirty="0"/>
            </a:br>
            <a:r>
              <a:rPr lang="cs-CZ" sz="1800" dirty="0"/>
              <a:t>			     - konat řízení ke jmenování profesorem</a:t>
            </a:r>
            <a:br>
              <a:rPr lang="cs-CZ" sz="1800" dirty="0"/>
            </a:br>
            <a:r>
              <a:rPr lang="cs-CZ" sz="1800" dirty="0"/>
              <a:t>                                           - používat akademické insignie</a:t>
            </a:r>
            <a:br>
              <a:rPr lang="cs-CZ" sz="1800" dirty="0"/>
            </a:br>
            <a:r>
              <a:rPr lang="cs-CZ" sz="1800" dirty="0"/>
              <a:t>			     - konat akademické obřady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02963C-39B8-46AE-9D52-58E6166F5C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BD9AAA-D120-4D0B-88A2-E25205458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DBA92E-9E1E-4A19-B11C-E681F0365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7673" y="2596661"/>
            <a:ext cx="609600" cy="46306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AC3B48-51E1-4C65-988F-3AAB78744F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1475" y="3059723"/>
            <a:ext cx="600435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E830E-6046-458D-9E78-8391740C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Vysoké školy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2A92BA-600F-4FC6-89F8-310E14093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1856847"/>
            <a:ext cx="8082321" cy="4114800"/>
          </a:xfrm>
        </p:spPr>
        <p:txBody>
          <a:bodyPr/>
          <a:lstStyle/>
          <a:p>
            <a:pPr marL="0" indent="0">
              <a:buNone/>
            </a:pPr>
            <a:r>
              <a:rPr lang="cs-CZ" i="1" u="sng" dirty="0"/>
              <a:t>VŠ - akademické svobody a akademická práva</a:t>
            </a:r>
          </a:p>
          <a:p>
            <a:r>
              <a:rPr lang="cs-CZ" i="1" dirty="0"/>
              <a:t>svoboda vědy, výzkumu a umělecké tvorby </a:t>
            </a:r>
            <a:r>
              <a:rPr lang="cs-CZ" dirty="0"/>
              <a:t>a zveřejňování jejich výsledků</a:t>
            </a:r>
          </a:p>
          <a:p>
            <a:r>
              <a:rPr lang="cs-CZ" i="1" dirty="0"/>
              <a:t>svoboda výuky </a:t>
            </a:r>
            <a:r>
              <a:rPr lang="cs-CZ" dirty="0"/>
              <a:t>spočívající především v její otevřenosti různým vědeckým názorům, vědeckým a výzkumným metodám a uměleckým směrům </a:t>
            </a:r>
          </a:p>
          <a:p>
            <a:r>
              <a:rPr lang="cs-CZ" i="1" dirty="0"/>
              <a:t>právo učit se </a:t>
            </a:r>
            <a:r>
              <a:rPr lang="cs-CZ" dirty="0"/>
              <a:t>zahrnující svobodnou volbu zaměření studia v rámci studijních programů a svobodu vyjadřovat vlastní názory ve výuce</a:t>
            </a:r>
          </a:p>
          <a:p>
            <a:r>
              <a:rPr lang="cs-CZ" i="1" dirty="0"/>
              <a:t>právo členů </a:t>
            </a:r>
            <a:r>
              <a:rPr lang="cs-CZ" dirty="0"/>
              <a:t>akademické obce </a:t>
            </a:r>
            <a:r>
              <a:rPr lang="cs-CZ" i="1" dirty="0"/>
              <a:t>volit</a:t>
            </a:r>
            <a:r>
              <a:rPr lang="cs-CZ" dirty="0"/>
              <a:t> zastupitelské akademické orgány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FBA64E-54F2-4F6B-BF4D-3EAF44D6EA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4A22AF-73F1-4D3F-A355-C4709182CC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17A733-BE1E-41C2-A661-F85FA2543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3941" y="5662870"/>
            <a:ext cx="609600" cy="5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682900-4748-4C31-A6E4-9D8DDFE5C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Vysoké školy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1350EC-3793-4D38-A17E-1A9B463A1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9" y="2017713"/>
            <a:ext cx="8082321" cy="4111625"/>
          </a:xfrm>
        </p:spPr>
        <p:txBody>
          <a:bodyPr/>
          <a:lstStyle/>
          <a:p>
            <a:pPr marL="0" indent="0">
              <a:buNone/>
            </a:pPr>
            <a:r>
              <a:rPr lang="cs-CZ" sz="2000" i="1" u="sng" dirty="0"/>
              <a:t>VŠ - akademická obec a orgány veřejné VŠ</a:t>
            </a:r>
          </a:p>
          <a:p>
            <a:r>
              <a:rPr lang="cs-CZ" sz="2000" i="1" dirty="0"/>
              <a:t>akademickou obec </a:t>
            </a:r>
            <a:r>
              <a:rPr lang="cs-CZ" sz="2000" dirty="0"/>
              <a:t>tvoří akademičtí pracovníci a studenti</a:t>
            </a:r>
          </a:p>
          <a:p>
            <a:r>
              <a:rPr lang="cs-CZ" sz="2000" dirty="0"/>
              <a:t>vůle akademické obce je vykonávána prostřednictvím </a:t>
            </a:r>
            <a:r>
              <a:rPr lang="cs-CZ" sz="2000" i="1" dirty="0"/>
              <a:t>orgánů</a:t>
            </a:r>
            <a:r>
              <a:rPr lang="cs-CZ" sz="2000" dirty="0"/>
              <a:t> vysoké školy, jimiž jsou: </a:t>
            </a:r>
          </a:p>
          <a:p>
            <a:pPr lvl="2"/>
            <a:r>
              <a:rPr lang="cs-CZ" sz="2000" dirty="0"/>
              <a:t>a)	akademický senát </a:t>
            </a:r>
          </a:p>
          <a:p>
            <a:pPr lvl="2"/>
            <a:r>
              <a:rPr lang="cs-CZ" sz="2000" dirty="0"/>
              <a:t>b)	rektor </a:t>
            </a:r>
          </a:p>
          <a:p>
            <a:pPr lvl="2"/>
            <a:r>
              <a:rPr lang="cs-CZ" sz="2000" dirty="0"/>
              <a:t>c)	vědecká rada nebo umělecká rada </a:t>
            </a:r>
          </a:p>
          <a:p>
            <a:pPr lvl="2"/>
            <a:r>
              <a:rPr lang="cs-CZ" sz="2000" dirty="0"/>
              <a:t>d)	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rada pro vnitřní hodnocení </a:t>
            </a:r>
            <a:endParaRPr lang="cs-CZ" sz="2000" dirty="0"/>
          </a:p>
          <a:p>
            <a:pPr lvl="2"/>
            <a:r>
              <a:rPr lang="cs-CZ" sz="2000" dirty="0"/>
              <a:t>e)	disciplinární komise</a:t>
            </a:r>
          </a:p>
          <a:p>
            <a:pPr lvl="2"/>
            <a:r>
              <a:rPr lang="cs-CZ" sz="2000" dirty="0"/>
              <a:t>f)	správní rada veřejné vysoké školy</a:t>
            </a:r>
          </a:p>
          <a:p>
            <a:pPr lvl="2"/>
            <a:r>
              <a:rPr lang="cs-CZ" sz="2000" dirty="0"/>
              <a:t>g)	kvestor</a:t>
            </a:r>
          </a:p>
          <a:p>
            <a:pPr lvl="2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3C68AB-F42D-442B-856A-242C9D2289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B6C6E9-955B-4C9D-B037-3333426AD3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4AC615-240F-41E6-B0D3-976FDF808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884528" y="2989942"/>
            <a:ext cx="609600" cy="48471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50C1A3-EF94-43C3-A1BA-BA202BEC35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484095" y="3429000"/>
            <a:ext cx="564792" cy="36660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E727E0-8638-4958-BFFC-9070232A5D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074651" y="3795605"/>
            <a:ext cx="500998" cy="37177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8EEE03-4E18-4DAB-97F2-A97547B274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384521" y="4501061"/>
            <a:ext cx="522747" cy="410074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A9634A-94E4-4408-AD62-4AA33842F43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358786" y="4167382"/>
            <a:ext cx="542757" cy="371779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75AC2A-079A-4BC5-BD04-B05E07143AB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632083" y="4873034"/>
            <a:ext cx="522747" cy="418629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E38311-0D22-49AF-B7BE-38F826C80D9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256683" y="5233266"/>
            <a:ext cx="522747" cy="418630"/>
          </a:xfrm>
          <a:prstGeom prst="rect">
            <a:avLst/>
          </a:prstGeom>
        </p:spPr>
      </p:pic>
      <p:pic>
        <p:nvPicPr>
          <p:cNvPr id="2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5F8BE9-A041-439D-9AB1-F2571F5955F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95043" y="5291663"/>
            <a:ext cx="542757" cy="418630"/>
          </a:xfrm>
          <a:prstGeom prst="rect">
            <a:avLst/>
          </a:prstGeom>
        </p:spPr>
      </p:pic>
      <p:pic>
        <p:nvPicPr>
          <p:cNvPr id="2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476581-3CDD-4A44-BA52-97C300E199D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45263" y="5603611"/>
            <a:ext cx="542757" cy="41863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96374F-A799-4B2D-AA38-F45EA70DAE2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472098" y="5245761"/>
            <a:ext cx="542757" cy="418630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1197F5-A209-4806-B8CE-14FD1D4DC02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27283" y="5664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4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5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2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61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9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83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FB7AC-7EA2-41E2-B3DD-0F263E2EA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Vysoké školy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9ED18A-D8D8-44EC-91D8-4DB377444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i="1" u="sng" dirty="0"/>
              <a:t>Samosprávná působnost veřejné VŠ - zejména:</a:t>
            </a:r>
          </a:p>
          <a:p>
            <a:r>
              <a:rPr lang="cs-CZ" sz="1400" dirty="0"/>
              <a:t>vnitřní organizace</a:t>
            </a:r>
          </a:p>
          <a:p>
            <a:r>
              <a:rPr lang="cs-CZ" sz="1400" dirty="0"/>
              <a:t>určování počtu přijímaných uchazečů o studium; určování podmínek pro přijetí ke studiu a rozhodování v přijímacím řízení</a:t>
            </a:r>
          </a:p>
          <a:p>
            <a:r>
              <a:rPr lang="cs-CZ" sz="1400" dirty="0"/>
              <a:t>tvorba a uskutečňování studijních programů</a:t>
            </a:r>
          </a:p>
          <a:p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zajišťování kvality vzdělávací, tvůrčí a s nimi souvisejících činností VŠ a vnitřní hodnocení této kvality</a:t>
            </a:r>
            <a:endParaRPr lang="cs-CZ" sz="1400" dirty="0"/>
          </a:p>
          <a:p>
            <a:r>
              <a:rPr lang="cs-CZ" sz="1400" dirty="0"/>
              <a:t>organizace studia</a:t>
            </a:r>
          </a:p>
          <a:p>
            <a:r>
              <a:rPr lang="cs-CZ" sz="1400" dirty="0"/>
              <a:t>rozhodování o právech a povinnostech studentů</a:t>
            </a:r>
          </a:p>
          <a:p>
            <a:r>
              <a:rPr lang="cs-CZ" sz="1400" dirty="0"/>
              <a:t>zaměření a organizace tvůrčí činnosti</a:t>
            </a:r>
          </a:p>
          <a:p>
            <a:r>
              <a:rPr lang="cs-CZ" sz="1400" dirty="0"/>
              <a:t>pracovněprávní vztahy a určování počtu akademických pracovníků a ostatních zaměstnanců</a:t>
            </a:r>
          </a:p>
          <a:p>
            <a:r>
              <a:rPr lang="cs-CZ" sz="1400" dirty="0"/>
              <a:t>habilitační řízení a řízení ke jmenování profesorem</a:t>
            </a:r>
          </a:p>
          <a:p>
            <a:r>
              <a:rPr lang="cs-CZ" sz="1400" dirty="0"/>
              <a:t>spolupráce s jinými vysokými školami a právnickými osobami, jakož i zahraniční styky</a:t>
            </a:r>
          </a:p>
          <a:p>
            <a:r>
              <a:rPr lang="cs-CZ" sz="1400" dirty="0"/>
              <a:t>ustavování samosprávných akademických orgánů vysoké školy</a:t>
            </a:r>
          </a:p>
          <a:p>
            <a:r>
              <a:rPr lang="cs-CZ" sz="1400" dirty="0"/>
              <a:t>hospodaření vysoké školy a nakládání s majetkem v souladu se zvláštními předpisy </a:t>
            </a:r>
          </a:p>
          <a:p>
            <a:r>
              <a:rPr lang="cs-CZ" sz="1400" dirty="0"/>
              <a:t>stanovení výše poplatků spojených se studiem</a:t>
            </a:r>
          </a:p>
          <a:p>
            <a:endParaRPr lang="cs-CZ" sz="16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C30A2D-7257-47FC-98D5-F8AF04B6F8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363166-7334-420B-A7B8-9BED79CA8A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1D2817-9820-40DF-B240-3602EC3D3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7656" y="5280234"/>
            <a:ext cx="543143" cy="37247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111DF4-75DF-479E-8BEE-4B397323DA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74070" y="5546223"/>
            <a:ext cx="543143" cy="37247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33671B-C97F-4626-BE85-1B1ACEBD7A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4308" y="5990492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2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6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AD7A0-A3ED-4FE7-A60E-8D3BB8CE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dirty="0">
                <a:solidFill>
                  <a:srgbClr val="0070C0"/>
                </a:solidFill>
              </a:rPr>
              <a:t>Prameny ke studiu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027F2B-E9DE-42FF-B101-321106219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600" u="sng" dirty="0"/>
              <a:t>Obecná (základní) studijní literatura</a:t>
            </a:r>
          </a:p>
          <a:p>
            <a:r>
              <a:rPr lang="cs-CZ" sz="1600" dirty="0"/>
              <a:t>Průcha, P.: Správní právo, obecná část. 8. vydání. Brno: Doplněk, 2012, s. 184 - 186</a:t>
            </a:r>
          </a:p>
          <a:p>
            <a:r>
              <a:rPr lang="cs-CZ" sz="1600" dirty="0"/>
              <a:t>Hendrych, D.: Správní právo. Obecná část. 9. vydání. Praha: C. H. Beck, 2016, s. 115</a:t>
            </a:r>
          </a:p>
          <a:p>
            <a:r>
              <a:rPr lang="cs-CZ" sz="1600" dirty="0"/>
              <a:t>Sládeček, V.: Obecné správní právo. 4. vydání. Praha: </a:t>
            </a:r>
            <a:r>
              <a:rPr lang="cs-CZ" sz="1600" dirty="0" err="1"/>
              <a:t>Wolters</a:t>
            </a:r>
            <a:r>
              <a:rPr lang="cs-CZ" sz="1600" dirty="0"/>
              <a:t> </a:t>
            </a:r>
            <a:r>
              <a:rPr lang="cs-CZ" sz="1600" dirty="0" err="1"/>
              <a:t>Kluwer</a:t>
            </a:r>
            <a:r>
              <a:rPr lang="cs-CZ" sz="1600" dirty="0"/>
              <a:t>, 2019, </a:t>
            </a:r>
          </a:p>
          <a:p>
            <a:pPr marL="0" indent="0">
              <a:buNone/>
            </a:pPr>
            <a:r>
              <a:rPr lang="cs-CZ" sz="1600" dirty="0"/>
              <a:t>      s. 318 – 321, 327 – 335, 337 - 339</a:t>
            </a:r>
          </a:p>
          <a:p>
            <a:pPr marL="0" indent="0">
              <a:buNone/>
            </a:pPr>
            <a:r>
              <a:rPr lang="cs-CZ" sz="1600" u="sng" dirty="0"/>
              <a:t>Specifická (doporučená) studijní literatura</a:t>
            </a:r>
          </a:p>
          <a:p>
            <a:pPr lvl="0"/>
            <a:r>
              <a:rPr lang="cs-CZ" sz="1600" dirty="0" err="1"/>
              <a:t>Schelle</a:t>
            </a:r>
            <a:r>
              <a:rPr lang="cs-CZ" sz="1600" dirty="0"/>
              <a:t>, K.: </a:t>
            </a:r>
            <a:r>
              <a:rPr lang="cs-CZ" sz="1600" i="1" dirty="0"/>
              <a:t>Dějiny české veřejné správy</a:t>
            </a:r>
            <a:r>
              <a:rPr lang="cs-CZ" sz="1600" dirty="0"/>
              <a:t>. Plzeň: Vydavatelství a nakladatelství Aleš Čeněk, 2009</a:t>
            </a:r>
          </a:p>
          <a:p>
            <a:pPr lvl="0"/>
            <a:r>
              <a:rPr lang="cs-CZ" sz="1600" dirty="0"/>
              <a:t>Koudelka, Z.: </a:t>
            </a:r>
            <a:r>
              <a:rPr lang="cs-CZ" sz="1600" i="1" dirty="0"/>
              <a:t>Samospráva</a:t>
            </a:r>
            <a:r>
              <a:rPr lang="cs-CZ" sz="1600" dirty="0"/>
              <a:t>. Praha: Linde, 2007</a:t>
            </a:r>
          </a:p>
          <a:p>
            <a:pPr lvl="0"/>
            <a:r>
              <a:rPr lang="cs-CZ" sz="1600" dirty="0"/>
              <a:t>Balík, S.: </a:t>
            </a:r>
            <a:r>
              <a:rPr lang="cs-CZ" sz="1600" i="1" dirty="0"/>
              <a:t>Minulost, přítomnost a perspektivy advokacie</a:t>
            </a:r>
            <a:r>
              <a:rPr lang="cs-CZ" sz="1600" dirty="0"/>
              <a:t>. Plzeň: Západočeská univerzita v Plzni, 1998</a:t>
            </a:r>
          </a:p>
          <a:p>
            <a:pPr lvl="0"/>
            <a:r>
              <a:rPr lang="cs-CZ" sz="1600" dirty="0"/>
              <a:t>Sedláček. J.: </a:t>
            </a:r>
            <a:r>
              <a:rPr lang="cs-CZ" sz="1600" i="1" dirty="0"/>
              <a:t>Auditing</a:t>
            </a:r>
            <a:r>
              <a:rPr lang="cs-CZ" sz="1600" dirty="0"/>
              <a:t>. Brno: Masarykova univerzita, 2001</a:t>
            </a:r>
          </a:p>
          <a:p>
            <a:r>
              <a:rPr lang="cs-CZ" sz="1600" dirty="0"/>
              <a:t>Fiala, J., Mates, P.: </a:t>
            </a:r>
            <a:r>
              <a:rPr lang="cs-CZ" sz="1600" i="1" dirty="0"/>
              <a:t>Komory podnikatelů a komory svobodných povolání</a:t>
            </a:r>
            <a:r>
              <a:rPr lang="cs-CZ" sz="1600" dirty="0"/>
              <a:t>. Brno: Masarykova univerzita, 1994</a:t>
            </a:r>
          </a:p>
          <a:p>
            <a:pPr marL="0" indent="0">
              <a:buNone/>
            </a:pPr>
            <a:endParaRPr lang="cs-CZ" sz="1600" u="sng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EEC877-A4A9-4669-81E1-31524C1341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56D4F0-19B6-42C6-8D9A-DF528AF7B1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4921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6A51D2-5B89-4EF3-AFB1-3E94DE1A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</a:rPr>
              <a:t>Osnova konzultace a její cíl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B5C5B-C853-442A-9F4C-638367009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Zájmová a profesní samospráva obecně</a:t>
            </a:r>
          </a:p>
          <a:p>
            <a:r>
              <a:rPr lang="cs-CZ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Profesní komory s povinným členstvím</a:t>
            </a:r>
          </a:p>
          <a:p>
            <a:r>
              <a:rPr lang="cs-CZ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Profesní komory s nepovinným členstvím</a:t>
            </a:r>
            <a:endParaRPr lang="cs-CZ" dirty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r>
              <a:rPr lang="cs-CZ" b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Vysoké školy</a:t>
            </a:r>
            <a:endParaRPr lang="cs-CZ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r>
              <a:rPr lang="cs-CZ" sz="2200" b="1" dirty="0"/>
              <a:t>Cíl: </a:t>
            </a:r>
            <a:r>
              <a:rPr lang="cs-CZ" sz="2200" dirty="0">
                <a:cs typeface="Arial" panose="020B0604020202020204" pitchFamily="34" charset="0"/>
              </a:rPr>
              <a:t>cílem</a:t>
            </a:r>
            <a:r>
              <a:rPr lang="cs-CZ" sz="2200" dirty="0"/>
              <a:t> této přednášky je, aby studenti byli s to vymezit a v tom podstatném přiblížit, co je to z</a:t>
            </a:r>
            <a:r>
              <a:rPr lang="cs-CZ" sz="2200" dirty="0">
                <a:effectLst/>
                <a:ea typeface="Times New Roman" panose="02020603050405020304" pitchFamily="18" charset="0"/>
              </a:rPr>
              <a:t>ájmová a profesní samospráva, </a:t>
            </a:r>
            <a:r>
              <a:rPr lang="cs-CZ" sz="2200" dirty="0"/>
              <a:t>a v tomto kontextu charakterizovat její subjekty.  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8D6818F-1C35-40CD-B723-BE62BD6CA0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2EA6BA-0B22-4670-9F3A-D2447DCFD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9881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820FB-E744-4D69-A833-763D2D8A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</a:rPr>
              <a:t>Na co má konzultace zejména odpovědět?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EDFEC2-7281-45CB-866F-8ADCA3CC2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AutoNum type="arabicParenR"/>
              <a:tabLst>
                <a:tab pos="215900" algn="l"/>
                <a:tab pos="449580" algn="l"/>
              </a:tabLst>
            </a:pPr>
            <a:r>
              <a:rPr lang="cs-CZ" sz="1800" i="1" dirty="0">
                <a:latin typeface="Garamond" panose="02020404030301010803" pitchFamily="18" charset="0"/>
              </a:rPr>
              <a:t>Co zejména charakterizujte zájmovou/profesní samosprávu a je její postavení zakotveno na ústavní úrovni?</a:t>
            </a:r>
          </a:p>
          <a:p>
            <a:pPr marL="457200" indent="-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AutoNum type="arabicParenR"/>
              <a:tabLst>
                <a:tab pos="215900" algn="l"/>
                <a:tab pos="449580" algn="l"/>
              </a:tabLst>
            </a:pPr>
            <a:r>
              <a:rPr lang="cs-CZ" sz="1800" i="1" dirty="0">
                <a:latin typeface="Garamond" panose="02020404030301010803" pitchFamily="18" charset="0"/>
              </a:rPr>
              <a:t>Jak je tvořena a co zahrnuje soustava subjektů zájmové samosprávy v České republice?</a:t>
            </a:r>
          </a:p>
          <a:p>
            <a:pPr marL="457200" indent="-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AutoNum type="arabicParenR"/>
              <a:tabLst>
                <a:tab pos="215900" algn="l"/>
                <a:tab pos="449580" algn="l"/>
              </a:tabLst>
            </a:pPr>
            <a:r>
              <a:rPr lang="cs-CZ" sz="1800" i="1" dirty="0">
                <a:latin typeface="Garamond" panose="02020404030301010803" pitchFamily="18" charset="0"/>
              </a:rPr>
              <a:t>Co zejména charakterizujte postavení profesních komor s povinným členstvím a jaký je jejich aktuální výčet?</a:t>
            </a:r>
          </a:p>
          <a:p>
            <a:pPr marL="457200" indent="-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AutoNum type="arabicParenR"/>
              <a:tabLst>
                <a:tab pos="215900" algn="l"/>
                <a:tab pos="449580" algn="l"/>
              </a:tabLst>
            </a:pPr>
            <a:r>
              <a:rPr lang="cs-CZ" sz="1800" i="1" dirty="0">
                <a:latin typeface="Garamond" panose="02020404030301010803" pitchFamily="18" charset="0"/>
              </a:rPr>
              <a:t>Co zejména charakterizujte postavení profesních komor s nepovinným členstvím a  jaký je jejich aktuální výčet?</a:t>
            </a:r>
          </a:p>
          <a:p>
            <a:pPr marL="457200" indent="-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AutoNum type="arabicParenR"/>
              <a:tabLst>
                <a:tab pos="215900" algn="l"/>
                <a:tab pos="449580" algn="l"/>
              </a:tabLst>
            </a:pPr>
            <a:r>
              <a:rPr lang="cs-CZ" sz="1800" i="1" dirty="0">
                <a:latin typeface="Garamond" panose="02020404030301010803" pitchFamily="18" charset="0"/>
              </a:rPr>
              <a:t>Co je příznačné pro organizaci tzv. akademické samosprávy v Česku a jaké je její právní zakotvení?</a:t>
            </a:r>
          </a:p>
          <a:p>
            <a:pPr marL="457200" indent="-457200" algn="just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AutoNum type="arabicParenR"/>
              <a:tabLst>
                <a:tab pos="215900" algn="l"/>
                <a:tab pos="449580" algn="l"/>
              </a:tabLst>
            </a:pPr>
            <a:r>
              <a:rPr lang="cs-CZ" sz="1800" i="1" dirty="0">
                <a:latin typeface="Garamond" panose="02020404030301010803" pitchFamily="18" charset="0"/>
              </a:rPr>
              <a:t>V čem lze spatřovat smysl a význam fungování zájmové/profesní samosprávy v dnešní době?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48FD7C-D79C-44F5-AA42-C7501996C3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D11F42-568E-4078-94A7-61D758EA62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44439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CB182-7406-4CBD-A222-ABA002CE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9" y="1025527"/>
            <a:ext cx="8086635" cy="698438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Zájmová a profesní samospráva obecně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D0D5BD-D79C-4E4A-8D8A-69A55362A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43" y="2028429"/>
            <a:ext cx="8082321" cy="4114800"/>
          </a:xfrm>
        </p:spPr>
        <p:txBody>
          <a:bodyPr/>
          <a:lstStyle/>
          <a:p>
            <a:r>
              <a:rPr lang="cs-CZ" sz="2000" b="1" dirty="0"/>
              <a:t>právnické osoby veřejného práva</a:t>
            </a:r>
            <a:r>
              <a:rPr lang="cs-CZ" sz="2000" dirty="0"/>
              <a:t> 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jsou takové PO, které vznikly a existují, aby primárně plnily veřejné úkoly, resp. úkoly veřejné správy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typicky tzv. veřejnoprávní korporace jako např. územní samosprávné celky  nebo veřejné vysoké školy </a:t>
            </a:r>
          </a:p>
          <a:p>
            <a:pPr lvl="1"/>
            <a:r>
              <a:rPr lang="cs-CZ" sz="1800" dirty="0">
                <a:solidFill>
                  <a:srgbClr val="000000"/>
                </a:solidFill>
              </a:rPr>
              <a:t>jejich charakter je dovozován z povahy úkolů, předmětu činnosti či pravomoci a působnosti </a:t>
            </a:r>
            <a:endParaRPr lang="cs-CZ" dirty="0"/>
          </a:p>
          <a:p>
            <a:r>
              <a:rPr lang="cs-CZ" sz="2000" b="1" dirty="0"/>
              <a:t>profesní komory a zájmová sdružení s přiznaným veřejnoprávním postavením</a:t>
            </a:r>
          </a:p>
          <a:p>
            <a:pPr lvl="1"/>
            <a:r>
              <a:rPr lang="cs-CZ" sz="1800" dirty="0"/>
              <a:t>jde o skupinu veřejnoprávních korporací  </a:t>
            </a:r>
          </a:p>
          <a:p>
            <a:pPr lvl="1"/>
            <a:r>
              <a:rPr lang="cs-CZ" sz="1800" dirty="0"/>
              <a:t>rozhodující roli zde hraje hledisko zájmové a osobní</a:t>
            </a:r>
          </a:p>
          <a:p>
            <a:pPr lvl="1"/>
            <a:r>
              <a:rPr lang="cs-CZ" sz="1800" dirty="0"/>
              <a:t>jejich vznik a existence jsou spjaty se speciálními zákony, které mj. řeší klíčovou otázku nuceného (zpravidla) nebo volného členství a zakládají veřejnoprávní oprávnění (tzv. </a:t>
            </a:r>
            <a:r>
              <a:rPr lang="cs-CZ" sz="1800" dirty="0" err="1"/>
              <a:t>veřejnomocenský</a:t>
            </a:r>
            <a:r>
              <a:rPr lang="cs-CZ" sz="1800" dirty="0"/>
              <a:t> status)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5E194D-6AFE-4119-8D0F-158C5A0233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E71435-0341-47D7-B16C-C38175EB63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76992A-47F4-42C6-A69D-C02208217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0204" y="4826000"/>
            <a:ext cx="609600" cy="454025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F5F08E-D31E-48A7-9B1D-8B3B8C1965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3404" y="6049107"/>
            <a:ext cx="609600" cy="398585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10B3FC-BB5D-4673-8243-43E1F23C0F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37711" y="3260167"/>
            <a:ext cx="571500" cy="337666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CD107E-698F-4691-BC21-C8917B6544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1425" y="3858986"/>
            <a:ext cx="561975" cy="3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0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5E75D-7FF7-45CF-907E-C8AACDCC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Zájmová a profesní samospráva obecně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A1EBD9-EA2C-4FA0-A308-A502BE18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39" y="2017713"/>
            <a:ext cx="8082321" cy="4114800"/>
          </a:xfrm>
        </p:spPr>
        <p:txBody>
          <a:bodyPr/>
          <a:lstStyle/>
          <a:p>
            <a:r>
              <a:rPr lang="cs-CZ" sz="1900" dirty="0"/>
              <a:t>stát může delegovat svou primární moc na jiné subjekty - pak již tato moc nemá charakter moci státní, ale je vykonávána jako moc samosprávná </a:t>
            </a:r>
          </a:p>
          <a:p>
            <a:pPr marL="1257300" lvl="2" indent="-34290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rgbClr val="000000"/>
                </a:solidFill>
              </a:rPr>
              <a:t>delegace moci na územní celky (územní princip) → samospráva územní – má ústavní dimenzi</a:t>
            </a:r>
          </a:p>
          <a:p>
            <a:pPr marL="1257300" lvl="2" indent="-342900">
              <a:buClr>
                <a:srgbClr val="3333CC"/>
              </a:buClr>
              <a:buFont typeface="Wingdings" panose="05000000000000000000" pitchFamily="2" charset="2"/>
              <a:buChar char="§"/>
            </a:pPr>
            <a:r>
              <a:rPr lang="cs-CZ" sz="1900" dirty="0">
                <a:solidFill>
                  <a:srgbClr val="000000"/>
                </a:solidFill>
              </a:rPr>
              <a:t>delegace moci na zájmové organizace (věcný princip) → samospráva zájmová – není v ústavě explicitně zakotvena</a:t>
            </a:r>
          </a:p>
          <a:p>
            <a:r>
              <a:rPr lang="cs-CZ" sz="1900" dirty="0"/>
              <a:t>zájmová samospráva zahrnuje zejména samosprávu svobodných povolání (tzv. profesní samosprávu) a samosprávu vysokých škol (tzv. akademickou samosprávu) </a:t>
            </a:r>
          </a:p>
          <a:p>
            <a:r>
              <a:rPr lang="cs-CZ" sz="1900" dirty="0"/>
              <a:t>dělení zájmové samosprávy: 	</a:t>
            </a:r>
            <a:r>
              <a:rPr lang="cs-CZ" sz="1800" dirty="0"/>
              <a:t>1. profesní komory s povinným členstvím</a:t>
            </a:r>
          </a:p>
          <a:p>
            <a:pPr lvl="2"/>
            <a:r>
              <a:rPr lang="cs-CZ" sz="1800" dirty="0"/>
              <a:t>			2. komory s nepovinným členstvím</a:t>
            </a:r>
          </a:p>
          <a:p>
            <a:pPr lvl="2"/>
            <a:r>
              <a:rPr lang="cs-CZ" sz="1800" dirty="0"/>
              <a:t>			3. vysokoškolská samospráva</a:t>
            </a:r>
          </a:p>
          <a:p>
            <a:endParaRPr lang="cs-CZ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44D39C-A768-406B-9278-A8870DFC83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051181-D87D-4DD1-9018-9738AE3623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E41F65-861F-400E-BF22-C7120CBA6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00867" y="2566052"/>
            <a:ext cx="609600" cy="414215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2B7E49-2AFE-4B68-A68B-F538A25364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23804" y="3233057"/>
            <a:ext cx="609600" cy="37347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02C872-CB86-4A92-B2D1-A7F0CBC12E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90140" y="3869287"/>
            <a:ext cx="609600" cy="411651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25A2B4-8540-4F0F-9099-AA3459CE5C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94321" y="4780435"/>
            <a:ext cx="536165" cy="392030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6DED5F0-A118-4547-B25F-5D8650872C0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45433" y="4743942"/>
            <a:ext cx="536165" cy="428523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F93F18-107D-45BE-8CD0-92582284E44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91267" y="5580308"/>
            <a:ext cx="609600" cy="5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8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2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BD5062-CCA5-461F-B58C-06ABCE96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05" y="837441"/>
            <a:ext cx="8086635" cy="647700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Zájmová a profesní samospráva obecně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D82B1-9D77-4341-B6C1-7F8960FBD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39" y="1585581"/>
            <a:ext cx="8082321" cy="453339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charakteristické rysy zájmové samosprávy</a:t>
            </a:r>
          </a:p>
          <a:p>
            <a:r>
              <a:rPr lang="cs-CZ" sz="2000" b="1" dirty="0"/>
              <a:t>1. zákonný základ zřízení</a:t>
            </a:r>
            <a:br>
              <a:rPr lang="cs-CZ" sz="2000" b="1" dirty="0"/>
            </a:br>
            <a:r>
              <a:rPr lang="cs-CZ" sz="2000" b="1" dirty="0"/>
              <a:t> -</a:t>
            </a:r>
            <a:r>
              <a:rPr lang="cs-CZ" b="1" dirty="0"/>
              <a:t> </a:t>
            </a:r>
            <a:r>
              <a:rPr lang="cs-CZ" sz="1800" dirty="0"/>
              <a:t>zřizovány zákonem</a:t>
            </a:r>
            <a:r>
              <a:rPr lang="cs-CZ" sz="1800" i="1" dirty="0"/>
              <a:t> </a:t>
            </a:r>
            <a:r>
              <a:rPr lang="cs-CZ" sz="1800" dirty="0"/>
              <a:t>(</a:t>
            </a:r>
            <a:r>
              <a:rPr lang="cs-CZ" sz="1600" dirty="0"/>
              <a:t>výjimkou jsou soukromé vysoké školy</a:t>
            </a:r>
            <a:r>
              <a:rPr lang="cs-CZ" sz="1800" dirty="0"/>
              <a:t>)</a:t>
            </a:r>
          </a:p>
          <a:p>
            <a:r>
              <a:rPr lang="cs-CZ" sz="2000" b="1" dirty="0"/>
              <a:t>2. právní základ</a:t>
            </a:r>
            <a:br>
              <a:rPr lang="cs-CZ" sz="2000" b="1" dirty="0"/>
            </a:br>
            <a:r>
              <a:rPr lang="cs-CZ" b="1" dirty="0"/>
              <a:t>- </a:t>
            </a:r>
            <a:r>
              <a:rPr lang="cs-CZ" sz="1800" dirty="0"/>
              <a:t>právní subjektivita (osobnost) korporací; pravomoc vydávat vlastní</a:t>
            </a:r>
            <a:br>
              <a:rPr lang="cs-CZ" sz="1800" dirty="0"/>
            </a:br>
            <a:r>
              <a:rPr lang="cs-CZ" sz="1800" dirty="0"/>
              <a:t>   předpisy</a:t>
            </a:r>
          </a:p>
          <a:p>
            <a:r>
              <a:rPr lang="cs-CZ" sz="2000" b="1" dirty="0"/>
              <a:t>3. ekonomický základ</a:t>
            </a:r>
          </a:p>
          <a:p>
            <a:pPr marL="457200" lvl="1" indent="0">
              <a:buNone/>
            </a:pPr>
            <a:r>
              <a:rPr lang="cs-CZ" sz="2000" b="1" dirty="0"/>
              <a:t>- </a:t>
            </a:r>
            <a:r>
              <a:rPr lang="cs-CZ" sz="1800" dirty="0"/>
              <a:t>každý subjekt zájmové samosprávy sám hospodaří s vlastním majetk</a:t>
            </a:r>
            <a:r>
              <a:rPr lang="cs-CZ" sz="2000" dirty="0"/>
              <a:t>em</a:t>
            </a:r>
          </a:p>
          <a:p>
            <a:pPr marL="457200" lvl="1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z</a:t>
            </a:r>
            <a:r>
              <a:rPr lang="cs-CZ" sz="1800" dirty="0"/>
              <a:t>ákladním zdrojem příjmů jsou členské příspěvky (výjimku představují</a:t>
            </a:r>
            <a:br>
              <a:rPr lang="cs-CZ" sz="1800" dirty="0"/>
            </a:br>
            <a:r>
              <a:rPr lang="cs-CZ" sz="1800" dirty="0"/>
              <a:t>  vysoké školy)</a:t>
            </a:r>
          </a:p>
          <a:p>
            <a:r>
              <a:rPr lang="cs-CZ" sz="2000" b="1" dirty="0"/>
              <a:t>4. osobní základ</a:t>
            </a:r>
          </a:p>
          <a:p>
            <a:pPr marL="457200" lvl="1" indent="0">
              <a:buNone/>
            </a:pPr>
            <a:r>
              <a:rPr lang="cs-CZ" sz="1800" b="1" dirty="0"/>
              <a:t>- </a:t>
            </a:r>
            <a:r>
              <a:rPr lang="cs-CZ" sz="1800" dirty="0"/>
              <a:t>subjekty</a:t>
            </a:r>
            <a:r>
              <a:rPr lang="cs-CZ" sz="1800" b="1" dirty="0"/>
              <a:t> </a:t>
            </a:r>
            <a:r>
              <a:rPr lang="cs-CZ" sz="1800" dirty="0"/>
              <a:t>zájmové samosprávy, coby veřejnoprávní korporace, </a:t>
            </a:r>
            <a:r>
              <a:rPr lang="cs-CZ" sz="1800" dirty="0">
                <a:solidFill>
                  <a:srgbClr val="000000"/>
                </a:solidFill>
              </a:rPr>
              <a:t>jsou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  tvořeny personálním substrátem, sestávajícím většinou z fyzických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  osob</a:t>
            </a:r>
            <a:endParaRPr lang="cs-CZ" b="1" dirty="0"/>
          </a:p>
          <a:p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17B7331-3E83-4DD4-8F64-DE0EA34F8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9026E7-7973-480D-8F3C-A6719B3904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55613" y="2367643"/>
            <a:ext cx="609600" cy="385469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6AC15B-2931-43DF-8A20-E8369E6D64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51442" y="3185911"/>
            <a:ext cx="519673" cy="39624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22A403-8863-4164-BF96-884A6F3ADA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5149" y="4108180"/>
            <a:ext cx="519673" cy="40135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B5E874-DAF2-4A03-B858-E3C3235C65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74214" y="4757055"/>
            <a:ext cx="566315" cy="401345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BDBD33-64D8-4B52-AFC0-C3281681236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37138" y="3185911"/>
            <a:ext cx="519673" cy="4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5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6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EB21B-4B44-4016-9CB9-DB04D97C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05" y="691620"/>
            <a:ext cx="8086635" cy="647700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Profesní komory s povinným členstvím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A1FF91-9467-4FAD-A742-663AD33D8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40" y="1410670"/>
            <a:ext cx="8082321" cy="4114800"/>
          </a:xfrm>
        </p:spPr>
        <p:txBody>
          <a:bodyPr/>
          <a:lstStyle/>
          <a:p>
            <a:r>
              <a:rPr lang="cs-CZ" dirty="0"/>
              <a:t>zákonem zřízené právnické osoby povinně sdružující osoby určitého povolání</a:t>
            </a:r>
          </a:p>
          <a:p>
            <a:r>
              <a:rPr lang="cs-CZ" dirty="0"/>
              <a:t>v současné době existují tyto komory:</a:t>
            </a:r>
          </a:p>
          <a:p>
            <a:pPr lvl="1"/>
            <a:r>
              <a:rPr lang="cs-CZ" sz="1400" dirty="0"/>
              <a:t>a) se sídlem v Brně 	 - Exekutorská komora ČR (z. č. 120/2001 Sb.)				 - Komora daňových poradců ČR (z. č. 523/1992 Sb.)</a:t>
            </a:r>
          </a:p>
          <a:p>
            <a:pPr lvl="2"/>
            <a:r>
              <a:rPr lang="cs-CZ" sz="1400" dirty="0"/>
              <a:t>		 - Komora patentových zástupců ČR (z. č. 417/2004 Sb.)</a:t>
            </a:r>
          </a:p>
          <a:p>
            <a:pPr lvl="2"/>
            <a:r>
              <a:rPr lang="cs-CZ" sz="1400" dirty="0"/>
              <a:t>		 - Komora veterinárních lékařů ČR (z. č. 381/1991 Sb.)</a:t>
            </a:r>
          </a:p>
          <a:p>
            <a:pPr lvl="1"/>
            <a:r>
              <a:rPr lang="cs-CZ" sz="1400" dirty="0"/>
              <a:t>b) se sídlem v Olomouci   - Česká lékařská komora (z. č. 220/1991 Sb.)</a:t>
            </a:r>
          </a:p>
          <a:p>
            <a:pPr lvl="1"/>
            <a:r>
              <a:rPr lang="cs-CZ" sz="1400" dirty="0"/>
              <a:t>c) se sídlem v Praze 	 - Česká stomatologická komora (z. č. 220/1991 Sb.) </a:t>
            </a:r>
          </a:p>
          <a:p>
            <a:pPr lvl="2"/>
            <a:r>
              <a:rPr lang="cs-CZ" sz="1400" dirty="0"/>
              <a:t>		 - Česká lékárnická komora (z. č. 220/1991 Sb.) </a:t>
            </a:r>
          </a:p>
          <a:p>
            <a:pPr lvl="2"/>
            <a:r>
              <a:rPr lang="cs-CZ" sz="1400" dirty="0"/>
              <a:t>		 - Česká advokátní komora (z. č. 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85/1996 Sb.)</a:t>
            </a:r>
          </a:p>
          <a:p>
            <a:pPr lvl="2"/>
            <a:r>
              <a:rPr lang="cs-CZ" sz="1400" dirty="0"/>
              <a:t>		 - Česká komora architektů (z. č. 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360/1992 Sb.)</a:t>
            </a:r>
            <a:endParaRPr lang="cs-CZ" sz="1400" dirty="0"/>
          </a:p>
          <a:p>
            <a:pPr lvl="2"/>
            <a:r>
              <a:rPr lang="cs-CZ" sz="1400" dirty="0"/>
              <a:t>		 - Česká komora autorizovaných inženýrů a 			     	    techniků činných ve výstavbě (z. č. 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360/1992 Sb.)</a:t>
            </a:r>
            <a:endParaRPr lang="cs-CZ" sz="1400" dirty="0"/>
          </a:p>
          <a:p>
            <a:pPr lvl="2"/>
            <a:r>
              <a:rPr lang="cs-CZ" sz="1400" dirty="0"/>
              <a:t>		 - Komora auditorů České republiky (z. 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č. 93/2009 Sb.)</a:t>
            </a:r>
            <a:endParaRPr lang="cs-CZ" sz="1400" dirty="0"/>
          </a:p>
          <a:p>
            <a:pPr lvl="2"/>
            <a:r>
              <a:rPr lang="cs-CZ" sz="1400" dirty="0"/>
              <a:t>		 - Notářská komora České republiky (z. 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č. 358/1992 Sb.)</a:t>
            </a:r>
            <a:endParaRPr lang="cs-CZ" sz="1400" dirty="0"/>
          </a:p>
          <a:p>
            <a:pPr lvl="2"/>
            <a:r>
              <a:rPr lang="cs-CZ" sz="1400" dirty="0"/>
              <a:t>		 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6B6F36-B5E5-42EF-8D57-8F6B1A2C0A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D963CF-DDC6-45F8-AF8E-D9CEA4EF6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DA6B40-13E3-463C-83BA-D2A2C363D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267200" y="1798276"/>
            <a:ext cx="609600" cy="44204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FB10B1-81D4-4F7E-922F-F58D696531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023643" y="2590596"/>
            <a:ext cx="480508" cy="296908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404843-3818-4259-91BE-E42AC8505D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504151" y="2864858"/>
            <a:ext cx="522374" cy="296908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66A762-DC6B-47C8-B698-1576DC32BF2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56089" y="3128919"/>
            <a:ext cx="540871" cy="28828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D4650B-91A8-44C2-9A03-90F0455CA09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595143" y="3348855"/>
            <a:ext cx="522374" cy="278112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6AA66F-E5AC-4AE3-BCDE-C9786D61E3B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434231" y="3645356"/>
            <a:ext cx="540871" cy="76204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AA97D1-A1B2-44A9-9FDC-4B828D320AB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992160" y="3743839"/>
            <a:ext cx="609600" cy="60960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E585F2-132B-4CE8-A1A3-C9D226E4717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951091" y="4347557"/>
            <a:ext cx="540871" cy="349046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83FC7D-7A07-4278-9761-B635DA87863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323973" y="4638952"/>
            <a:ext cx="451672" cy="713509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912A02-6F6D-4C44-9BFE-D83E07A30E4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856329" y="4645938"/>
            <a:ext cx="440631" cy="669773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7AB206-62F3-4359-9B3E-465B0917A179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616155" y="5345219"/>
            <a:ext cx="641262" cy="297123"/>
          </a:xfrm>
          <a:prstGeom prst="rect">
            <a:avLst/>
          </a:prstGeom>
        </p:spPr>
      </p:pic>
      <p:pic>
        <p:nvPicPr>
          <p:cNvPr id="2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8B486B-C50A-4E29-8C7D-C7B75B82E5C6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721724" y="5600087"/>
            <a:ext cx="540871" cy="286848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A900BFA-0C47-4DC1-98D8-5DB182473AD2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962400" y="5832209"/>
            <a:ext cx="609600" cy="4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4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3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12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94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21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55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5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06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1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6C7D1-01C5-45CF-BA79-FF6F57DB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Profesní komory s povinným členstvím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98B7EC-A22F-4026-B9C2-E99EE2DF2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sdružují samostatně výdělečně činné </a:t>
            </a:r>
            <a:r>
              <a:rPr lang="cs-CZ" sz="2000" i="1" dirty="0"/>
              <a:t>fyzické osoby </a:t>
            </a:r>
            <a:r>
              <a:rPr lang="cs-CZ" sz="2000" dirty="0"/>
              <a:t>v činnostech stanovených zákonem </a:t>
            </a:r>
            <a:r>
              <a:rPr lang="cs-CZ" sz="1800" dirty="0"/>
              <a:t>(zejména v oblasti tzv. svobodných povolání)</a:t>
            </a:r>
          </a:p>
          <a:p>
            <a:r>
              <a:rPr lang="cs-CZ" sz="2000" dirty="0"/>
              <a:t>členy </a:t>
            </a:r>
            <a:r>
              <a:rPr lang="cs-CZ" sz="2000" i="1" dirty="0"/>
              <a:t>nemohou</a:t>
            </a:r>
            <a:r>
              <a:rPr lang="cs-CZ" sz="2000" dirty="0"/>
              <a:t> být právnické osoby </a:t>
            </a:r>
          </a:p>
          <a:p>
            <a:r>
              <a:rPr lang="cs-CZ" sz="2000" dirty="0"/>
              <a:t>na vstup do komory existuje </a:t>
            </a:r>
            <a:r>
              <a:rPr lang="cs-CZ" sz="2000" i="1" dirty="0"/>
              <a:t>právní nárok</a:t>
            </a:r>
            <a:r>
              <a:rPr lang="cs-CZ" sz="2000" dirty="0"/>
              <a:t>, a to po splnění zákonných předpokladů </a:t>
            </a:r>
            <a:r>
              <a:rPr lang="cs-CZ" sz="1800" dirty="0"/>
              <a:t>(zejména potřebné odborné kvalifikace)</a:t>
            </a:r>
          </a:p>
          <a:p>
            <a:r>
              <a:rPr lang="cs-CZ" sz="2000" dirty="0"/>
              <a:t>předmětné profese nelze vykonávat bez členství v dané komoře </a:t>
            </a:r>
            <a:r>
              <a:rPr lang="cs-CZ" sz="1700" dirty="0"/>
              <a:t>(takový výkon povolání by byl neoprávněným podnikáním ve smyslu </a:t>
            </a:r>
            <a:r>
              <a:rPr lang="cs-CZ" sz="1700" dirty="0" err="1"/>
              <a:t>správněprávních</a:t>
            </a:r>
            <a:r>
              <a:rPr lang="cs-CZ" sz="1700" dirty="0"/>
              <a:t>, popř. trestněprávních předpisů)</a:t>
            </a:r>
          </a:p>
          <a:p>
            <a:r>
              <a:rPr lang="cs-CZ" sz="1800" dirty="0"/>
              <a:t>každá komora </a:t>
            </a:r>
            <a:r>
              <a:rPr lang="cs-CZ" sz="1600" dirty="0"/>
              <a:t>(jak ostatně vyplývá i z výše provedeného „audio“ přehledu) </a:t>
            </a:r>
            <a:r>
              <a:rPr lang="cs-CZ" sz="1800" dirty="0"/>
              <a:t>má </a:t>
            </a:r>
            <a:r>
              <a:rPr lang="cs-CZ" sz="1800" i="1" dirty="0"/>
              <a:t>soustavu</a:t>
            </a:r>
            <a:r>
              <a:rPr lang="cs-CZ" sz="1800" dirty="0"/>
              <a:t> svých </a:t>
            </a:r>
            <a:r>
              <a:rPr lang="cs-CZ" sz="1800" i="1" dirty="0"/>
              <a:t>orgánů</a:t>
            </a:r>
            <a:r>
              <a:rPr lang="cs-CZ" sz="1800" dirty="0"/>
              <a:t>; ač se názvy těchto orgánů u jednotlivých komor liší, vždy zde najdeme nějaký orgán typu orgánu vrcholného (normotvorného), výkonného, potažmo statutárního, kontrolního a disciplinárního</a:t>
            </a:r>
          </a:p>
          <a:p>
            <a:r>
              <a:rPr lang="cs-CZ" sz="1800" dirty="0"/>
              <a:t> </a:t>
            </a:r>
            <a:endParaRPr lang="cs-CZ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06B2218-2F2E-4F5C-AF6F-05CCD06EB2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198A3A-A628-4CEC-A4E6-91C18DAACB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2AE68E-CFDD-4191-9693-1BEAD3121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1332" y="2266875"/>
            <a:ext cx="580051" cy="4572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C93F5B-CCB2-4305-B7D1-830441015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6230" y="5416061"/>
            <a:ext cx="609600" cy="4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4C8364-C23A-4693-A3E8-C8D1E605C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75" y="773788"/>
            <a:ext cx="8086635" cy="647700"/>
          </a:xfrm>
        </p:spPr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</a:rPr>
              <a:t>Profesní komory s povinným členstvím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D384F-0602-46B2-A898-3EE8257CB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75" y="1371600"/>
            <a:ext cx="8082321" cy="4114800"/>
          </a:xfrm>
        </p:spPr>
        <p:txBody>
          <a:bodyPr/>
          <a:lstStyle/>
          <a:p>
            <a:pPr marL="0" indent="0">
              <a:buNone/>
            </a:pPr>
            <a:r>
              <a:rPr lang="cs-CZ" sz="2000" i="1" u="sng" dirty="0"/>
              <a:t>Působnost komor a přezkum jejich rozhodnutí</a:t>
            </a:r>
          </a:p>
          <a:p>
            <a:r>
              <a:rPr lang="cs-CZ" sz="2000" i="1" dirty="0"/>
              <a:t>územní působnost </a:t>
            </a:r>
            <a:r>
              <a:rPr lang="cs-CZ" sz="2000" dirty="0"/>
              <a:t>profesních komor je vymezená státním územím</a:t>
            </a:r>
          </a:p>
          <a:p>
            <a:r>
              <a:rPr lang="cs-CZ" sz="2000" dirty="0"/>
              <a:t>jednotlivé komory jsou různě územně členěny (přímo ze zákona je členěna notářská komora)</a:t>
            </a:r>
          </a:p>
          <a:p>
            <a:r>
              <a:rPr lang="cs-CZ" sz="2000" i="1" dirty="0"/>
              <a:t>věcná působnost </a:t>
            </a:r>
            <a:r>
              <a:rPr lang="cs-CZ" sz="2000" dirty="0"/>
              <a:t>spočívá v okruhu činností, jimiž je komora zákonem pověřena (vč. oprávnění vykonávat nad členy mocenská oprávnění; </a:t>
            </a:r>
            <a:r>
              <a:rPr lang="cs-CZ" sz="1800" dirty="0"/>
              <a:t>možnost ukládat jim sankce v to počítaje</a:t>
            </a:r>
            <a:r>
              <a:rPr lang="cs-CZ" sz="2000" dirty="0"/>
              <a:t>)</a:t>
            </a:r>
          </a:p>
          <a:p>
            <a:r>
              <a:rPr lang="cs-CZ" sz="2000" dirty="0"/>
              <a:t>v případech, kdy rozhodnutí samosprávných profesních komor (stejně tak rozhodnutí vysokých škol) zasahují do </a:t>
            </a:r>
            <a:r>
              <a:rPr lang="cs-CZ" sz="2000" i="1" dirty="0"/>
              <a:t>veřejných subjektivních práv</a:t>
            </a:r>
            <a:r>
              <a:rPr lang="cs-CZ" sz="2000" dirty="0"/>
              <a:t>,  jsou přezkoumatelná (</a:t>
            </a:r>
            <a:r>
              <a:rPr lang="cs-CZ" sz="1800" dirty="0"/>
              <a:t>krajským</a:t>
            </a:r>
            <a:r>
              <a:rPr lang="cs-CZ" sz="2000" dirty="0"/>
              <a:t>) správním soudem podle SŘS </a:t>
            </a:r>
            <a:r>
              <a:rPr lang="cs-CZ" sz="1800" dirty="0"/>
              <a:t>(výjimku představuje kárná odpovědnost exekutorů)</a:t>
            </a:r>
          </a:p>
          <a:p>
            <a:r>
              <a:rPr lang="cs-CZ" sz="2000" dirty="0"/>
              <a:t>v případech, kdy rozhodnutí zasahují do </a:t>
            </a:r>
            <a:r>
              <a:rPr lang="cs-CZ" sz="2000" i="1" dirty="0"/>
              <a:t>soukromých subjektivních práv</a:t>
            </a:r>
            <a:r>
              <a:rPr lang="cs-CZ" sz="2000" dirty="0"/>
              <a:t>, připadá v úvahu postup podle § 244 a násl. OSŘ </a:t>
            </a:r>
          </a:p>
          <a:p>
            <a:r>
              <a:rPr lang="cs-CZ" sz="2000" i="1" dirty="0"/>
              <a:t>kompetenční spory </a:t>
            </a:r>
            <a:r>
              <a:rPr lang="cs-CZ" sz="2000" dirty="0"/>
              <a:t>mezi orgánem samosprávy a správním úřadem a spory mezi orgány všech typů samosprávy navzájem rozhoduje Nejvyšší správní soud podle § 97 SŘS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CDED578-A9F7-4DA8-867F-F63823D214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49533" y="6316134"/>
            <a:ext cx="1841740" cy="457200"/>
          </a:xfrm>
        </p:spPr>
        <p:txBody>
          <a:bodyPr/>
          <a:lstStyle/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5977F1-ECDB-4F6C-9976-AC0528AF7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6473" y="4657532"/>
            <a:ext cx="609600" cy="438536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33C4CF-EC26-4BB1-9FC0-3215EE6443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43991" y="5306786"/>
            <a:ext cx="609600" cy="40821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021ACC-4586-4114-AB26-F1120D6365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81897" y="6261100"/>
            <a:ext cx="609600" cy="457201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008898-AA69-4841-B5B6-F6F12C74DA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2796" y="5182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1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6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</Template>
  <TotalTime>0</TotalTime>
  <Words>1693</Words>
  <Application>Microsoft Office PowerPoint</Application>
  <PresentationFormat>Předvádění na obrazovce (4:3)</PresentationFormat>
  <Paragraphs>144</Paragraphs>
  <Slides>15</Slides>
  <Notes>0</Notes>
  <HiddenSlides>0</HiddenSlides>
  <MMClips>53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Calibri</vt:lpstr>
      <vt:lpstr>Courier New</vt:lpstr>
      <vt:lpstr>Garamond</vt:lpstr>
      <vt:lpstr>Tahoma</vt:lpstr>
      <vt:lpstr>Times New Roman</vt:lpstr>
      <vt:lpstr>Wingdings</vt:lpstr>
      <vt:lpstr>Prezentace_MU_CZ</vt:lpstr>
      <vt:lpstr>  Zájmová/profesní samospráva  NP102Zk Organizace veřejné správy   VI. kolektivní konzultace 5. 11. 2021  Petr Havlan     </vt:lpstr>
      <vt:lpstr>Osnova konzultace a její cíl</vt:lpstr>
      <vt:lpstr>Na co má konzultace zejména odpovědět?</vt:lpstr>
      <vt:lpstr>Zájmová a profesní samospráva obecně</vt:lpstr>
      <vt:lpstr>Zájmová a profesní samospráva obecně</vt:lpstr>
      <vt:lpstr>Zájmová a profesní samospráva obecně</vt:lpstr>
      <vt:lpstr>Profesní komory s povinným členstvím</vt:lpstr>
      <vt:lpstr>Profesní komory s povinným členstvím</vt:lpstr>
      <vt:lpstr>Profesní komory s povinným členstvím</vt:lpstr>
      <vt:lpstr>Profesní komory s nepovinným členstvím</vt:lpstr>
      <vt:lpstr>Vysoké školy</vt:lpstr>
      <vt:lpstr>Vysoké školy</vt:lpstr>
      <vt:lpstr>Vysoké školy</vt:lpstr>
      <vt:lpstr>Vysoké školy</vt:lpstr>
      <vt:lpstr>Prameny ke studiu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Rtep</dc:creator>
  <cp:lastModifiedBy>Petr Havlan</cp:lastModifiedBy>
  <cp:revision>372</cp:revision>
  <cp:lastPrinted>2018-12-06T15:27:35Z</cp:lastPrinted>
  <dcterms:created xsi:type="dcterms:W3CDTF">2016-09-26T07:53:44Z</dcterms:created>
  <dcterms:modified xsi:type="dcterms:W3CDTF">2021-11-05T13:59:59Z</dcterms:modified>
</cp:coreProperties>
</file>