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0" r:id="rId3"/>
    <p:sldId id="281" r:id="rId4"/>
    <p:sldId id="258" r:id="rId5"/>
    <p:sldId id="257" r:id="rId6"/>
    <p:sldId id="259" r:id="rId7"/>
    <p:sldId id="269" r:id="rId8"/>
    <p:sldId id="260" r:id="rId9"/>
    <p:sldId id="267" r:id="rId10"/>
    <p:sldId id="268" r:id="rId11"/>
    <p:sldId id="261" r:id="rId12"/>
    <p:sldId id="263" r:id="rId13"/>
    <p:sldId id="265" r:id="rId14"/>
    <p:sldId id="266" r:id="rId15"/>
    <p:sldId id="264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00"/>
    <a:srgbClr val="CCFFCC"/>
    <a:srgbClr val="99FF99"/>
    <a:srgbClr val="0033CC"/>
    <a:srgbClr val="000099"/>
    <a:srgbClr val="CC6600"/>
    <a:srgbClr val="0000CC"/>
    <a:srgbClr val="FFFF99"/>
    <a:srgbClr val="82F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2868F-241F-4059-BE9F-575B5D0D8FC3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0D6F0-0FA5-4C73-B132-CF00A4717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69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99"/>
                </a:solidFill>
              </a:rPr>
              <a:t>Pravomoci EU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6000" dirty="0">
                <a:solidFill>
                  <a:srgbClr val="FFFF99"/>
                </a:solidFill>
              </a:rPr>
              <a:t>Flexibilita</a:t>
            </a:r>
            <a:br>
              <a:rPr lang="cs-CZ" sz="6600" dirty="0">
                <a:solidFill>
                  <a:srgbClr val="FFFF99"/>
                </a:solidFill>
              </a:rPr>
            </a:br>
            <a:br>
              <a:rPr lang="cs-CZ" sz="2000">
                <a:solidFill>
                  <a:srgbClr val="FFFF99"/>
                </a:solidFill>
              </a:rPr>
            </a:br>
            <a:r>
              <a:rPr lang="cs-CZ" sz="2000">
                <a:solidFill>
                  <a:srgbClr val="FFFF99"/>
                </a:solidFill>
              </a:rPr>
              <a:t>2022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4.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Článek 352</a:t>
            </a:r>
          </a:p>
          <a:p>
            <a:pPr marL="0" indent="0">
              <a:buNone/>
            </a:pPr>
            <a:r>
              <a:rPr lang="cs-CZ" dirty="0"/>
              <a:t>Ukáže-li se, že </a:t>
            </a:r>
            <a:r>
              <a:rPr lang="cs-CZ" b="1" i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poměru,….</a:t>
            </a:r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>čl.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/>
              <a:t>SFEU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vlastní orgány, právní subjektivitu, způsobilost k právním úkonům</a:t>
            </a:r>
          </a:p>
          <a:p>
            <a:pPr lvl="1"/>
            <a:r>
              <a:rPr lang="cs-CZ" dirty="0"/>
              <a:t>a zvláště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práva použitelného na své státní příslušníky i na sebe samotné. </a:t>
            </a:r>
          </a:p>
          <a:p>
            <a:r>
              <a:rPr lang="cs-CZ" sz="3100" dirty="0"/>
              <a:t>Přenos práv a povinností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64F7B-1E19-40B1-B3B9-A2ADCC5F4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/>
              <a:t>Příklady přenosu pravomocí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641DD-2709-4634-9F76-E9EFEDA71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4929411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endParaRPr lang="cs-CZ" b="1"/>
          </a:p>
          <a:p>
            <a:r>
              <a:rPr lang="cs-CZ" b="1"/>
              <a:t>Unie zakazuje státní podpory v členských státech </a:t>
            </a:r>
            <a:r>
              <a:rPr lang="cs-CZ"/>
              <a:t>(např. daňové úlevy) - Článek 107 SFEU: </a:t>
            </a:r>
            <a:r>
              <a:rPr lang="cs-CZ" i="1"/>
              <a:t>1. Podpory poskytované v jakékoli formě státem nebo ze státních prostředků, které zvýhodňují určité podniky nebo určitá odvětví výroby, jsou ... neslučitelné s vnitřním trhem       (= zakázané), ....  2. S vnitřním trhem jsou slučitelné        (= dovolené): a) podpory sociální povahy ....</a:t>
            </a:r>
          </a:p>
          <a:p>
            <a:r>
              <a:rPr lang="cs-CZ" b="1"/>
              <a:t>Unie stanoví pravidla pro daně v členských státech -  </a:t>
            </a:r>
            <a:r>
              <a:rPr lang="cs-CZ"/>
              <a:t>Článek 113: </a:t>
            </a:r>
            <a:r>
              <a:rPr lang="cs-CZ" i="1"/>
              <a:t>Rada ... jednomyslně přijme ustanovení k harmonizaci právních předpisů týkajících se daní z obratu (DPH), spotřebních daní a jiných nepřímých daní.</a:t>
            </a:r>
          </a:p>
        </p:txBody>
      </p:sp>
    </p:spTree>
    <p:extLst>
      <p:ext uri="{BB962C8B-B14F-4D97-AF65-F5344CB8AC3E}">
        <p14:creationId xmlns:p14="http://schemas.microsoft.com/office/powerpoint/2010/main" val="323190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</a:p>
          <a:p>
            <a:pPr marL="0" indent="0">
              <a:buNone/>
            </a:pPr>
            <a:endParaRPr lang="cs-CZ" b="1" dirty="0">
              <a:solidFill>
                <a:srgbClr val="0C0595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1.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1. Výlučné pravomoci (čl. 3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/>
              <a:t>Taxativní výčet:</a:t>
            </a:r>
          </a:p>
          <a:p>
            <a:pPr lvl="0"/>
            <a:r>
              <a:rPr lang="cs-CZ" dirty="0"/>
              <a:t>celní 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lvl="0"/>
            <a:r>
              <a:rPr lang="cs-CZ" dirty="0"/>
              <a:t>společná obchodní politika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Členské státy nemohou jednat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dirty="0"/>
              <a:t>ZEJMÉNA V OBLASTECH  </a:t>
            </a:r>
            <a:r>
              <a:rPr lang="cs-CZ" dirty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apod.) 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</a:t>
            </a: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3. Podpůrné, koordinační a doplňkové pravomoci (čl. 6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ochrana 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vzdělávání (školství), 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  <a:p>
            <a:pPr marL="0" indent="0">
              <a:buNone/>
            </a:pPr>
            <a:r>
              <a:rPr lang="cs-CZ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/>
              <a:t>Článek 5 Smlouvy o EU</a:t>
            </a:r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1509</Words>
  <Application>Microsoft Office PowerPoint</Application>
  <PresentationFormat>Předvádění na obrazovce (4:3)</PresentationFormat>
  <Paragraphs>142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Arial Black</vt:lpstr>
      <vt:lpstr>Calibri</vt:lpstr>
      <vt:lpstr>Motiv systému Office</vt:lpstr>
      <vt:lpstr>Pravomoci EU Flexibilita  2022</vt:lpstr>
      <vt:lpstr>Podstata přenosu pravomocí: Costa v. ENEL 6/64</vt:lpstr>
      <vt:lpstr>Příklady přenosu pravomocí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</cp:lastModifiedBy>
  <cp:revision>56</cp:revision>
  <dcterms:created xsi:type="dcterms:W3CDTF">2014-03-05T12:51:14Z</dcterms:created>
  <dcterms:modified xsi:type="dcterms:W3CDTF">2022-09-28T20:06:48Z</dcterms:modified>
</cp:coreProperties>
</file>