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87" r:id="rId3"/>
    <p:sldId id="290" r:id="rId4"/>
    <p:sldId id="289" r:id="rId5"/>
    <p:sldId id="291" r:id="rId6"/>
    <p:sldId id="292" r:id="rId7"/>
    <p:sldId id="267" r:id="rId8"/>
    <p:sldId id="274" r:id="rId9"/>
    <p:sldId id="286" r:id="rId10"/>
    <p:sldId id="261" r:id="rId11"/>
    <p:sldId id="268" r:id="rId12"/>
    <p:sldId id="262" r:id="rId13"/>
    <p:sldId id="294" r:id="rId14"/>
    <p:sldId id="281" r:id="rId15"/>
    <p:sldId id="288" r:id="rId1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00DBD6"/>
    <a:srgbClr val="00FFFF"/>
    <a:srgbClr val="CCFFFF"/>
    <a:srgbClr val="99FFCC"/>
    <a:srgbClr val="FFFF99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CBB23F60-2F6D-4493-ACC0-1FC2E4660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3D13BDF4-087D-4F03-AED0-A5287B29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DC99A7FE-3F4C-432F-8BCF-42BCF67ED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B97E8F42-473D-4F98-BE5E-5EC5F6888D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A53FFA3-C32B-42F0-8F33-ECA0A76DF9F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5B763D15-07C7-458D-B0C5-EAFDBEC9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55D6433-AFBD-4E49-9C6D-2B03BF237D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D3B5E927-D04B-46EF-B279-239ACF4197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B8BCFB5-9D72-46A2-9EB3-F9E6CB0CF1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123BC5-CC23-40E1-AF8E-9EB7CB03CE8F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7BE6C3D-ACDB-4F17-9409-25CF65E7D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EAC163A-8AF8-4C91-A0AA-B2572446C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0BD758D-F861-4794-A179-83E1A8F54D9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2E7B95-A9C4-4499-94FF-8EE2D6FBB2D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063B45FA-E633-4008-9074-D7D4DB29C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8B81199C-8F8D-4689-9CE7-0E1D05F9B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11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822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BA105B-6BA6-445C-9FB2-C950232657A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1C2E-4BD9-40A5-9280-319D4C092A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72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06F9F0-B8B7-4F1A-9552-4B7AF34FA3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0DE7-9FC3-4AD5-8D8F-597602D34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507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BA1E4B-7754-4E40-80CD-373CA5AE1A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13CAA-31E1-4809-A351-BBD8562917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83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34BE00-275B-4551-970E-2DDD4C057E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6026-ECE1-4E85-B28F-C495462A95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185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E4DFAF-DAA2-450A-A0B3-58D6E51EEF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AA03-CE20-4439-83AF-E8553AF7D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01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E5AF11-F105-4B5A-8761-373BBD61AFE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0577B-9783-49E1-879E-AE5E6C151C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82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460DACE-7E09-4124-A565-73FDDDEFA75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6D346-829C-4C78-8559-469C85F21D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388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659496-1643-4BA4-BD79-6E7E1B35CAB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0675-0327-4945-AF49-3816B4AD15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70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85391A4-496F-4DC2-A8B2-9E5919E8614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A0-D3FC-46C4-A67B-989308F41D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6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A4AA1-2FB0-4EC1-AE4A-83B059B73B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3E42-D8F1-47A1-AFCF-6C4908EA17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62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A679A9-45CF-4744-9633-E874E17B6C2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D9DA-ADE3-4FD3-8792-BDD87D1FE1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44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C85EFEB-55D9-45A8-B538-27E24956F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4E461F4-452A-4E5D-92D5-AE9A01A79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A4E171A7-4E51-4107-9BEA-E9E3798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A465E193-2B05-4440-8C30-7B130114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C49CB3D2-7FCB-4494-A32F-D28F60E695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B78BFAF1-964C-45D2-A7A6-9A682C5378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BB72DE45-BB85-46FE-B6A4-DE9B43FB2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92696"/>
            <a:ext cx="7772400" cy="254771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FFFF99"/>
                </a:solidFill>
              </a:rPr>
              <a:t>Dobrý přehled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FFFF99"/>
                </a:solidFill>
              </a:rPr>
              <a:t>hlavních typů řízení před Soudním dvorem EU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DACF8B7-6D0A-4322-BB6C-094A704E4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17591"/>
            <a:ext cx="7772400" cy="28355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dirty="0"/>
          </a:p>
          <a:p>
            <a:pPr eaLnBrk="1" hangingPunct="1">
              <a:buClrTx/>
              <a:buFontTx/>
              <a:buNone/>
            </a:pPr>
            <a:r>
              <a:rPr lang="cs-CZ" altLang="cs-CZ" dirty="0"/>
              <a:t>1 - o porušení povinnosti členského státu</a:t>
            </a:r>
          </a:p>
          <a:p>
            <a:pPr eaLnBrk="1" hangingPunct="1">
              <a:buClrTx/>
              <a:buFontTx/>
              <a:buNone/>
            </a:pPr>
            <a:r>
              <a:rPr lang="cs-CZ" altLang="cs-CZ" dirty="0"/>
              <a:t>2 - o neplatnosti aktu sekundárního práva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3 - o předběžné otázce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907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SEU</a:t>
            </a:r>
            <a:r>
              <a:rPr lang="cs-CZ" dirty="0"/>
              <a:t> - </a:t>
            </a:r>
            <a:r>
              <a:rPr lang="cs-CZ" dirty="0" err="1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42032"/>
            <a:ext cx="7886700" cy="4084874"/>
          </a:xfrm>
        </p:spPr>
        <p:txBody>
          <a:bodyPr>
            <a:normAutofit fontScale="40000" lnSpcReduction="20000"/>
          </a:bodyPr>
          <a:lstStyle/>
          <a:p>
            <a:pPr marL="0" indent="0"/>
            <a:br>
              <a:rPr lang="cs-CZ" dirty="0">
                <a:effectLst/>
              </a:rPr>
            </a:br>
            <a:r>
              <a:rPr lang="cs-CZ" i="1" dirty="0"/>
              <a:t>Článek 19 </a:t>
            </a:r>
            <a:r>
              <a:rPr lang="cs-CZ" i="1" dirty="0" err="1"/>
              <a:t>SEU</a:t>
            </a:r>
            <a:endParaRPr lang="cs-CZ" dirty="0">
              <a:effectLst/>
            </a:endParaRPr>
          </a:p>
          <a:p>
            <a:pPr marL="0" indent="0"/>
            <a:r>
              <a:rPr lang="cs-CZ" i="1" dirty="0"/>
              <a:t>1. Soudní dvůr Evropské unie zajišťuje </a:t>
            </a:r>
            <a:r>
              <a:rPr lang="cs-CZ" i="1" dirty="0">
                <a:highlight>
                  <a:srgbClr val="FFFF00"/>
                </a:highlight>
              </a:rPr>
              <a:t>dodržování práva </a:t>
            </a:r>
            <a:r>
              <a:rPr lang="cs-CZ" b="1" i="1" dirty="0">
                <a:solidFill>
                  <a:srgbClr val="C00000"/>
                </a:solidFill>
                <a:highlight>
                  <a:srgbClr val="FFFF00"/>
                </a:highlight>
              </a:rPr>
              <a:t>při výkladu a provádění </a:t>
            </a:r>
            <a:r>
              <a:rPr lang="cs-CZ" i="1" dirty="0">
                <a:highlight>
                  <a:srgbClr val="FFFF00"/>
                </a:highlight>
              </a:rPr>
              <a:t>Smluv.</a:t>
            </a:r>
            <a:endParaRPr lang="cs-CZ" dirty="0">
              <a:effectLst/>
              <a:highlight>
                <a:srgbClr val="FFFF00"/>
              </a:highlight>
            </a:endParaRPr>
          </a:p>
          <a:p>
            <a:pPr marL="0" indent="0"/>
            <a:r>
              <a:rPr lang="cs-CZ" i="1" dirty="0"/>
              <a:t>3. Soudní dvůr Evropské unie </a:t>
            </a:r>
            <a:r>
              <a:rPr lang="cs-CZ" b="1" i="1" dirty="0"/>
              <a:t>rozhoduje</a:t>
            </a:r>
            <a:r>
              <a:rPr lang="cs-CZ" i="1" dirty="0"/>
              <a:t> v souladu se Smlouvami:</a:t>
            </a:r>
            <a:endParaRPr lang="cs-CZ" dirty="0">
              <a:effectLst/>
            </a:endParaRPr>
          </a:p>
          <a:p>
            <a:pPr marL="0" indent="0"/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>
              <a:solidFill>
                <a:srgbClr val="C00000"/>
              </a:solidFill>
              <a:effectLst/>
            </a:endParaRPr>
          </a:p>
          <a:p>
            <a:pPr marL="0" indent="0"/>
            <a:endParaRPr lang="cs-CZ" dirty="0">
              <a:effectLst/>
            </a:endParaRPr>
          </a:p>
          <a:p>
            <a:pPr marL="0" indent="0"/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>
              <a:effectLst/>
            </a:endParaRPr>
          </a:p>
          <a:p>
            <a:pPr marL="0" indent="0"/>
            <a:r>
              <a:rPr lang="cs-CZ" i="1" dirty="0"/>
              <a:t>1. Soudní dvůr Evropské unie má </a:t>
            </a:r>
            <a:r>
              <a:rPr lang="cs-CZ" b="1" i="1" dirty="0"/>
              <a:t>pravomoc rozhodovat o předběžných otázkách </a:t>
            </a:r>
            <a:r>
              <a:rPr lang="cs-CZ" i="1" dirty="0"/>
              <a:t>týkajících se:</a:t>
            </a:r>
            <a:endParaRPr lang="cs-CZ" dirty="0">
              <a:effectLst/>
            </a:endParaRPr>
          </a:p>
          <a:p>
            <a:pPr marL="0" indent="0"/>
            <a:r>
              <a:rPr lang="cs-CZ" i="1" dirty="0"/>
              <a:t>a) výkladu Smluv,</a:t>
            </a:r>
            <a:endParaRPr lang="cs-CZ" dirty="0">
              <a:effectLst/>
            </a:endParaRPr>
          </a:p>
          <a:p>
            <a:pPr marL="0" indent="0"/>
            <a:r>
              <a:rPr lang="cs-CZ" i="1" dirty="0"/>
              <a:t>b) platnosti a výkladu aktů přijatých orgány, institucemi nebo jinými subjekty Unie.</a:t>
            </a:r>
            <a:endParaRPr lang="cs-CZ" dirty="0">
              <a:effectLst/>
            </a:endParaRPr>
          </a:p>
          <a:p>
            <a:pPr marL="0" indent="0"/>
            <a:r>
              <a:rPr lang="cs-CZ" b="1" i="1" dirty="0"/>
              <a:t>2. Vyvstane-li</a:t>
            </a:r>
            <a:r>
              <a:rPr lang="cs-CZ" i="1" dirty="0"/>
              <a:t> 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u="sng" dirty="0">
                <a:highlight>
                  <a:srgbClr val="FFFF00"/>
                </a:highlight>
              </a:rPr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>
              <a:effectLst/>
            </a:endParaRPr>
          </a:p>
          <a:p>
            <a:pPr marL="0" indent="0"/>
            <a:r>
              <a:rPr lang="cs-CZ" b="1" i="1" dirty="0"/>
              <a:t>3. Vyvstane-li</a:t>
            </a:r>
            <a:r>
              <a:rPr lang="cs-CZ" i="1" dirty="0"/>
              <a:t> 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u="sng" dirty="0">
                <a:highlight>
                  <a:srgbClr val="FFFF00"/>
                </a:highlight>
              </a:rPr>
              <a:t>je tento soud povinen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/>
              <a:t>obrátit se na Soudní dvůr Evropské unie.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877117" y="988731"/>
            <a:ext cx="6001110" cy="35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449" b="1" dirty="0">
                <a:solidFill>
                  <a:srgbClr val="0000FF"/>
                </a:solidFill>
              </a:rPr>
              <a:t>N</a:t>
            </a:r>
            <a:r>
              <a:rPr lang="cs-CZ" altLang="cs-CZ" sz="2449" b="1" dirty="0" err="1">
                <a:solidFill>
                  <a:srgbClr val="0000FF"/>
                </a:solidFill>
              </a:rPr>
              <a:t>árodní</a:t>
            </a:r>
            <a:r>
              <a:rPr lang="cs-CZ" altLang="cs-CZ" sz="2449" b="1" dirty="0">
                <a:solidFill>
                  <a:srgbClr val="0000FF"/>
                </a:solidFill>
              </a:rPr>
              <a:t> soud</a:t>
            </a:r>
            <a:r>
              <a:rPr lang="en-GB" altLang="cs-CZ" sz="2449" b="1" dirty="0">
                <a:solidFill>
                  <a:srgbClr val="0000FF"/>
                </a:solidFill>
              </a:rPr>
              <a:t>       </a:t>
            </a:r>
            <a:r>
              <a:rPr lang="en-GB" altLang="cs-CZ" sz="2449" b="1" dirty="0">
                <a:solidFill>
                  <a:srgbClr val="FF0000"/>
                </a:solidFill>
              </a:rPr>
              <a:t>P</a:t>
            </a:r>
            <a:r>
              <a:rPr lang="cs-CZ" altLang="cs-CZ" sz="2449" b="1" dirty="0" err="1">
                <a:solidFill>
                  <a:srgbClr val="FF0000"/>
                </a:solidFill>
              </a:rPr>
              <a:t>ředběžná</a:t>
            </a:r>
            <a:r>
              <a:rPr lang="cs-CZ" altLang="cs-CZ" sz="2449" b="1" dirty="0">
                <a:solidFill>
                  <a:srgbClr val="FF0000"/>
                </a:solidFill>
              </a:rPr>
              <a:t> otázka</a:t>
            </a:r>
            <a:r>
              <a:rPr lang="en-GB" altLang="cs-CZ" sz="2449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77118" y="1469676"/>
            <a:ext cx="2327645" cy="73555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35" tIns="30617" rIns="61235" bIns="3061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1769" dirty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1769" dirty="0"/>
              <a:t> k národnímu soudu</a:t>
            </a:r>
            <a:endParaRPr lang="en-GB" altLang="cs-CZ" sz="176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77118" y="2449339"/>
            <a:ext cx="2327645" cy="73555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35" tIns="30617" rIns="61235" bIns="3061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1769" dirty="0" err="1"/>
              <a:t>Interpreta</a:t>
            </a:r>
            <a:r>
              <a:rPr lang="cs-CZ" altLang="cs-CZ" sz="1769" dirty="0"/>
              <a:t>ční nebo</a:t>
            </a:r>
            <a:r>
              <a:rPr lang="en-GB" altLang="cs-CZ" sz="1769" dirty="0"/>
              <a:t> </a:t>
            </a:r>
          </a:p>
          <a:p>
            <a:pPr algn="ctr">
              <a:lnSpc>
                <a:spcPct val="93000"/>
              </a:lnSpc>
            </a:pPr>
            <a:r>
              <a:rPr lang="en-GB" altLang="cs-CZ" sz="1769" dirty="0" err="1"/>
              <a:t>aplikační</a:t>
            </a:r>
            <a:r>
              <a:rPr lang="cs-CZ" altLang="cs-CZ" sz="1769" dirty="0"/>
              <a:t> problém</a:t>
            </a:r>
            <a:endParaRPr lang="en-GB" altLang="cs-CZ" sz="1497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77118" y="3429001"/>
            <a:ext cx="2327645" cy="73555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35" tIns="30617" rIns="61235" bIns="3061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1633" dirty="0"/>
              <a:t>Řízení přerušeno</a:t>
            </a:r>
            <a:endParaRPr lang="en-GB" altLang="cs-CZ" sz="1633" dirty="0"/>
          </a:p>
          <a:p>
            <a:pPr algn="ctr">
              <a:lnSpc>
                <a:spcPct val="93000"/>
              </a:lnSpc>
            </a:pPr>
            <a:r>
              <a:rPr lang="cs-CZ" altLang="cs-CZ" sz="1633" dirty="0"/>
              <a:t>dotaz na Soudní dvůr</a:t>
            </a:r>
            <a:endParaRPr lang="en-GB" altLang="cs-CZ" sz="1633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184425" y="3429001"/>
            <a:ext cx="2204512" cy="612424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35" tIns="30617" rIns="61235" bIns="3061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1633" dirty="0"/>
              <a:t>Řízení o PO zahájeno</a:t>
            </a:r>
            <a:endParaRPr lang="en-GB" altLang="cs-CZ" sz="1633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84425" y="4408663"/>
            <a:ext cx="2204512" cy="61242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35" tIns="30617" rIns="61235" bIns="3061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1633" dirty="0"/>
              <a:t>Rozsudek obsahující</a:t>
            </a:r>
            <a:r>
              <a:rPr lang="en-GB" altLang="cs-CZ" sz="1633" dirty="0"/>
              <a:t> </a:t>
            </a:r>
          </a:p>
          <a:p>
            <a:pPr algn="ctr">
              <a:lnSpc>
                <a:spcPct val="93000"/>
              </a:lnSpc>
            </a:pPr>
            <a:r>
              <a:rPr lang="cs-CZ" altLang="cs-CZ" sz="1633" dirty="0"/>
              <a:t>odpověď na dotaz</a:t>
            </a:r>
            <a:endParaRPr lang="en-GB" altLang="cs-CZ" sz="1633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633012" y="5266273"/>
            <a:ext cx="2327645" cy="612425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35" tIns="30617" rIns="61235" bIns="3061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1769" dirty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1769" dirty="0"/>
              <a:t>věci samé</a:t>
            </a:r>
            <a:endParaRPr lang="en-GB" altLang="cs-CZ" sz="176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633012" y="4653850"/>
            <a:ext cx="2327645" cy="36723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35" tIns="30617" rIns="61235" bIns="3061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1633" dirty="0"/>
              <a:t>Řízení pokračuje</a:t>
            </a:r>
            <a:endParaRPr lang="en-GB" altLang="cs-CZ" sz="1633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84425" y="2327286"/>
            <a:ext cx="2327645" cy="37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1235" tIns="30617" rIns="61235" bIns="30617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177" b="1" dirty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177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980930" y="2213047"/>
            <a:ext cx="1080" cy="245186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25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979914" y="3183815"/>
            <a:ext cx="1080" cy="245186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25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204762" y="3796240"/>
            <a:ext cx="979663" cy="108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25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286140" y="4041425"/>
            <a:ext cx="1081" cy="367238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25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3957416" y="4775902"/>
            <a:ext cx="1229169" cy="108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25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2734728" y="5021088"/>
            <a:ext cx="1081" cy="245186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225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106476" y="4271167"/>
            <a:ext cx="2696159" cy="276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1235" tIns="30617" rIns="61235" bIns="30617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497" dirty="0">
                <a:solidFill>
                  <a:schemeClr val="accent2">
                    <a:lumMod val="75000"/>
                  </a:schemeClr>
                </a:solidFill>
              </a:rPr>
              <a:t>---------- cca</a:t>
            </a:r>
            <a:r>
              <a:rPr lang="en-GB" altLang="cs-CZ" sz="1497" dirty="0">
                <a:solidFill>
                  <a:schemeClr val="accent2">
                    <a:lumMod val="75000"/>
                  </a:schemeClr>
                </a:solidFill>
              </a:rPr>
              <a:t> 18 </a:t>
            </a:r>
            <a:r>
              <a:rPr lang="cs-CZ" altLang="cs-CZ" sz="1497" dirty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497" dirty="0">
                <a:solidFill>
                  <a:schemeClr val="accent2">
                    <a:lumMod val="75000"/>
                  </a:schemeClr>
                </a:solidFill>
              </a:rPr>
              <a:t> 24 m</a:t>
            </a:r>
            <a:r>
              <a:rPr lang="cs-CZ" altLang="cs-CZ" sz="1497" dirty="0" err="1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497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37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68367"/>
          </a:xfrm>
        </p:spPr>
        <p:txBody>
          <a:bodyPr/>
          <a:lstStyle/>
          <a:p>
            <a:pPr algn="ctr"/>
            <a:r>
              <a:rPr lang="cs-CZ" dirty="0"/>
              <a:t>Jednotlivosti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81121"/>
            <a:ext cx="7886700" cy="3981266"/>
          </a:xfrm>
          <a:solidFill>
            <a:srgbClr val="FFFF4B"/>
          </a:solidFill>
        </p:spPr>
        <p:txBody>
          <a:bodyPr>
            <a:normAutofit fontScale="62500" lnSpcReduction="20000"/>
          </a:bodyPr>
          <a:lstStyle/>
          <a:p>
            <a:pPr marL="0" indent="0"/>
            <a:endParaRPr lang="cs-CZ" dirty="0">
              <a:effectLst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dirty="0">
                <a:effectLst/>
              </a:rPr>
              <a:t>předběžná otázka = </a:t>
            </a:r>
            <a:r>
              <a:rPr lang="cs-CZ" b="1" dirty="0">
                <a:solidFill>
                  <a:srgbClr val="C00000"/>
                </a:solidFill>
                <a:effectLst/>
              </a:rPr>
              <a:t>problém</a:t>
            </a:r>
            <a:r>
              <a:rPr lang="cs-CZ" dirty="0">
                <a:effectLst/>
              </a:rPr>
              <a:t> k vyřešení před rozhodnutím ve věci samé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dirty="0"/>
              <a:t>forma podání k SDEU: </a:t>
            </a:r>
            <a:r>
              <a:rPr lang="cs-CZ" b="1" dirty="0">
                <a:solidFill>
                  <a:srgbClr val="C00000"/>
                </a:solidFill>
              </a:rPr>
              <a:t>dotaz</a:t>
            </a:r>
            <a:r>
              <a:rPr lang="cs-CZ" dirty="0"/>
              <a:t> ohledně výkladu nebo platnosti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b="1" i="1" dirty="0"/>
              <a:t>proces: přerušení řízení před národním soudem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b="1" i="1" dirty="0"/>
              <a:t>musí jít o soud, neplatí pro správní orgány nebo rozhodčí řízení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b="1" i="1" dirty="0">
                <a:effectLst/>
              </a:rPr>
              <a:t>podání otázky národním soudem je návrhem na zahájení řízení u SDEU</a:t>
            </a:r>
            <a:endParaRPr lang="cs-CZ" dirty="0">
              <a:effectLst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b="1" dirty="0"/>
              <a:t>žádá národní soud (soudce), nikoli strana v řízení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b="1" i="0" dirty="0">
                <a:effectLst/>
              </a:rPr>
              <a:t>povinnost podat otázku pro (nej)vyšší (odvolací) soud</a:t>
            </a:r>
            <a:br>
              <a:rPr lang="cs-CZ" i="0" dirty="0">
                <a:effectLst/>
              </a:rPr>
            </a:b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Příklad </a:t>
            </a:r>
            <a:r>
              <a:rPr lang="cs-CZ" sz="2800" dirty="0" err="1"/>
              <a:t>acte</a:t>
            </a:r>
            <a:r>
              <a:rPr lang="cs-CZ" sz="2800" dirty="0"/>
              <a:t> </a:t>
            </a:r>
            <a:r>
              <a:rPr lang="cs-CZ" sz="2800" dirty="0" err="1"/>
              <a:t>éclairé</a:t>
            </a:r>
            <a:r>
              <a:rPr lang="cs-CZ" sz="2800" dirty="0"/>
              <a:t> (tj. již není výkladová nejasnost) (jen pro zajímavost)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C-282/06, Ochranný svaz autorský pro práva k dílům hudebním (OSA) v. Miloslav Lev</a:t>
            </a:r>
            <a:r>
              <a:rPr lang="cs-CZ" dirty="0">
                <a:solidFill>
                  <a:srgbClr val="0000FF"/>
                </a:solidFill>
              </a:rPr>
              <a:t>  </a:t>
            </a:r>
            <a:r>
              <a:rPr lang="cs-CZ" dirty="0"/>
              <a:t>-  předložil 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pokoji)?</a:t>
            </a:r>
          </a:p>
          <a:p>
            <a:r>
              <a:rPr lang="cs-CZ" i="1" dirty="0">
                <a:solidFill>
                  <a:srgbClr val="C00000"/>
                </a:solidFill>
              </a:rPr>
              <a:t>Je ustanovení § 23 autorského zákona 121/2001 Sb. v novelizovaném znění zákonem č. 81/2005 Sb. v rozporu s komunitárním (unijním) právem?</a:t>
            </a:r>
          </a:p>
          <a:p>
            <a:r>
              <a:rPr lang="cs-CZ" dirty="0"/>
              <a:t>Vyřešeno usnesením odkazujícím na nedávné rozhodnutí ve věci </a:t>
            </a:r>
            <a:r>
              <a:rPr lang="cs-CZ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C-306/05, </a:t>
            </a:r>
            <a:r>
              <a:rPr lang="cs-CZ" dirty="0" err="1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Sociedad</a:t>
            </a:r>
            <a:r>
              <a:rPr lang="cs-CZ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General de </a:t>
            </a:r>
            <a:r>
              <a:rPr lang="cs-CZ" dirty="0" err="1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Autores</a:t>
            </a:r>
            <a:r>
              <a:rPr lang="cs-CZ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y </a:t>
            </a:r>
            <a:r>
              <a:rPr lang="cs-CZ" dirty="0" err="1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Editores</a:t>
            </a:r>
            <a:r>
              <a:rPr lang="cs-CZ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</a:t>
            </a:r>
            <a:r>
              <a:rPr lang="cs-CZ" dirty="0" err="1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Espaňa</a:t>
            </a:r>
            <a:r>
              <a:rPr lang="cs-CZ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(SGAE) v. Rafael </a:t>
            </a:r>
            <a:r>
              <a:rPr lang="cs-CZ" dirty="0" err="1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Hoteles</a:t>
            </a:r>
            <a:r>
              <a:rPr lang="cs-CZ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SA</a:t>
            </a:r>
            <a:r>
              <a:rPr lang="cs-CZ" dirty="0">
                <a:solidFill>
                  <a:srgbClr val="0000FF"/>
                </a:solidFill>
              </a:rPr>
              <a:t>, </a:t>
            </a:r>
            <a:r>
              <a:rPr lang="cs-CZ" dirty="0"/>
              <a:t>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1BECE54F-DF41-4AB1-B059-687E38865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Pravomoc a příslušnost SDEU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A4F47E1F-DE60-42B9-BB93-A696BC279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8013" cy="5184576"/>
          </a:xfrm>
          <a:solidFill>
            <a:srgbClr val="FFFF99"/>
          </a:solidFill>
        </p:spPr>
        <p:txBody>
          <a:bodyPr/>
          <a:lstStyle/>
          <a:p>
            <a:endParaRPr lang="cs-CZ" altLang="cs-CZ" sz="2000" b="1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cs-CZ" altLang="cs-CZ" sz="20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působnosti uvnitř SDEU</a:t>
            </a:r>
          </a:p>
          <a:p>
            <a:r>
              <a:rPr lang="cs-CZ" altLang="cs-CZ" sz="20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	SD:</a:t>
            </a:r>
            <a:r>
              <a:rPr lang="cs-CZ" altLang="cs-CZ" sz="20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ústavní soud – cca 600 věcí ročně</a:t>
            </a:r>
          </a:p>
          <a:p>
            <a:r>
              <a:rPr lang="cs-CZ" altLang="cs-CZ" sz="20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	Tribunál:</a:t>
            </a:r>
            <a:r>
              <a:rPr lang="cs-CZ" altLang="cs-CZ" sz="20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správní soud – cca 600 věcí ročně (převažují ochranné známky a soutěž)</a:t>
            </a:r>
          </a:p>
          <a:p>
            <a:r>
              <a:rPr lang="cs-CZ" altLang="cs-CZ" sz="20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Dělba příslušnosti mezi SD a Tribunál:</a:t>
            </a:r>
          </a:p>
          <a:p>
            <a:r>
              <a:rPr lang="cs-CZ" altLang="cs-CZ" sz="20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porušení povinnosti členského státu: vždy SD</a:t>
            </a:r>
          </a:p>
          <a:p>
            <a:r>
              <a:rPr lang="cs-CZ" altLang="cs-CZ" sz="20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neplatnost a na nečinnost: jednotlivci - Tribunál, jinak SD</a:t>
            </a:r>
          </a:p>
          <a:p>
            <a:r>
              <a:rPr lang="cs-CZ" altLang="cs-CZ" sz="20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náhradu škody: Tribunál</a:t>
            </a:r>
          </a:p>
          <a:p>
            <a:pPr>
              <a:buFontTx/>
              <a:buChar char="-"/>
            </a:pPr>
            <a:r>
              <a:rPr lang="cs-CZ" altLang="cs-CZ" sz="20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řízení o předběžné otázce: jen SD</a:t>
            </a:r>
          </a:p>
          <a:p>
            <a:pPr marL="0" indent="0"/>
            <a:r>
              <a:rPr lang="cs-CZ" altLang="cs-CZ" sz="20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SD ROZHODUJE O </a:t>
            </a:r>
            <a:r>
              <a:rPr lang="cs-CZ" altLang="cs-CZ" sz="200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OPRAVNÝCH PROSTŘEDCÍCH </a:t>
            </a:r>
            <a:r>
              <a:rPr lang="cs-CZ" altLang="cs-CZ" sz="20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PROTI ROZHODNUTÍM TRIBUNÁLU (je to </a:t>
            </a:r>
            <a:r>
              <a:rPr lang="cs-CZ" altLang="cs-CZ" sz="2000" b="1" dirty="0">
                <a:solidFill>
                  <a:srgbClr val="FF0000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DRUHÝ STUPEŇ</a:t>
            </a:r>
            <a:r>
              <a:rPr lang="cs-CZ" altLang="cs-CZ" sz="20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)</a:t>
            </a:r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F568B930-D2B8-4E5F-8F45-1D8DFAEC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122341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Pro jistotu </a:t>
            </a:r>
            <a:r>
              <a:rPr lang="cs-CZ" altLang="cs-CZ" dirty="0"/>
              <a:t>připomenutí: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E57E6B9-6FF8-4B71-9012-3F1377BB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888"/>
            <a:ext cx="8228013" cy="4357687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1000" dirty="0"/>
              <a:t>      </a:t>
            </a:r>
          </a:p>
          <a:p>
            <a:r>
              <a:rPr lang="cs-CZ" altLang="cs-CZ" sz="2800" dirty="0"/>
              <a:t>Soudní dvůr EU </a:t>
            </a:r>
            <a:r>
              <a:rPr lang="cs-CZ" altLang="cs-CZ" sz="2800" b="1" i="1" dirty="0"/>
              <a:t>není odvolacím soudem </a:t>
            </a:r>
            <a:r>
              <a:rPr lang="cs-CZ" altLang="cs-CZ" sz="2800" i="1" dirty="0"/>
              <a:t>pro soudy členských států.</a:t>
            </a:r>
          </a:p>
          <a:p>
            <a:r>
              <a:rPr lang="cs-CZ" altLang="cs-CZ" sz="2800" dirty="0"/>
              <a:t>SDEU neřeší věci, které patří do pravomoci soudů členských států, ale výhradně věci „unijní“. </a:t>
            </a:r>
          </a:p>
          <a:p>
            <a:r>
              <a:rPr lang="cs-CZ" altLang="cs-CZ" sz="2800" dirty="0"/>
              <a:t>SDEU nemůže ani rušit jejich vnitrostátní právní předpisy.</a:t>
            </a:r>
          </a:p>
          <a:p>
            <a:r>
              <a:rPr lang="cs-CZ" altLang="cs-CZ" sz="2800" dirty="0"/>
              <a:t>Evropský soud pro lidská práva působí </a:t>
            </a:r>
            <a:r>
              <a:rPr lang="cs-CZ" altLang="cs-CZ" sz="2800" b="1" dirty="0"/>
              <a:t>mimo EU.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BADA5AAD-34F3-4607-886A-36939599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0E0A0F37-2DD2-40E2-9023-6B397308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>
                <a:solidFill>
                  <a:srgbClr val="C00000"/>
                </a:solidFill>
              </a:rPr>
              <a:t> řešení sporů, ukládání sankcí </a:t>
            </a:r>
            <a:r>
              <a:rPr lang="cs-CZ" altLang="cs-CZ" dirty="0"/>
              <a:t>(žaloba na porušení povinnosti)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ústavní (správní) soud </a:t>
            </a:r>
            <a:r>
              <a:rPr lang="cs-CZ" altLang="cs-CZ" dirty="0"/>
              <a:t>(žaloba na neplatnost)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zajištění jednotného výkladu práva EU v celé EU </a:t>
            </a:r>
            <a:r>
              <a:rPr lang="cs-CZ" altLang="cs-CZ" dirty="0"/>
              <a:t>(řízení o předběžné otázce)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9ABB2-A42B-4124-9E9A-DD30D258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Přehled</a:t>
            </a:r>
            <a:r>
              <a:rPr lang="pl-PL" dirty="0"/>
              <a:t> </a:t>
            </a:r>
            <a:r>
              <a:rPr lang="pl-PL" dirty="0" err="1"/>
              <a:t>všech</a:t>
            </a:r>
            <a:r>
              <a:rPr lang="pl-PL" dirty="0"/>
              <a:t> </a:t>
            </a:r>
            <a:r>
              <a:rPr lang="pl-PL" dirty="0" err="1"/>
              <a:t>žalob</a:t>
            </a:r>
            <a:r>
              <a:rPr lang="pl-PL" dirty="0"/>
              <a:t> (</a:t>
            </a:r>
            <a:r>
              <a:rPr lang="pl-PL" dirty="0" err="1"/>
              <a:t>řízení</a:t>
            </a:r>
            <a:r>
              <a:rPr lang="pl-PL" dirty="0"/>
              <a:t>)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9EA19-775B-4D00-AD4A-8C920B01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4999831"/>
          </a:xfrm>
        </p:spPr>
        <p:txBody>
          <a:bodyPr/>
          <a:lstStyle/>
          <a:p>
            <a:r>
              <a:rPr lang="cs-CZ" sz="2400" b="1" dirty="0"/>
              <a:t>vymáhání práva</a:t>
            </a:r>
            <a:r>
              <a:rPr lang="cs-CZ" sz="2400" dirty="0"/>
              <a:t> (žaloba pro nesplnění povinnosti): Tento typ řízení je veden proti státu, který neplní své povinnosti, jež pro něj vyplývají z právních předpisů EU. Žalobu může podat Komise nebo jiný stát Unie. </a:t>
            </a:r>
          </a:p>
          <a:p>
            <a:r>
              <a:rPr lang="cs-CZ" sz="2400" b="1" dirty="0"/>
              <a:t>zrušení právního předpisu EU</a:t>
            </a:r>
            <a:r>
              <a:rPr lang="cs-CZ" sz="2400" dirty="0"/>
              <a:t> (žaloba na neplatnost): Pokud se členský stát nebo hlavní orgán EU domnívá, že je určitý právní předpis EU v rozporu se Smlouvami EU (primárním právem), může Soudní dvůr požádat o zrušení jeho platnosti. Jednotlivec ve zvláštních případech rovněž.</a:t>
            </a:r>
          </a:p>
          <a:p>
            <a:r>
              <a:rPr lang="cs-CZ" sz="2400" b="1" dirty="0"/>
              <a:t>výklad práva</a:t>
            </a:r>
            <a:r>
              <a:rPr lang="cs-CZ" sz="2400" dirty="0"/>
              <a:t> (rozhodnutí o předběžné otázce): Za řádné provádění práva EU v členských zemích odpovídají vnitrostátní soudy každého státu EU. SDEU poskytuje směrodatný výklad jednotný pro všechny.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553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9ABB2-A42B-4124-9E9A-DD30D258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Přehled</a:t>
            </a:r>
            <a:r>
              <a:rPr lang="pl-PL" dirty="0"/>
              <a:t> </a:t>
            </a:r>
            <a:r>
              <a:rPr lang="pl-PL" dirty="0" err="1"/>
              <a:t>všech</a:t>
            </a:r>
            <a:r>
              <a:rPr lang="pl-PL" dirty="0"/>
              <a:t> </a:t>
            </a:r>
            <a:r>
              <a:rPr lang="pl-PL" dirty="0" err="1"/>
              <a:t>žalob</a:t>
            </a:r>
            <a:r>
              <a:rPr lang="pl-PL" dirty="0"/>
              <a:t> (</a:t>
            </a:r>
            <a:r>
              <a:rPr lang="pl-PL" dirty="0" err="1"/>
              <a:t>řízení</a:t>
            </a:r>
            <a:r>
              <a:rPr lang="pl-PL" dirty="0"/>
              <a:t>)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9EA19-775B-4D00-AD4A-8C920B01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4999831"/>
          </a:xfrm>
        </p:spPr>
        <p:txBody>
          <a:bodyPr/>
          <a:lstStyle/>
          <a:p>
            <a:r>
              <a:rPr lang="cs-CZ" sz="2400" b="1" dirty="0"/>
              <a:t>zajištění činnosti ze strany orgánů EU</a:t>
            </a:r>
            <a:r>
              <a:rPr lang="cs-CZ" sz="2400" dirty="0"/>
              <a:t> (žaloba na nečinnost): Podává členský stát, výjimečně jednotlivec, na orgán EU, který včas nepřijal rozhodnutí. </a:t>
            </a:r>
          </a:p>
          <a:p>
            <a:r>
              <a:rPr lang="cs-CZ" sz="2400" b="1" dirty="0"/>
              <a:t>postihy orgánů EU</a:t>
            </a:r>
            <a:r>
              <a:rPr lang="cs-CZ" sz="2400" dirty="0"/>
              <a:t> (</a:t>
            </a:r>
            <a:r>
              <a:rPr lang="cs-CZ" sz="2400" i="1" dirty="0"/>
              <a:t>žaloby o náhradu škody</a:t>
            </a:r>
            <a:r>
              <a:rPr lang="cs-CZ" sz="2400" dirty="0"/>
              <a:t>): Jednotlivec, jehož zájmy byly poškozeny v důsledku činnosti nebo nečinnosti Unie nebo jejích zaměstnanců, může žalobou vymáhat náhradu škody.</a:t>
            </a:r>
          </a:p>
          <a:p>
            <a:r>
              <a:rPr lang="cs-CZ" sz="2400" b="1" dirty="0"/>
              <a:t>řízení o souladu mezinárodní smlouvy se Smlouvami (primárním právem)</a:t>
            </a:r>
          </a:p>
          <a:p>
            <a:endParaRPr lang="cs-CZ" sz="2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84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C1EC9-FE8D-47DA-AC2C-5DCDCD653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708124"/>
          </a:xfrm>
          <a:solidFill>
            <a:srgbClr val="FFFF00"/>
          </a:solidFill>
        </p:spPr>
        <p:txBody>
          <a:bodyPr/>
          <a:lstStyle/>
          <a:p>
            <a:r>
              <a:rPr lang="pl-PL" dirty="0"/>
              <a:t>Jak </a:t>
            </a:r>
            <a:r>
              <a:rPr lang="pl-PL" dirty="0" err="1"/>
              <a:t>vypadá</a:t>
            </a:r>
            <a:r>
              <a:rPr lang="pl-PL" dirty="0"/>
              <a:t>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před</a:t>
            </a:r>
            <a:r>
              <a:rPr lang="pl-PL" dirty="0"/>
              <a:t> SDEU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59224F-E50D-4EAB-8C7E-7BD6F08CE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88632"/>
          </a:xfrm>
          <a:solidFill>
            <a:srgbClr val="FFFFCC"/>
          </a:solidFill>
        </p:spPr>
        <p:txBody>
          <a:bodyPr/>
          <a:lstStyle/>
          <a:p>
            <a:r>
              <a:rPr lang="cs-CZ" sz="2200" dirty="0"/>
              <a:t>Ke každému případu je přidělen tzv. soudce zpravodaj a generální advokát (GA). </a:t>
            </a:r>
          </a:p>
          <a:p>
            <a:r>
              <a:rPr lang="cs-CZ" sz="2200" b="1" dirty="0"/>
              <a:t>První fáze - písemná část: </a:t>
            </a:r>
            <a:r>
              <a:rPr lang="cs-CZ" sz="2200" dirty="0"/>
              <a:t>Účastníci předloží Soudu svá písemná vyjádření. Jejich shrnutí je projednáno na všeobecném zasedání Soudu, který rozhodne o typu senátu (3-5-15), o slyšení (ústní části) a o účasti GA.</a:t>
            </a:r>
          </a:p>
          <a:p>
            <a:r>
              <a:rPr lang="cs-CZ" sz="2200" b="1" dirty="0"/>
              <a:t>Druhá fáze - ústní část</a:t>
            </a:r>
            <a:r>
              <a:rPr lang="cs-CZ" sz="2200" dirty="0"/>
              <a:t> – </a:t>
            </a:r>
            <a:r>
              <a:rPr lang="cs-CZ" sz="2200" b="1" dirty="0"/>
              <a:t>veřejné slyšení (nepovinná)</a:t>
            </a:r>
          </a:p>
          <a:p>
            <a:r>
              <a:rPr lang="cs-CZ" sz="2200" dirty="0"/>
              <a:t>Právní zástupci obou stran předloží svůj případ soudcům a generálnímu advokátovi, kteří jim mohou pokládat otázky.</a:t>
            </a:r>
          </a:p>
          <a:p>
            <a:r>
              <a:rPr lang="cs-CZ" sz="2200" b="1" dirty="0"/>
              <a:t>Stanovisko generálního advokáta </a:t>
            </a:r>
            <a:r>
              <a:rPr lang="cs-CZ" sz="2200" dirty="0"/>
              <a:t>je nezávazné, ale soudci ho respektují v cca 80% případů.</a:t>
            </a:r>
          </a:p>
          <a:p>
            <a:r>
              <a:rPr lang="cs-CZ" sz="2200" dirty="0"/>
              <a:t>Soudci poté případ projednají a vynesou </a:t>
            </a:r>
            <a:r>
              <a:rPr lang="cs-CZ" sz="2200" b="1" dirty="0"/>
              <a:t>rozsudek.</a:t>
            </a:r>
          </a:p>
          <a:p>
            <a:r>
              <a:rPr lang="cs-CZ" sz="2200" b="1" dirty="0"/>
              <a:t>Řízení před Tribunálem</a:t>
            </a:r>
            <a:r>
              <a:rPr lang="cs-CZ" sz="2200" dirty="0"/>
              <a:t> probíhá podobným způsobem. Rozdíl: většinou rozhodují 3 soudci, není zde GA.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74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23E2A-BA4C-48D2-9345-FC427285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sz="4000" dirty="0" err="1"/>
              <a:t>Může</a:t>
            </a:r>
            <a:r>
              <a:rPr lang="pl-PL" sz="4000" dirty="0"/>
              <a:t> k SDEU </a:t>
            </a:r>
            <a:r>
              <a:rPr lang="pl-PL" sz="4000" dirty="0" err="1"/>
              <a:t>žalovat</a:t>
            </a:r>
            <a:r>
              <a:rPr lang="pl-PL" sz="4000" dirty="0"/>
              <a:t> </a:t>
            </a:r>
            <a:r>
              <a:rPr lang="pl-PL" sz="4000" dirty="0" err="1"/>
              <a:t>jednotlivec</a:t>
            </a:r>
            <a:r>
              <a:rPr lang="pl-PL" sz="4000" dirty="0"/>
              <a:t>?</a:t>
            </a:r>
            <a:br>
              <a:rPr lang="pl-PL" sz="4000" dirty="0"/>
            </a:br>
            <a:r>
              <a:rPr lang="pl-PL" sz="4000" dirty="0"/>
              <a:t>VŽDY JEN K TRIBUNÁLU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9240D-DBE1-4694-9BF9-0AE3328FC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8013" cy="44237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žaloba na náhradu škody způsobené činností nebo nečinností orgánu EU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žaloba na neplatnost </a:t>
            </a:r>
            <a:r>
              <a:rPr lang="cs-CZ" sz="2400" b="1" dirty="0"/>
              <a:t>(zrušení) rozhodnutí orgánu EU</a:t>
            </a:r>
            <a:r>
              <a:rPr lang="cs-CZ" sz="2400" dirty="0"/>
              <a:t> (zejm. Komise), které se jednotlivce přímo dotýká nebo je mu přímo adresováno (např. pokuta uložená Komisí za narušení hospodářské soutěže)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 rámci řízení o předběžné otázce (viz dále)</a:t>
            </a:r>
          </a:p>
          <a:p>
            <a:pPr marL="0" indent="0"/>
            <a:r>
              <a:rPr lang="cs-CZ" sz="2400" dirty="0"/>
              <a:t>ŽALOBY JEDNOTLIVCE NA STÁT: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	jen k národnímu soudu ! – ten se může obrátit na SDEU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	stížnost Komisi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687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46CEBAA7-5830-4CEE-B09D-B0F0AB696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solidFill>
                  <a:srgbClr val="0000CC"/>
                </a:solidFill>
              </a:rPr>
              <a:t>Vynucování práva EU vůči jednotlivcům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B0376C7-C465-4D0F-A52B-1E5C5526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správní řízení:</a:t>
            </a:r>
            <a:r>
              <a:rPr lang="cs-CZ" altLang="cs-CZ" dirty="0"/>
              <a:t> </a:t>
            </a:r>
            <a:r>
              <a:rPr lang="cs-CZ" altLang="cs-CZ" b="1" dirty="0"/>
              <a:t>Komise</a:t>
            </a:r>
            <a:r>
              <a:rPr lang="cs-CZ" altLang="cs-CZ" dirty="0"/>
              <a:t> (</a:t>
            </a:r>
            <a:r>
              <a:rPr lang="cs-CZ" altLang="cs-CZ" dirty="0" err="1"/>
              <a:t>hosp</a:t>
            </a:r>
            <a:r>
              <a:rPr lang="cs-CZ" altLang="cs-CZ" dirty="0"/>
              <a:t>. soutěž) ukládá pokuty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soudní řízení:</a:t>
            </a:r>
            <a:r>
              <a:rPr lang="cs-CZ" altLang="cs-CZ" dirty="0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261, 263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2C474A5F-7B7B-4FC8-BCDA-CD46D372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Jednotlivec – časté případy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508FB8D3-CF39-42E2-AD81-9F16FA624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565104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800" dirty="0"/>
              <a:t>rozhodnutí </a:t>
            </a:r>
            <a:r>
              <a:rPr lang="cs-CZ" altLang="cs-CZ" sz="2800" b="1" dirty="0"/>
              <a:t>Komise:</a:t>
            </a:r>
          </a:p>
          <a:p>
            <a:r>
              <a:rPr lang="cs-CZ" altLang="cs-CZ" sz="2800" dirty="0"/>
              <a:t>- </a:t>
            </a:r>
            <a:r>
              <a:rPr lang="cs-CZ" altLang="cs-CZ" sz="2800" b="1" i="1" dirty="0"/>
              <a:t>postih (pokuta) za porušení soutěžních pravidel,</a:t>
            </a:r>
            <a:br>
              <a:rPr lang="cs-CZ" altLang="cs-CZ" sz="2800" b="1" i="1" dirty="0"/>
            </a:br>
            <a:r>
              <a:rPr lang="cs-CZ" altLang="cs-CZ" sz="2800" dirty="0"/>
              <a:t>- schválení kartelové dohody mezi konkurenty,</a:t>
            </a:r>
            <a:br>
              <a:rPr lang="cs-CZ" altLang="cs-CZ" sz="2800" dirty="0"/>
            </a:br>
            <a:r>
              <a:rPr lang="cs-CZ" altLang="cs-CZ" sz="2800" dirty="0"/>
              <a:t>- </a:t>
            </a:r>
            <a:r>
              <a:rPr lang="cs-CZ" altLang="cs-CZ" sz="2800" i="1" dirty="0"/>
              <a:t>uložení antidumpingového cla vývozci z nečlenského státu do EU (nařízení),</a:t>
            </a:r>
            <a:br>
              <a:rPr lang="cs-CZ" altLang="cs-CZ" sz="2800" i="1" dirty="0"/>
            </a:br>
            <a:r>
              <a:rPr lang="cs-CZ" altLang="cs-CZ" sz="2800" dirty="0"/>
              <a:t>- uložení vyrovnávacího cla vývozci z nečlenského státu do EU, který obdržel od svého státu podporu (nařízení),</a:t>
            </a:r>
            <a:br>
              <a:rPr lang="cs-CZ" altLang="cs-CZ" sz="2800" dirty="0"/>
            </a:br>
            <a:r>
              <a:rPr lang="cs-CZ" altLang="cs-CZ" sz="2800" i="1" dirty="0"/>
              <a:t>- souhlas Komise se státní podporou</a:t>
            </a:r>
          </a:p>
          <a:p>
            <a:endParaRPr lang="cs-CZ" altLang="cs-CZ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7C855EF6-0FA7-4C34-A132-9B8BBBDE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59" y="620688"/>
            <a:ext cx="8228013" cy="360040"/>
          </a:xfrm>
        </p:spPr>
        <p:txBody>
          <a:bodyPr/>
          <a:lstStyle/>
          <a:p>
            <a:r>
              <a:rPr lang="cs-CZ" altLang="cs-CZ" sz="2800" dirty="0"/>
              <a:t>Nepřímá „žaloba“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30769A7C-BC2F-44C1-A06F-2C4122AA6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38" y="1268760"/>
            <a:ext cx="8228013" cy="5328592"/>
          </a:xfrm>
        </p:spPr>
        <p:txBody>
          <a:bodyPr/>
          <a:lstStyle/>
          <a:p>
            <a:pPr algn="ctr"/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 čl. 267 SFEU</a:t>
            </a:r>
            <a:endParaRPr lang="cs-CZ" sz="24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/>
              <a:t>Důvod: problémové otázky interpretace práva EU – </a:t>
            </a:r>
          </a:p>
          <a:p>
            <a:r>
              <a:rPr lang="cs-CZ" sz="2000" dirty="0"/>
              <a:t>1) je rámcové (obecné formulace)</a:t>
            </a:r>
            <a:endParaRPr lang="cs-CZ" sz="2000" dirty="0">
              <a:effectLst/>
            </a:endParaRPr>
          </a:p>
          <a:p>
            <a:r>
              <a:rPr lang="cs-CZ" sz="2000" dirty="0"/>
              <a:t>2) odlišná právní kultura a terminologie v jednotlivých zemích</a:t>
            </a:r>
          </a:p>
          <a:p>
            <a:r>
              <a:rPr lang="cs-CZ" sz="2400" dirty="0">
                <a:solidFill>
                  <a:srgbClr val="0000FF"/>
                </a:solidFill>
                <a:effectLst/>
              </a:rPr>
              <a:t>SOUDNÍ DVŮR MÁ MONOPOL NA ROZHODNÝ VÝKLAD PRÁVA EU</a:t>
            </a:r>
          </a:p>
          <a:p>
            <a:pPr marL="0" indent="0"/>
            <a:r>
              <a:rPr lang="cs-CZ" sz="1800" dirty="0"/>
              <a:t>Soudní dvůr EU a výklad práva: </a:t>
            </a:r>
            <a:r>
              <a:rPr lang="cs-CZ" sz="1800" i="1" dirty="0"/>
              <a:t>Článek 19 SEU</a:t>
            </a:r>
            <a:endParaRPr lang="cs-CZ" sz="1800" dirty="0">
              <a:effectLst/>
            </a:endParaRPr>
          </a:p>
          <a:p>
            <a:pPr marL="0" indent="0"/>
            <a:r>
              <a:rPr lang="cs-CZ" sz="1800" i="1" dirty="0"/>
              <a:t>1. Soudní dvůr Evropské unie </a:t>
            </a:r>
            <a:r>
              <a:rPr lang="cs-CZ" sz="1800" i="1" dirty="0">
                <a:highlight>
                  <a:srgbClr val="FFFF00"/>
                </a:highlight>
              </a:rPr>
              <a:t>zajišťuje dodržování práva </a:t>
            </a:r>
            <a:r>
              <a:rPr lang="cs-CZ" sz="1800" b="1" i="1" dirty="0">
                <a:solidFill>
                  <a:srgbClr val="C00000"/>
                </a:solidFill>
                <a:highlight>
                  <a:srgbClr val="FFFF00"/>
                </a:highlight>
              </a:rPr>
              <a:t>při výkladu a provádění </a:t>
            </a:r>
            <a:r>
              <a:rPr lang="cs-CZ" sz="1800" i="1" dirty="0">
                <a:highlight>
                  <a:srgbClr val="FFFF00"/>
                </a:highlight>
              </a:rPr>
              <a:t>Smluv.</a:t>
            </a:r>
            <a:endParaRPr lang="cs-CZ" sz="1800" dirty="0">
              <a:effectLst/>
              <a:highlight>
                <a:srgbClr val="FFFF00"/>
              </a:highlight>
            </a:endParaRPr>
          </a:p>
          <a:p>
            <a:pPr marL="0" indent="0"/>
            <a:r>
              <a:rPr lang="cs-CZ" sz="1800" i="1" dirty="0"/>
              <a:t>3. Soudní dvůr Evropské unie </a:t>
            </a:r>
            <a:r>
              <a:rPr lang="cs-CZ" sz="1800" b="1" i="1" dirty="0"/>
              <a:t>rozhoduje</a:t>
            </a:r>
            <a:r>
              <a:rPr lang="cs-CZ" sz="1800" i="1" dirty="0"/>
              <a:t> v souladu se Smlouvami:</a:t>
            </a:r>
            <a:endParaRPr lang="cs-CZ" sz="1800" dirty="0">
              <a:effectLst/>
            </a:endParaRPr>
          </a:p>
          <a:p>
            <a:pPr marL="0" indent="0"/>
            <a:r>
              <a:rPr lang="cs-CZ" sz="1800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sz="1800" b="1" dirty="0">
              <a:solidFill>
                <a:srgbClr val="C00000"/>
              </a:solidFill>
              <a:effectLst/>
            </a:endParaRPr>
          </a:p>
          <a:p>
            <a:br>
              <a:rPr lang="cs-CZ" sz="2400" dirty="0">
                <a:effectLst/>
              </a:rPr>
            </a:br>
            <a:br>
              <a:rPr lang="cs-CZ" sz="2400" dirty="0">
                <a:effectLst/>
              </a:rPr>
            </a:br>
            <a:endParaRPr lang="cs-CZ" sz="2400" dirty="0">
              <a:effectLst/>
            </a:endParaRPr>
          </a:p>
          <a:p>
            <a:pPr algn="ctr"/>
            <a:endParaRPr lang="cs-CZ" altLang="cs-CZ" dirty="0">
              <a:highlight>
                <a:srgbClr val="FFFF00"/>
              </a:highlight>
            </a:endParaRPr>
          </a:p>
          <a:p>
            <a:pPr algn="ctr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Předvádění na obrazovce (4:3)</PresentationFormat>
  <Paragraphs>119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Liberation Sans</vt:lpstr>
      <vt:lpstr>Times New Roman</vt:lpstr>
      <vt:lpstr>Wingdings</vt:lpstr>
      <vt:lpstr>Motiv systému Office</vt:lpstr>
      <vt:lpstr>Prezentace aplikace PowerPoint</vt:lpstr>
      <vt:lpstr>3 základní funkce SD EU</vt:lpstr>
      <vt:lpstr>Přehled všech žalob (řízení) 1</vt:lpstr>
      <vt:lpstr>Přehled všech žalob (řízení) 2</vt:lpstr>
      <vt:lpstr>Jak vypadá řízení před SDEU</vt:lpstr>
      <vt:lpstr>Může k SDEU žalovat jednotlivec? VŽDY JEN K TRIBUNÁLU</vt:lpstr>
      <vt:lpstr>Prezentace aplikace PowerPoint</vt:lpstr>
      <vt:lpstr>Jednotlivec – časté případy</vt:lpstr>
      <vt:lpstr>Nepřímá „žaloba“</vt:lpstr>
      <vt:lpstr>SEU - SFEU</vt:lpstr>
      <vt:lpstr>Prezentace aplikace PowerPoint</vt:lpstr>
      <vt:lpstr>Jednotlivosti</vt:lpstr>
      <vt:lpstr>Příklad acte éclairé (tj. již není výkladová nejasnost) (jen pro zajímavost)</vt:lpstr>
      <vt:lpstr>Pravomoc a příslušnost SDEU</vt:lpstr>
      <vt:lpstr>Pro jistotu připomenutí: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Vladimír Týč</cp:lastModifiedBy>
  <cp:revision>51</cp:revision>
  <cp:lastPrinted>1601-01-01T00:00:00Z</cp:lastPrinted>
  <dcterms:created xsi:type="dcterms:W3CDTF">2012-04-11T22:40:16Z</dcterms:created>
  <dcterms:modified xsi:type="dcterms:W3CDTF">2022-11-10T10:01:53Z</dcterms:modified>
</cp:coreProperties>
</file>