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300" r:id="rId4"/>
    <p:sldId id="258" r:id="rId5"/>
    <p:sldId id="261" r:id="rId6"/>
    <p:sldId id="281" r:id="rId7"/>
    <p:sldId id="283" r:id="rId8"/>
    <p:sldId id="262" r:id="rId9"/>
    <p:sldId id="264" r:id="rId10"/>
    <p:sldId id="263" r:id="rId11"/>
    <p:sldId id="265" r:id="rId12"/>
    <p:sldId id="266" r:id="rId13"/>
    <p:sldId id="284" r:id="rId14"/>
    <p:sldId id="267" r:id="rId15"/>
    <p:sldId id="270" r:id="rId16"/>
    <p:sldId id="272" r:id="rId17"/>
    <p:sldId id="286" r:id="rId18"/>
    <p:sldId id="289" r:id="rId19"/>
    <p:sldId id="290" r:id="rId20"/>
    <p:sldId id="291" r:id="rId21"/>
    <p:sldId id="293" r:id="rId22"/>
    <p:sldId id="294" r:id="rId23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E1FF"/>
    <a:srgbClr val="C5C5FF"/>
    <a:srgbClr val="9999FF"/>
    <a:srgbClr val="F9FBA3"/>
    <a:srgbClr val="00FFFF"/>
    <a:srgbClr val="FFFFCC"/>
    <a:srgbClr val="CCFF99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840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59A2434-83B3-4E4B-ABD6-263D7A602BD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AD8B8C0B-3F91-4365-B8BF-A702C8BDA97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548C9B02-A9D0-4B6C-8A14-63B70ECD62E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B27763F9-372B-43ED-9E92-CA6DA2F2F98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00CC46B-FFFA-4555-9944-40EB0780DDF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43D115F7-65B8-4EC6-A0C8-DC3D843F0A5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AADD32DE-C668-4353-8C15-16C2E96EC94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A0E7B75-F30A-43E9-8A1B-618E8AB2911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B430A44A-CD70-4B06-B2F4-5F35B734934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40966" name="Rectangle 6">
            <a:extLst>
              <a:ext uri="{FF2B5EF4-FFF2-40B4-BE49-F238E27FC236}">
                <a16:creationId xmlns:a16="http://schemas.microsoft.com/office/drawing/2014/main" id="{75187BFD-2B5D-4F0A-8425-8DA2937FDB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67" name="Rectangle 7">
            <a:extLst>
              <a:ext uri="{FF2B5EF4-FFF2-40B4-BE49-F238E27FC236}">
                <a16:creationId xmlns:a16="http://schemas.microsoft.com/office/drawing/2014/main" id="{6274D75F-F5CB-4947-9D15-7BA436A375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BC627A9-A008-4BA1-A6F1-05F5EF2AB65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>
            <a:extLst>
              <a:ext uri="{FF2B5EF4-FFF2-40B4-BE49-F238E27FC236}">
                <a16:creationId xmlns:a16="http://schemas.microsoft.com/office/drawing/2014/main" id="{7C99A136-B2A3-40D4-A505-66573CC0B6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88EA34A-4235-4FC5-B2CF-047CD6392B4F}" type="slidenum">
              <a:rPr lang="cs-CZ" altLang="cs-CZ" smtClean="0"/>
              <a:pPr>
                <a:spcBef>
                  <a:spcPct val="0"/>
                </a:spcBef>
              </a:pPr>
              <a:t>17</a:t>
            </a:fld>
            <a:endParaRPr lang="cs-CZ" altLang="cs-CZ"/>
          </a:p>
        </p:txBody>
      </p:sp>
      <p:sp>
        <p:nvSpPr>
          <p:cNvPr id="32771" name="Rectangle 2">
            <a:extLst>
              <a:ext uri="{FF2B5EF4-FFF2-40B4-BE49-F238E27FC236}">
                <a16:creationId xmlns:a16="http://schemas.microsoft.com/office/drawing/2014/main" id="{CF2534DA-F7B9-4C12-9EA5-4EE60FC7A0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68825" cy="3427413"/>
          </a:xfrm>
          <a:ln/>
        </p:spPr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CA2A9CB3-CEFA-46DE-A36F-1E4C5B452C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4723637F-4B48-44CB-818A-F75EB22ADAB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B0E07C4-7D85-4802-BBE7-E54F8D31CDAC}" type="slidenum">
              <a:rPr lang="cs-CZ" altLang="cs-CZ" smtClean="0"/>
              <a:pPr>
                <a:spcBef>
                  <a:spcPct val="0"/>
                </a:spcBef>
              </a:pPr>
              <a:t>18</a:t>
            </a:fld>
            <a:endParaRPr lang="cs-CZ" altLang="cs-CZ"/>
          </a:p>
        </p:txBody>
      </p:sp>
      <p:sp>
        <p:nvSpPr>
          <p:cNvPr id="39939" name="Text Box 2">
            <a:extLst>
              <a:ext uri="{FF2B5EF4-FFF2-40B4-BE49-F238E27FC236}">
                <a16:creationId xmlns:a16="http://schemas.microsoft.com/office/drawing/2014/main" id="{FB29C6DA-5FF1-4F2C-80A2-F21BA5EEAB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695325"/>
            <a:ext cx="4768850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868EAB8A-7210-4907-813D-E9ED0F8029C1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763111F6-B426-4ADD-80A6-21FF823143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20BBCBD-9230-4DE6-8E04-6140F467A09E}" type="slidenum">
              <a:rPr lang="cs-CZ" altLang="cs-CZ" smtClean="0"/>
              <a:pPr>
                <a:spcBef>
                  <a:spcPct val="0"/>
                </a:spcBef>
              </a:pPr>
              <a:t>19</a:t>
            </a:fld>
            <a:endParaRPr lang="cs-CZ" altLang="cs-CZ"/>
          </a:p>
        </p:txBody>
      </p:sp>
      <p:sp>
        <p:nvSpPr>
          <p:cNvPr id="41987" name="Text Box 2">
            <a:extLst>
              <a:ext uri="{FF2B5EF4-FFF2-40B4-BE49-F238E27FC236}">
                <a16:creationId xmlns:a16="http://schemas.microsoft.com/office/drawing/2014/main" id="{AAB360AA-EAAE-4581-BEDC-B870C8D41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695325"/>
            <a:ext cx="4768850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20E81033-EC0E-4638-9BCC-6165FE9E27AF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D7A6457F-6892-4FB1-84DB-600ED03409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5F1ACA3-4134-48CE-B1D9-C1D5D824F72E}" type="slidenum">
              <a:rPr lang="cs-CZ" altLang="cs-CZ" smtClean="0"/>
              <a:pPr>
                <a:spcBef>
                  <a:spcPct val="0"/>
                </a:spcBef>
              </a:pPr>
              <a:t>20</a:t>
            </a:fld>
            <a:endParaRPr lang="cs-CZ" altLang="cs-CZ"/>
          </a:p>
        </p:txBody>
      </p:sp>
      <p:sp>
        <p:nvSpPr>
          <p:cNvPr id="44035" name="Text Box 2">
            <a:extLst>
              <a:ext uri="{FF2B5EF4-FFF2-40B4-BE49-F238E27FC236}">
                <a16:creationId xmlns:a16="http://schemas.microsoft.com/office/drawing/2014/main" id="{31EC8DF4-FEF5-48AD-A665-241EC406B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43125" y="695325"/>
            <a:ext cx="2571750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77B6568D-F4C3-48FA-B543-2D7FC3B5003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E18D9114-6CA9-48C5-A50E-8D1513DF8E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8A2CD15-DF32-41AC-B8C1-83633E930AD0}" type="slidenum">
              <a:rPr lang="cs-CZ" altLang="cs-CZ" smtClean="0"/>
              <a:pPr>
                <a:spcBef>
                  <a:spcPct val="0"/>
                </a:spcBef>
              </a:pPr>
              <a:t>21</a:t>
            </a:fld>
            <a:endParaRPr lang="cs-CZ" altLang="cs-CZ"/>
          </a:p>
        </p:txBody>
      </p:sp>
      <p:sp>
        <p:nvSpPr>
          <p:cNvPr id="48131" name="Text Box 2">
            <a:extLst>
              <a:ext uri="{FF2B5EF4-FFF2-40B4-BE49-F238E27FC236}">
                <a16:creationId xmlns:a16="http://schemas.microsoft.com/office/drawing/2014/main" id="{F6CD606D-D060-41B0-8C04-7E4659E873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695325"/>
            <a:ext cx="4768850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C6DC62CC-F8A9-4548-A7D0-CFFF94A223D3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08BFE5CB-8861-4F8E-9F14-415F2DDDA3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F2E32D-B407-4BF8-9FA6-1E096CFCE47B}" type="slidenum">
              <a:rPr lang="cs-CZ" altLang="cs-CZ" smtClean="0"/>
              <a:pPr>
                <a:spcBef>
                  <a:spcPct val="0"/>
                </a:spcBef>
              </a:pPr>
              <a:t>22</a:t>
            </a:fld>
            <a:endParaRPr lang="cs-CZ" altLang="cs-CZ"/>
          </a:p>
        </p:txBody>
      </p:sp>
      <p:sp>
        <p:nvSpPr>
          <p:cNvPr id="50179" name="Text Box 2">
            <a:extLst>
              <a:ext uri="{FF2B5EF4-FFF2-40B4-BE49-F238E27FC236}">
                <a16:creationId xmlns:a16="http://schemas.microsoft.com/office/drawing/2014/main" id="{A52E3277-E65C-4295-AEA5-4F04B5A1F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695325"/>
            <a:ext cx="4768850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endParaRPr lang="cs-CZ" altLang="cs-CZ" sz="1800"/>
          </a:p>
        </p:txBody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CFC7B091-1CDD-4A35-BB26-FCB157EDE9E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1638" cy="411003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AA503CD-137F-4E3D-A30D-37E32B430F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E54F642-1DAF-470C-B2C2-EA36330E781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5F5DBE-946E-4BE8-817F-E3A906A0FDA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94835-2EE6-4A0E-96C4-322016239B4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24095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0102A71-C31B-44B4-BCB0-62E0242EA3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E5B2C5C-9862-4719-B496-6B69128192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A34FECE-52C4-4D88-8F77-AD5B05429A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F7264-3BFD-40DC-A903-673826A1704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10657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8ADC0B-75AC-45B1-BD96-513A8FEB83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C4FFF61-715F-47D1-BFDE-BD9BFA23A2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C73FE18-A5DB-4353-86F5-F4A785A1DE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1AEDC-D30C-4058-B54C-6450C0C9B62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07833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6B79A5E-AA60-4C94-A281-E956C1AF6F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7A08B4C-D7E3-455C-B109-BFCC01BEA9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2B7E178-30E8-4CFF-9208-8B280FC61B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23B09-2111-4279-B355-E6E0F0C51D2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6831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3FC40AA-AC61-4F2E-85B3-D7BAD3EE4A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4D42729-A380-4925-A10C-4C9A454942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C6A6727-7A3F-488D-87CE-72A905176A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85930A-B234-45CE-82F2-1A4CCAA5F30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3542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F5705B-778D-46C7-ABCE-E8EC137F16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32E77CF-14BC-4ED7-A842-8725D30DA7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F10FC4-BBAA-467B-A18E-4242B030D2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D8937-FD72-4542-A52F-8BF958BF386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004414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BCB8FE1-5083-4860-BC77-9B9D7BFD1F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666FAD6-B11B-480E-89BD-918063CB21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923112C-5768-42BF-8053-17C30EEE95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8AFBD-B0F9-44CB-A1F5-F98E31AE61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4924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32C7675-19DC-4597-B229-C1B0CF05A7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DF6A549-4429-4058-9A07-1830E8FB99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4CE38BC-54E8-4800-84B0-B6F628FC54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59F6E9-A8EB-45A8-811B-F1F58F74BA2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002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AAFAA5A-B890-4037-A508-21FAE74307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D57A8EF-39FE-48BB-941A-3759D046EA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8EDBCEC-8BA5-4ECF-90BA-3944B94C29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77B8F-FC04-4D30-AFAA-2DCD828589C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6225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D6EEB0-66E8-4331-B0CF-44414E8DF7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98FDC7-6D9D-4207-9543-9881EF2C0F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8F7EE0-0F33-4E50-9C27-A40587AF65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1DABF-AE9C-47F1-B7CC-AD407C6C158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1692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E69976D-1763-42F5-901C-E276E1BE18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3025B44-A882-4D35-A099-BCFB3BCFF8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112BCD1-A756-42DA-BC66-968E330DD9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AEC6E-3615-4337-8313-6230DC5A84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87903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DD24717-FAC0-44FB-B5AB-08790BD601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85B6FF2-010C-4A5E-8E12-F48E80443B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F1B6BAB-5ED9-4EB1-8B8A-22C1AA18462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0983C94-C2B6-4FA1-9E67-AD37B3111A6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FEC8DEC-6E98-4BDC-9804-B5A2F07B8AF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70158C0-D437-4558-9D8E-E8FA97FC2F3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872C302-E83C-4C92-A2C5-837644E623B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4213" y="908050"/>
            <a:ext cx="7772400" cy="2592388"/>
          </a:xfrm>
          <a:solidFill>
            <a:srgbClr val="A50021"/>
          </a:solidFill>
        </p:spPr>
        <p:txBody>
          <a:bodyPr/>
          <a:lstStyle/>
          <a:p>
            <a:pPr eaLnBrk="1" hangingPunct="1"/>
            <a:r>
              <a:rPr lang="cs-CZ" altLang="cs-CZ" b="1">
                <a:solidFill>
                  <a:srgbClr val="FFFF66"/>
                </a:solidFill>
              </a:rPr>
              <a:t>Autonomie,</a:t>
            </a:r>
            <a:br>
              <a:rPr lang="cs-CZ" altLang="cs-CZ" b="1">
                <a:solidFill>
                  <a:srgbClr val="FFFF66"/>
                </a:solidFill>
              </a:rPr>
            </a:br>
            <a:r>
              <a:rPr lang="cs-CZ" altLang="cs-CZ" b="1">
                <a:solidFill>
                  <a:srgbClr val="FFFF66"/>
                </a:solidFill>
              </a:rPr>
              <a:t>nadřazenost a přednost </a:t>
            </a:r>
            <a:br>
              <a:rPr lang="cs-CZ" altLang="cs-CZ" b="1">
                <a:solidFill>
                  <a:srgbClr val="FFFF66"/>
                </a:solidFill>
              </a:rPr>
            </a:br>
            <a:r>
              <a:rPr lang="cs-CZ" altLang="cs-CZ" b="1">
                <a:solidFill>
                  <a:srgbClr val="FFFF66"/>
                </a:solidFill>
              </a:rPr>
              <a:t>práva EU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82E1DB1-C6D3-4A8E-9AAA-F26F3CC3E71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4213" y="3500438"/>
            <a:ext cx="7775575" cy="2305050"/>
          </a:xfrm>
          <a:solidFill>
            <a:srgbClr val="A50021"/>
          </a:solidFill>
        </p:spPr>
        <p:txBody>
          <a:bodyPr/>
          <a:lstStyle/>
          <a:p>
            <a:pPr eaLnBrk="1" hangingPunct="1"/>
            <a:endParaRPr lang="cs-CZ" altLang="cs-CZ" sz="2800">
              <a:solidFill>
                <a:srgbClr val="F8FEA8"/>
              </a:solidFill>
            </a:endParaRPr>
          </a:p>
          <a:p>
            <a:pPr eaLnBrk="1" hangingPunct="1"/>
            <a:r>
              <a:rPr lang="cs-CZ" altLang="cs-CZ" sz="4400" b="1">
                <a:solidFill>
                  <a:srgbClr val="FFFF66"/>
                </a:solidFill>
              </a:rPr>
              <a:t>Přímý účinek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E817FB1-65BC-4CB4-983A-A19816C8B6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/>
              <a:t>Ústavní smlouva a Lisabon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7EE2849F-DD48-4571-8947-B697E060DA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1400" b="1" dirty="0">
              <a:solidFill>
                <a:srgbClr val="0000CC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>
                <a:solidFill>
                  <a:srgbClr val="0000CC"/>
                </a:solidFill>
              </a:rPr>
              <a:t>čl. I-6 bývalé Ústavní smlouvy: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>
                <a:solidFill>
                  <a:srgbClr val="A50021"/>
                </a:solidFill>
              </a:rPr>
              <a:t>Ústava a právo přijímané orgány Unie při výkonu jí svěřených pravomocí mají přednost před právem členských států. </a:t>
            </a:r>
          </a:p>
          <a:p>
            <a:pPr eaLnBrk="1" hangingPunct="1">
              <a:lnSpc>
                <a:spcPct val="80000"/>
              </a:lnSpc>
            </a:pPr>
            <a:endParaRPr lang="cs-CZ" altLang="cs-CZ" sz="1600" b="1" dirty="0">
              <a:solidFill>
                <a:srgbClr val="A5002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 err="1">
                <a:solidFill>
                  <a:srgbClr val="0000CC"/>
                </a:solidFill>
              </a:rPr>
              <a:t>prohl</a:t>
            </a:r>
            <a:r>
              <a:rPr lang="cs-CZ" altLang="cs-CZ" sz="1600" b="1" dirty="0">
                <a:solidFill>
                  <a:srgbClr val="0000CC"/>
                </a:solidFill>
              </a:rPr>
              <a:t>. č. 17 k Lisabonu (Prohlášení o přednosti práva):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600" b="1" dirty="0">
                <a:solidFill>
                  <a:srgbClr val="A50021"/>
                </a:solidFill>
              </a:rPr>
              <a:t>Konference připomíná, že v souladu s ustálenou judikaturou Soudního dvora Evropské unie mají Smlouvy a právo přijímané Unií na základě Smluv přednost před právem členských států, za podmínek stanovených touto judikaturou.</a:t>
            </a:r>
            <a:br>
              <a:rPr lang="cs-CZ" altLang="cs-CZ" sz="1400" b="1" dirty="0">
                <a:solidFill>
                  <a:srgbClr val="A50021"/>
                </a:solidFill>
              </a:rPr>
            </a:br>
            <a:endParaRPr lang="cs-CZ" altLang="cs-CZ" sz="1400" b="1" dirty="0">
              <a:solidFill>
                <a:srgbClr val="A50021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400" dirty="0">
                <a:solidFill>
                  <a:schemeClr val="bg1">
                    <a:lumMod val="65000"/>
                  </a:schemeClr>
                </a:solidFill>
              </a:rPr>
              <a:t>Konference dále rozhodla, že se k tomuto závěrečnému aktu připojí </a:t>
            </a:r>
            <a:r>
              <a:rPr lang="cs-CZ" altLang="cs-CZ" sz="1400" b="1" dirty="0">
                <a:solidFill>
                  <a:schemeClr val="bg1">
                    <a:lumMod val="65000"/>
                  </a:schemeClr>
                </a:solidFill>
              </a:rPr>
              <a:t>stanovisko právní služby Rady</a:t>
            </a:r>
            <a:r>
              <a:rPr lang="cs-CZ" altLang="cs-CZ" sz="1400" dirty="0">
                <a:solidFill>
                  <a:schemeClr val="bg1">
                    <a:lumMod val="65000"/>
                  </a:schemeClr>
                </a:solidFill>
              </a:rPr>
              <a:t> o přednosti práva ES </a:t>
            </a:r>
            <a:r>
              <a:rPr lang="cs-CZ" altLang="cs-CZ" sz="1400" i="1" dirty="0">
                <a:solidFill>
                  <a:schemeClr val="bg1">
                    <a:lumMod val="65000"/>
                  </a:schemeClr>
                </a:solidFill>
              </a:rPr>
              <a:t>ze dne 22. června 2007:</a:t>
            </a:r>
            <a:br>
              <a:rPr lang="cs-CZ" altLang="cs-CZ" sz="1400" dirty="0">
                <a:solidFill>
                  <a:schemeClr val="bg1">
                    <a:lumMod val="65000"/>
                  </a:schemeClr>
                </a:solidFill>
              </a:rPr>
            </a:br>
            <a:endParaRPr lang="cs-CZ" altLang="cs-CZ" sz="1400" i="1" dirty="0">
              <a:solidFill>
                <a:schemeClr val="bg1">
                  <a:lumMod val="65000"/>
                </a:schemeClr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400" i="1" dirty="0">
                <a:solidFill>
                  <a:schemeClr val="bg1">
                    <a:lumMod val="65000"/>
                  </a:schemeClr>
                </a:solidFill>
              </a:rPr>
              <a:t>Z judikatury Soudního dvora vyplývá, že přednost práva ES je základní zásadou práva Společenství. Podle Soudního dvora je tato zásada neodmyslitelným prvkem zvláštní povahy Evropského společenství. V době prvního rozsudku této ustálené judikatury (rozsudek ze dne 15. července 1964 ve věci 6/64, </a:t>
            </a:r>
            <a:r>
              <a:rPr lang="cs-CZ" altLang="cs-CZ" sz="1400" i="1" dirty="0" err="1">
                <a:solidFill>
                  <a:schemeClr val="bg1">
                    <a:lumMod val="65000"/>
                  </a:schemeClr>
                </a:solidFill>
              </a:rPr>
              <a:t>Costa</a:t>
            </a:r>
            <a:r>
              <a:rPr lang="cs-CZ" altLang="cs-CZ" sz="1400" i="1" dirty="0">
                <a:solidFill>
                  <a:schemeClr val="bg1">
                    <a:lumMod val="65000"/>
                  </a:schemeClr>
                </a:solidFill>
              </a:rPr>
              <a:t>/ENEL</a:t>
            </a:r>
            <a:r>
              <a:rPr lang="cs-CZ" altLang="cs-CZ" sz="1400" b="1" i="1" dirty="0">
                <a:solidFill>
                  <a:schemeClr val="bg1">
                    <a:lumMod val="65000"/>
                  </a:schemeClr>
                </a:solidFill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</a:t>
            </a:r>
            <a:r>
              <a:rPr lang="cs-CZ" altLang="cs-CZ" sz="1400" i="1" dirty="0">
                <a:solidFill>
                  <a:schemeClr val="bg1">
                    <a:lumMod val="65000"/>
                  </a:schemeClr>
                </a:solidFill>
              </a:rPr>
              <a:t>) nebyla ve Smlouvě žádná zmínka o přednosti. Je tomu tak i dnes. Skutečnost, že zásada přednosti nebude v budoucí smlouvě uvedena, nezmění žádným způsobem existenci této zásady ani stávající judikaturu Soudního dvora.“</a:t>
            </a:r>
            <a:br>
              <a:rPr lang="cs-CZ" altLang="cs-CZ" sz="1400" dirty="0">
                <a:solidFill>
                  <a:schemeClr val="bg1">
                    <a:lumMod val="65000"/>
                  </a:schemeClr>
                </a:solidFill>
              </a:rPr>
            </a:br>
            <a:endParaRPr lang="cs-CZ" altLang="cs-CZ" sz="1400" b="1" dirty="0">
              <a:solidFill>
                <a:schemeClr val="bg1">
                  <a:lumMod val="65000"/>
                </a:schemeClr>
              </a:solidFill>
              <a:hlinkClick r:id="" action="ppaction://noaction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400" b="1" dirty="0">
                <a:solidFill>
                  <a:schemeClr val="bg1">
                    <a:lumMod val="65000"/>
                  </a:schemeClr>
                </a:solidFill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</a:t>
            </a:r>
            <a:r>
              <a:rPr lang="cs-CZ" altLang="cs-CZ" sz="1400" i="1" dirty="0">
                <a:solidFill>
                  <a:schemeClr val="bg1">
                    <a:lumMod val="65000"/>
                  </a:schemeClr>
                </a:solidFill>
              </a:rPr>
              <a:t>„Z toho vyplývá, (…) že právo vytvořené </a:t>
            </a:r>
            <a:r>
              <a:rPr lang="cs-CZ" altLang="cs-CZ" sz="1400" b="1" i="1" dirty="0">
                <a:solidFill>
                  <a:schemeClr val="bg1">
                    <a:lumMod val="65000"/>
                  </a:schemeClr>
                </a:solidFill>
              </a:rPr>
              <a:t>Smlouvou, tedy autonomním pramenem práva,</a:t>
            </a:r>
            <a:r>
              <a:rPr lang="cs-CZ" altLang="cs-CZ" sz="1400" i="1" dirty="0">
                <a:solidFill>
                  <a:schemeClr val="bg1">
                    <a:lumMod val="65000"/>
                  </a:schemeClr>
                </a:solidFill>
              </a:rPr>
              <a:t> by nemělo být vzhledem ke své zvláštní a původní povaze převáženo vnitrostátními právními předpisy jakéhokoli charakteru, pokud nemá ztratit svůj charakter práva Společenství a pokud nemá být zpochybněn právní základ Společenství samotného.“</a:t>
            </a:r>
            <a:br>
              <a:rPr lang="cs-CZ" altLang="cs-CZ" sz="1400" dirty="0">
                <a:solidFill>
                  <a:schemeClr val="bg1">
                    <a:lumMod val="65000"/>
                  </a:schemeClr>
                </a:solidFill>
              </a:rPr>
            </a:br>
            <a:endParaRPr lang="cs-CZ" altLang="cs-CZ" sz="14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A9998379-635D-4F1A-A73F-4951B51571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/>
              <a:t>Přednost systémová ?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9AC12433-CA7C-455E-8CD6-66DC6DA5E2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b="1" dirty="0">
                <a:solidFill>
                  <a:srgbClr val="A50021"/>
                </a:solidFill>
              </a:rPr>
              <a:t>Existuje přednost normativní (systémová)?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Může být rozporná vnitrostátní norma prohlášena za neplatnou?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b="1" i="1" dirty="0"/>
              <a:t>- ESD nemá pravomoc posuzovat soulad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b="1" i="1" dirty="0"/>
              <a:t>- ESD nemá pravomoc rušit vnitrostátní normy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>
                <a:solidFill>
                  <a:schemeClr val="bg1">
                    <a:lumMod val="65000"/>
                  </a:schemeClr>
                </a:solidFill>
              </a:rPr>
              <a:t>- rozpor NESMÍ ZKOUMAT ÚSTAVNÍ SOUD, ale aplikující nižší soud !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b="1" dirty="0">
                <a:solidFill>
                  <a:srgbClr val="A50021"/>
                </a:solidFill>
              </a:rPr>
              <a:t>ESD může konstatovat povinnost </a:t>
            </a:r>
            <a:r>
              <a:rPr lang="cs-CZ" altLang="cs-CZ" sz="2800" b="1" dirty="0" err="1">
                <a:solidFill>
                  <a:srgbClr val="A50021"/>
                </a:solidFill>
              </a:rPr>
              <a:t>čl</a:t>
            </a:r>
            <a:r>
              <a:rPr lang="cs-CZ" altLang="cs-CZ" sz="2800" b="1" dirty="0">
                <a:solidFill>
                  <a:srgbClr val="A50021"/>
                </a:solidFill>
              </a:rPr>
              <a:t>-státu zrušit rozpornou normu nebo ji nepřijímat – nevyhovění je porušením práva EU</a:t>
            </a:r>
            <a:endParaRPr lang="cs-CZ" altLang="cs-CZ" sz="2800" i="1" dirty="0"/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Franc. námořníci – </a:t>
            </a:r>
            <a:r>
              <a:rPr lang="cs-CZ" altLang="cs-CZ" sz="2800" dirty="0" err="1"/>
              <a:t>rozh</a:t>
            </a:r>
            <a:r>
              <a:rPr lang="cs-CZ" altLang="cs-CZ" sz="2800" dirty="0"/>
              <a:t>. 167/73 a C-334/94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>
                <a:solidFill>
                  <a:srgbClr val="008000"/>
                </a:solidFill>
              </a:rPr>
              <a:t>TOTO UŽ NENÍ JEN APLIKAČNÍ PŘEDNOST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4E2BB93B-6270-4F6C-8E12-BB7A6C8760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/>
              <a:t>Přednost i před ústavou?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C5339C7-E070-46C6-BF53-A9D14D3EBA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00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ESD:</a:t>
            </a:r>
            <a:r>
              <a:rPr lang="cs-CZ" altLang="cs-CZ" sz="2000"/>
              <a:t> samozřejmě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Německo:</a:t>
            </a:r>
            <a:r>
              <a:rPr lang="cs-CZ" altLang="cs-CZ" sz="2000"/>
              <a:t> Spolk. úst. soud - Solange I (1974), ECB 2020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Francie:</a:t>
            </a:r>
            <a:r>
              <a:rPr lang="cs-CZ" altLang="cs-CZ" sz="2000"/>
              <a:t> ústava měněna před ratifikací, předběžný ústavní přezkum 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rozpor směrnice s ústavou: nelze zkoumat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/>
              <a:t>rozpor implementačního zákona ke směrnici s ústavou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/>
              <a:t>ČR:</a:t>
            </a:r>
            <a:r>
              <a:rPr lang="cs-CZ" altLang="cs-CZ" sz="2000"/>
              <a:t> </a:t>
            </a:r>
            <a:r>
              <a:rPr lang="cs-CZ" altLang="cs-CZ" sz="2000" i="1"/>
              <a:t>podstata materiálního právního státu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i="1"/>
              <a:t>evropský zatýkací rozkaz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i="1"/>
              <a:t>1. nález o Lisabonu: „čl. 10a Ústavy nelze použít k neomezenému přenosu svrchovanosti“ – ČR zůstává svrchovaný stát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/>
              <a:t>Žádný zásadní (otevřený) konflikt v současné době nikde neexistuje (kromě Polska – od 7.10.2021 – nález ÚS)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b="1">
              <a:solidFill>
                <a:srgbClr val="CC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b="1">
                <a:solidFill>
                  <a:srgbClr val="CC0000"/>
                </a:solidFill>
              </a:rPr>
              <a:t>Jasné: přednost nelze akceptovat tam, kde EU jedná nad rámec svěřených pravomocí (ale kdo to posoudí-?)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4A4EE87C-BCB8-4785-80B4-EFAF2F130D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25575"/>
          </a:xfrm>
          <a:solidFill>
            <a:srgbClr val="8AEBFE"/>
          </a:solidFill>
        </p:spPr>
        <p:txBody>
          <a:bodyPr/>
          <a:lstStyle/>
          <a:p>
            <a:pPr eaLnBrk="1" hangingPunct="1"/>
            <a:r>
              <a:rPr lang="cs-CZ" altLang="cs-CZ" sz="3600"/>
              <a:t>Různé projevy </a:t>
            </a:r>
            <a:r>
              <a:rPr lang="cs-CZ" altLang="cs-CZ" sz="3600" b="1">
                <a:solidFill>
                  <a:srgbClr val="C21C0A"/>
                </a:solidFill>
              </a:rPr>
              <a:t>nadřazenosti</a:t>
            </a:r>
            <a:r>
              <a:rPr lang="cs-CZ" altLang="cs-CZ" sz="3600"/>
              <a:t> práva EU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A4652473-9E17-40E6-B91D-573444DDEF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  <a:solidFill>
            <a:srgbClr val="C9FAFF"/>
          </a:solidFill>
        </p:spPr>
        <p:txBody>
          <a:bodyPr/>
          <a:lstStyle/>
          <a:p>
            <a:pPr lvl="1" eaLnBrk="1" hangingPunct="1"/>
            <a:r>
              <a:rPr lang="cs-CZ" altLang="cs-CZ">
                <a:solidFill>
                  <a:srgbClr val="660066"/>
                </a:solidFill>
              </a:rPr>
              <a:t>nadřazenost &gt; přednost</a:t>
            </a:r>
          </a:p>
          <a:p>
            <a:pPr eaLnBrk="1" hangingPunct="1"/>
            <a:r>
              <a:rPr lang="cs-CZ" altLang="cs-CZ" sz="2800"/>
              <a:t>1. Unijní norma přímo aplikovatelná: nahradí národní normu (substituce), tj. uplatní se </a:t>
            </a:r>
            <a:r>
              <a:rPr lang="cs-CZ" altLang="cs-CZ" sz="2800" b="1"/>
              <a:t>přednost </a:t>
            </a:r>
          </a:p>
          <a:p>
            <a:pPr lvl="1" eaLnBrk="1" hangingPunct="1"/>
            <a:r>
              <a:rPr lang="cs-CZ" altLang="cs-CZ" i="1">
                <a:solidFill>
                  <a:srgbClr val="C00000"/>
                </a:solidFill>
              </a:rPr>
              <a:t>přednost je vázána na aplikaci</a:t>
            </a:r>
          </a:p>
          <a:p>
            <a:pPr eaLnBrk="1" hangingPunct="1"/>
            <a:r>
              <a:rPr lang="cs-CZ" altLang="cs-CZ" sz="2800"/>
              <a:t>2. Unijní norma není přímo aplikovatelná: </a:t>
            </a:r>
            <a:r>
              <a:rPr lang="cs-CZ" altLang="cs-CZ" sz="2800" b="1"/>
              <a:t>jiné formy nadřazenosti</a:t>
            </a:r>
            <a:r>
              <a:rPr lang="cs-CZ" altLang="cs-CZ" sz="2800"/>
              <a:t> (přímý účinek směrnice, „eurokonformní“ výklad, odpovědnost státu vůči jednotlivci)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B983F119-17BD-496B-9012-4017A835AB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FF9933"/>
          </a:solidFill>
        </p:spPr>
        <p:txBody>
          <a:bodyPr/>
          <a:lstStyle/>
          <a:p>
            <a:pPr eaLnBrk="1" hangingPunct="1"/>
            <a:r>
              <a:rPr lang="cs-CZ" altLang="cs-CZ"/>
              <a:t>Přímý účinek - pojem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408A32A6-13CC-4DA8-AEB1-B95D4F5625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7EDAF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>
                <a:solidFill>
                  <a:srgbClr val="C21C0A"/>
                </a:solidFill>
              </a:rPr>
              <a:t>závaznost a vynutitelnost práva </a:t>
            </a:r>
            <a:r>
              <a:rPr lang="cs-CZ" altLang="cs-CZ" sz="2800" b="1" u="sng">
                <a:solidFill>
                  <a:srgbClr val="C21C0A"/>
                </a:solidFill>
              </a:rPr>
              <a:t>vůči jednotlivcům</a:t>
            </a:r>
            <a:endParaRPr lang="cs-CZ" altLang="cs-CZ" sz="2800" b="1">
              <a:solidFill>
                <a:srgbClr val="C21C0A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 b="1">
                <a:solidFill>
                  <a:srgbClr val="C21C0A"/>
                </a:solidFill>
              </a:rPr>
              <a:t>TJ. VZTAHUJE SE DANÉ PRAVIDLO PŘÍMO NA JEDNOTLIVCE ?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všechny právní předpisy včetně práva mezinárodního a unijního jsou vždy závazné a účinné </a:t>
            </a:r>
            <a:r>
              <a:rPr lang="cs-CZ" altLang="cs-CZ" sz="2800" b="1"/>
              <a:t>vůči státu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vůči jednotlivcům:</a:t>
            </a:r>
            <a:r>
              <a:rPr lang="cs-CZ" altLang="cs-CZ" sz="2800"/>
              <a:t> ne vždy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mezinárodní smlouvy: prostřednictvím Ústavy (čl. 10), samy o sobě nikoli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právo EU (vč. primárního práva): podle ESD - automaticky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FE09BBF0-BA5B-4F86-8FE8-98F3CD7E29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FF9933"/>
          </a:solidFill>
        </p:spPr>
        <p:txBody>
          <a:bodyPr/>
          <a:lstStyle/>
          <a:p>
            <a:pPr eaLnBrk="1" hangingPunct="1"/>
            <a:r>
              <a:rPr lang="cs-CZ" altLang="cs-CZ"/>
              <a:t>Přímý účinek - předpoklady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0AE18187-E6C2-48B1-A54F-FF39CFD129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7EDAF"/>
          </a:solidFill>
        </p:spPr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Základní předpoklad přímého účinku: </a:t>
            </a:r>
            <a:r>
              <a:rPr lang="cs-CZ" altLang="cs-CZ" b="1">
                <a:solidFill>
                  <a:srgbClr val="C21C0A"/>
                </a:solidFill>
              </a:rPr>
              <a:t>přímá použitelnost (aplikovatelnost)</a:t>
            </a:r>
            <a:r>
              <a:rPr lang="cs-CZ" altLang="cs-CZ"/>
              <a:t> </a:t>
            </a:r>
          </a:p>
          <a:p>
            <a:pPr eaLnBrk="1" hangingPunct="1"/>
            <a:r>
              <a:rPr lang="cs-CZ" altLang="cs-CZ"/>
              <a:t>= k aplikaci ustanovení na jednotlivce není třeba prováděcího předpisu, aplikuje se tak jak je </a:t>
            </a:r>
            <a:r>
              <a:rPr lang="cs-CZ" altLang="cs-CZ">
                <a:solidFill>
                  <a:srgbClr val="0000CC"/>
                </a:solidFill>
              </a:rPr>
              <a:t>(= vlastnost ustanovení)</a:t>
            </a:r>
          </a:p>
          <a:p>
            <a:pPr lvl="1" eaLnBrk="1" hangingPunct="1"/>
            <a:r>
              <a:rPr lang="cs-CZ" altLang="cs-CZ"/>
              <a:t>USA: „self-executing“</a:t>
            </a:r>
          </a:p>
          <a:p>
            <a:pPr eaLnBrk="1" hangingPunct="1"/>
            <a:r>
              <a:rPr lang="cs-CZ" altLang="cs-CZ"/>
              <a:t>přímý účinek </a:t>
            </a:r>
            <a:r>
              <a:rPr lang="cs-CZ" altLang="cs-CZ">
                <a:solidFill>
                  <a:srgbClr val="0000CC"/>
                </a:solidFill>
              </a:rPr>
              <a:t>= právní následek</a:t>
            </a:r>
          </a:p>
          <a:p>
            <a:pPr eaLnBrk="1" hangingPunct="1"/>
            <a:endParaRPr lang="cs-CZ" altLang="cs-CZ">
              <a:solidFill>
                <a:srgbClr val="0000CC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FD4FE1F8-4D98-44EA-838D-1A01F8B863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FF9933"/>
          </a:solidFill>
        </p:spPr>
        <p:txBody>
          <a:bodyPr/>
          <a:lstStyle/>
          <a:p>
            <a:pPr eaLnBrk="1" hangingPunct="1"/>
            <a:r>
              <a:rPr lang="cs-CZ" altLang="cs-CZ"/>
              <a:t>Přímý účinek - podmínky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CC484E28-9E26-4F95-9D4E-4FF314173F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7EDAF"/>
          </a:solidFill>
        </p:spPr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1. přímá aplikovatelnost (použitelnost)</a:t>
            </a:r>
          </a:p>
          <a:p>
            <a:pPr eaLnBrk="1" hangingPunct="1"/>
            <a:r>
              <a:rPr lang="cs-CZ" altLang="cs-CZ"/>
              <a:t>2. bezpodmínečnost aplikace (ta nezávisí na žádném opatření státu)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1C8C77E4-6379-4A6E-B8C9-9D1C4AB3F9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2500" y="981075"/>
            <a:ext cx="1512888" cy="935038"/>
          </a:xfrm>
          <a:prstGeom prst="rect">
            <a:avLst/>
          </a:prstGeom>
          <a:solidFill>
            <a:srgbClr val="F6FDA1"/>
          </a:solidFill>
          <a:ln w="762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cs-CZ" sz="2400" b="1">
                <a:solidFill>
                  <a:srgbClr val="000000"/>
                </a:solidFill>
                <a:ea typeface="Arial Unicode MS" pitchFamily="34" charset="-128"/>
              </a:rPr>
              <a:t>E </a:t>
            </a:r>
            <a:r>
              <a:rPr lang="cs-CZ" altLang="cs-CZ" sz="2400" b="1">
                <a:solidFill>
                  <a:srgbClr val="000000"/>
                </a:solidFill>
                <a:ea typeface="Arial Unicode MS" pitchFamily="34" charset="-128"/>
              </a:rPr>
              <a:t>U</a:t>
            </a:r>
            <a:endParaRPr lang="en-GB" altLang="cs-CZ" sz="2400" b="1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9F4008D3-AD7A-4F1F-82CE-32921F39F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4438" y="5229225"/>
            <a:ext cx="1441450" cy="936625"/>
          </a:xfrm>
          <a:prstGeom prst="rect">
            <a:avLst/>
          </a:prstGeom>
          <a:solidFill>
            <a:srgbClr val="FF9933"/>
          </a:solidFill>
          <a:ln w="57240">
            <a:solidFill>
              <a:srgbClr val="FF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cs-CZ" sz="1800">
                <a:solidFill>
                  <a:srgbClr val="000000"/>
                </a:solidFill>
                <a:ea typeface="Arial Unicode MS" pitchFamily="34" charset="-128"/>
              </a:rPr>
              <a:t>jednotlivec</a:t>
            </a:r>
          </a:p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cs-CZ" sz="1800">
                <a:solidFill>
                  <a:srgbClr val="000000"/>
                </a:solidFill>
                <a:ea typeface="Arial Unicode MS" pitchFamily="34" charset="-128"/>
              </a:rPr>
              <a:t>(osoba)</a:t>
            </a:r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AA044D32-9DB8-4667-8C5C-2795FC00A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3355975"/>
            <a:ext cx="1441450" cy="936625"/>
          </a:xfrm>
          <a:prstGeom prst="rect">
            <a:avLst/>
          </a:prstGeom>
          <a:solidFill>
            <a:srgbClr val="FFFFCC"/>
          </a:solidFill>
          <a:ln w="762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cs-CZ" sz="2000">
                <a:solidFill>
                  <a:srgbClr val="000000"/>
                </a:solidFill>
                <a:ea typeface="Arial Unicode MS" pitchFamily="34" charset="-128"/>
              </a:rPr>
              <a:t>členský</a:t>
            </a:r>
          </a:p>
          <a:p>
            <a:pPr algn="ctr" eaLnBrk="1" hangingPunct="1">
              <a:spcBef>
                <a:spcPct val="0"/>
              </a:spcBef>
              <a:buClr>
                <a:srgbClr val="000000"/>
              </a:buClr>
              <a:buFontTx/>
              <a:buNone/>
            </a:pPr>
            <a:r>
              <a:rPr lang="en-GB" altLang="cs-CZ" sz="2000">
                <a:solidFill>
                  <a:srgbClr val="000000"/>
                </a:solidFill>
                <a:ea typeface="Arial Unicode MS" pitchFamily="34" charset="-128"/>
              </a:rPr>
              <a:t>stát</a:t>
            </a:r>
          </a:p>
        </p:txBody>
      </p:sp>
      <p:sp>
        <p:nvSpPr>
          <p:cNvPr id="31749" name="Line 5">
            <a:extLst>
              <a:ext uri="{FF2B5EF4-FFF2-40B4-BE49-F238E27FC236}">
                <a16:creationId xmlns:a16="http://schemas.microsoft.com/office/drawing/2014/main" id="{60EFD35C-963F-4D9B-8076-190C5AAB43F9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1916113"/>
            <a:ext cx="2017712" cy="1439862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0" name="Line 6">
            <a:extLst>
              <a:ext uri="{FF2B5EF4-FFF2-40B4-BE49-F238E27FC236}">
                <a16:creationId xmlns:a16="http://schemas.microsoft.com/office/drawing/2014/main" id="{42266C95-6E29-48B6-B88F-4AFBED318D2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22713" y="4292600"/>
            <a:ext cx="2306637" cy="1368425"/>
          </a:xfrm>
          <a:prstGeom prst="line">
            <a:avLst/>
          </a:prstGeom>
          <a:noFill/>
          <a:ln w="76320">
            <a:solidFill>
              <a:srgbClr val="009900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1" name="Line 7">
            <a:extLst>
              <a:ext uri="{FF2B5EF4-FFF2-40B4-BE49-F238E27FC236}">
                <a16:creationId xmlns:a16="http://schemas.microsoft.com/office/drawing/2014/main" id="{1F371BF4-D40F-43AB-B81F-C9ADBC1C2D7F}"/>
              </a:ext>
            </a:extLst>
          </p:cNvPr>
          <p:cNvSpPr>
            <a:spLocks noChangeShapeType="1"/>
          </p:cNvSpPr>
          <p:nvPr/>
        </p:nvSpPr>
        <p:spPr bwMode="auto">
          <a:xfrm>
            <a:off x="6156325" y="3357563"/>
            <a:ext cx="0" cy="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2" name="Line 8">
            <a:extLst>
              <a:ext uri="{FF2B5EF4-FFF2-40B4-BE49-F238E27FC236}">
                <a16:creationId xmlns:a16="http://schemas.microsoft.com/office/drawing/2014/main" id="{0957A81F-94D3-4869-81D3-3279A2CF047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75013" y="1916113"/>
            <a:ext cx="938212" cy="3313112"/>
          </a:xfrm>
          <a:prstGeom prst="line">
            <a:avLst/>
          </a:prstGeom>
          <a:noFill/>
          <a:ln w="76320">
            <a:solidFill>
              <a:srgbClr val="FC080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3" name="Text Box 9">
            <a:extLst>
              <a:ext uri="{FF2B5EF4-FFF2-40B4-BE49-F238E27FC236}">
                <a16:creationId xmlns:a16="http://schemas.microsoft.com/office/drawing/2014/main" id="{EF5D4E97-59B6-4CCE-B26A-481E220B0770}"/>
              </a:ext>
            </a:extLst>
          </p:cNvPr>
          <p:cNvSpPr txBox="1">
            <a:spLocks noChangeArrowheads="1"/>
          </p:cNvSpPr>
          <p:nvPr/>
        </p:nvSpPr>
        <p:spPr bwMode="auto">
          <a:xfrm rot="-4320000">
            <a:off x="3470275" y="3522663"/>
            <a:ext cx="12763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FF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</a:rPr>
              <a:t>nařízení</a:t>
            </a:r>
          </a:p>
        </p:txBody>
      </p:sp>
      <p:sp>
        <p:nvSpPr>
          <p:cNvPr id="31754" name="Text Box 10">
            <a:extLst>
              <a:ext uri="{FF2B5EF4-FFF2-40B4-BE49-F238E27FC236}">
                <a16:creationId xmlns:a16="http://schemas.microsoft.com/office/drawing/2014/main" id="{F1C10DD5-8B59-4B55-8AD2-02C84C7551BA}"/>
              </a:ext>
            </a:extLst>
          </p:cNvPr>
          <p:cNvSpPr txBox="1">
            <a:spLocks noChangeArrowheads="1"/>
          </p:cNvSpPr>
          <p:nvPr/>
        </p:nvSpPr>
        <p:spPr bwMode="auto">
          <a:xfrm rot="2340000">
            <a:off x="5275263" y="1958975"/>
            <a:ext cx="12366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8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8000"/>
                </a:solidFill>
                <a:latin typeface="Arial Unicode MS" pitchFamily="34" charset="-128"/>
                <a:ea typeface="Arial Unicode MS" pitchFamily="34" charset="-128"/>
              </a:rPr>
              <a:t>směrnice</a:t>
            </a:r>
            <a:r>
              <a:rPr lang="cs-CZ" altLang="cs-CZ" sz="1800" b="1">
                <a:solidFill>
                  <a:srgbClr val="008000"/>
                </a:solidFill>
                <a:ea typeface="Arial Unicode MS" pitchFamily="34" charset="-128"/>
              </a:rPr>
              <a:t> </a:t>
            </a:r>
            <a:r>
              <a:rPr lang="en-GB" altLang="cs-CZ" sz="1800" b="1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</a:rPr>
              <a:t>nařízení</a:t>
            </a:r>
          </a:p>
        </p:txBody>
      </p:sp>
      <p:sp>
        <p:nvSpPr>
          <p:cNvPr id="31755" name="Text Box 11">
            <a:extLst>
              <a:ext uri="{FF2B5EF4-FFF2-40B4-BE49-F238E27FC236}">
                <a16:creationId xmlns:a16="http://schemas.microsoft.com/office/drawing/2014/main" id="{F4138E31-0CCD-4A1B-A183-1CCE5A258B96}"/>
              </a:ext>
            </a:extLst>
          </p:cNvPr>
          <p:cNvSpPr txBox="1">
            <a:spLocks noChangeArrowheads="1"/>
          </p:cNvSpPr>
          <p:nvPr/>
        </p:nvSpPr>
        <p:spPr bwMode="auto">
          <a:xfrm rot="-1740000">
            <a:off x="4572000" y="4799013"/>
            <a:ext cx="2400300" cy="1192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</a:rPr>
              <a:t>vnitrostátní právo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</a:rPr>
              <a:t>upravené podle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</a:rPr>
              <a:t>implementované směrnice</a:t>
            </a:r>
          </a:p>
        </p:txBody>
      </p:sp>
      <p:sp>
        <p:nvSpPr>
          <p:cNvPr id="31756" name="Text Box 12">
            <a:extLst>
              <a:ext uri="{FF2B5EF4-FFF2-40B4-BE49-F238E27FC236}">
                <a16:creationId xmlns:a16="http://schemas.microsoft.com/office/drawing/2014/main" id="{8BDB9DA4-872F-4712-A394-3DC1243E63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2781300"/>
            <a:ext cx="16668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</a:rPr>
              <a:t>implementace </a:t>
            </a:r>
          </a:p>
        </p:txBody>
      </p:sp>
      <p:sp>
        <p:nvSpPr>
          <p:cNvPr id="31757" name="Line 13">
            <a:extLst>
              <a:ext uri="{FF2B5EF4-FFF2-40B4-BE49-F238E27FC236}">
                <a16:creationId xmlns:a16="http://schemas.microsoft.com/office/drawing/2014/main" id="{FA4A605F-ED6E-4962-8964-33C390AA195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1916113"/>
            <a:ext cx="1587" cy="1587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8" name="Line 14">
            <a:extLst>
              <a:ext uri="{FF2B5EF4-FFF2-40B4-BE49-F238E27FC236}">
                <a16:creationId xmlns:a16="http://schemas.microsoft.com/office/drawing/2014/main" id="{60AA4548-2C98-424E-A35A-17DF1D363032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1916113"/>
            <a:ext cx="2074862" cy="1439862"/>
          </a:xfrm>
          <a:prstGeom prst="line">
            <a:avLst/>
          </a:prstGeom>
          <a:noFill/>
          <a:ln w="76320">
            <a:solidFill>
              <a:srgbClr val="0099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1759" name="Text Box 15">
            <a:extLst>
              <a:ext uri="{FF2B5EF4-FFF2-40B4-BE49-F238E27FC236}">
                <a16:creationId xmlns:a16="http://schemas.microsoft.com/office/drawing/2014/main" id="{A378B18B-43E6-437C-91BF-64E2744B2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2997200"/>
            <a:ext cx="11080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</a:rPr>
              <a:t>směrnice</a:t>
            </a:r>
          </a:p>
        </p:txBody>
      </p:sp>
      <p:sp>
        <p:nvSpPr>
          <p:cNvPr id="31760" name="Text Box 16">
            <a:extLst>
              <a:ext uri="{FF2B5EF4-FFF2-40B4-BE49-F238E27FC236}">
                <a16:creationId xmlns:a16="http://schemas.microsoft.com/office/drawing/2014/main" id="{C79E2B80-477B-47CC-BFFF-096F0428D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75" y="425450"/>
            <a:ext cx="2460625" cy="91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49263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rPr>
              <a:t>prameny sekundárního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rPr>
              <a:t>práva v jednotlivých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cs-CZ" sz="1800" b="1">
                <a:solidFill>
                  <a:srgbClr val="000000"/>
                </a:solidFill>
                <a:latin typeface="Times New Roman" panose="02020603050405020304" pitchFamily="18" charset="0"/>
                <a:ea typeface="Arial Unicode MS" pitchFamily="34" charset="-128"/>
              </a:rPr>
              <a:t>vztazích</a:t>
            </a:r>
          </a:p>
        </p:txBody>
      </p:sp>
      <p:sp>
        <p:nvSpPr>
          <p:cNvPr id="26641" name="Line 17">
            <a:extLst>
              <a:ext uri="{FF2B5EF4-FFF2-40B4-BE49-F238E27FC236}">
                <a16:creationId xmlns:a16="http://schemas.microsoft.com/office/drawing/2014/main" id="{EDC39D09-7AB5-41F2-A3AA-A61327AF28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987675" y="1916113"/>
            <a:ext cx="936625" cy="3313112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cs-CZ"/>
          </a:p>
        </p:txBody>
      </p:sp>
      <p:sp>
        <p:nvSpPr>
          <p:cNvPr id="26642" name="Line 18">
            <a:extLst>
              <a:ext uri="{FF2B5EF4-FFF2-40B4-BE49-F238E27FC236}">
                <a16:creationId xmlns:a16="http://schemas.microsoft.com/office/drawing/2014/main" id="{A5E5AA2B-A6F0-42D8-A13B-29F9531770E6}"/>
              </a:ext>
            </a:extLst>
          </p:cNvPr>
          <p:cNvSpPr>
            <a:spLocks noChangeShapeType="1"/>
          </p:cNvSpPr>
          <p:nvPr/>
        </p:nvSpPr>
        <p:spPr bwMode="auto">
          <a:xfrm>
            <a:off x="3924300" y="1916113"/>
            <a:ext cx="1970088" cy="1447800"/>
          </a:xfrm>
          <a:prstGeom prst="line">
            <a:avLst/>
          </a:prstGeom>
          <a:ln>
            <a:headEnd/>
            <a:tailEnd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9F15AD9D-CD2A-4642-AA02-EC1CDAE69E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3625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chemeClr val="bg1">
                    <a:lumMod val="65000"/>
                  </a:schemeClr>
                </a:solidFill>
              </a:rPr>
              <a:t>Přímý účinek ustanovení primárního práva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560797A2-14AB-4C54-861D-BD1FD21C06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7025" y="1960563"/>
            <a:ext cx="8389938" cy="4116387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/>
              <a:t>1. ustanovení je </a:t>
            </a:r>
            <a:r>
              <a:rPr lang="cs-CZ" altLang="cs-CZ" sz="3600">
                <a:solidFill>
                  <a:srgbClr val="4A9C65"/>
                </a:solidFill>
              </a:rPr>
              <a:t>přímo aplikovatelné</a:t>
            </a:r>
            <a:r>
              <a:rPr lang="cs-CZ" altLang="cs-CZ" sz="3600"/>
              <a:t> (self- executing): </a:t>
            </a:r>
            <a:r>
              <a:rPr lang="cs-CZ" altLang="cs-CZ" sz="3600">
                <a:solidFill>
                  <a:srgbClr val="4A9C65"/>
                </a:solidFill>
              </a:rPr>
              <a:t>ANO</a:t>
            </a:r>
            <a:r>
              <a:rPr lang="cs-CZ" altLang="cs-CZ" sz="3600"/>
              <a:t> (čl. 101)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/>
              <a:t>2. ustanovení </a:t>
            </a:r>
            <a:r>
              <a:rPr lang="cs-CZ" altLang="cs-CZ" sz="3600">
                <a:solidFill>
                  <a:srgbClr val="C96A35"/>
                </a:solidFill>
              </a:rPr>
              <a:t>není přímo aplikovatelné,</a:t>
            </a:r>
            <a:r>
              <a:rPr lang="cs-CZ" altLang="cs-CZ" sz="3600"/>
              <a:t> netýká se přímo jednotlivce: </a:t>
            </a:r>
            <a:r>
              <a:rPr lang="cs-CZ" altLang="cs-CZ" sz="3600">
                <a:solidFill>
                  <a:srgbClr val="C96A35"/>
                </a:solidFill>
              </a:rPr>
              <a:t>NE</a:t>
            </a:r>
            <a:r>
              <a:rPr lang="cs-CZ" altLang="cs-CZ" sz="3600"/>
              <a:t> (býv. čl. 10, nyní čl. 4 SEU)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/>
              <a:t>3. Pochybnosti: judikatura </a:t>
            </a:r>
            <a:r>
              <a:rPr lang="cs-CZ" altLang="cs-CZ" sz="3600">
                <a:latin typeface="Arial Narrow" panose="020B0606020202030204" pitchFamily="34" charset="0"/>
              </a:rPr>
              <a:t>ESD</a:t>
            </a:r>
            <a:r>
              <a:rPr lang="cs-CZ" altLang="cs-CZ" sz="3600"/>
              <a:t> (čl. 157)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C643694A-0431-4F33-9B27-CA5B300911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0200"/>
            <a:ext cx="8232775" cy="103346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0047FF"/>
                </a:solidFill>
              </a:rPr>
              <a:t>Přímý účinek směrnic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6949FB6B-CFED-4AB3-B766-C58BC8DD2B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5263" y="1604963"/>
            <a:ext cx="8753475" cy="44434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>
                <a:solidFill>
                  <a:srgbClr val="CC0000"/>
                </a:solidFill>
              </a:rPr>
              <a:t>za normálních okolností není – neaplikují se (předpokládaná implementace do národního práva)</a:t>
            </a:r>
            <a:endParaRPr lang="cs-CZ" altLang="cs-CZ"/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/>
              <a:t>implementace nesprávná nebo opožděná: jednotlivec se </a:t>
            </a:r>
            <a:r>
              <a:rPr lang="cs-CZ" altLang="cs-CZ" sz="3600">
                <a:solidFill>
                  <a:srgbClr val="CC0000"/>
                </a:solidFill>
              </a:rPr>
              <a:t>může dovolat svých práv přímo –  na základě směrnice</a:t>
            </a:r>
            <a:r>
              <a:rPr lang="cs-CZ" altLang="cs-CZ" sz="3600"/>
              <a:t>. = Přímý účinek možný, ale jen vertikální vzestupný. 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 sz="3600"/>
              <a:t>judikatura: van Duyn, Ratti, Kolpinghuis</a:t>
            </a:r>
            <a:r>
              <a:rPr lang="cs-CZ" altLang="cs-CZ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42F8E71-5452-42F3-AC36-EE097C8A52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chemeClr val="accent5">
              <a:lumMod val="9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Charakter systému práva EU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88B4CCC-37B3-46B6-ACFC-EA063DB5F6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968875"/>
          </a:xfrm>
          <a:solidFill>
            <a:schemeClr val="accent5"/>
          </a:solidFill>
        </p:spPr>
        <p:txBody>
          <a:bodyPr/>
          <a:lstStyle/>
          <a:p>
            <a:pPr eaLnBrk="1" hangingPunct="1">
              <a:defRPr/>
            </a:pPr>
            <a:r>
              <a:rPr lang="cs-CZ" sz="2800" dirty="0"/>
              <a:t>zdroj a základ práva EU: </a:t>
            </a:r>
            <a:r>
              <a:rPr lang="cs-CZ" sz="2800" dirty="0">
                <a:solidFill>
                  <a:srgbClr val="C21C0A"/>
                </a:solidFill>
              </a:rPr>
              <a:t>právo mezinárodní</a:t>
            </a:r>
          </a:p>
          <a:p>
            <a:pPr eaLnBrk="1" hangingPunct="1">
              <a:defRPr/>
            </a:pPr>
            <a:r>
              <a:rPr lang="cs-CZ" sz="2800" dirty="0"/>
              <a:t>tvůrčí činnost </a:t>
            </a:r>
            <a:r>
              <a:rPr lang="cs-CZ" sz="2800" dirty="0" err="1"/>
              <a:t>SDEU</a:t>
            </a:r>
            <a:r>
              <a:rPr lang="cs-CZ" sz="2800" dirty="0"/>
              <a:t>: van </a:t>
            </a:r>
            <a:r>
              <a:rPr lang="cs-CZ" sz="2800" dirty="0" err="1"/>
              <a:t>Gend</a:t>
            </a:r>
            <a:r>
              <a:rPr lang="cs-CZ" sz="2800" dirty="0"/>
              <a:t> en </a:t>
            </a:r>
            <a:r>
              <a:rPr lang="cs-CZ" sz="2800" dirty="0" err="1"/>
              <a:t>Loos</a:t>
            </a:r>
            <a:r>
              <a:rPr lang="cs-CZ" sz="2800" dirty="0"/>
              <a:t> (26/62), </a:t>
            </a:r>
            <a:r>
              <a:rPr lang="cs-CZ" sz="2800" dirty="0" err="1"/>
              <a:t>Costa</a:t>
            </a:r>
            <a:r>
              <a:rPr lang="cs-CZ" sz="2800" dirty="0"/>
              <a:t> v. </a:t>
            </a:r>
            <a:r>
              <a:rPr lang="cs-CZ" sz="2800" dirty="0" err="1"/>
              <a:t>ENEL</a:t>
            </a:r>
            <a:r>
              <a:rPr lang="cs-CZ" sz="2800" dirty="0"/>
              <a:t> (6/64)</a:t>
            </a:r>
          </a:p>
          <a:p>
            <a:pPr eaLnBrk="1" hangingPunct="1">
              <a:defRPr/>
            </a:pPr>
            <a:r>
              <a:rPr lang="cs-CZ" sz="2800" dirty="0" err="1">
                <a:solidFill>
                  <a:srgbClr val="C21C0A"/>
                </a:solidFill>
              </a:rPr>
              <a:t>SDEU</a:t>
            </a:r>
            <a:r>
              <a:rPr lang="cs-CZ" sz="2800" dirty="0">
                <a:solidFill>
                  <a:srgbClr val="C21C0A"/>
                </a:solidFill>
              </a:rPr>
              <a:t> vyvodil ze Smluv: jsou více než MP </a:t>
            </a:r>
          </a:p>
          <a:p>
            <a:pPr eaLnBrk="1" hangingPunct="1">
              <a:defRPr/>
            </a:pPr>
            <a:r>
              <a:rPr lang="cs-CZ" sz="2800" dirty="0"/>
              <a:t>	= závazné nejen pro členské státy, ale </a:t>
            </a:r>
            <a:r>
              <a:rPr lang="cs-CZ" sz="2800" i="1" dirty="0"/>
              <a:t>i pro jejich subjekty (jednotlivce)</a:t>
            </a:r>
          </a:p>
          <a:p>
            <a:pPr eaLnBrk="1" hangingPunct="1">
              <a:defRPr/>
            </a:pPr>
            <a:r>
              <a:rPr lang="cs-CZ" sz="2800" i="1" dirty="0">
                <a:solidFill>
                  <a:srgbClr val="0033CC"/>
                </a:solidFill>
              </a:rPr>
              <a:t>Význam judikatury </a:t>
            </a:r>
            <a:r>
              <a:rPr lang="cs-CZ" sz="2800" i="1" dirty="0" err="1">
                <a:solidFill>
                  <a:srgbClr val="0033CC"/>
                </a:solidFill>
              </a:rPr>
              <a:t>ESD</a:t>
            </a:r>
            <a:r>
              <a:rPr lang="cs-CZ" sz="2800" i="1" dirty="0">
                <a:solidFill>
                  <a:srgbClr val="0033CC"/>
                </a:solidFill>
              </a:rPr>
              <a:t>: </a:t>
            </a:r>
          </a:p>
          <a:p>
            <a:pPr lvl="1" eaLnBrk="1" hangingPunct="1">
              <a:defRPr/>
            </a:pPr>
            <a:r>
              <a:rPr lang="cs-CZ" sz="2000" i="1" dirty="0">
                <a:solidFill>
                  <a:srgbClr val="0033CC"/>
                </a:solidFill>
              </a:rPr>
              <a:t>Zajišťuje dodržování práva při výkladu a provádění Smluv (čl. 19 SEU):</a:t>
            </a:r>
          </a:p>
          <a:p>
            <a:pPr lvl="1" eaLnBrk="1" hangingPunct="1">
              <a:defRPr/>
            </a:pPr>
            <a:r>
              <a:rPr lang="cs-CZ" sz="2000" i="1" dirty="0">
                <a:solidFill>
                  <a:srgbClr val="0033CC"/>
                </a:solidFill>
              </a:rPr>
              <a:t>1. určuje charakter práva EU</a:t>
            </a:r>
          </a:p>
          <a:p>
            <a:pPr lvl="1" eaLnBrk="1" hangingPunct="1">
              <a:defRPr/>
            </a:pPr>
            <a:r>
              <a:rPr lang="cs-CZ" sz="2000" i="1" dirty="0">
                <a:solidFill>
                  <a:srgbClr val="0033CC"/>
                </a:solidFill>
              </a:rPr>
              <a:t>2. upřesňuje jeho obsah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B207B8CC-E9FF-447D-9158-B4D4EF4CC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1557338"/>
            <a:ext cx="1512888" cy="935037"/>
          </a:xfrm>
          <a:prstGeom prst="rect">
            <a:avLst/>
          </a:prstGeom>
          <a:solidFill>
            <a:srgbClr val="F6FDA1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29" tIns="46698" rIns="90129" bIns="46698" anchor="ctr"/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SzPct val="45000"/>
              <a:buFontTx/>
              <a:buNone/>
            </a:pPr>
            <a:r>
              <a:rPr lang="cs-CZ" altLang="cs-CZ" sz="2400" b="1">
                <a:solidFill>
                  <a:srgbClr val="000000"/>
                </a:solidFill>
                <a:ea typeface="Arial Unicode MS" pitchFamily="34" charset="-128"/>
              </a:rPr>
              <a:t>E U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11B5BA4C-43C1-4382-AB1D-431B189A2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5157788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29" tIns="46698" rIns="90129" bIns="46698" anchor="ctr"/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SzPct val="45000"/>
              <a:buFontTx/>
              <a:buNone/>
            </a:pPr>
            <a:r>
              <a:rPr lang="cs-CZ" altLang="cs-CZ" sz="1800">
                <a:solidFill>
                  <a:srgbClr val="000000"/>
                </a:solidFill>
                <a:ea typeface="Arial Unicode MS" pitchFamily="34" charset="-128"/>
              </a:rPr>
              <a:t>jednotlivec</a:t>
            </a:r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398CE9BF-8DB1-4363-B202-DBA4E0CB9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3357563"/>
            <a:ext cx="1441450" cy="936625"/>
          </a:xfrm>
          <a:prstGeom prst="rect">
            <a:avLst/>
          </a:prstGeom>
          <a:solidFill>
            <a:srgbClr val="FFFFFF"/>
          </a:solidFill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29" tIns="46698" rIns="90129" bIns="46698" anchor="ctr"/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>
                <a:srgbClr val="000000"/>
              </a:buClr>
              <a:buSzPct val="45000"/>
              <a:buFontTx/>
              <a:buNone/>
            </a:pPr>
            <a:r>
              <a:rPr lang="cs-CZ" altLang="cs-CZ" sz="2000">
                <a:solidFill>
                  <a:srgbClr val="000000"/>
                </a:solidFill>
                <a:ea typeface="Arial Unicode MS" pitchFamily="34" charset="-128"/>
              </a:rPr>
              <a:t>členský </a:t>
            </a:r>
          </a:p>
          <a:p>
            <a:pPr algn="ctr" eaLnBrk="1" hangingPunct="1">
              <a:spcBef>
                <a:spcPct val="0"/>
              </a:spcBef>
              <a:buClr>
                <a:srgbClr val="000000"/>
              </a:buClr>
              <a:buSzPct val="45000"/>
              <a:buFontTx/>
              <a:buNone/>
            </a:pPr>
            <a:r>
              <a:rPr lang="cs-CZ" altLang="cs-CZ" sz="2000">
                <a:solidFill>
                  <a:srgbClr val="000000"/>
                </a:solidFill>
                <a:ea typeface="Arial Unicode MS" pitchFamily="34" charset="-128"/>
              </a:rPr>
              <a:t>stát</a:t>
            </a:r>
          </a:p>
        </p:txBody>
      </p:sp>
      <p:sp>
        <p:nvSpPr>
          <p:cNvPr id="43013" name="Text Box 5">
            <a:extLst>
              <a:ext uri="{FF2B5EF4-FFF2-40B4-BE49-F238E27FC236}">
                <a16:creationId xmlns:a16="http://schemas.microsoft.com/office/drawing/2014/main" id="{F4184E46-788B-4A8D-9DCD-9ACAC5AE80BE}"/>
              </a:ext>
            </a:extLst>
          </p:cNvPr>
          <p:cNvSpPr txBox="1">
            <a:spLocks noChangeArrowheads="1"/>
          </p:cNvSpPr>
          <p:nvPr/>
        </p:nvSpPr>
        <p:spPr bwMode="auto">
          <a:xfrm rot="1500000">
            <a:off x="3687763" y="2468563"/>
            <a:ext cx="1200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129" tIns="46698" rIns="90129" bIns="46698">
            <a:spAutoFit/>
          </a:bodyPr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45000"/>
              <a:buFont typeface="Times New Roman" panose="02020603050405020304" pitchFamily="18" charset="0"/>
              <a:buNone/>
            </a:pPr>
            <a:r>
              <a:rPr lang="cs-CZ" altLang="cs-CZ" sz="1800" b="1">
                <a:solidFill>
                  <a:srgbClr val="000000"/>
                </a:solidFill>
                <a:ea typeface="Arial Unicode MS" pitchFamily="34" charset="-128"/>
              </a:rPr>
              <a:t>směrnice</a:t>
            </a:r>
            <a:endParaRPr lang="cs-CZ" altLang="cs-CZ" sz="1800" b="1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43014" name="Text Box 6">
            <a:extLst>
              <a:ext uri="{FF2B5EF4-FFF2-40B4-BE49-F238E27FC236}">
                <a16:creationId xmlns:a16="http://schemas.microsoft.com/office/drawing/2014/main" id="{16F6392C-4820-47D3-BCC3-628ED651E783}"/>
              </a:ext>
            </a:extLst>
          </p:cNvPr>
          <p:cNvSpPr txBox="1">
            <a:spLocks noChangeArrowheads="1"/>
          </p:cNvSpPr>
          <p:nvPr/>
        </p:nvSpPr>
        <p:spPr bwMode="auto">
          <a:xfrm rot="-1800000">
            <a:off x="3424238" y="4946650"/>
            <a:ext cx="22669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129" tIns="46698" rIns="90129" bIns="46698">
            <a:spAutoFit/>
          </a:bodyPr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45000"/>
              <a:buFont typeface="Times New Roman" panose="02020603050405020304" pitchFamily="18" charset="0"/>
              <a:buNone/>
            </a:pPr>
            <a:r>
              <a:rPr lang="cs-CZ" altLang="cs-CZ" sz="1800" b="1">
                <a:solidFill>
                  <a:schemeClr val="accent2"/>
                </a:solidFill>
                <a:ea typeface="Arial Unicode MS" pitchFamily="34" charset="-128"/>
              </a:rPr>
              <a:t>národní právo</a:t>
            </a:r>
            <a:endParaRPr lang="cs-CZ" altLang="cs-CZ" sz="1800" b="1">
              <a:solidFill>
                <a:schemeClr val="accent2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43015" name="Line 7">
            <a:extLst>
              <a:ext uri="{FF2B5EF4-FFF2-40B4-BE49-F238E27FC236}">
                <a16:creationId xmlns:a16="http://schemas.microsoft.com/office/drawing/2014/main" id="{EC45C8FC-0239-465C-BB0A-05C7DFE860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65488" y="4149725"/>
            <a:ext cx="2176462" cy="1435100"/>
          </a:xfrm>
          <a:prstGeom prst="line">
            <a:avLst/>
          </a:prstGeom>
          <a:noFill/>
          <a:ln w="5715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16" name="Text Box 8">
            <a:extLst>
              <a:ext uri="{FF2B5EF4-FFF2-40B4-BE49-F238E27FC236}">
                <a16:creationId xmlns:a16="http://schemas.microsoft.com/office/drawing/2014/main" id="{AF480B53-019C-467C-89A9-5E83F345FF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65713" y="2852738"/>
            <a:ext cx="3867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29" tIns="46698" rIns="90129" bIns="46698">
            <a:spAutoFit/>
          </a:bodyPr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45000"/>
              <a:buFont typeface="Times New Roman" panose="02020603050405020304" pitchFamily="18" charset="0"/>
              <a:buNone/>
            </a:pPr>
            <a:r>
              <a:rPr lang="cs-CZ" altLang="cs-CZ" sz="1800" b="1">
                <a:solidFill>
                  <a:srgbClr val="000000"/>
                </a:solidFill>
                <a:ea typeface="Arial Unicode MS" pitchFamily="34" charset="-128"/>
              </a:rPr>
              <a:t>směrnice nebyla implementována</a:t>
            </a:r>
            <a:endParaRPr lang="cs-CZ" altLang="cs-CZ" sz="1800" b="1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43017" name="Text Box 9">
            <a:extLst>
              <a:ext uri="{FF2B5EF4-FFF2-40B4-BE49-F238E27FC236}">
                <a16:creationId xmlns:a16="http://schemas.microsoft.com/office/drawing/2014/main" id="{F389A27D-3C99-47A4-959E-6FBA52BA31BE}"/>
              </a:ext>
            </a:extLst>
          </p:cNvPr>
          <p:cNvSpPr txBox="1">
            <a:spLocks noChangeArrowheads="1"/>
          </p:cNvSpPr>
          <p:nvPr/>
        </p:nvSpPr>
        <p:spPr bwMode="auto">
          <a:xfrm rot="-2580000">
            <a:off x="2678113" y="3821113"/>
            <a:ext cx="2351087" cy="644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129" tIns="46698" rIns="90129" bIns="46698">
            <a:spAutoFit/>
          </a:bodyPr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45000"/>
              <a:buFont typeface="Times New Roman" panose="02020603050405020304" pitchFamily="18" charset="0"/>
              <a:buNone/>
            </a:pPr>
            <a:r>
              <a:rPr lang="cs-CZ" altLang="cs-CZ" sz="1800" b="1">
                <a:solidFill>
                  <a:srgbClr val="000000"/>
                </a:solidFill>
                <a:ea typeface="Arial Unicode MS" pitchFamily="34" charset="-128"/>
              </a:rPr>
              <a:t>neimplementovaná směrnice</a:t>
            </a:r>
            <a:endParaRPr lang="cs-CZ" altLang="cs-CZ" sz="1800" b="1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43018" name="Text Box 10">
            <a:extLst>
              <a:ext uri="{FF2B5EF4-FFF2-40B4-BE49-F238E27FC236}">
                <a16:creationId xmlns:a16="http://schemas.microsoft.com/office/drawing/2014/main" id="{C1F0418B-00AF-41B9-98EB-FA13A4BF1A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5800" y="620713"/>
            <a:ext cx="4811713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129" tIns="46698" rIns="90129" bIns="46698">
            <a:spAutoFit/>
          </a:bodyPr>
          <a:lstStyle>
            <a:lvl1pPr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07988">
              <a:spcBef>
                <a:spcPct val="20000"/>
              </a:spcBef>
              <a:buChar char="•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07988">
              <a:spcBef>
                <a:spcPct val="20000"/>
              </a:spcBef>
              <a:buChar char="–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07988">
              <a:spcBef>
                <a:spcPct val="20000"/>
              </a:spcBef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07988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406400" algn="l"/>
                <a:tab pos="814388" algn="l"/>
                <a:tab pos="1220788" algn="l"/>
                <a:tab pos="1628775" algn="l"/>
                <a:tab pos="2036763" algn="l"/>
                <a:tab pos="2443163" algn="l"/>
                <a:tab pos="2851150" algn="l"/>
                <a:tab pos="3259138" algn="l"/>
                <a:tab pos="3665538" algn="l"/>
                <a:tab pos="4073525" algn="l"/>
                <a:tab pos="4481513" algn="l"/>
                <a:tab pos="4889500" algn="l"/>
                <a:tab pos="5295900" algn="l"/>
                <a:tab pos="5703888" algn="l"/>
                <a:tab pos="6111875" algn="l"/>
                <a:tab pos="6518275" algn="l"/>
                <a:tab pos="6926263" algn="l"/>
                <a:tab pos="7334250" algn="l"/>
                <a:tab pos="7742238" algn="l"/>
                <a:tab pos="814863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SzPct val="45000"/>
              <a:buFont typeface="Times New Roman" panose="02020603050405020304" pitchFamily="18" charset="0"/>
              <a:buNone/>
            </a:pPr>
            <a:r>
              <a:rPr lang="cs-CZ" altLang="cs-CZ" sz="1800" b="1">
                <a:solidFill>
                  <a:srgbClr val="000000"/>
                </a:solidFill>
                <a:ea typeface="Arial Unicode MS" pitchFamily="34" charset="-128"/>
              </a:rPr>
              <a:t>Přímý účinek neimplementované směrnice</a:t>
            </a:r>
            <a:endParaRPr lang="cs-CZ" altLang="cs-CZ" sz="1800" b="1">
              <a:solidFill>
                <a:srgbClr val="000000"/>
              </a:solidFill>
              <a:latin typeface="Times New Roman" panose="02020603050405020304" pitchFamily="18" charset="0"/>
              <a:ea typeface="Arial Unicode MS" pitchFamily="34" charset="-128"/>
            </a:endParaRPr>
          </a:p>
        </p:txBody>
      </p:sp>
      <p:sp>
        <p:nvSpPr>
          <p:cNvPr id="43019" name="Line 11">
            <a:extLst>
              <a:ext uri="{FF2B5EF4-FFF2-40B4-BE49-F238E27FC236}">
                <a16:creationId xmlns:a16="http://schemas.microsoft.com/office/drawing/2014/main" id="{8ED6B99F-CD9B-49E9-8D53-8F51A68A1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3135313" y="2514600"/>
            <a:ext cx="2286000" cy="117475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0" name="Line 12">
            <a:extLst>
              <a:ext uri="{FF2B5EF4-FFF2-40B4-BE49-F238E27FC236}">
                <a16:creationId xmlns:a16="http://schemas.microsoft.com/office/drawing/2014/main" id="{BF57F80B-A591-4C8D-8DBF-2AFA772FEC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65488" y="3689350"/>
            <a:ext cx="1566862" cy="15017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21" name="Line 13">
            <a:extLst>
              <a:ext uri="{FF2B5EF4-FFF2-40B4-BE49-F238E27FC236}">
                <a16:creationId xmlns:a16="http://schemas.microsoft.com/office/drawing/2014/main" id="{421FF758-7051-445F-B6A4-FF3A4C1C5B9A}"/>
              </a:ext>
            </a:extLst>
          </p:cNvPr>
          <p:cNvSpPr>
            <a:spLocks noChangeShapeType="1"/>
          </p:cNvSpPr>
          <p:nvPr/>
        </p:nvSpPr>
        <p:spPr bwMode="auto">
          <a:xfrm>
            <a:off x="4767263" y="3363913"/>
            <a:ext cx="65087" cy="3254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07789079-D196-48A0-9641-0A73AC2B15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0200"/>
            <a:ext cx="8232775" cy="722313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804C19"/>
                </a:solidFill>
              </a:rPr>
              <a:t>Nepřímý účinek směrnic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88165AF6-F349-4BB1-A1DB-0543BAF64A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4963"/>
            <a:ext cx="8226425" cy="49514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800" dirty="0">
                <a:solidFill>
                  <a:schemeClr val="bg1">
                    <a:lumMod val="65000"/>
                  </a:schemeClr>
                </a:solidFill>
              </a:rPr>
              <a:t>Směrnice nebyla včas správně implementována a její přímý účinek je nemožný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800" dirty="0">
                <a:solidFill>
                  <a:srgbClr val="C00000"/>
                </a:solidFill>
              </a:rPr>
              <a:t>Ustanovení národního práva musí být interpretováno podle netransponované směrnice 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800" dirty="0">
                <a:solidFill>
                  <a:schemeClr val="bg1">
                    <a:lumMod val="65000"/>
                  </a:schemeClr>
                </a:solidFill>
              </a:rPr>
              <a:t>Interpretace nahrazuje chybějící implementaci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800" dirty="0">
                <a:solidFill>
                  <a:schemeClr val="bg1">
                    <a:lumMod val="65000"/>
                  </a:schemeClr>
                </a:solidFill>
              </a:rPr>
              <a:t>Jen je-li možný různý výklad</a:t>
            </a:r>
          </a:p>
          <a:p>
            <a:pPr marL="427038" indent="-322263" defTabSz="449263" eaLnBrk="1" hangingPunct="1"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/>
            </a:pPr>
            <a:r>
              <a:rPr lang="cs-CZ" altLang="cs-CZ" sz="2800" dirty="0">
                <a:solidFill>
                  <a:schemeClr val="bg1">
                    <a:lumMod val="65000"/>
                  </a:schemeClr>
                </a:solidFill>
              </a:rPr>
              <a:t>Judikatura: von </a:t>
            </a:r>
            <a:r>
              <a:rPr lang="cs-CZ" altLang="cs-CZ" sz="2800" dirty="0" err="1">
                <a:solidFill>
                  <a:schemeClr val="bg1">
                    <a:lumMod val="65000"/>
                  </a:schemeClr>
                </a:solidFill>
              </a:rPr>
              <a:t>Colson</a:t>
            </a:r>
            <a:r>
              <a:rPr lang="cs-CZ" altLang="cs-CZ" sz="280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cs-CZ" altLang="cs-CZ" sz="2800" dirty="0" err="1">
                <a:solidFill>
                  <a:schemeClr val="bg1">
                    <a:lumMod val="65000"/>
                  </a:schemeClr>
                </a:solidFill>
              </a:rPr>
              <a:t>Marleasing</a:t>
            </a:r>
            <a:endParaRPr lang="cs-CZ" altLang="cs-CZ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60F6C50F-945E-44EB-A7CC-3CAE4B0A19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30200"/>
            <a:ext cx="8232775" cy="833438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449263" eaLnBrk="1" hangingPunct="1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cs-CZ" altLang="cs-CZ" b="1">
                <a:solidFill>
                  <a:srgbClr val="0047FF"/>
                </a:solidFill>
              </a:rPr>
              <a:t>Odpovědnost státu 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79F0B61F-2B91-458B-8096-7DC9F3F257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04938"/>
            <a:ext cx="8226425" cy="4964112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Směrnice nebyla včas správně implementována a její přímý účinek je nemožný </a:t>
            </a:r>
          </a:p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Členský stát pak </a:t>
            </a:r>
            <a:r>
              <a:rPr lang="cs-CZ" altLang="cs-CZ" b="1"/>
              <a:t>odpovídá za škodu vzniklou jednotlivci </a:t>
            </a:r>
            <a:r>
              <a:rPr lang="cs-CZ" altLang="cs-CZ"/>
              <a:t>a způsobenou neimplementací směrnice</a:t>
            </a:r>
          </a:p>
          <a:p>
            <a:pPr marL="427038" indent="-322263" defTabSz="449263" eaLnBrk="1" hangingPunct="1">
              <a:lnSpc>
                <a:spcPct val="98000"/>
              </a:lnSpc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cs-CZ" altLang="cs-CZ"/>
              <a:t>Judikatura: Francovich (C-6,9/90), Brasserie du Pecheur (C-46,48/93), Kobler (C-224/01)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775F342-F44D-46F1-90C0-969FFD96FA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850" y="274638"/>
            <a:ext cx="8569325" cy="1143000"/>
          </a:xfrm>
          <a:solidFill>
            <a:srgbClr val="CEFB6B"/>
          </a:solidFill>
        </p:spPr>
        <p:txBody>
          <a:bodyPr/>
          <a:lstStyle/>
          <a:p>
            <a:pPr eaLnBrk="1" hangingPunct="1"/>
            <a:r>
              <a:rPr lang="cs-CZ" altLang="cs-CZ" sz="3200"/>
              <a:t>Závěry SDEU o postavení práva EU (pokrač.):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7E263E3-D20E-41DA-B0F3-F1780EB70A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3FDA9"/>
          </a:solidFill>
        </p:spPr>
        <p:txBody>
          <a:bodyPr/>
          <a:lstStyle/>
          <a:p>
            <a:pPr eaLnBrk="1" hangingPunct="1"/>
            <a:endParaRPr lang="cs-CZ" altLang="cs-CZ" sz="2800"/>
          </a:p>
          <a:p>
            <a:pPr eaLnBrk="1" hangingPunct="1"/>
            <a:r>
              <a:rPr lang="cs-CZ" altLang="cs-CZ" sz="2800"/>
              <a:t>autonomie práva EU ve vztahu k </a:t>
            </a:r>
            <a:r>
              <a:rPr lang="cs-CZ" altLang="cs-CZ" sz="2800" i="1"/>
              <a:t>právu mezinárodnímu:</a:t>
            </a:r>
            <a:r>
              <a:rPr lang="cs-CZ" altLang="cs-CZ" sz="2800"/>
              <a:t> odlišnosti mezi oběma</a:t>
            </a:r>
          </a:p>
          <a:p>
            <a:pPr lvl="1" eaLnBrk="1" hangingPunct="1"/>
            <a:r>
              <a:rPr lang="cs-CZ" altLang="cs-CZ" sz="2400"/>
              <a:t>PEU se vztahuje na jednotlivce způsobem, který samo stanoví (určuje způsob dosažení výsledku)</a:t>
            </a:r>
          </a:p>
          <a:p>
            <a:pPr lvl="1" eaLnBrk="1" hangingPunct="1"/>
            <a:r>
              <a:rPr lang="cs-CZ" altLang="cs-CZ" sz="2400"/>
              <a:t>MP zajímá jen výsledek, jeho dosažení ponechává na státech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EDA1D84-3002-4445-A89E-141C581823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/>
              <a:t>Vztah PEU k právu členských států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7A01F929-E17D-46D8-9DF6-EB3FAEE015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sz="1800"/>
          </a:p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Omezení svrchovanosti:</a:t>
            </a:r>
            <a:r>
              <a:rPr lang="cs-CZ" altLang="cs-CZ" sz="2800"/>
              <a:t> na rozdíl od MP zde nejsou konkrétní závazky, ale </a:t>
            </a:r>
            <a:r>
              <a:rPr lang="cs-CZ" altLang="cs-CZ" sz="2800" b="1">
                <a:solidFill>
                  <a:srgbClr val="0066FF"/>
                </a:solidFill>
              </a:rPr>
              <a:t>přenesení </a:t>
            </a:r>
            <a:r>
              <a:rPr lang="cs-CZ" altLang="cs-CZ" sz="2800" b="1" i="1">
                <a:solidFill>
                  <a:srgbClr val="0066FF"/>
                </a:solidFill>
              </a:rPr>
              <a:t>výkonu pravomocí vnitrostátních orgánů</a:t>
            </a:r>
            <a:br>
              <a:rPr lang="cs-CZ" altLang="cs-CZ" sz="2800">
                <a:solidFill>
                  <a:srgbClr val="0066FF"/>
                </a:solidFill>
              </a:rPr>
            </a:br>
            <a:endParaRPr lang="cs-CZ" altLang="cs-CZ" sz="1600">
              <a:solidFill>
                <a:srgbClr val="0066FF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Shrnutí </a:t>
            </a:r>
            <a:r>
              <a:rPr lang="cs-CZ" altLang="cs-CZ" sz="2800" b="1"/>
              <a:t>rozdílů mezi PEU a MPV: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/>
              <a:t>1. přenesení výkonu pravomocí pro futuro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/>
              <a:t>2. popření zásady svrchované rovnosti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/>
              <a:t>3. změny Smluv: zvláštní procedura zahrnující i EU (objekt)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400"/>
              <a:t>4. PEU se automaticky vztahuje i na jednotlivce </a:t>
            </a:r>
            <a:br>
              <a:rPr lang="cs-CZ" altLang="cs-CZ" sz="2400"/>
            </a:br>
            <a:endParaRPr lang="cs-CZ" altLang="cs-CZ" sz="2400"/>
          </a:p>
          <a:p>
            <a:pPr eaLnBrk="1" hangingPunct="1">
              <a:lnSpc>
                <a:spcPct val="90000"/>
              </a:lnSpc>
            </a:pPr>
            <a:r>
              <a:rPr lang="cs-CZ" altLang="cs-CZ" sz="2800"/>
              <a:t>Výsledek: </a:t>
            </a:r>
            <a:r>
              <a:rPr lang="cs-CZ" altLang="cs-CZ" sz="2800" b="1">
                <a:solidFill>
                  <a:srgbClr val="CC0000"/>
                </a:solidFill>
              </a:rPr>
              <a:t>autonomie práva EU</a:t>
            </a:r>
            <a:r>
              <a:rPr lang="cs-CZ" altLang="cs-CZ" sz="2800"/>
              <a:t> k právu čl-států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516532B6-C801-4E30-826A-C15BAC5A46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/>
              <a:t>EU = stát ?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9C0D07E9-99B9-451E-BCC2-2459EF872A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EU není státem - nemá státní moc, jen vykonává pravomoci z vůle čl-států</a:t>
            </a:r>
          </a:p>
          <a:p>
            <a:pPr eaLnBrk="1" hangingPunct="1"/>
            <a:r>
              <a:rPr lang="cs-CZ" altLang="cs-CZ"/>
              <a:t>EU tak nemá vlastní suverenitu. Čl-státy </a:t>
            </a:r>
            <a:r>
              <a:rPr lang="cs-CZ" altLang="cs-CZ">
                <a:solidFill>
                  <a:srgbClr val="C21C0A"/>
                </a:solidFill>
              </a:rPr>
              <a:t>nepřenesly na EU své funkce státně mocenské</a:t>
            </a:r>
          </a:p>
          <a:p>
            <a:pPr eaLnBrk="1" hangingPunct="1"/>
            <a:r>
              <a:rPr lang="cs-CZ" altLang="cs-CZ" b="1">
                <a:solidFill>
                  <a:srgbClr val="C21C0A"/>
                </a:solidFill>
              </a:rPr>
              <a:t>monopol státní moci členů EU je zachován</a:t>
            </a:r>
            <a:endParaRPr lang="cs-CZ" alt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39129D1B-7BCA-494C-AF7F-76E1D67725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EFB6B"/>
          </a:solidFill>
        </p:spPr>
        <p:txBody>
          <a:bodyPr/>
          <a:lstStyle/>
          <a:p>
            <a:pPr eaLnBrk="1" hangingPunct="1"/>
            <a:r>
              <a:rPr lang="cs-CZ" altLang="cs-CZ"/>
              <a:t>Státní moc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8E1664A2-B4B0-4258-A77A-2CD94D57F5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3FDA9"/>
          </a:solidFill>
        </p:spPr>
        <p:txBody>
          <a:bodyPr/>
          <a:lstStyle/>
          <a:p>
            <a:pPr eaLnBrk="1" hangingPunct="1"/>
            <a:r>
              <a:rPr lang="cs-CZ" altLang="cs-CZ"/>
              <a:t>státní moc si ponechávají členské státy</a:t>
            </a:r>
          </a:p>
          <a:p>
            <a:pPr eaLnBrk="1" hangingPunct="1"/>
            <a:r>
              <a:rPr lang="cs-CZ" altLang="cs-CZ"/>
              <a:t>na EU se nepřenáší žádná moc, </a:t>
            </a:r>
            <a:r>
              <a:rPr lang="cs-CZ" altLang="cs-CZ" b="1"/>
              <a:t>jen kompetence k výkonu pravomocí členských států </a:t>
            </a:r>
            <a:r>
              <a:rPr lang="cs-CZ" altLang="cs-CZ"/>
              <a:t>(pod jejich kontrolou)</a:t>
            </a:r>
          </a:p>
          <a:p>
            <a:pPr eaLnBrk="1" hangingPunct="1"/>
            <a:r>
              <a:rPr lang="cs-CZ" altLang="cs-CZ"/>
              <a:t>EU nemá žádnou státní moc = není státem</a:t>
            </a:r>
          </a:p>
          <a:p>
            <a:pPr eaLnBrk="1" hangingPunct="1"/>
            <a:r>
              <a:rPr lang="cs-CZ" altLang="cs-CZ"/>
              <a:t>demokratický deficit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4E40DF0E-78E3-475A-8064-FA7AF5FC9B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CEFB6B"/>
          </a:solidFill>
        </p:spPr>
        <p:txBody>
          <a:bodyPr/>
          <a:lstStyle/>
          <a:p>
            <a:pPr eaLnBrk="1" hangingPunct="1"/>
            <a:r>
              <a:rPr lang="cs-CZ" altLang="cs-CZ"/>
              <a:t>S h r n u t í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08138E27-878D-49B2-9EA8-774A6373C2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E3FDA9"/>
          </a:solidFill>
        </p:spPr>
        <p:txBody>
          <a:bodyPr/>
          <a:lstStyle/>
          <a:p>
            <a:pPr eaLnBrk="1" hangingPunct="1"/>
            <a:r>
              <a:rPr lang="cs-CZ" altLang="cs-CZ" sz="2800"/>
              <a:t>1. Právo EU = specifický právní systém, </a:t>
            </a:r>
            <a:r>
              <a:rPr lang="cs-CZ" altLang="cs-CZ" sz="2800" i="1"/>
              <a:t>autonomní (oddělený od vnitrost. a mezin. práva)</a:t>
            </a:r>
          </a:p>
          <a:p>
            <a:pPr eaLnBrk="1" hangingPunct="1"/>
            <a:r>
              <a:rPr lang="cs-CZ" altLang="cs-CZ" sz="2800"/>
              <a:t>2. </a:t>
            </a:r>
            <a:r>
              <a:rPr lang="cs-CZ" altLang="cs-CZ" sz="2800" i="1"/>
              <a:t>Suverenita</a:t>
            </a:r>
            <a:r>
              <a:rPr lang="cs-CZ" altLang="cs-CZ" sz="2800"/>
              <a:t> členských států celkově </a:t>
            </a:r>
            <a:r>
              <a:rPr lang="cs-CZ" altLang="cs-CZ" sz="2800" i="1"/>
              <a:t>zachována</a:t>
            </a:r>
            <a:r>
              <a:rPr lang="cs-CZ" altLang="cs-CZ" sz="2800"/>
              <a:t> – podřizují se podmíněně a na základě předem daného souhlasu</a:t>
            </a:r>
          </a:p>
          <a:p>
            <a:pPr eaLnBrk="1" hangingPunct="1"/>
            <a:r>
              <a:rPr lang="cs-CZ" altLang="cs-CZ" sz="2800"/>
              <a:t>3. </a:t>
            </a:r>
            <a:r>
              <a:rPr lang="cs-CZ" altLang="cs-CZ" sz="2800" i="1"/>
              <a:t>Pravomoci </a:t>
            </a:r>
            <a:r>
              <a:rPr lang="cs-CZ" altLang="cs-CZ" sz="2800"/>
              <a:t>EU musí být přesně vymezeny, spory by neměl řešit ESD (?)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CA43EF7C-6F38-4E3B-91F8-BEA8C130E1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 sz="4000"/>
              <a:t>Z Á S A D A    P Ř E D N O S T I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9AF4735E-6FCA-468C-98FD-C2F8BB3B22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dirty="0"/>
              <a:t>prolog: jak je to u mezinárodních smluv: čl. 10 Ústavy</a:t>
            </a:r>
            <a:br>
              <a:rPr lang="cs-CZ" altLang="cs-CZ" sz="2000" dirty="0"/>
            </a:b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Van </a:t>
            </a:r>
            <a:r>
              <a:rPr lang="cs-CZ" altLang="cs-CZ" sz="2000" b="1" dirty="0" err="1"/>
              <a:t>Gend</a:t>
            </a:r>
            <a:r>
              <a:rPr lang="cs-CZ" altLang="cs-CZ" sz="2000" b="1" dirty="0"/>
              <a:t> en </a:t>
            </a:r>
            <a:r>
              <a:rPr lang="cs-CZ" altLang="cs-CZ" sz="2000" b="1" dirty="0" err="1"/>
              <a:t>Loos</a:t>
            </a:r>
            <a:r>
              <a:rPr lang="cs-CZ" altLang="cs-CZ" sz="2000" b="1" dirty="0"/>
              <a:t> (26/62):</a:t>
            </a:r>
            <a:r>
              <a:rPr lang="cs-CZ" altLang="cs-CZ" sz="2000" dirty="0"/>
              <a:t> právo EHS je "nový právní řád MP", který se vztahuje i na jednotlivce</a:t>
            </a:r>
            <a:br>
              <a:rPr lang="cs-CZ" altLang="cs-CZ" sz="2000" dirty="0"/>
            </a:b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 err="1"/>
              <a:t>Costa</a:t>
            </a:r>
            <a:r>
              <a:rPr lang="cs-CZ" altLang="cs-CZ" sz="2000" b="1" dirty="0"/>
              <a:t> v. ENEL (6/64):</a:t>
            </a:r>
            <a:r>
              <a:rPr lang="cs-CZ" altLang="cs-CZ" sz="2000" dirty="0"/>
              <a:t> právo EHS je nedílnou součástí právních řádů členských států (sic!)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přenos pravomocí = nadstátní charakter EHS (EU)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ZÁKONODÁRNÉ ANI JINÉ AKTY ČLENSKÝCH STÁTŮ NEMOHOU ZPOCHYBNIT ZÁVAZKY PŘEVZATÉ SMLOUVOU EHS = přednost práva EHS, jinak by nemělo smysl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>
                <a:solidFill>
                  <a:srgbClr val="FF0000"/>
                </a:solidFill>
              </a:rPr>
              <a:t>Závěry: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b="1" dirty="0">
                <a:solidFill>
                  <a:srgbClr val="FF0000"/>
                </a:solidFill>
              </a:rPr>
              <a:t>1. Nadstátní povaha práva EHS (EU)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800" b="1" dirty="0">
                <a:solidFill>
                  <a:srgbClr val="FF0000"/>
                </a:solidFill>
              </a:rPr>
              <a:t>2. </a:t>
            </a:r>
            <a:r>
              <a:rPr lang="cs-CZ" altLang="cs-CZ" sz="1800" b="1" u="sng" dirty="0">
                <a:solidFill>
                  <a:srgbClr val="FF0000"/>
                </a:solidFill>
              </a:rPr>
              <a:t>Jeho nadřazenost zaručuje jeho smysl - nemůže být eliminováno členskými státy</a:t>
            </a:r>
            <a:r>
              <a:rPr lang="cs-CZ" altLang="cs-CZ" sz="1800" b="1" dirty="0">
                <a:solidFill>
                  <a:srgbClr val="FF0000"/>
                </a:solidFill>
              </a:rPr>
              <a:t>. Projev: zásada přednosti (nadřazenosti) neuvedená ve Smlouvách, ale vyvozená ESD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C139CC57-5694-403A-8F46-2051D35E9C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  <a:solidFill>
            <a:srgbClr val="99FF66"/>
          </a:solidFill>
        </p:spPr>
        <p:txBody>
          <a:bodyPr/>
          <a:lstStyle/>
          <a:p>
            <a:pPr eaLnBrk="1" hangingPunct="1"/>
            <a:r>
              <a:rPr lang="cs-CZ" altLang="cs-CZ"/>
              <a:t>ESD: aplikační přednost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8D0F431-DE70-436C-A887-C28B279FA6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  <a:solidFill>
            <a:srgbClr val="FFFF66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4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/>
              <a:t>ESD: absolutní aplikační přednost - při aplikaci práva - v řízení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err="1"/>
              <a:t>Čl</a:t>
            </a:r>
            <a:r>
              <a:rPr lang="cs-CZ" altLang="cs-CZ" sz="2400" dirty="0"/>
              <a:t>-státy: spíš se odvolávají na ústavu 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>
                <a:solidFill>
                  <a:srgbClr val="A50021"/>
                </a:solidFill>
              </a:rPr>
              <a:t>PŘEDNOST JE STANOVENA JEN JUDIKATUROU ESD – NESTANOVÍ JI VÝSLOVNĚ SMLOUVA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/>
              <a:t>Pravomoci ESD jsou omezeny na výklad a aplikaci práva! Proto ESD vychází obvykle jen z aplikační přednosti.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1414</Words>
  <Application>Microsoft Office PowerPoint</Application>
  <PresentationFormat>Předvádění na obrazovce (4:3)</PresentationFormat>
  <Paragraphs>161</Paragraphs>
  <Slides>22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7" baseType="lpstr">
      <vt:lpstr>Arial Unicode MS</vt:lpstr>
      <vt:lpstr>Arial</vt:lpstr>
      <vt:lpstr>Arial Narrow</vt:lpstr>
      <vt:lpstr>Times New Roman</vt:lpstr>
      <vt:lpstr>Výchozí návrh</vt:lpstr>
      <vt:lpstr>Autonomie, nadřazenost a přednost  práva EU</vt:lpstr>
      <vt:lpstr>Charakter systému práva EU</vt:lpstr>
      <vt:lpstr>Závěry SDEU o postavení práva EU (pokrač.):</vt:lpstr>
      <vt:lpstr>Vztah PEU k právu členských států</vt:lpstr>
      <vt:lpstr>EU = stát ?</vt:lpstr>
      <vt:lpstr>Státní moc</vt:lpstr>
      <vt:lpstr>S h r n u t í</vt:lpstr>
      <vt:lpstr>Z Á S A D A    P Ř E D N O S T I</vt:lpstr>
      <vt:lpstr>ESD: aplikační přednost</vt:lpstr>
      <vt:lpstr>Ústavní smlouva a Lisabon</vt:lpstr>
      <vt:lpstr>Přednost systémová ?</vt:lpstr>
      <vt:lpstr>Přednost i před ústavou?</vt:lpstr>
      <vt:lpstr>Různé projevy nadřazenosti práva EU</vt:lpstr>
      <vt:lpstr>Přímý účinek - pojem</vt:lpstr>
      <vt:lpstr>Přímý účinek - předpoklady</vt:lpstr>
      <vt:lpstr>Přímý účinek - podmínky</vt:lpstr>
      <vt:lpstr>Prezentace aplikace PowerPoint</vt:lpstr>
      <vt:lpstr>Přímý účinek ustanovení primárního práva</vt:lpstr>
      <vt:lpstr>Přímý účinek směrnic</vt:lpstr>
      <vt:lpstr>Prezentace aplikace PowerPoint</vt:lpstr>
      <vt:lpstr>Nepřímý účinek směrnic</vt:lpstr>
      <vt:lpstr>Odpovědnost státu 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1224</dc:creator>
  <cp:lastModifiedBy>Vladimír Týč</cp:lastModifiedBy>
  <cp:revision>32</cp:revision>
  <dcterms:created xsi:type="dcterms:W3CDTF">2013-02-18T09:56:12Z</dcterms:created>
  <dcterms:modified xsi:type="dcterms:W3CDTF">2022-10-20T09:28:33Z</dcterms:modified>
</cp:coreProperties>
</file>