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sldIdLst>
    <p:sldId id="256" r:id="rId2"/>
    <p:sldId id="287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90" r:id="rId11"/>
    <p:sldId id="292" r:id="rId12"/>
    <p:sldId id="264" r:id="rId13"/>
    <p:sldId id="265" r:id="rId14"/>
    <p:sldId id="267" r:id="rId15"/>
    <p:sldId id="291" r:id="rId16"/>
    <p:sldId id="268" r:id="rId17"/>
    <p:sldId id="273" r:id="rId18"/>
    <p:sldId id="270" r:id="rId19"/>
    <p:sldId id="274" r:id="rId20"/>
    <p:sldId id="275" r:id="rId21"/>
    <p:sldId id="276" r:id="rId22"/>
    <p:sldId id="286" r:id="rId23"/>
    <p:sldId id="281" r:id="rId24"/>
    <p:sldId id="288" r:id="rId2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DBD6"/>
    <a:srgbClr val="00FFFF"/>
    <a:srgbClr val="CCFFFF"/>
    <a:srgbClr val="99FFCC"/>
    <a:srgbClr val="FFFF99"/>
    <a:srgbClr val="FFCC66"/>
    <a:srgbClr val="FF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0FE684A5-6CAB-45E6-A528-6B98CCC02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3ACCF213-45C4-4423-AA56-C9C7A4C99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866A3C69-A1A7-4F1A-9415-65A0CB4D5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E7D46C88-6753-4878-B2E1-D5F07E8E200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A30B0EFA-2141-4540-8872-17109A060E7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B22CF4FD-0FB1-43A2-8055-2CDB59047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BFF3568-6890-49A7-B634-CA4BB96F865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F41F6A91-3D8C-4C6D-AC2F-311BB8B800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CFB66CA5-72DE-4D25-90D9-E099A2F3558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603039-C92D-4CA4-AF0C-789F11C8B844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375F61BD-02CA-434B-8807-45E3F2483C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D99A1441-D6FA-476F-A849-91CF9348D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0031E13-CF7B-4BA7-86E4-4C7B471D059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9049070-7073-49E1-9A6B-D998C8A7D3E1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2856FF45-9FE2-4D65-AD1A-41BD90C533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63C472C2-AEBD-4637-BC12-5AF3850DF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35EB06E-2A76-423E-8F32-F76E09DD95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F6606A-C5DB-4092-8DAA-1F244FB9ADD0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FAA49F5D-F10D-4DDB-847D-F5B594AA29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40E75AAC-BBEA-4358-B4C5-9DDEA2385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1FD88FD-FAAB-4792-9553-BC92C1437A3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14813B-17FD-43B7-A2B6-49DDDFD3C6FB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7651" name="Rectangle 1">
            <a:extLst>
              <a:ext uri="{FF2B5EF4-FFF2-40B4-BE49-F238E27FC236}">
                <a16:creationId xmlns:a16="http://schemas.microsoft.com/office/drawing/2014/main" id="{A3BE800C-FDF4-4311-AC25-637E4C2FA9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12B829E8-510A-4741-96FD-386C6CD192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C6D87FE4-81E6-4C09-B62B-00151FBB052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49568F7-E12F-4240-8348-92B9E7432739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30723" name="Rectangle 1">
            <a:extLst>
              <a:ext uri="{FF2B5EF4-FFF2-40B4-BE49-F238E27FC236}">
                <a16:creationId xmlns:a16="http://schemas.microsoft.com/office/drawing/2014/main" id="{1DE3D6AD-790B-4E4E-94F4-A48A3E018B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EF8172BD-7181-4E47-8A59-E118F0CDF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2A18DEA-F99F-41F0-B81B-EBB98C47C36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951E91-38FB-4049-8BF8-18D1C321D127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FA372E2C-920B-486B-B4E0-2AB2D88138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6E424941-E5F4-473A-8369-A39437183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701B66EC-ACAA-42EF-B5DA-0744A548D41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A7C6433-32C9-4894-AF25-AD504C29DF49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9219" name="Text Box 1">
            <a:extLst>
              <a:ext uri="{FF2B5EF4-FFF2-40B4-BE49-F238E27FC236}">
                <a16:creationId xmlns:a16="http://schemas.microsoft.com/office/drawing/2014/main" id="{5A2641A6-9E0A-4121-B962-E29F49A16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6B17907-E6C1-42FB-A43F-6A3FDEAFA950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4480B8C6-CDB0-4AB2-A5EE-F2FEC8287F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5C0D8CAC-D338-4CFE-B688-04D4BBF887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691FB0F-124F-4163-828E-4DC0B921B3B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2243B1-D916-4FFF-9D6A-187BC9ABE5F7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00408838-FAF3-4856-AEDB-910D40DC0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178D938-B98D-49DE-B150-C88F271922B5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99D5C150-E742-4128-B9A9-E3FF1D0B6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C4689786-7A24-4510-805E-19E17EFEC7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9823BC37-D15B-4348-91E6-C32F2012865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DCC3EAC-78AE-4B4E-AE3E-25660E5F3DFD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EEF5EDDE-4853-47BD-BE89-1BCCEDAC96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E141D304-DC3D-4954-A693-1860AE5228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0626F19-16B9-4DF3-8836-CC521E941A2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72E6E83-2C18-47FF-BA83-CEDECE1D377C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83EA7428-00E3-4F35-B1F8-01B0B1EE1D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D454BC31-ED48-49C1-95D9-8064C1D7F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1E0E4B85-C611-4DE3-8DAC-3E7321B63B2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D98E892-5651-4461-906F-42042B48CD8D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F59650D7-F401-486B-B022-00EEB25EA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D18FEC44-A16D-4552-8766-7B35BAE83C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F7A3AEC-A43C-44A3-93FF-253C37DED56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CD0035-0514-4711-8C77-4399B82F098D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59A67065-1234-4586-AABF-C6BA90749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0E6923C4-657F-49EC-B26B-82C171F3D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6E55E1A-C886-4107-A368-2FA86833060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F192792-20C7-4317-9AE7-EFFC8C58DF16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A21BACD-428D-4D6F-B610-97520BB6C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6DA14310-19F8-4BDD-826D-BC17321D7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21755E2-244F-4D47-9D98-A83E77357CE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E2EC2-80F2-4896-B903-6E24520B44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280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AF738F-3B36-495C-88D6-E0245580F57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53241-D54E-41B0-9B5A-8551893854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549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B42927-ED14-440B-904E-6C423596CB2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D992F-2FFC-4A51-856F-76788F3C06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526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4C9B96-88B9-45BB-8DF5-ADB9E1D362B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ECBB9-D177-49C1-95E2-196F5544AA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58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A86E080-17AD-49B5-AD33-A4FB259616E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3B152-3787-4F92-90ED-7C9A5EB511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473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0B6F87-5F86-41DC-B72C-10B668D373F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AB285-66F8-45A6-A249-B13DADE0C6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236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A45F120-2CEC-4B89-ADC4-CDF914AFB47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7D1EA-224B-4E53-B22C-0940927951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898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9D0C6FA-3D49-4DEE-849A-72650E1D847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920DD-6009-448F-956B-AC43A3D62A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286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E34943CA-DA63-485F-B84E-1AB87B69E5C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52523-72C3-40D3-901D-889BF96B0A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597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C85239-0835-49D9-9AF1-1149256CE62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61F47-D6BC-4266-86B5-4B3C286749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516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DE2424-09C7-49FC-8FC3-6C4813DFE90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9CBF3-AA3C-4DBD-A510-6B1A888FE6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454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16C3FD38-54AA-420A-B715-52D1304467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61B930C-8517-4FB6-9F65-112BEFA7EB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1547785E-0A87-4C28-980B-03C2C47D4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68EF103A-8722-4B3F-B290-EF7C7B86E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B0A374FA-B789-4748-B3BA-280CE33959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1BB77E13-5972-4052-B09A-FB596FAB54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C7B652AE-6CD2-4426-B430-11718E0F1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FFFF99"/>
                </a:solidFill>
              </a:rPr>
              <a:t>Vynucování práva EU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1A359CD5-0466-40C2-9D94-18A9FCBF5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149725"/>
            <a:ext cx="6400800" cy="23034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cs-CZ" altLang="cs-CZ" dirty="0"/>
          </a:p>
          <a:p>
            <a:pPr algn="ctr" eaLnBrk="1" hangingPunct="1">
              <a:buClrTx/>
              <a:buFontTx/>
              <a:buNone/>
            </a:pPr>
            <a:r>
              <a:rPr lang="cs-CZ" altLang="cs-CZ" dirty="0"/>
              <a:t>Žaloby k Soudnímu dvoru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5D12A-DB38-40B4-843C-BC49B72E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DA72F8-6070-474E-9F4F-AB27FEE38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2021:</a:t>
            </a:r>
          </a:p>
          <a:p>
            <a:r>
              <a:rPr lang="cs-CZ" b="1"/>
              <a:t>Základní paušální pokuta (jednorázová) </a:t>
            </a:r>
            <a:r>
              <a:rPr lang="cs-CZ"/>
              <a:t>je </a:t>
            </a:r>
            <a:r>
              <a:rPr lang="en-US"/>
              <a:t>EUR 2 656 000.</a:t>
            </a:r>
            <a:r>
              <a:rPr lang="cs-CZ"/>
              <a:t> Pro ČR EUR 1 310 000 (násobeno koef. „n“).</a:t>
            </a:r>
          </a:p>
          <a:p>
            <a:r>
              <a:rPr lang="cs-CZ" b="1"/>
              <a:t>Základní částka pro denní penále </a:t>
            </a:r>
            <a:r>
              <a:rPr lang="cs-CZ"/>
              <a:t>(tj. za každý den porušování) je </a:t>
            </a:r>
            <a:r>
              <a:rPr lang="en-US"/>
              <a:t>EUR </a:t>
            </a:r>
            <a:r>
              <a:rPr lang="cs-CZ"/>
              <a:t>2 683, ta se násobí koeficienty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008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30DDD5-DB12-4522-8AC2-7D8AD96BB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pokuty uložené členskému státu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D39CFF-44EF-438F-8180-1FFDEAC8D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2019 – Belgie – pomalý Internet (směrnice 2014/64)</a:t>
            </a:r>
          </a:p>
        </p:txBody>
      </p:sp>
    </p:spTree>
    <p:extLst>
      <p:ext uri="{BB962C8B-B14F-4D97-AF65-F5344CB8AC3E}">
        <p14:creationId xmlns:p14="http://schemas.microsoft.com/office/powerpoint/2010/main" val="2499974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ECC7E310-B44A-4C44-9720-E998B52E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Vynucování práva vůči členským státům - 3</a:t>
            </a: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81E7CF1-6AF0-40A9-AF3F-9E1EE9090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	</a:t>
            </a:r>
          </a:p>
          <a:p>
            <a:pPr eaLnBrk="1" hangingPunct="1">
              <a:lnSpc>
                <a:spcPct val="90000"/>
              </a:lnSpc>
              <a:buClr>
                <a:srgbClr val="CD0530"/>
              </a:buClr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CD0530"/>
                </a:solidFill>
              </a:rPr>
              <a:t>Zvláštní sankční systém pro nadměrný schodek veřejných financí</a:t>
            </a:r>
            <a:r>
              <a:rPr lang="cs-CZ" altLang="cs-CZ"/>
              <a:t> (čl. 126 SFEU)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rozhoduje Rada na doporučení Komise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výzva nevyslyšena: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výzva EIB – přehodnotit úvěrovou politiku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kauce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pokuta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A7C580E1-8ABF-4215-BEA8-8297DD97D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Vynucování práva vůči členským státům - 4</a:t>
            </a: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558B9B4-582F-4B39-BBB2-683B5DE42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>
                <a:solidFill>
                  <a:srgbClr val="CD0530"/>
                </a:solidFill>
              </a:rPr>
              <a:t>Zvláštní právně politická odpovědnost podle článku 7 Smlouvy EU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b="1">
              <a:solidFill>
                <a:srgbClr val="CD0530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1. Rozhodnutí </a:t>
            </a:r>
            <a:r>
              <a:rPr lang="cs-CZ" altLang="cs-CZ" b="1"/>
              <a:t>Rady</a:t>
            </a:r>
            <a:r>
              <a:rPr lang="cs-CZ" altLang="cs-CZ"/>
              <a:t> (4/5) o </a:t>
            </a:r>
            <a:r>
              <a:rPr lang="cs-CZ" altLang="cs-CZ">
                <a:solidFill>
                  <a:srgbClr val="0000CC"/>
                </a:solidFill>
              </a:rPr>
              <a:t>nebezpečí </a:t>
            </a:r>
            <a:r>
              <a:rPr lang="cs-CZ" altLang="cs-CZ"/>
              <a:t>porušení základních hodnot EU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2. Rozhodnutí </a:t>
            </a:r>
            <a:r>
              <a:rPr lang="cs-CZ" altLang="cs-CZ" b="1"/>
              <a:t>Evropské rady</a:t>
            </a:r>
            <a:r>
              <a:rPr lang="cs-CZ" altLang="cs-CZ"/>
              <a:t> (jednomysl.) o tom, že </a:t>
            </a:r>
            <a:r>
              <a:rPr lang="cs-CZ" altLang="cs-CZ">
                <a:solidFill>
                  <a:srgbClr val="0000CC"/>
                </a:solidFill>
              </a:rPr>
              <a:t>došlo k závažnému porušení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3. Eventuální rozhodnutí </a:t>
            </a:r>
            <a:r>
              <a:rPr lang="cs-CZ" altLang="cs-CZ" b="1"/>
              <a:t>Rady</a:t>
            </a:r>
            <a:r>
              <a:rPr lang="cs-CZ" altLang="cs-CZ"/>
              <a:t> (kvalif.větš.) o </a:t>
            </a:r>
            <a:r>
              <a:rPr lang="cs-CZ" altLang="cs-CZ">
                <a:solidFill>
                  <a:srgbClr val="0000CC"/>
                </a:solidFill>
              </a:rPr>
              <a:t>suspenzi členských práv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673B3D20-F4EA-47C9-9212-0252B5FA0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solidFill>
                  <a:srgbClr val="0000CC"/>
                </a:solidFill>
              </a:rPr>
              <a:t>Vynucování práva EU vůči jednotlivcům</a:t>
            </a: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15A781D-EC2D-49BA-BA46-E157BA90D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76475"/>
            <a:ext cx="8229600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FF0000"/>
                </a:solidFill>
              </a:rPr>
              <a:t>správní řízení:</a:t>
            </a:r>
            <a:r>
              <a:rPr lang="cs-CZ" altLang="cs-CZ"/>
              <a:t> Komise (hosp. soutěž) ukládá pokuty</a:t>
            </a:r>
          </a:p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FF0000"/>
                </a:solidFill>
              </a:rPr>
              <a:t>soudní řízení:</a:t>
            </a:r>
            <a:r>
              <a:rPr lang="cs-CZ" altLang="cs-CZ"/>
              <a:t> napadení rozhodnutí Komise žalobou na neplatnost, zrušení, změnu rozhodnutí (Tribunál)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čl. 261 (229), 263 (230)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A1991-D590-4D34-9AD5-2A52846C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vysokých pokut uložených Komisí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1AC7A6-F55E-4BD1-8153-935E00641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2018 – GOOGLE – 4,34 miliard EUR za zneužívání dominantního postavení</a:t>
            </a:r>
          </a:p>
          <a:p>
            <a:r>
              <a:rPr lang="cs-CZ" dirty="0"/>
              <a:t> (předtím 2,42 miliard EUR)</a:t>
            </a:r>
          </a:p>
          <a:p>
            <a:r>
              <a:rPr lang="cs-CZ" dirty="0"/>
              <a:t>2019 – NIKE – 12,5 miliónů EUR – nekalé obchodní praktiky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7651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0A6298FC-3C8C-4C44-8F94-96545AC43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570037"/>
          </a:xfrm>
          <a:prstGeom prst="rect">
            <a:avLst/>
          </a:prstGeom>
          <a:solidFill>
            <a:srgbClr val="F3FB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/>
              <a:t>Vynucování práva EU vůči orgánům EU</a:t>
            </a: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A126FA64-F307-411A-B1B9-BC0A82844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05038"/>
            <a:ext cx="8229600" cy="3921125"/>
          </a:xfrm>
          <a:prstGeom prst="rect">
            <a:avLst/>
          </a:prstGeom>
          <a:solidFill>
            <a:srgbClr val="FCFE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čl. 263 – </a:t>
            </a:r>
            <a:r>
              <a:rPr lang="cs-CZ" altLang="cs-CZ" sz="3600">
                <a:solidFill>
                  <a:srgbClr val="FF0000"/>
                </a:solidFill>
              </a:rPr>
              <a:t>žaloba na neplatnost</a:t>
            </a:r>
            <a:r>
              <a:rPr lang="cs-CZ" altLang="cs-CZ" sz="3600"/>
              <a:t> legislativního nebo jiného aktu EU</a:t>
            </a:r>
          </a:p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neplatnost i v rámci řízení o předběžné otázce</a:t>
            </a:r>
          </a:p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č. 268 – </a:t>
            </a:r>
            <a:r>
              <a:rPr lang="cs-CZ" altLang="cs-CZ" sz="3600">
                <a:solidFill>
                  <a:srgbClr val="FF0000"/>
                </a:solidFill>
              </a:rPr>
              <a:t>žaloba na náhradu škody</a:t>
            </a:r>
            <a:r>
              <a:rPr lang="cs-CZ" altLang="cs-CZ" sz="3600"/>
              <a:t> způsobené orgánem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DBD62ADD-59C8-40B2-83F2-28A1E8B01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 altLang="cs-CZ">
                <a:solidFill>
                  <a:schemeClr val="bg1">
                    <a:lumMod val="65000"/>
                  </a:schemeClr>
                </a:solidFill>
              </a:rPr>
              <a:t>Žaloba na neplatnost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3E44AE12-552B-4505-9908-62904AA783A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9FFCC"/>
          </a:solidFill>
        </p:spPr>
        <p:txBody>
          <a:bodyPr/>
          <a:lstStyle/>
          <a:p>
            <a:pPr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1800"/>
              <a:t>čl. 263 – </a:t>
            </a:r>
            <a:r>
              <a:rPr lang="cs-CZ" altLang="cs-CZ" sz="1800">
                <a:solidFill>
                  <a:srgbClr val="FF0000"/>
                </a:solidFill>
              </a:rPr>
              <a:t>žaloba na neplatnost</a:t>
            </a:r>
            <a:r>
              <a:rPr lang="cs-CZ" altLang="cs-CZ" sz="1800"/>
              <a:t> legislativního nebo jiného aktu EU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</a:rPr>
              <a:t>Soudní dvůr Evropské unie přezkoumává legalitu </a:t>
            </a:r>
            <a:r>
              <a:rPr lang="cs-CZ" altLang="cs-CZ" sz="1800" b="1">
                <a:solidFill>
                  <a:srgbClr val="0070C0"/>
                </a:solidFill>
              </a:rPr>
              <a:t>legislativních aktů, aktů Rady, Komise a Evropské centrální banky, </a:t>
            </a:r>
            <a:r>
              <a:rPr lang="cs-CZ" altLang="cs-CZ" sz="1800">
                <a:solidFill>
                  <a:srgbClr val="0070C0"/>
                </a:solidFill>
              </a:rPr>
              <a:t>s výjimkou doporučení a stanovisek, a rovněž aktů </a:t>
            </a:r>
            <a:r>
              <a:rPr lang="cs-CZ" altLang="cs-CZ" sz="1800" b="1">
                <a:solidFill>
                  <a:srgbClr val="0070C0"/>
                </a:solidFill>
              </a:rPr>
              <a:t>Evropského parlamentu a Evropské rady, </a:t>
            </a:r>
            <a:r>
              <a:rPr lang="cs-CZ" altLang="cs-CZ" sz="1800">
                <a:solidFill>
                  <a:srgbClr val="0070C0"/>
                </a:solidFill>
              </a:rPr>
              <a:t>které mají </a:t>
            </a:r>
            <a:r>
              <a:rPr lang="cs-CZ" altLang="cs-CZ" sz="1800" b="1">
                <a:solidFill>
                  <a:srgbClr val="0070C0"/>
                </a:solidFill>
              </a:rPr>
              <a:t>právní účinky vůči třetím osobám. 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</a:rPr>
              <a:t>  + mezinárodní smlouva „vnější“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1800"/>
              <a:t>AKTIVNÍ LEGITIMACE -  privilegovaní žalobci – žaloba podána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1800"/>
              <a:t>(1) členskými státy, Evropským parlamentem, Radou nebo Komisí pro nedostatek příslušnosti, pro porušení podstatných formálních náležitostí, pro porušení Smluv nebo jakéhokoli právního předpisu týkajícího se jejich provádění anebo pro zneužití pravomoci,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1800"/>
              <a:t>(2) Účetním dvorem, Evropskou centrální bankou a Výborem regionů k ochraně jejich práv.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034F08DE-9146-411E-A734-79F01A0CD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22337"/>
          </a:xfrm>
          <a:prstGeom prst="rect">
            <a:avLst/>
          </a:prstGeom>
          <a:solidFill>
            <a:srgbClr val="F3FB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chemeClr val="bg1">
                    <a:lumMod val="65000"/>
                  </a:schemeClr>
                </a:solidFill>
              </a:rPr>
              <a:t>Žaloba na neplatnost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4075CB64-01B1-4AAB-AD2F-819203F59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8413"/>
            <a:ext cx="8229600" cy="5400675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indent="-3429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2000"/>
              <a:t>čl. 263 – </a:t>
            </a:r>
            <a:r>
              <a:rPr lang="cs-CZ" altLang="cs-CZ" sz="2000">
                <a:solidFill>
                  <a:srgbClr val="FF0000"/>
                </a:solidFill>
              </a:rPr>
              <a:t>žaloba na neplatnost</a:t>
            </a:r>
            <a:r>
              <a:rPr lang="cs-CZ" altLang="cs-CZ" sz="2000"/>
              <a:t> legislativního nebo jiného aktu EU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/>
              <a:t>NEPRIVILEGOVANÍ ŽALOBCI – </a:t>
            </a:r>
            <a:r>
              <a:rPr lang="cs-CZ" altLang="cs-CZ" sz="2000" i="1">
                <a:solidFill>
                  <a:srgbClr val="0000FF"/>
                </a:solidFill>
              </a:rPr>
              <a:t>právní zájem + těsnější vztah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/>
              <a:t>(3) Každá </a:t>
            </a:r>
            <a:r>
              <a:rPr lang="cs-CZ" altLang="cs-CZ" sz="2000">
                <a:solidFill>
                  <a:srgbClr val="0000FF"/>
                </a:solidFill>
              </a:rPr>
              <a:t>fyzická nebo právnická osoba </a:t>
            </a:r>
            <a:r>
              <a:rPr lang="cs-CZ" altLang="cs-CZ" sz="2000"/>
              <a:t>může 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/>
              <a:t>podat žalobu proti aktům, 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/>
              <a:t>- které jsou jí určeny nebo 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Char char="-"/>
            </a:pPr>
            <a:r>
              <a:rPr lang="cs-CZ" altLang="cs-CZ" sz="2000"/>
              <a:t>které se jí bezprostředně a osobně dotýkají (konkrétní vlastnosti postiženého podniku, které ho vyčleňují z obecného okruhu adresátů aktu) </a:t>
            </a:r>
          </a:p>
          <a:p>
            <a:pPr lvl="1" eaLnBrk="1" hangingPunct="1">
              <a:spcBef>
                <a:spcPts val="900"/>
              </a:spcBef>
              <a:buClrTx/>
              <a:buSzTx/>
              <a:buFontTx/>
              <a:buChar char="-"/>
            </a:pPr>
            <a:r>
              <a:rPr lang="cs-CZ" altLang="cs-CZ" sz="1600"/>
              <a:t>(prakticky nesplnitelná podmínka – Plaumannův test -25/62: zvláštní vlastnosti nebo specifika faktické situace, které žalobce individualizují)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/>
              <a:t>- jakož i proti právním aktům s obecnou působností (NAŘIZOVACÍ AKT - NELEGISLATIVNÍ), které se jí bezprostředně dotýkají a nevyžadují přijetí prováděcích opatření (nařízení).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58DF69E9-61EF-4305-AF77-4150055AB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Jednotlivec – časté případy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91BA7007-4A98-4DFB-A6C0-738803D1BED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cs-CZ" altLang="cs-CZ" sz="2800"/>
              <a:t>rozhodnutí Komise:</a:t>
            </a:r>
          </a:p>
          <a:p>
            <a:r>
              <a:rPr lang="cs-CZ" altLang="cs-CZ" sz="2800"/>
              <a:t>- postih za porušení soutěžních pravidel,</a:t>
            </a:r>
            <a:br>
              <a:rPr lang="cs-CZ" altLang="cs-CZ" sz="2800"/>
            </a:br>
            <a:r>
              <a:rPr lang="cs-CZ" altLang="cs-CZ" sz="2800"/>
              <a:t>- schválení kartelové dohody mezi konkurenty,</a:t>
            </a:r>
            <a:br>
              <a:rPr lang="cs-CZ" altLang="cs-CZ" sz="2800"/>
            </a:br>
            <a:r>
              <a:rPr lang="cs-CZ" altLang="cs-CZ" sz="2800"/>
              <a:t>- </a:t>
            </a:r>
            <a:r>
              <a:rPr lang="cs-CZ" altLang="cs-CZ" sz="2800" i="1"/>
              <a:t>uložení antidumpingového cla vývozci z nečlenského státu do EU (nařízení),</a:t>
            </a:r>
            <a:br>
              <a:rPr lang="cs-CZ" altLang="cs-CZ" sz="2800" i="1"/>
            </a:br>
            <a:r>
              <a:rPr lang="cs-CZ" altLang="cs-CZ" sz="2800"/>
              <a:t>- uložení vyrovnávacího cla vývozci z nečlenského státu do EU, který obdržel od svého státu podporu (nařízení),</a:t>
            </a:r>
            <a:br>
              <a:rPr lang="cs-CZ" altLang="cs-CZ" sz="2800"/>
            </a:br>
            <a:r>
              <a:rPr lang="cs-CZ" altLang="cs-CZ" sz="2800" i="1"/>
              <a:t>- souhlas Komise se státní podporou</a:t>
            </a:r>
          </a:p>
          <a:p>
            <a:endParaRPr lang="cs-CZ" altLang="cs-CZ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274E6E06-7C26-4B06-86D0-9BF0784A4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3 základní funkce SD EU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E2335943-B636-4FF4-A776-4DFE8F7B4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/>
              <a:t>řešení sporů, ukládání sankcí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/>
              <a:t>ústavní (správní) soud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/>
              <a:t>zajištění jednotného výkladu práva EU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1228349F-84C2-4B5C-853D-400BCB24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404813"/>
            <a:ext cx="8228012" cy="792162"/>
          </a:xfrm>
        </p:spPr>
        <p:txBody>
          <a:bodyPr/>
          <a:lstStyle/>
          <a:p>
            <a:r>
              <a:rPr lang="cs-CZ" altLang="cs-CZ">
                <a:solidFill>
                  <a:schemeClr val="bg1">
                    <a:lumMod val="65000"/>
                  </a:schemeClr>
                </a:solidFill>
              </a:rPr>
              <a:t>Lhůta, účinky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FC7248C8-BE9C-4FB0-A892-D79E9069B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8013" cy="5040312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2000"/>
              <a:t>Žalobu lze podat </a:t>
            </a:r>
            <a:r>
              <a:rPr lang="cs-CZ" altLang="cs-CZ" sz="2000" b="1"/>
              <a:t>do 2 měsíců </a:t>
            </a:r>
            <a:r>
              <a:rPr lang="cs-CZ" altLang="cs-CZ" sz="2000"/>
              <a:t>od</a:t>
            </a:r>
            <a:br>
              <a:rPr lang="cs-CZ" altLang="cs-CZ" sz="2000"/>
            </a:br>
            <a:r>
              <a:rPr lang="cs-CZ" altLang="cs-CZ" sz="2000"/>
              <a:t>- vyhlášení aktu v ÚVEU,</a:t>
            </a:r>
            <a:br>
              <a:rPr lang="cs-CZ" altLang="cs-CZ" sz="2000"/>
            </a:br>
            <a:r>
              <a:rPr lang="cs-CZ" altLang="cs-CZ" sz="2000"/>
              <a:t>- notifikace individuálního rozhodnutí adresátovi </a:t>
            </a:r>
          </a:p>
          <a:p>
            <a:r>
              <a:rPr lang="cs-CZ" altLang="cs-CZ" sz="2000"/>
              <a:t>	- dne, kdy se subjekt (který nebyl adresátem) dozvěděl nejen o aktu jako takovém, ale o jeho přesném obsahu a odůvodnění.</a:t>
            </a:r>
            <a:br>
              <a:rPr lang="cs-CZ" altLang="cs-CZ" sz="2000"/>
            </a:br>
            <a:endParaRPr lang="cs-CZ" altLang="cs-CZ" sz="2000"/>
          </a:p>
          <a:p>
            <a:r>
              <a:rPr lang="cs-CZ" altLang="cs-CZ" sz="2000" b="1"/>
              <a:t>Účinky rozhodnutí o neplatnosti aktu</a:t>
            </a:r>
            <a:br>
              <a:rPr lang="cs-CZ" altLang="cs-CZ" b="1"/>
            </a:br>
            <a:r>
              <a:rPr lang="cs-CZ" altLang="cs-CZ" sz="2000"/>
              <a:t>Vyslovená neplatnost je absolutní, tedy ex tunc. Neplatnost se může týkat i jen části aktu (jednotlivého ustanovení) jen je-li tato část plně oddělitelná od zbytku.</a:t>
            </a:r>
            <a:br>
              <a:rPr lang="cs-CZ" altLang="cs-CZ" sz="2000"/>
            </a:br>
            <a:endParaRPr lang="cs-CZ" altLang="cs-CZ" sz="2000"/>
          </a:p>
          <a:p>
            <a:r>
              <a:rPr lang="cs-CZ" altLang="cs-CZ" sz="2000"/>
              <a:t>ESD nemůže dávat žádné pokyny jiným institucím a orgánům EU, jak se vyvarovat chyb, které k neplatnosti vedly.</a:t>
            </a:r>
            <a:br>
              <a:rPr lang="cs-CZ" altLang="cs-CZ" sz="2000"/>
            </a:br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91934A5B-33C1-4449-B3D5-0DFB85A5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Důvody neplatnosti</a:t>
            </a:r>
            <a:endParaRPr lang="cs-CZ" altLang="cs-CZ"/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EA2BEDAD-105B-4291-A24C-011297397AD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9FFCC"/>
          </a:solidFill>
        </p:spPr>
        <p:txBody>
          <a:bodyPr/>
          <a:lstStyle/>
          <a:p>
            <a:br>
              <a:rPr lang="cs-CZ" altLang="cs-CZ" sz="2400" b="1"/>
            </a:br>
            <a:endParaRPr lang="cs-CZ" altLang="cs-CZ" sz="2400"/>
          </a:p>
          <a:p>
            <a:pPr>
              <a:buFont typeface="Times New Roman" panose="02020603050405020304" pitchFamily="18" charset="0"/>
              <a:buAutoNum type="alphaUcPeriod"/>
            </a:pPr>
            <a:r>
              <a:rPr lang="cs-CZ" altLang="cs-CZ" sz="2400" b="1"/>
              <a:t>Nedostatek pravomoci – absolutní, relativní vč.</a:t>
            </a:r>
            <a:r>
              <a:rPr lang="cs-CZ" altLang="cs-CZ" sz="2400"/>
              <a:t> principu subsidiarity </a:t>
            </a:r>
            <a:r>
              <a:rPr lang="cs-CZ" altLang="cs-CZ" sz="2400">
                <a:solidFill>
                  <a:srgbClr val="0000FF"/>
                </a:solidFill>
              </a:rPr>
              <a:t>(C‑376/98 – tabáková reklama)</a:t>
            </a:r>
          </a:p>
          <a:p>
            <a:pPr>
              <a:buFont typeface="Times New Roman" panose="02020603050405020304" pitchFamily="18" charset="0"/>
              <a:buAutoNum type="alphaUcPeriod"/>
            </a:pPr>
            <a:r>
              <a:rPr lang="cs-CZ" altLang="cs-CZ" sz="2400" b="1"/>
              <a:t>Podstatné formální vady aktu (např. </a:t>
            </a:r>
            <a:r>
              <a:rPr lang="cs-CZ" altLang="cs-CZ" sz="2400"/>
              <a:t>chybějící nebo nedostatečné odůvodnění aktu)</a:t>
            </a:r>
          </a:p>
          <a:p>
            <a:r>
              <a:rPr lang="cs-CZ" altLang="cs-CZ" sz="2400" b="1"/>
              <a:t>C. Porušení Smlouvy o EU, Smlouvy o fungování EU nebo pravidla k jejímu provedení (nikoli akty</a:t>
            </a:r>
            <a:r>
              <a:rPr lang="cs-CZ" altLang="cs-CZ" sz="2400"/>
              <a:t> sekundárního práva)</a:t>
            </a:r>
          </a:p>
          <a:p>
            <a:r>
              <a:rPr lang="cs-CZ" altLang="cs-CZ" sz="2400" b="1"/>
              <a:t>D. Zneužití pravomoci </a:t>
            </a:r>
            <a:br>
              <a:rPr lang="cs-CZ" altLang="cs-CZ"/>
            </a:br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459D560C-37BC-4923-9F94-B88E36F64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Nepřímá „žaloba“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3E1A2790-1296-4F80-BF73-3CB7A4665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čl. 267 – Řízení o předběžné otázce</a:t>
            </a:r>
          </a:p>
          <a:p>
            <a:r>
              <a:rPr lang="cs-CZ" altLang="cs-CZ"/>
              <a:t>(viz zvlášť)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6FD0C425-9BDC-44E9-8C1B-F4800E0C0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FFCC66"/>
          </a:solidFill>
        </p:spPr>
        <p:txBody>
          <a:bodyPr/>
          <a:lstStyle/>
          <a:p>
            <a:r>
              <a:rPr lang="cs-CZ" altLang="cs-CZ"/>
              <a:t>Pravomoc a příslušnost SD EU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EB92F0A8-8C59-4418-937C-3FD073B27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8013" cy="5112568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1800" b="1" i="1">
                <a:latin typeface="Liberation Sans" panose="020B0604020202020204" pitchFamily="34" charset="0"/>
                <a:cs typeface="Liberation Sans" panose="020B0604020202020204" pitchFamily="34" charset="0"/>
              </a:rPr>
              <a:t>Soudní soustava EU: SD EU + soudy členských států</a:t>
            </a:r>
          </a:p>
          <a:p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rozdělení pravomoci - podle svěřených pravomocí (co nesvěřeno, zůstává soudům členských států) </a:t>
            </a:r>
          </a:p>
          <a:p>
            <a:endParaRPr lang="cs-CZ" altLang="cs-CZ" sz="1800"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r>
              <a:rPr lang="cs-CZ" altLang="cs-CZ" sz="1800" b="1">
                <a:latin typeface="Liberation Sans" panose="020B0604020202020204" pitchFamily="34" charset="0"/>
                <a:cs typeface="Liberation Sans" panose="020B0604020202020204" pitchFamily="34" charset="0"/>
              </a:rPr>
              <a:t>Rozdělení působnosti uvnitř SD EU:</a:t>
            </a:r>
          </a:p>
          <a:p>
            <a:r>
              <a:rPr lang="cs-CZ" altLang="cs-CZ" sz="1800" b="1">
                <a:latin typeface="Liberation Sans" panose="020B0604020202020204" pitchFamily="34" charset="0"/>
                <a:cs typeface="Liberation Sans" panose="020B0604020202020204" pitchFamily="34" charset="0"/>
              </a:rPr>
              <a:t>SD:</a:t>
            </a:r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 spíš jako ústavní soud 600 věcí ročně</a:t>
            </a:r>
          </a:p>
          <a:p>
            <a:r>
              <a:rPr lang="cs-CZ" altLang="cs-CZ" sz="1800" b="1">
                <a:latin typeface="Liberation Sans" panose="020B0604020202020204" pitchFamily="34" charset="0"/>
                <a:cs typeface="Liberation Sans" panose="020B0604020202020204" pitchFamily="34" charset="0"/>
              </a:rPr>
              <a:t>Tribunál:</a:t>
            </a:r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 spíš jako správní soud 500 věcí ročně (převažují ochranné známky a soutěž)</a:t>
            </a:r>
          </a:p>
          <a:p>
            <a:endParaRPr lang="cs-CZ" altLang="cs-CZ" sz="1800"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r>
              <a:rPr lang="cs-CZ" altLang="cs-CZ" sz="1800" b="1" i="1">
                <a:latin typeface="Liberation Sans" panose="020B0604020202020204" pitchFamily="34" charset="0"/>
                <a:cs typeface="Liberation Sans" panose="020B0604020202020204" pitchFamily="34" charset="0"/>
              </a:rPr>
              <a:t>Dělba příslušnosti mezi SD a Tribunál:</a:t>
            </a:r>
          </a:p>
          <a:p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porušení povinnosti členského státu: vždy SD</a:t>
            </a:r>
          </a:p>
          <a:p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neplatnost a na nečinnost: jednotlivci - Tribunál, jinak SD</a:t>
            </a:r>
          </a:p>
          <a:p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náhradu škody: Tribunál</a:t>
            </a:r>
          </a:p>
          <a:p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- řízení o předběžné otázce: jen SD</a:t>
            </a:r>
          </a:p>
          <a:p>
            <a:br>
              <a:rPr lang="cs-CZ" altLang="cs-CZ" sz="1600"/>
            </a:br>
            <a:endParaRPr lang="cs-CZ" altLang="cs-CZ" sz="1600"/>
          </a:p>
          <a:p>
            <a:br>
              <a:rPr lang="cs-CZ" altLang="cs-CZ" sz="1600"/>
            </a:br>
            <a:endParaRPr lang="cs-CZ" altLang="cs-CZ" sz="1600"/>
          </a:p>
          <a:p>
            <a:br>
              <a:rPr lang="cs-CZ" altLang="cs-CZ" sz="1600"/>
            </a:br>
            <a:endParaRPr lang="cs-CZ" altLang="cs-CZ" sz="1600"/>
          </a:p>
          <a:p>
            <a:br>
              <a:rPr lang="cs-CZ" altLang="cs-CZ" sz="1600"/>
            </a:br>
            <a:endParaRPr lang="cs-CZ" altLang="cs-CZ" sz="1600"/>
          </a:p>
          <a:p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5DF961B7-8245-46F5-B801-B9A3DC93F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1433513"/>
          </a:xfrm>
        </p:spPr>
        <p:txBody>
          <a:bodyPr/>
          <a:lstStyle/>
          <a:p>
            <a:r>
              <a:rPr lang="cs-CZ" altLang="cs-CZ">
                <a:solidFill>
                  <a:srgbClr val="C00000"/>
                </a:solidFill>
              </a:rPr>
              <a:t>Pro jistotu</a:t>
            </a:r>
            <a:br>
              <a:rPr lang="cs-CZ" altLang="cs-CZ"/>
            </a:br>
            <a:r>
              <a:rPr lang="cs-CZ" altLang="cs-CZ"/>
              <a:t>připomenutí pro úplné laiky:</a:t>
            </a: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E3FAB3C7-43DA-4856-981F-AA14A9840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Soudní dvůr EU </a:t>
            </a:r>
            <a:r>
              <a:rPr lang="cs-CZ" altLang="cs-CZ" b="1" i="1"/>
              <a:t>není </a:t>
            </a:r>
            <a:r>
              <a:rPr lang="cs-CZ" altLang="cs-CZ" i="1"/>
              <a:t>odvolacím soudem pro soudy členských států </a:t>
            </a:r>
          </a:p>
          <a:p>
            <a:r>
              <a:rPr lang="cs-CZ" altLang="cs-CZ"/>
              <a:t>a nemůže ani rušit jejich vnitrostátní právní předpisy.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0C8EA5DF-33F7-4717-80D8-AF52E22C5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641475"/>
          </a:xfrm>
          <a:prstGeom prst="rect">
            <a:avLst/>
          </a:prstGeom>
          <a:solidFill>
            <a:srgbClr val="FDA1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Objekty vynucování práva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(vůči komu)</a:t>
            </a: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6E393783-1A73-4D0A-B758-2CB4E35AC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349500"/>
            <a:ext cx="8229600" cy="3776663"/>
          </a:xfrm>
          <a:prstGeom prst="rect">
            <a:avLst/>
          </a:prstGeom>
          <a:solidFill>
            <a:srgbClr val="FDE5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cs-CZ" altLang="cs-CZ" sz="4800"/>
              <a:t>Vynucování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4800"/>
              <a:t>vůči </a:t>
            </a:r>
            <a:r>
              <a:rPr lang="cs-CZ" altLang="cs-CZ" sz="4800" i="1"/>
              <a:t>členským státům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4800"/>
              <a:t>vůči </a:t>
            </a:r>
            <a:r>
              <a:rPr lang="cs-CZ" altLang="cs-CZ" sz="4800" i="1"/>
              <a:t>orgánům EU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4800"/>
              <a:t>vůči </a:t>
            </a:r>
            <a:r>
              <a:rPr lang="cs-CZ" altLang="cs-CZ" sz="4800" i="1"/>
              <a:t>jednotlivcům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>
            <a:extLst>
              <a:ext uri="{FF2B5EF4-FFF2-40B4-BE49-F238E27FC236}">
                <a16:creationId xmlns:a16="http://schemas.microsoft.com/office/drawing/2014/main" id="{29A5B4ED-8012-450F-8EE8-970E98116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3512"/>
            <a:ext cx="8228013" cy="117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solidFill>
                  <a:srgbClr val="DC2300"/>
                </a:solidFill>
              </a:rPr>
              <a:t>Vynucování práva EU – přehled 1</a:t>
            </a: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4A459CC4-C309-44DE-86A4-72FCF9ACE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84784"/>
            <a:ext cx="8228013" cy="520970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/>
          <a:lstStyle>
            <a:lvl1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marL="86201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9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b="1"/>
              <a:t>vůči členským státům</a:t>
            </a:r>
            <a:r>
              <a:rPr lang="cs-CZ" altLang="cs-CZ" sz="3600" b="1"/>
              <a:t>:</a:t>
            </a:r>
          </a:p>
          <a:p>
            <a:pPr eaLnBrk="1" hangingPunct="1">
              <a:spcBef>
                <a:spcPts val="600"/>
              </a:spcBef>
              <a:buClr>
                <a:srgbClr val="0000FF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solidFill>
                  <a:srgbClr val="0000FF"/>
                </a:solidFill>
              </a:rPr>
              <a:t>na podnět Komise – Soudní dvůr  </a:t>
            </a:r>
            <a:r>
              <a:rPr lang="cs-CZ" altLang="cs-CZ" sz="2400" i="1">
                <a:solidFill>
                  <a:srgbClr val="00DBD6"/>
                </a:solidFill>
              </a:rPr>
              <a:t>(dále podrobně)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správní řízení před Komisí  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žaloba Komise nebo čl.státu k ESD, rozsudek ESD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nerespektování rozs. ESD: další řízení před Komisí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návrh Komise ESD na uložení pokuty – pokuta ESD</a:t>
            </a:r>
          </a:p>
          <a:p>
            <a:pPr eaLnBrk="1" hangingPunct="1">
              <a:spcBef>
                <a:spcPts val="600"/>
              </a:spcBef>
              <a:buClr>
                <a:srgbClr val="0000FF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solidFill>
                  <a:srgbClr val="0000FF"/>
                </a:solidFill>
              </a:rPr>
              <a:t>na podnět Komise – Rada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nadměrný schodek veřejného rozpočtu, rozh. Rady</a:t>
            </a:r>
            <a:endParaRPr lang="cs-CZ" altLang="cs-CZ" sz="2400">
              <a:solidFill>
                <a:srgbClr val="A6A6A6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0000FF"/>
              </a:buClr>
              <a:buSzPct val="45000"/>
            </a:pPr>
            <a:r>
              <a:rPr lang="cs-CZ" altLang="cs-CZ" sz="2400">
                <a:solidFill>
                  <a:srgbClr val="A6A6A6"/>
                </a:solidFill>
              </a:rPr>
              <a:t>na podnět jednotlivce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>
                <a:solidFill>
                  <a:srgbClr val="A6A6A6"/>
                </a:solidFill>
              </a:rPr>
              <a:t>předběžná otázka, odpovědnost typu Francovich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>
                <a:solidFill>
                  <a:srgbClr val="A6A6A6"/>
                </a:solidFill>
              </a:rPr>
              <a:t>podnět Komisi – řízení před Komisí 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594D7C6D-BD40-4AAC-9041-84F61430D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4325"/>
            <a:ext cx="8231188" cy="1242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DC2300"/>
                </a:solidFill>
              </a:rPr>
              <a:t>Vynucování práva EU – přehled 2</a:t>
            </a: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E3974077-0F3C-4685-9EE1-D04DBB554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95463"/>
            <a:ext cx="8228013" cy="457358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/>
          <a:lstStyle>
            <a:lvl1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marL="86201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99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 b="1">
                <a:solidFill>
                  <a:srgbClr val="009900"/>
                </a:solidFill>
              </a:rPr>
              <a:t>vůči jednotlivcům (podnikům)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řízení před Komisí, rozhodnutí Komise (pokuta)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žaloba k Tribunálu (- ESD)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výkon rozhodnutí</a:t>
            </a:r>
          </a:p>
          <a:p>
            <a:pPr eaLnBrk="1" hangingPunct="1">
              <a:spcBef>
                <a:spcPts val="700"/>
              </a:spcBef>
              <a:buClr>
                <a:srgbClr val="0099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 b="1">
                <a:solidFill>
                  <a:srgbClr val="009900"/>
                </a:solidFill>
              </a:rPr>
              <a:t>vůči orgánům EU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žaloba na neplatnost aktu 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žaloba na nečinnost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2BCBBF81-BB8A-41FF-A95B-2779BA24A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74638"/>
            <a:ext cx="8353425" cy="1641475"/>
          </a:xfrm>
          <a:prstGeom prst="rect">
            <a:avLst/>
          </a:prstGeom>
          <a:solidFill>
            <a:srgbClr val="ADA3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Subjekty vynucování práva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(kdo vynucuje)</a:t>
            </a: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581A1584-C42B-4002-B785-983CF09B7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349500"/>
            <a:ext cx="8229600" cy="3776663"/>
          </a:xfrm>
          <a:prstGeom prst="rect">
            <a:avLst/>
          </a:prstGeom>
          <a:solidFill>
            <a:srgbClr val="E5E2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</a:pPr>
            <a:r>
              <a:rPr lang="cs-CZ" altLang="cs-CZ" sz="3600" b="1">
                <a:solidFill>
                  <a:srgbClr val="0000CC"/>
                </a:solidFill>
              </a:rPr>
              <a:t>Unijní orgány: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KOMISE </a:t>
            </a:r>
            <a:r>
              <a:rPr lang="cs-CZ" altLang="cs-CZ" sz="3600">
                <a:solidFill>
                  <a:srgbClr val="CD0530"/>
                </a:solidFill>
              </a:rPr>
              <a:t>(správní řízení)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SOUDNÍ DVŮR </a:t>
            </a:r>
            <a:r>
              <a:rPr lang="cs-CZ" altLang="cs-CZ" sz="3600">
                <a:solidFill>
                  <a:srgbClr val="CD0530"/>
                </a:solidFill>
              </a:rPr>
              <a:t>(soudní řízení)</a:t>
            </a:r>
            <a:endParaRPr lang="cs-CZ" altLang="cs-CZ" sz="3600">
              <a:solidFill>
                <a:srgbClr val="7F7F7F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>
                <a:solidFill>
                  <a:srgbClr val="7F7F7F"/>
                </a:solidFill>
              </a:rPr>
              <a:t>(Rada – výjimečně a mimořádně)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</a:pPr>
            <a:r>
              <a:rPr lang="cs-CZ" altLang="cs-CZ" sz="3600" b="1">
                <a:solidFill>
                  <a:srgbClr val="0000CC"/>
                </a:solidFill>
              </a:rPr>
              <a:t>Orgány členských států: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správní orgány, soudy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C6246DCF-4A99-4302-9E3C-B2105AC61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Vynucování práva vůči členským státům – podrobně 1</a:t>
            </a: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D8AFFBD4-5C22-47F6-8EC0-8F63FE544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Porušení unijního práva členským státem: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b="1"/>
              <a:t>jen orgány EU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obecná porušení práva EU:</a:t>
            </a:r>
          </a:p>
          <a:p>
            <a:pPr lvl="1" eaLnBrk="1" hangingPunct="1">
              <a:lnSpc>
                <a:spcPct val="90000"/>
              </a:lnSpc>
              <a:buClr>
                <a:srgbClr val="0000CC"/>
              </a:buClr>
              <a:buFont typeface="Arial" panose="020B0604020202020204" pitchFamily="34" charset="0"/>
              <a:buChar char="–"/>
            </a:pPr>
            <a:r>
              <a:rPr lang="cs-CZ" altLang="cs-CZ" b="1">
                <a:solidFill>
                  <a:srgbClr val="0000CC"/>
                </a:solidFill>
              </a:rPr>
              <a:t>správní řízení</a:t>
            </a:r>
            <a:r>
              <a:rPr lang="cs-CZ" altLang="cs-CZ" b="1"/>
              <a:t> (Komise)</a:t>
            </a:r>
          </a:p>
          <a:p>
            <a:pPr lvl="1" eaLnBrk="1" hangingPunct="1">
              <a:lnSpc>
                <a:spcPct val="90000"/>
              </a:lnSpc>
              <a:buClr>
                <a:srgbClr val="CD0530"/>
              </a:buClr>
              <a:buFont typeface="Arial" panose="020B0604020202020204" pitchFamily="34" charset="0"/>
              <a:buChar char="–"/>
            </a:pPr>
            <a:r>
              <a:rPr lang="cs-CZ" altLang="cs-CZ" b="1">
                <a:solidFill>
                  <a:srgbClr val="CD0530"/>
                </a:solidFill>
              </a:rPr>
              <a:t>soudní řízení</a:t>
            </a:r>
            <a:r>
              <a:rPr lang="cs-CZ" altLang="cs-CZ" b="1"/>
              <a:t> (SD)</a:t>
            </a:r>
            <a:r>
              <a:rPr lang="cs-CZ" altLang="cs-CZ"/>
              <a:t> (návrh Komise – </a:t>
            </a:r>
            <a:r>
              <a:rPr lang="cs-CZ" altLang="cs-CZ">
                <a:solidFill>
                  <a:srgbClr val="CD0530"/>
                </a:solidFill>
              </a:rPr>
              <a:t>uvážení)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event. </a:t>
            </a:r>
            <a:r>
              <a:rPr lang="cs-CZ" altLang="cs-CZ">
                <a:solidFill>
                  <a:srgbClr val="0000CC"/>
                </a:solidFill>
              </a:rPr>
              <a:t>finanční postih</a:t>
            </a:r>
            <a:r>
              <a:rPr lang="cs-CZ" altLang="cs-CZ"/>
              <a:t> rozhodnutím ESD na návrh Komise</a:t>
            </a:r>
          </a:p>
          <a:p>
            <a:pPr lvl="2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čl. 258, 260 a 271 SFEU</a:t>
            </a:r>
          </a:p>
          <a:p>
            <a:pPr lvl="2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/>
              <a:t>(žaloba může být podána i členským státem)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E5917F5D-8484-49A4-9797-5DC4A1BAB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Vynucování práva vůči členským státům – podrobně 2</a:t>
            </a: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22D4C776-C7D8-42B3-ACC0-63142311E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32856"/>
            <a:ext cx="8229600" cy="439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	Následky nerespektování rozsudku SD: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stát se stále nepodřídil rozhodnutí SD: návrh Komise na finanční postih (čl. 260)</a:t>
            </a:r>
          </a:p>
          <a:p>
            <a:pPr lvl="1" eaLnBrk="1" hangingPunct="1">
              <a:buClr>
                <a:srgbClr val="CD0530"/>
              </a:buClr>
              <a:buFont typeface="Arial" panose="020B0604020202020204" pitchFamily="34" charset="0"/>
              <a:buChar char="–"/>
            </a:pPr>
            <a:r>
              <a:rPr lang="cs-CZ" altLang="cs-CZ" b="1">
                <a:solidFill>
                  <a:srgbClr val="CD0530"/>
                </a:solidFill>
              </a:rPr>
              <a:t>formy pokuty: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/>
              <a:t>	</a:t>
            </a:r>
            <a:r>
              <a:rPr lang="cs-CZ" altLang="cs-CZ">
                <a:solidFill>
                  <a:srgbClr val="0000CC"/>
                </a:solidFill>
              </a:rPr>
              <a:t>paušální částka</a:t>
            </a:r>
            <a:r>
              <a:rPr lang="cs-CZ" altLang="cs-CZ"/>
              <a:t> – podle následků, odstrašení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/>
              <a:t>	</a:t>
            </a:r>
            <a:r>
              <a:rPr lang="cs-CZ" altLang="cs-CZ">
                <a:solidFill>
                  <a:srgbClr val="0000CC"/>
                </a:solidFill>
              </a:rPr>
              <a:t>penále </a:t>
            </a:r>
            <a:r>
              <a:rPr lang="cs-CZ" altLang="cs-CZ"/>
              <a:t>(po dnech apod.) – tlak na ukončení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/>
              <a:t>	</a:t>
            </a:r>
            <a:r>
              <a:rPr lang="cs-CZ" altLang="cs-CZ">
                <a:solidFill>
                  <a:srgbClr val="0000CC"/>
                </a:solidFill>
              </a:rPr>
              <a:t>obojí </a:t>
            </a:r>
            <a:r>
              <a:rPr lang="cs-CZ" altLang="cs-CZ"/>
              <a:t>zároveň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8C03E688-69F0-4B76-9101-FDFA0D925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  </a:t>
            </a: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9FF7C27-C064-4921-A54B-DAEB961EC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512"/>
            <a:ext cx="8291264" cy="5328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výpočet penále</a:t>
            </a:r>
            <a:r>
              <a:rPr lang="cs-CZ" altLang="cs-CZ"/>
              <a:t> </a:t>
            </a:r>
            <a:r>
              <a:rPr lang="cs-CZ" altLang="cs-CZ" b="1">
                <a:highlight>
                  <a:srgbClr val="FFFF00"/>
                </a:highlight>
              </a:rPr>
              <a:t>(denní sazba):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     = základ </a:t>
            </a:r>
            <a:r>
              <a:rPr lang="cs-CZ" altLang="cs-CZ" b="1">
                <a:solidFill>
                  <a:srgbClr val="CD0530"/>
                </a:solidFill>
              </a:rPr>
              <a:t>(2 683 EUR) x Z x T x n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		Z = koef. závažnosti (1 – 20)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		T = koef. trvání (1 – 3)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		n = koef. platební schopn. (0,08 – 4,95)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výpočet paušálu:</a:t>
            </a:r>
          </a:p>
          <a:p>
            <a:pPr lvl="1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3200"/>
              <a:t>základ = </a:t>
            </a:r>
            <a:r>
              <a:rPr lang="en-US" sz="3200"/>
              <a:t>2 656 000 </a:t>
            </a:r>
            <a:r>
              <a:rPr lang="cs-CZ" altLang="cs-CZ" sz="3200" b="1">
                <a:solidFill>
                  <a:srgbClr val="CD0530"/>
                </a:solidFill>
              </a:rPr>
              <a:t>EUR</a:t>
            </a:r>
          </a:p>
          <a:p>
            <a:pPr lvl="1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3200">
                <a:solidFill>
                  <a:srgbClr val="CD0530"/>
                </a:solidFill>
              </a:rPr>
              <a:t>násobí se koef. „n“, minimální paušál podle tabulky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1321</Words>
  <Application>Microsoft Office PowerPoint</Application>
  <PresentationFormat>Předvádění na obrazovce (4:3)</PresentationFormat>
  <Paragraphs>171</Paragraphs>
  <Slides>24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Liberation Sans</vt:lpstr>
      <vt:lpstr>Symbol</vt:lpstr>
      <vt:lpstr>Times New Roman</vt:lpstr>
      <vt:lpstr>Wingdings</vt:lpstr>
      <vt:lpstr>Motiv systému Office</vt:lpstr>
      <vt:lpstr>Prezentace aplikace PowerPoint</vt:lpstr>
      <vt:lpstr>3 základní funkce SD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</vt:lpstr>
      <vt:lpstr>Příklad pokuty uložené členskému státu </vt:lpstr>
      <vt:lpstr>Prezentace aplikace PowerPoint</vt:lpstr>
      <vt:lpstr>Prezentace aplikace PowerPoint</vt:lpstr>
      <vt:lpstr>Prezentace aplikace PowerPoint</vt:lpstr>
      <vt:lpstr>Příklady vysokých pokut uložených Komisí</vt:lpstr>
      <vt:lpstr>Prezentace aplikace PowerPoint</vt:lpstr>
      <vt:lpstr>Žaloba na neplatnost</vt:lpstr>
      <vt:lpstr>Prezentace aplikace PowerPoint</vt:lpstr>
      <vt:lpstr>Jednotlivec – časté případy</vt:lpstr>
      <vt:lpstr>Lhůta, účinky</vt:lpstr>
      <vt:lpstr>Důvody neplatnosti</vt:lpstr>
      <vt:lpstr>Nepřímá „žaloba“</vt:lpstr>
      <vt:lpstr>Pravomoc a příslušnost SD EU</vt:lpstr>
      <vt:lpstr>Pro jistotu připomenutí pro úplné laiky: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Vynucování práva EU</dc:title>
  <dc:creator>tyc</dc:creator>
  <cp:lastModifiedBy>Vladimír Týč</cp:lastModifiedBy>
  <cp:revision>43</cp:revision>
  <cp:lastPrinted>1601-01-01T00:00:00Z</cp:lastPrinted>
  <dcterms:created xsi:type="dcterms:W3CDTF">2012-04-11T22:40:16Z</dcterms:created>
  <dcterms:modified xsi:type="dcterms:W3CDTF">2022-10-13T10:22:47Z</dcterms:modified>
</cp:coreProperties>
</file>