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56" r:id="rId7"/>
    <p:sldId id="257" r:id="rId8"/>
    <p:sldId id="287" r:id="rId9"/>
    <p:sldId id="288" r:id="rId10"/>
    <p:sldId id="303" r:id="rId11"/>
    <p:sldId id="258" r:id="rId12"/>
    <p:sldId id="263" r:id="rId13"/>
    <p:sldId id="264" r:id="rId14"/>
    <p:sldId id="296" r:id="rId15"/>
    <p:sldId id="266" r:id="rId16"/>
    <p:sldId id="292" r:id="rId17"/>
    <p:sldId id="305" r:id="rId18"/>
    <p:sldId id="274" r:id="rId19"/>
    <p:sldId id="275" r:id="rId20"/>
    <p:sldId id="298" r:id="rId21"/>
    <p:sldId id="329" r:id="rId22"/>
    <p:sldId id="330" r:id="rId23"/>
    <p:sldId id="333" r:id="rId24"/>
    <p:sldId id="334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D5EF"/>
    <a:srgbClr val="FFFF99"/>
    <a:srgbClr val="FABAFC"/>
    <a:srgbClr val="9827BB"/>
    <a:srgbClr val="3333FF"/>
    <a:srgbClr val="00FFFF"/>
    <a:srgbClr val="FFFFCC"/>
    <a:srgbClr val="F7CDC9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4248446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pPr eaLnBrk="1"/>
            <a:r>
              <a:rPr lang="cs-CZ" altLang="cs-CZ" i="1" dirty="0"/>
              <a:t>Pohyb osob mimo ekonomický rámec jednotného vnitřního trhu</a:t>
            </a:r>
            <a:br>
              <a:rPr lang="cs-CZ" altLang="cs-CZ" b="1" dirty="0"/>
            </a:br>
            <a:r>
              <a:rPr lang="cs-CZ" altLang="cs-CZ" b="1" dirty="0">
                <a:solidFill>
                  <a:srgbClr val="C00000"/>
                </a:solidFill>
              </a:rPr>
              <a:t>Prostor svobody, bezpečnosti a práva (spravedlnosti)</a:t>
            </a:r>
            <a:br>
              <a:rPr lang="cs-CZ" altLang="cs-CZ" dirty="0">
                <a:solidFill>
                  <a:srgbClr val="C00000"/>
                </a:solidFill>
              </a:rPr>
            </a:br>
            <a:r>
              <a:rPr lang="cs-CZ" altLang="cs-CZ" i="1" dirty="0">
                <a:solidFill>
                  <a:srgbClr val="008000"/>
                </a:solidFill>
              </a:rPr>
              <a:t>Schengenský systém</a:t>
            </a:r>
            <a:br>
              <a:rPr lang="cs-CZ" altLang="cs-CZ" i="1" dirty="0">
                <a:solidFill>
                  <a:srgbClr val="008000"/>
                </a:solidFill>
              </a:rPr>
            </a:br>
            <a:br>
              <a:rPr lang="cs-CZ" altLang="cs-CZ" i="1" dirty="0">
                <a:solidFill>
                  <a:srgbClr val="008000"/>
                </a:solidFill>
              </a:rPr>
            </a:br>
            <a:r>
              <a:rPr lang="cs-CZ" altLang="cs-CZ" sz="3600" i="1" dirty="0"/>
              <a:t>(Výběr </a:t>
            </a:r>
            <a:r>
              <a:rPr lang="cs-CZ" altLang="cs-CZ" sz="3600" i="1"/>
              <a:t>pro 301)</a:t>
            </a:r>
            <a:endParaRPr lang="cs-CZ" altLang="cs-CZ" sz="3600" i="1" dirty="0"/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1127520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Vnější hranice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600201"/>
            <a:ext cx="8222400" cy="4834080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40" dirty="0"/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mimo: IE, CY, BG, RO, HR </a:t>
            </a:r>
          </a:p>
          <a:p>
            <a:pPr eaLnBrk="1">
              <a:lnSpc>
                <a:spcPct val="84000"/>
              </a:lnSpc>
            </a:pPr>
            <a:r>
              <a:rPr lang="cs-CZ" altLang="cs-CZ" sz="2540" b="1" dirty="0">
                <a:solidFill>
                  <a:srgbClr val="CC3300"/>
                </a:solidFill>
              </a:rPr>
              <a:t>Schengenský hraniční kodex</a:t>
            </a:r>
            <a:r>
              <a:rPr lang="cs-CZ" altLang="cs-CZ" sz="2540" dirty="0"/>
              <a:t> [nařízení č. 2016/399] </a:t>
            </a:r>
          </a:p>
          <a:p>
            <a:pPr marL="673930" lvl="1"/>
            <a:r>
              <a:rPr lang="cs-CZ" altLang="cs-CZ" dirty="0"/>
              <a:t>odstranit nerovnoměrnou </a:t>
            </a:r>
            <a:r>
              <a:rPr lang="cs-CZ" altLang="cs-CZ" b="1" dirty="0"/>
              <a:t>ochranu hranic </a:t>
            </a:r>
            <a:r>
              <a:rPr lang="cs-CZ" altLang="cs-CZ" dirty="0"/>
              <a:t>a vzájemnou nedůvěru</a:t>
            </a:r>
          </a:p>
          <a:p>
            <a:pPr marL="673930" lvl="1"/>
            <a:r>
              <a:rPr lang="cs-CZ" altLang="cs-CZ" dirty="0"/>
              <a:t>stanovení společných pravidel týkajících se základních podmínek pro překračování </a:t>
            </a:r>
            <a:r>
              <a:rPr lang="cs-CZ" altLang="cs-CZ" b="1" dirty="0"/>
              <a:t>vnějších hranic</a:t>
            </a:r>
            <a:r>
              <a:rPr lang="cs-CZ" altLang="cs-CZ" dirty="0"/>
              <a:t>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633334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VNĚJŠÍ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C00000"/>
                </a:solidFill>
                <a:effectLst/>
              </a:rPr>
              <a:t>Překračování vnějších hranic</a:t>
            </a:r>
          </a:p>
          <a:p>
            <a:r>
              <a:rPr lang="cs-CZ" b="1" dirty="0">
                <a:effectLst/>
              </a:rPr>
              <a:t>Vnější hranice lze překračovat </a:t>
            </a:r>
            <a:r>
              <a:rPr lang="cs-CZ" b="1" dirty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>
                <a:effectLst/>
              </a:rPr>
              <a:t> a během stanovené provozní doby </a:t>
            </a:r>
            <a:r>
              <a:rPr lang="cs-CZ" dirty="0">
                <a:effectLst/>
              </a:rPr>
              <a:t>(platí pro všechny). </a:t>
            </a:r>
          </a:p>
          <a:p>
            <a:r>
              <a:rPr lang="cs-CZ" dirty="0">
                <a:effectLst/>
              </a:rPr>
              <a:t>Výjimky: </a:t>
            </a:r>
            <a:r>
              <a:rPr lang="cs-CZ" i="1" dirty="0">
                <a:effectLst/>
              </a:rPr>
              <a:t>nepředvídaný stav nouze.</a:t>
            </a:r>
          </a:p>
          <a:p>
            <a:r>
              <a:rPr lang="cs-CZ" b="1" dirty="0">
                <a:effectLst/>
              </a:rPr>
              <a:t>Členské státy zavedou </a:t>
            </a:r>
            <a:r>
              <a:rPr lang="cs-CZ" b="1" u="sng" dirty="0">
                <a:effectLst/>
              </a:rPr>
              <a:t>sankce</a:t>
            </a:r>
            <a:r>
              <a:rPr lang="cs-CZ" b="1" dirty="0">
                <a:effectLst/>
              </a:rPr>
              <a:t> za nepovolené překročení vnějších hranic v místech mimo hraniční přechody - </a:t>
            </a:r>
            <a:r>
              <a:rPr lang="cs-CZ" b="1" u="sng" dirty="0">
                <a:effectLst/>
              </a:rPr>
              <a:t>účinné, přiměřené a odrazující.</a:t>
            </a:r>
            <a:endParaRPr lang="cs-CZ" u="sng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>
                <a:effectLst/>
              </a:rPr>
              <a:t>Ostraha vnější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cs-CZ" dirty="0">
                <a:effectLst/>
              </a:rPr>
              <a:t>Účel:</a:t>
            </a:r>
          </a:p>
          <a:p>
            <a:r>
              <a:rPr lang="cs-CZ" b="1" dirty="0">
                <a:effectLst/>
              </a:rPr>
              <a:t>zabránit nedovolenému </a:t>
            </a:r>
            <a:r>
              <a:rPr lang="cs-CZ" b="1" u="sng" dirty="0">
                <a:effectLst/>
              </a:rPr>
              <a:t>překračování</a:t>
            </a:r>
            <a:r>
              <a:rPr lang="cs-CZ" b="1" dirty="0">
                <a:effectLst/>
              </a:rPr>
              <a:t> hranic, 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čelit přeshraniční </a:t>
            </a:r>
            <a:r>
              <a:rPr lang="cs-CZ" b="1" u="sng" dirty="0">
                <a:effectLst/>
              </a:rPr>
              <a:t>trestné činnosti</a:t>
            </a:r>
            <a:r>
              <a:rPr lang="cs-CZ" b="1" dirty="0">
                <a:effectLst/>
              </a:rPr>
              <a:t> a 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přijímat opatření proti osobám, které překročily hranice nezákonně (</a:t>
            </a:r>
            <a:r>
              <a:rPr lang="cs-CZ" b="1" u="sng" dirty="0">
                <a:effectLst/>
              </a:rPr>
              <a:t>postih</a:t>
            </a:r>
            <a:r>
              <a:rPr lang="cs-CZ" b="1" dirty="0">
                <a:effectLst/>
              </a:rPr>
              <a:t>).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Odepření vstupu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>
                <a:effectLst/>
              </a:rPr>
              <a:t>1</a:t>
            </a:r>
            <a:r>
              <a:rPr lang="cs-CZ" dirty="0">
                <a:effectLst/>
              </a:rPr>
              <a:t>.   Vstup na území členských států se odepře státnímu příslušníkovi třetí země, </a:t>
            </a:r>
            <a:r>
              <a:rPr lang="cs-CZ" b="1" u="sng" dirty="0">
                <a:effectLst/>
              </a:rPr>
              <a:t>který nesplňuje všechny podmínky vstupu</a:t>
            </a:r>
            <a:r>
              <a:rPr lang="cs-CZ" b="1">
                <a:effectLst/>
              </a:rPr>
              <a:t>. </a:t>
            </a:r>
          </a:p>
          <a:p>
            <a:r>
              <a:rPr lang="cs-CZ" b="1">
                <a:effectLst/>
              </a:rPr>
              <a:t>2</a:t>
            </a:r>
            <a:r>
              <a:rPr lang="cs-CZ" b="1" dirty="0">
                <a:effectLst/>
              </a:rPr>
              <a:t>.   Vstup lze odepřít pouze na základě zdůvodněného rozhodnutí, které uvádí přesné důvody odepření</a:t>
            </a:r>
            <a:r>
              <a:rPr lang="cs-CZ" b="1" dirty="0"/>
              <a:t> – to je </a:t>
            </a:r>
            <a:r>
              <a:rPr lang="cs-CZ" b="1"/>
              <a:t>napadnutelné soudně</a:t>
            </a:r>
          </a:p>
          <a:p>
            <a:r>
              <a:rPr lang="cs-CZ" b="1">
                <a:solidFill>
                  <a:srgbClr val="C00000"/>
                </a:solidFill>
                <a:effectLst/>
              </a:rPr>
              <a:t>3. Uplatnění práva na azyl nebo mezinárodní ochranu: zvláštní pravidla (jiný právní režim)</a:t>
            </a:r>
            <a:endParaRPr lang="cs-CZ" dirty="0">
              <a:solidFill>
                <a:srgbClr val="C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630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9FF66"/>
          </a:solidFill>
        </p:spPr>
        <p:txBody>
          <a:bodyPr/>
          <a:lstStyle/>
          <a:p>
            <a:r>
              <a:rPr lang="cs-CZ" dirty="0"/>
              <a:t>Další kroky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55000" lnSpcReduction="20000"/>
          </a:bodyPr>
          <a:lstStyle/>
          <a:p>
            <a:r>
              <a:rPr lang="cs-CZ" sz="5100" b="1"/>
              <a:t>2005 </a:t>
            </a:r>
            <a:r>
              <a:rPr lang="cs-CZ" sz="5100" b="1" dirty="0"/>
              <a:t>zřízena nařízením č. 2007/2004 Evropská agentura pro řízení operativní spolupráce na vnějších hranicích </a:t>
            </a:r>
            <a:r>
              <a:rPr lang="cs-CZ" sz="5100" b="1" dirty="0">
                <a:highlight>
                  <a:srgbClr val="FFFF00"/>
                </a:highlight>
              </a:rPr>
              <a:t>(</a:t>
            </a:r>
            <a:r>
              <a:rPr lang="cs-CZ" sz="5100" b="1" u="sng" dirty="0">
                <a:highlight>
                  <a:srgbClr val="FFFF00"/>
                </a:highlight>
              </a:rPr>
              <a:t>FRONTEX</a:t>
            </a:r>
            <a:r>
              <a:rPr lang="cs-CZ" sz="5100" b="1" dirty="0">
                <a:highlight>
                  <a:srgbClr val="FFFF00"/>
                </a:highlight>
              </a:rPr>
              <a:t>) </a:t>
            </a:r>
            <a:r>
              <a:rPr lang="cs-CZ" sz="5100" b="1" dirty="0"/>
              <a:t>– viz dále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Nařízení č. 863/2007, kterým se zřizuje mechanismus pro vytvoření </a:t>
            </a:r>
            <a:r>
              <a:rPr lang="cs-CZ" b="1" dirty="0">
                <a:solidFill>
                  <a:srgbClr val="FF0000"/>
                </a:solidFill>
              </a:rPr>
              <a:t>pohraničních jednotek rychlé reakce,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umožnilo působení takových jednotek složených z příslušníků hraničních členských států.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Nařízení č. 1168/2011 posílilo integrované řízení vnějších hranic a spolupráci mezi vnitrostátními pohraničními orgány. Vytvoření </a:t>
            </a:r>
            <a:r>
              <a:rPr lang="cs-CZ" b="1" dirty="0">
                <a:solidFill>
                  <a:srgbClr val="FF0000"/>
                </a:solidFill>
              </a:rPr>
              <a:t>společných jednotek </a:t>
            </a:r>
            <a:r>
              <a:rPr lang="cs-CZ" dirty="0">
                <a:solidFill>
                  <a:srgbClr val="FF0000"/>
                </a:solidFill>
              </a:rPr>
              <a:t>- ty působí pod velením toho členského státu, na jehož území zákrok probíhá.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Nejde tedy o unijní (nadnárodní) jednotky. Nejsou to stálé jednotky a nemají jednotné velení.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Další nařízení č. 656/2014 posílilo operativní spolupráci členů na </a:t>
            </a:r>
            <a:r>
              <a:rPr lang="cs-CZ" b="1" dirty="0">
                <a:solidFill>
                  <a:srgbClr val="3333FF"/>
                </a:solidFill>
              </a:rPr>
              <a:t>vnější mořské hranici.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Cíl nařízení: účinné monitorování překračování vnější hranice EU na moři, čelit nedovolenému překračování hranice a zachraňovat životy na moři</a:t>
            </a:r>
          </a:p>
          <a:p>
            <a:r>
              <a:rPr lang="cs-CZ" sz="5800" b="1" dirty="0">
                <a:solidFill>
                  <a:srgbClr val="C00000"/>
                </a:solidFill>
              </a:rPr>
              <a:t>Ochrana hranic se třetími státy je stále v pravomoci příslušných </a:t>
            </a:r>
            <a:r>
              <a:rPr lang="cs-CZ" sz="5800" b="1">
                <a:solidFill>
                  <a:srgbClr val="C00000"/>
                </a:solidFill>
              </a:rPr>
              <a:t>hraničních států, nikoli EU, FRONTEX jen koordinuje a pomáhá.   </a:t>
            </a:r>
            <a:endParaRPr lang="cs-CZ" sz="5800" b="1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475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99"/>
          </a:solidFill>
        </p:spPr>
        <p:txBody>
          <a:bodyPr/>
          <a:lstStyle/>
          <a:p>
            <a:r>
              <a:rPr lang="cs-CZ" dirty="0" err="1"/>
              <a:t>FRONTEX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C00000"/>
                </a:solidFill>
                <a:effectLst/>
              </a:rPr>
              <a:t>Operativní spolupráci mezi členskými státy v oblasti řízení vnějších hranic </a:t>
            </a:r>
            <a:r>
              <a:rPr lang="cs-CZ" dirty="0">
                <a:effectLst/>
              </a:rPr>
              <a:t>od r. 2005 </a:t>
            </a:r>
            <a:r>
              <a:rPr lang="cs-CZ" b="1">
                <a:solidFill>
                  <a:srgbClr val="C00000"/>
                </a:solidFill>
                <a:effectLst/>
              </a:rPr>
              <a:t>koordinuje</a:t>
            </a:r>
            <a:r>
              <a:rPr lang="cs-CZ">
                <a:effectLst/>
              </a:rPr>
              <a:t> </a:t>
            </a:r>
            <a:r>
              <a:rPr lang="cs-CZ" b="1">
                <a:effectLst/>
              </a:rPr>
              <a:t>FRONTEX.</a:t>
            </a:r>
            <a:endParaRPr lang="cs-CZ" b="1" dirty="0">
              <a:effectLst/>
            </a:endParaRPr>
          </a:p>
          <a:p>
            <a:r>
              <a:rPr lang="cs-CZ" b="1" dirty="0">
                <a:solidFill>
                  <a:srgbClr val="C00000"/>
                </a:solidFill>
              </a:rPr>
              <a:t>Nařízením č. 2016/1624 </a:t>
            </a:r>
            <a:r>
              <a:rPr lang="cs-CZ" dirty="0"/>
              <a:t>byla zřízena namísto původního FRONTEXU </a:t>
            </a:r>
            <a:r>
              <a:rPr lang="cs-CZ" b="1" u="sng" dirty="0">
                <a:solidFill>
                  <a:srgbClr val="C00000"/>
                </a:solidFill>
                <a:highlight>
                  <a:srgbClr val="FFFF00"/>
                </a:highlight>
              </a:rPr>
              <a:t>Evropská pohraniční a pobřežní stráž</a:t>
            </a:r>
            <a:r>
              <a:rPr lang="cs-CZ" b="1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  <a:r>
              <a:rPr lang="cs-CZ" b="1" dirty="0"/>
              <a:t>(„nový FRONTEX“)</a:t>
            </a:r>
            <a:r>
              <a:rPr lang="cs-CZ" dirty="0"/>
              <a:t>. Stráž má dvě složky: </a:t>
            </a:r>
          </a:p>
          <a:p>
            <a:pPr lvl="1"/>
            <a:r>
              <a:rPr lang="cs-CZ" dirty="0"/>
              <a:t>původní FRONTEX jako unijní agenturu</a:t>
            </a:r>
          </a:p>
          <a:p>
            <a:pPr lvl="1"/>
            <a:r>
              <a:rPr lang="cs-CZ" dirty="0"/>
              <a:t>k tomu navíc </a:t>
            </a:r>
            <a:r>
              <a:rPr lang="cs-CZ" u="sng" dirty="0"/>
              <a:t>orgány pohraniční stráže členských států</a:t>
            </a:r>
            <a:r>
              <a:rPr lang="cs-CZ" dirty="0"/>
              <a:t>. </a:t>
            </a:r>
          </a:p>
          <a:p>
            <a:r>
              <a:rPr lang="cs-CZ" dirty="0"/>
              <a:t>Stráž má k dispozici fond </a:t>
            </a:r>
            <a:r>
              <a:rPr lang="cs-CZ"/>
              <a:t>1500 národních odborníků </a:t>
            </a:r>
            <a:r>
              <a:rPr lang="cs-CZ" dirty="0"/>
              <a:t>v pohotovostních jednotkách, které mohou být vyslané na krizové místo do 5 dní </a:t>
            </a:r>
            <a:r>
              <a:rPr lang="cs-CZ" b="1" dirty="0"/>
              <a:t>(tzv. rezervní tým pro rychlé nasazení</a:t>
            </a:r>
            <a:r>
              <a:rPr lang="cs-CZ" b="1"/>
              <a:t>).</a:t>
            </a:r>
            <a:r>
              <a:rPr lang="cs-CZ"/>
              <a:t> Má vlastní zásahovou </a:t>
            </a:r>
            <a:r>
              <a:rPr lang="cs-CZ" dirty="0"/>
              <a:t>technika (např. lodě, vrtulníky). </a:t>
            </a:r>
          </a:p>
          <a:p>
            <a:r>
              <a:rPr lang="cs-CZ" dirty="0"/>
              <a:t>ČR dodává do tohoto týmu 20 osob. </a:t>
            </a:r>
          </a:p>
        </p:txBody>
      </p:sp>
    </p:spTree>
    <p:extLst>
      <p:ext uri="{BB962C8B-B14F-4D97-AF65-F5344CB8AC3E}">
        <p14:creationId xmlns:p14="http://schemas.microsoft.com/office/powerpoint/2010/main" val="1741076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rgbClr val="00FF99"/>
          </a:solidFill>
        </p:spPr>
        <p:txBody>
          <a:bodyPr>
            <a:normAutofit fontScale="90000"/>
          </a:bodyPr>
          <a:lstStyle/>
          <a:p>
            <a:r>
              <a:rPr lang="cs-CZ" dirty="0"/>
              <a:t>Nový FRONTEX (</a:t>
            </a:r>
            <a:r>
              <a:rPr lang="cs-CZ"/>
              <a:t>Stráž) – konkrétní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Úkoly:  </a:t>
            </a:r>
          </a:p>
          <a:p>
            <a:pPr lvl="1"/>
            <a:r>
              <a:rPr lang="cs-CZ" dirty="0"/>
              <a:t>přispívat k účinné </a:t>
            </a:r>
            <a:r>
              <a:rPr lang="cs-CZ" b="1" i="1" dirty="0"/>
              <a:t>ochraně hranic </a:t>
            </a:r>
            <a:r>
              <a:rPr lang="cs-CZ" dirty="0"/>
              <a:t>včetně aktivit pro </a:t>
            </a:r>
            <a:r>
              <a:rPr lang="cs-CZ" b="1" i="1" dirty="0"/>
              <a:t>odhalování přeshraniční trestné činnosti,</a:t>
            </a:r>
          </a:p>
          <a:p>
            <a:pPr lvl="1"/>
            <a:r>
              <a:rPr lang="cs-CZ" dirty="0"/>
              <a:t>poskytovat účinnou </a:t>
            </a:r>
            <a:r>
              <a:rPr lang="cs-CZ" b="1" dirty="0"/>
              <a:t>technickou a operativní pomoc zúčastněným hraničním členským zemím </a:t>
            </a:r>
            <a:r>
              <a:rPr lang="cs-CZ" dirty="0"/>
              <a:t>prostřednictvím společných operací a zásahů rychlé reakce a rovněž </a:t>
            </a:r>
            <a:r>
              <a:rPr lang="cs-CZ" b="1" dirty="0">
                <a:solidFill>
                  <a:srgbClr val="C00000"/>
                </a:solidFill>
              </a:rPr>
              <a:t>pomoc na podporu pátracích a záchranných operací zaměřených na osoby v tísni na moři,</a:t>
            </a:r>
          </a:p>
          <a:p>
            <a:pPr lvl="1"/>
            <a:r>
              <a:rPr lang="cs-CZ" dirty="0"/>
              <a:t>organizovat, koordinovat a provádět návratové operace.  </a:t>
            </a:r>
          </a:p>
          <a:p>
            <a:r>
              <a:rPr lang="cs-CZ" b="1" dirty="0"/>
              <a:t>Efektivní pomoc Stráže pohraničním orgánům postiženého státu, </a:t>
            </a:r>
            <a:r>
              <a:rPr lang="cs-CZ" dirty="0"/>
              <a:t>který situaci sám nemůže zvládnout (tzv. zásah rychlé reakce na hranicích). Zřizování </a:t>
            </a:r>
            <a:r>
              <a:rPr lang="cs-CZ" dirty="0" err="1"/>
              <a:t>hotspotů</a:t>
            </a:r>
            <a:r>
              <a:rPr lang="cs-CZ" dirty="0"/>
              <a:t> a v rychlejším třídění migrantů na ty, kteří mají šanci na základě žádosti získat azyl a na ostatní, kteří zjevně statut uprchlíka nesplňují a mohou být navráceni.</a:t>
            </a:r>
          </a:p>
        </p:txBody>
      </p:sp>
    </p:spTree>
    <p:extLst>
      <p:ext uri="{BB962C8B-B14F-4D97-AF65-F5344CB8AC3E}">
        <p14:creationId xmlns:p14="http://schemas.microsoft.com/office/powerpoint/2010/main" val="932778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FF99"/>
          </a:solidFill>
        </p:spPr>
        <p:txBody>
          <a:bodyPr/>
          <a:lstStyle/>
          <a:p>
            <a:r>
              <a:rPr lang="cs-CZ" b="1" dirty="0">
                <a:solidFill>
                  <a:srgbClr val="3333FF"/>
                </a:solidFill>
              </a:rPr>
              <a:t>Záchranné operace na moři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b="1">
                <a:solidFill>
                  <a:srgbClr val="3333FF"/>
                </a:solidFill>
              </a:rPr>
              <a:t>Záchranné </a:t>
            </a:r>
            <a:r>
              <a:rPr lang="cs-CZ" b="1" dirty="0">
                <a:solidFill>
                  <a:srgbClr val="3333FF"/>
                </a:solidFill>
              </a:rPr>
              <a:t>operace na moři: </a:t>
            </a:r>
            <a:r>
              <a:rPr lang="cs-CZ" b="1" i="1" dirty="0">
                <a:solidFill>
                  <a:srgbClr val="3333FF"/>
                </a:solidFill>
              </a:rPr>
              <a:t>Mezinárodní úmluva o bezpečnosti lidského života na moři </a:t>
            </a:r>
            <a:r>
              <a:rPr lang="cs-CZ" dirty="0">
                <a:solidFill>
                  <a:srgbClr val="3333FF"/>
                </a:solidFill>
              </a:rPr>
              <a:t>(Londýn 1948, 1974)</a:t>
            </a:r>
          </a:p>
          <a:p>
            <a:pPr lvl="1"/>
            <a:r>
              <a:rPr lang="cs-CZ" dirty="0">
                <a:solidFill>
                  <a:srgbClr val="3333FF"/>
                </a:solidFill>
              </a:rPr>
              <a:t>povinnost každého plavidla poskytnout pomoc lidem v tísni na moři</a:t>
            </a:r>
          </a:p>
          <a:p>
            <a:r>
              <a:rPr lang="cs-CZ" dirty="0">
                <a:solidFill>
                  <a:srgbClr val="C00000"/>
                </a:solidFill>
              </a:rPr>
              <a:t>Pokud osoba na lodi nebo kdekoliv jinde </a:t>
            </a:r>
            <a:r>
              <a:rPr lang="cs-CZ" b="1" dirty="0">
                <a:solidFill>
                  <a:srgbClr val="C00000"/>
                </a:solidFill>
              </a:rPr>
              <a:t>prohlásí, že je žadatelem o azyl,</a:t>
            </a:r>
            <a:r>
              <a:rPr lang="cs-CZ" dirty="0">
                <a:solidFill>
                  <a:srgbClr val="C00000"/>
                </a:solidFill>
              </a:rPr>
              <a:t> je třeba </a:t>
            </a:r>
            <a:r>
              <a:rPr lang="cs-CZ" b="1" dirty="0">
                <a:solidFill>
                  <a:srgbClr val="C00000"/>
                </a:solidFill>
              </a:rPr>
              <a:t>prověřit</a:t>
            </a:r>
            <a:r>
              <a:rPr lang="cs-CZ" dirty="0">
                <a:solidFill>
                  <a:srgbClr val="C00000"/>
                </a:solidFill>
              </a:rPr>
              <a:t> podle Úmluvy o právním postavení uprchlíků z roku 1951 její žádost. V žádném případě </a:t>
            </a:r>
            <a:r>
              <a:rPr lang="cs-CZ" b="1" dirty="0">
                <a:solidFill>
                  <a:srgbClr val="C00000"/>
                </a:solidFill>
              </a:rPr>
              <a:t>toto posuzování nemůže probíhat na otevřeném moři.</a:t>
            </a:r>
          </a:p>
          <a:p>
            <a:r>
              <a:rPr lang="cs-CZ" dirty="0"/>
              <a:t>S ohledem na přítomnost uprchlíků nebo žadatelů o azyl na palubě lodí, jejichž pasažéři se nachází v ohrožení života, je také třeba zajistit, </a:t>
            </a:r>
            <a:r>
              <a:rPr lang="cs-CZ" b="1" dirty="0"/>
              <a:t>aby vylodění ze (záchranné) lodi nevedlo k návratu </a:t>
            </a:r>
            <a:r>
              <a:rPr lang="cs-CZ" dirty="0"/>
              <a:t>do míst, kde jsou v ohrožení perzekuce nebo špatného </a:t>
            </a:r>
            <a:r>
              <a:rPr lang="cs-CZ"/>
              <a:t>zacházení. </a:t>
            </a:r>
          </a:p>
          <a:p>
            <a:r>
              <a:rPr lang="cs-CZ" b="1"/>
              <a:t>V</a:t>
            </a:r>
            <a:r>
              <a:rPr lang="cs-CZ" sz="2900" b="1"/>
              <a:t>e </a:t>
            </a:r>
            <a:r>
              <a:rPr lang="cs-CZ" sz="2900" b="1" dirty="0"/>
              <a:t>většině případů proto migranty po záchraně nelze bezprostředně vrátit do země původu, takže zpravidla končí v přístavech země EU, kam </a:t>
            </a:r>
            <a:r>
              <a:rPr lang="cs-CZ" sz="2900" b="1"/>
              <a:t>byli dopraveni.</a:t>
            </a:r>
          </a:p>
          <a:p>
            <a:r>
              <a:rPr lang="cs-CZ" sz="2900" b="1">
                <a:solidFill>
                  <a:srgbClr val="FF0000"/>
                </a:solidFill>
              </a:rPr>
              <a:t>Navyšování rozpočtu FRONTEXu tak neřeší množství migrantů přicházejících po moři.</a:t>
            </a:r>
          </a:p>
        </p:txBody>
      </p:sp>
    </p:spTree>
    <p:extLst>
      <p:ext uri="{BB962C8B-B14F-4D97-AF65-F5344CB8AC3E}">
        <p14:creationId xmlns:p14="http://schemas.microsoft.com/office/powerpoint/2010/main" val="2604267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FRONTEX – shrnutí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dirty="0"/>
          </a:p>
          <a:p>
            <a:pPr>
              <a:lnSpc>
                <a:spcPct val="84000"/>
              </a:lnSpc>
            </a:pPr>
            <a:r>
              <a:rPr lang="cs-CZ" altLang="cs-CZ" dirty="0"/>
              <a:t>schází výkonné pravomoci, nicméně vysoký rozpočet – operativní činnost na mořské hranici (???)</a:t>
            </a:r>
            <a:endParaRPr lang="cs-CZ" altLang="cs-CZ" b="1" dirty="0"/>
          </a:p>
          <a:p>
            <a:pPr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primární odpovědnost 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dirty="0"/>
              <a:t>FRONTEX: převážně koordinační charakter s vysokou mírou závislosti na členských státech </a:t>
            </a:r>
            <a:endParaRPr lang="cs-CZ" altLang="cs-CZ" sz="2500" b="1" dirty="0"/>
          </a:p>
          <a:p>
            <a:pPr eaLnBrk="1"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838392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 dirty="0" err="1">
                <a:solidFill>
                  <a:srgbClr val="CC3300"/>
                </a:solidFill>
              </a:rPr>
              <a:t>Nař</a:t>
            </a:r>
            <a:r>
              <a:rPr lang="cs-CZ" altLang="cs-CZ" dirty="0">
                <a:solidFill>
                  <a:srgbClr val="CC3300"/>
                </a:solidFill>
              </a:rPr>
              <a:t>. 810/2009 ve znění </a:t>
            </a:r>
            <a:r>
              <a:rPr lang="cs-CZ" altLang="cs-CZ" dirty="0" err="1">
                <a:solidFill>
                  <a:srgbClr val="CC3300"/>
                </a:solidFill>
              </a:rPr>
              <a:t>nař</a:t>
            </a:r>
            <a:r>
              <a:rPr lang="cs-CZ" altLang="cs-CZ" dirty="0">
                <a:solidFill>
                  <a:srgbClr val="CC3300"/>
                </a:solidFill>
              </a:rPr>
              <a:t>. 2019/1155 – jednotný právní dokument pro </a:t>
            </a:r>
            <a:r>
              <a:rPr lang="cs-CZ" altLang="cs-CZ" b="1" dirty="0">
                <a:solidFill>
                  <a:srgbClr val="CC3300"/>
                </a:solidFill>
              </a:rPr>
              <a:t>krátkodobá „schengenská</a:t>
            </a:r>
            <a:r>
              <a:rPr lang="cs-CZ" altLang="cs-CZ" b="1">
                <a:solidFill>
                  <a:srgbClr val="CC3300"/>
                </a:solidFill>
              </a:rPr>
              <a:t>“ víza, </a:t>
            </a:r>
            <a:r>
              <a:rPr lang="cs-CZ" altLang="cs-CZ" b="1">
                <a:solidFill>
                  <a:schemeClr val="tx1"/>
                </a:solidFill>
              </a:rPr>
              <a:t>tj</a:t>
            </a:r>
            <a:r>
              <a:rPr lang="cs-CZ" altLang="cs-CZ" b="1" dirty="0">
                <a:solidFill>
                  <a:schemeClr val="tx1"/>
                </a:solidFill>
              </a:rPr>
              <a:t>. do 90 dnů</a:t>
            </a:r>
          </a:p>
          <a:p>
            <a:pPr marL="673930" lvl="1"/>
            <a:r>
              <a:rPr lang="cs-CZ" altLang="cs-CZ" dirty="0">
                <a:solidFill>
                  <a:schemeClr val="tx1"/>
                </a:solidFill>
              </a:rPr>
              <a:t>víza nad 90 dnů: kompetence </a:t>
            </a:r>
            <a:r>
              <a:rPr lang="cs-CZ" altLang="cs-CZ">
                <a:solidFill>
                  <a:schemeClr val="tx1"/>
                </a:solidFill>
              </a:rPr>
              <a:t>členských států (!)</a:t>
            </a:r>
            <a:endParaRPr lang="cs-CZ" altLang="cs-CZ" dirty="0">
              <a:solidFill>
                <a:schemeClr val="tx1"/>
              </a:solidFill>
            </a:endParaRPr>
          </a:p>
          <a:p>
            <a:pPr marL="673930" lvl="1"/>
            <a:r>
              <a:rPr lang="cs-CZ" altLang="cs-CZ" dirty="0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 dirty="0"/>
              <a:t>Seznam třetích zemí s vízovou povinností: </a:t>
            </a:r>
            <a:r>
              <a:rPr lang="cs-CZ" altLang="cs-CZ" dirty="0" err="1"/>
              <a:t>nař</a:t>
            </a:r>
            <a:r>
              <a:rPr lang="cs-CZ" altLang="cs-CZ" dirty="0"/>
              <a:t>. 539/2001 (stálá aktualizace)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rgbClr val="BFD5EF"/>
          </a:solidFill>
        </p:spPr>
        <p:txBody>
          <a:bodyPr/>
          <a:lstStyle/>
          <a:p>
            <a:pPr eaLnBrk="1"/>
            <a:r>
              <a:rPr lang="cs-CZ" altLang="cs-CZ" dirty="0"/>
              <a:t>stagnace společného trhu v 80. letech</a:t>
            </a:r>
          </a:p>
          <a:p>
            <a:pPr eaLnBrk="1"/>
            <a:r>
              <a:rPr lang="cs-CZ" altLang="cs-CZ" dirty="0"/>
              <a:t>okamžité „řešení“: </a:t>
            </a:r>
            <a:r>
              <a:rPr lang="cs-CZ" altLang="cs-CZ" dirty="0" err="1"/>
              <a:t>Schengen</a:t>
            </a:r>
            <a:r>
              <a:rPr lang="cs-CZ" altLang="cs-CZ" dirty="0"/>
              <a:t> I</a:t>
            </a:r>
          </a:p>
          <a:p>
            <a:pPr eaLnBrk="1"/>
            <a:r>
              <a:rPr lang="cs-CZ" altLang="cs-CZ" dirty="0"/>
              <a:t>počátek 90. let: </a:t>
            </a:r>
            <a:r>
              <a:rPr lang="cs-CZ" altLang="cs-CZ" dirty="0" err="1"/>
              <a:t>Schengen</a:t>
            </a:r>
            <a:r>
              <a:rPr lang="cs-CZ" altLang="cs-CZ" dirty="0"/>
              <a:t> II – nedostatečné </a:t>
            </a:r>
            <a:r>
              <a:rPr lang="cs-CZ" altLang="cs-CZ"/>
              <a:t>pravomoci EHS – </a:t>
            </a:r>
            <a:r>
              <a:rPr lang="cs-CZ" altLang="cs-CZ" i="1"/>
              <a:t>proto mezinárodní smlouva</a:t>
            </a:r>
            <a:endParaRPr lang="cs-CZ" altLang="cs-CZ" i="1" dirty="0"/>
          </a:p>
          <a:p>
            <a:pPr eaLnBrk="1"/>
            <a:r>
              <a:rPr lang="cs-CZ" altLang="cs-CZ" dirty="0" err="1"/>
              <a:t>Schengen</a:t>
            </a:r>
            <a:r>
              <a:rPr lang="cs-CZ" altLang="cs-CZ" dirty="0"/>
              <a:t> II – koncepční řešení mimo právo ES a EU</a:t>
            </a:r>
          </a:p>
          <a:p>
            <a:pPr eaLnBrk="1"/>
            <a:endParaRPr lang="cs-CZ" altLang="cs-CZ" dirty="0"/>
          </a:p>
          <a:p>
            <a:pPr eaLnBrk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99FF66"/>
          </a:solidFill>
        </p:spPr>
        <p:txBody>
          <a:bodyPr/>
          <a:lstStyle/>
          <a:p>
            <a:r>
              <a:rPr lang="cs-CZ" dirty="0"/>
              <a:t>Dlouhodobý pobyt (nad 90 dnů)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/>
              <a:t>dlouhodobé vízum, resp. povolení k pobytu</a:t>
            </a:r>
          </a:p>
          <a:p>
            <a:r>
              <a:rPr lang="cs-CZ" dirty="0"/>
              <a:t>zejména pro </a:t>
            </a:r>
            <a:r>
              <a:rPr lang="cs-CZ" b="1" dirty="0"/>
              <a:t>výkon pracovní činnosti </a:t>
            </a:r>
            <a:r>
              <a:rPr lang="cs-CZ" dirty="0"/>
              <a:t>nebo za účelem </a:t>
            </a:r>
            <a:r>
              <a:rPr lang="cs-CZ" b="1" dirty="0"/>
              <a:t>spojení rodiny</a:t>
            </a:r>
          </a:p>
          <a:p>
            <a:r>
              <a:rPr lang="cs-CZ" dirty="0"/>
              <a:t>směrnice EU regulují jen obecné otázky</a:t>
            </a:r>
          </a:p>
          <a:p>
            <a:r>
              <a:rPr lang="cs-CZ" dirty="0">
                <a:solidFill>
                  <a:srgbClr val="C00000"/>
                </a:solidFill>
              </a:rPr>
              <a:t>zůstává </a:t>
            </a:r>
            <a:r>
              <a:rPr lang="cs-CZ" b="1" dirty="0">
                <a:solidFill>
                  <a:srgbClr val="C00000"/>
                </a:solidFill>
              </a:rPr>
              <a:t>kompetence členských států </a:t>
            </a:r>
            <a:r>
              <a:rPr lang="cs-CZ" dirty="0">
                <a:solidFill>
                  <a:srgbClr val="C00000"/>
                </a:solidFill>
              </a:rPr>
              <a:t>(zejména kvóty pro zahraniční pracovníky)</a:t>
            </a:r>
          </a:p>
        </p:txBody>
      </p:sp>
    </p:spTree>
    <p:extLst>
      <p:ext uri="{BB962C8B-B14F-4D97-AF65-F5344CB8AC3E}">
        <p14:creationId xmlns:p14="http://schemas.microsoft.com/office/powerpoint/2010/main" val="2739603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4556288-F375-4A28-80DB-10105C327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921" y="212041"/>
            <a:ext cx="8222400" cy="996480"/>
          </a:xfrm>
          <a:solidFill>
            <a:srgbClr val="F6D858"/>
          </a:solidFill>
        </p:spPr>
        <p:txBody>
          <a:bodyPr/>
          <a:lstStyle/>
          <a:p>
            <a:pPr eaLnBrk="1"/>
            <a:r>
              <a:rPr lang="cs-CZ" altLang="cs-CZ" b="1"/>
              <a:t>PROSTOR BEZPEČNOSTI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D8ECE59-9749-471D-BC50-65339EF13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921" y="1273320"/>
            <a:ext cx="8222400" cy="5160960"/>
          </a:xfrm>
          <a:solidFill>
            <a:srgbClr val="FCFDC3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1814" b="1">
                <a:solidFill>
                  <a:srgbClr val="CC3300"/>
                </a:solidFill>
              </a:rPr>
              <a:t>TRESTNÍ PRÁVO A TRESTNÍ ŘÍZENÍ</a:t>
            </a:r>
          </a:p>
          <a:p>
            <a:pPr eaLnBrk="1">
              <a:lnSpc>
                <a:spcPct val="84000"/>
              </a:lnSpc>
            </a:pPr>
            <a:r>
              <a:rPr lang="cs-CZ" altLang="cs-CZ" sz="1814"/>
              <a:t>justiční spolupráce v trestních věcech: </a:t>
            </a:r>
            <a:r>
              <a:rPr lang="cs-CZ" altLang="cs-CZ" sz="1814" u="sng">
                <a:solidFill>
                  <a:srgbClr val="4F1FC7"/>
                </a:solidFill>
              </a:rPr>
              <a:t>zásada vzájemného uznávání </a:t>
            </a:r>
            <a:r>
              <a:rPr lang="cs-CZ" altLang="cs-CZ" sz="1814">
                <a:solidFill>
                  <a:srgbClr val="4F1FC7"/>
                </a:solidFill>
              </a:rPr>
              <a:t>rozhodnutí, </a:t>
            </a:r>
            <a:r>
              <a:rPr lang="cs-CZ" altLang="cs-CZ" sz="1814"/>
              <a:t>řešení střetů pravomocí, spolupráce mezi orgány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>
                <a:solidFill>
                  <a:srgbClr val="4F1FC7"/>
                </a:solidFill>
              </a:rPr>
              <a:t>minimální pravidla – směrnice (trestní řízení – ochrana osob) (opt-out, event. posílená spolupráce)</a:t>
            </a:r>
          </a:p>
          <a:p>
            <a:pPr eaLnBrk="1">
              <a:lnSpc>
                <a:spcPct val="84000"/>
              </a:lnSpc>
            </a:pPr>
            <a:r>
              <a:rPr lang="cs-CZ" altLang="cs-CZ" sz="1814" b="1" i="1"/>
              <a:t>evropský zatýkací rozkaz</a:t>
            </a:r>
          </a:p>
          <a:p>
            <a:pPr eaLnBrk="1">
              <a:lnSpc>
                <a:spcPct val="84000"/>
              </a:lnSpc>
            </a:pPr>
            <a:r>
              <a:rPr lang="cs-CZ" altLang="cs-CZ" sz="1814" b="1">
                <a:solidFill>
                  <a:srgbClr val="CC3300"/>
                </a:solidFill>
              </a:rPr>
              <a:t>HMOTNÉ PRÁVO: přeshraniční trestné činy </a:t>
            </a:r>
            <a:r>
              <a:rPr lang="cs-CZ" altLang="cs-CZ" sz="1814">
                <a:solidFill>
                  <a:srgbClr val="CC3300"/>
                </a:solidFill>
              </a:rPr>
              <a:t>– harmonizace skutkových podstat a sankcí směrnicemi (čl. 83)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b="1"/>
              <a:t>i zde opt-out, event. posílená spolupráce</a:t>
            </a:r>
          </a:p>
          <a:p>
            <a:pPr eaLnBrk="1">
              <a:lnSpc>
                <a:spcPct val="84000"/>
              </a:lnSpc>
            </a:pPr>
            <a:r>
              <a:rPr lang="cs-CZ" altLang="cs-CZ" sz="1814"/>
              <a:t>přeshraniční policejní režim</a:t>
            </a:r>
          </a:p>
          <a:p>
            <a:pPr eaLnBrk="1">
              <a:lnSpc>
                <a:spcPct val="84000"/>
              </a:lnSpc>
            </a:pPr>
            <a:r>
              <a:rPr lang="cs-CZ" altLang="cs-CZ" sz="1814" b="1">
                <a:solidFill>
                  <a:srgbClr val="C00000"/>
                </a:solidFill>
              </a:rPr>
              <a:t>EUROJUST</a:t>
            </a:r>
            <a:r>
              <a:rPr lang="cs-CZ" altLang="cs-CZ" sz="1814"/>
              <a:t> – návrhy na trestní stíhání (zejm. trest. činy proti finančním zájmům EU), koordinace vyšetřování a stíhání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/>
              <a:t>nařízením lze přeměnit v evropského veřejného žalobce (jednomyslnost) (viz dále)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/>
              <a:t>orgány činné v trestním řízení zůstávají národní</a:t>
            </a:r>
          </a:p>
          <a:p>
            <a:pPr eaLnBrk="1">
              <a:lnSpc>
                <a:spcPct val="84000"/>
              </a:lnSpc>
            </a:pPr>
            <a:r>
              <a:rPr lang="cs-CZ" altLang="cs-CZ" sz="1814"/>
              <a:t>EUROPOL (viz dále)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79545DD5-7C97-4362-B045-C14A6438A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81" y="212041"/>
            <a:ext cx="8223840" cy="800640"/>
          </a:xfrm>
          <a:solidFill>
            <a:srgbClr val="FFFF00"/>
          </a:solidFill>
        </p:spPr>
        <p:txBody>
          <a:bodyPr/>
          <a:lstStyle/>
          <a:p>
            <a:r>
              <a:rPr lang="cs-CZ" altLang="cs-CZ" b="1"/>
              <a:t>Evropský zatýkací rozkaz (EZR) 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BDAD5F-5507-45C1-B1ED-71201BE98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81" y="1142281"/>
            <a:ext cx="8223840" cy="5356800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r>
              <a:rPr lang="cs-CZ" sz="1451" dirty="0"/>
              <a:t>Žádost justičního orgánu jedné země EU o to, aby jiná země EU na svém území </a:t>
            </a:r>
          </a:p>
          <a:p>
            <a:pPr lvl="1">
              <a:defRPr/>
            </a:pPr>
            <a:r>
              <a:rPr lang="cs-CZ" sz="1451" b="1" dirty="0"/>
              <a:t>zatkla vyžádanou osobu</a:t>
            </a:r>
            <a:r>
              <a:rPr lang="cs-CZ" sz="1451" dirty="0"/>
              <a:t> a </a:t>
            </a:r>
            <a:r>
              <a:rPr lang="cs-CZ" sz="1451" b="1" dirty="0"/>
              <a:t>předala ji</a:t>
            </a:r>
            <a:r>
              <a:rPr lang="cs-CZ" sz="1451" dirty="0"/>
              <a:t> za účelem </a:t>
            </a:r>
          </a:p>
          <a:p>
            <a:pPr lvl="1">
              <a:defRPr/>
            </a:pPr>
            <a:r>
              <a:rPr lang="cs-CZ" sz="1451" dirty="0"/>
              <a:t>a) </a:t>
            </a:r>
            <a:r>
              <a:rPr lang="cs-CZ" sz="1451" b="1" dirty="0">
                <a:solidFill>
                  <a:srgbClr val="2727BF"/>
                </a:solidFill>
              </a:rPr>
              <a:t>trestního stíhání </a:t>
            </a:r>
            <a:r>
              <a:rPr lang="cs-CZ" sz="1451" dirty="0"/>
              <a:t>v případech jednání, které lze podle vnitrostátních právních předpisů potrestat trestem odnětí svobody … s horní hranicí sazby v délce nejméně 12 měsíců (v průběhu vyšetřování, přezkoumání a všech fází soudního řízení až do pravomocného odsouzení); </a:t>
            </a:r>
          </a:p>
          <a:p>
            <a:pPr lvl="1">
              <a:defRPr/>
            </a:pPr>
            <a:r>
              <a:rPr lang="cs-CZ" sz="1451" dirty="0"/>
              <a:t>b) </a:t>
            </a:r>
            <a:r>
              <a:rPr lang="cs-CZ" sz="1451" b="1" dirty="0">
                <a:solidFill>
                  <a:srgbClr val="2727BF"/>
                </a:solidFill>
              </a:rPr>
              <a:t>výkonu trestu </a:t>
            </a:r>
            <a:r>
              <a:rPr lang="cs-CZ" sz="1451" dirty="0"/>
              <a:t>nebo ochranného opatření spojeného s odnětím osobní svobody v délce nejméně čtyř měsíců. </a:t>
            </a:r>
          </a:p>
          <a:p>
            <a:pPr marL="95041" indent="0">
              <a:buNone/>
              <a:defRPr/>
            </a:pPr>
            <a:r>
              <a:rPr lang="cs-CZ" sz="1451" b="1" dirty="0">
                <a:solidFill>
                  <a:srgbClr val="C00000"/>
                </a:solidFill>
              </a:rPr>
              <a:t>Jak se liší od tradičního vydávání? Striktní lhůty a jednodušší podmínky</a:t>
            </a:r>
            <a:endParaRPr lang="cs-CZ" sz="1451" dirty="0">
              <a:solidFill>
                <a:srgbClr val="C00000"/>
              </a:solidFill>
            </a:endParaRPr>
          </a:p>
          <a:p>
            <a:pPr marL="95041" indent="0">
              <a:buNone/>
              <a:defRPr/>
            </a:pPr>
            <a:r>
              <a:rPr lang="cs-CZ" sz="1451" dirty="0">
                <a:solidFill>
                  <a:srgbClr val="C00000"/>
                </a:solidFill>
              </a:rPr>
              <a:t>1* Stát, ve kterém je osoba zatčena, musí pravomocně rozhodnout o výkonu evropského zatýkacího rozkazu do 60 dnů od zatčení dané osoby (do 10 dnů souhlasí-li). </a:t>
            </a:r>
          </a:p>
          <a:p>
            <a:pPr marL="95041" indent="0">
              <a:buNone/>
              <a:defRPr/>
            </a:pPr>
            <a:r>
              <a:rPr lang="cs-CZ" sz="1451" dirty="0">
                <a:solidFill>
                  <a:srgbClr val="C00000"/>
                </a:solidFill>
              </a:rPr>
              <a:t>2* U </a:t>
            </a:r>
            <a:r>
              <a:rPr lang="cs-CZ" sz="1451" i="1" dirty="0">
                <a:solidFill>
                  <a:srgbClr val="C00000"/>
                </a:solidFill>
              </a:rPr>
              <a:t>32 kategorií trestných činů</a:t>
            </a:r>
            <a:r>
              <a:rPr lang="cs-CZ" sz="1451" dirty="0">
                <a:solidFill>
                  <a:srgbClr val="C00000"/>
                </a:solidFill>
              </a:rPr>
              <a:t> není nutné ověření oboustranné trestnosti daného činu .</a:t>
            </a:r>
          </a:p>
          <a:p>
            <a:pPr marL="95041" indent="0">
              <a:buNone/>
              <a:defRPr/>
            </a:pPr>
            <a:r>
              <a:rPr lang="cs-CZ" sz="1451" dirty="0">
                <a:solidFill>
                  <a:srgbClr val="C00000"/>
                </a:solidFill>
              </a:rPr>
              <a:t>3*  Státy EU již </a:t>
            </a:r>
            <a:r>
              <a:rPr lang="cs-CZ" sz="1451" b="1" dirty="0">
                <a:solidFill>
                  <a:srgbClr val="C00000"/>
                </a:solidFill>
              </a:rPr>
              <a:t>nemohou odmítnout </a:t>
            </a:r>
            <a:r>
              <a:rPr lang="cs-CZ" sz="1451" dirty="0">
                <a:solidFill>
                  <a:srgbClr val="C00000"/>
                </a:solidFill>
              </a:rPr>
              <a:t>předání svých vlastních státních příslušníků, ledaže:</a:t>
            </a:r>
          </a:p>
          <a:p>
            <a:pPr marL="95041" indent="0">
              <a:buNone/>
              <a:defRPr/>
            </a:pPr>
            <a:r>
              <a:rPr lang="cs-CZ" sz="1451" i="1" dirty="0"/>
              <a:t>Důvody pro povinné odmítnutí</a:t>
            </a:r>
            <a:br>
              <a:rPr lang="cs-CZ" sz="1451" dirty="0"/>
            </a:br>
            <a:r>
              <a:rPr lang="cs-CZ" sz="1451" dirty="0"/>
              <a:t>– vyžádaná osoba již byla </a:t>
            </a:r>
            <a:r>
              <a:rPr lang="cs-CZ" sz="1451" b="1" dirty="0"/>
              <a:t>souzena za tentýž trestný čin</a:t>
            </a:r>
            <a:r>
              <a:rPr lang="cs-CZ" sz="1451" dirty="0"/>
              <a:t> (</a:t>
            </a:r>
            <a:r>
              <a:rPr lang="cs-CZ" sz="1451" i="1" dirty="0"/>
              <a:t>ne bis in idem</a:t>
            </a:r>
            <a:r>
              <a:rPr lang="cs-CZ" sz="1451" dirty="0"/>
              <a:t>), </a:t>
            </a:r>
            <a:r>
              <a:rPr lang="cs-CZ" sz="1451" b="1" dirty="0"/>
              <a:t>nezletilost osoby, amnestie</a:t>
            </a:r>
            <a:r>
              <a:rPr lang="cs-CZ" sz="1451" dirty="0"/>
              <a:t> </a:t>
            </a:r>
            <a:br>
              <a:rPr lang="cs-CZ" sz="1451" dirty="0"/>
            </a:br>
            <a:r>
              <a:rPr lang="cs-CZ" sz="1451" i="1" dirty="0"/>
              <a:t>Důvody pro nepovinné odmítnutí – příklady:</a:t>
            </a:r>
            <a:br>
              <a:rPr lang="cs-CZ" sz="1451" dirty="0"/>
            </a:br>
            <a:r>
              <a:rPr lang="cs-CZ" sz="1451" dirty="0"/>
              <a:t>– nesplnění podmínky oboustranné trestnosti u trestných činů jiných než 32, probíhající trestní stíhání ve vykonávajícím státě, promlčení aj. </a:t>
            </a:r>
          </a:p>
          <a:p>
            <a:pPr>
              <a:defRPr/>
            </a:pPr>
            <a:endParaRPr lang="cs-CZ" sz="145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904FC0D-83F9-48E8-AE4C-F22AF8A0E4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800640"/>
          </a:xfrm>
          <a:solidFill>
            <a:srgbClr val="F6D858"/>
          </a:solidFill>
        </p:spPr>
        <p:txBody>
          <a:bodyPr/>
          <a:lstStyle/>
          <a:p>
            <a:pPr eaLnBrk="1"/>
            <a:r>
              <a:rPr lang="cs-CZ" altLang="cs-CZ"/>
              <a:t>EUROPOL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69DDDF4-3D0C-4DE0-9DFC-16780C9E8A9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142281"/>
            <a:ext cx="8222400" cy="5552640"/>
          </a:xfrm>
          <a:solidFill>
            <a:srgbClr val="FDF6C3"/>
          </a:solidFill>
        </p:spPr>
        <p:txBody>
          <a:bodyPr/>
          <a:lstStyle/>
          <a:p>
            <a:pPr>
              <a:lnSpc>
                <a:spcPct val="84000"/>
              </a:lnSpc>
            </a:pPr>
            <a:r>
              <a:rPr lang="cs-CZ" altLang="cs-CZ" sz="1814" b="1" dirty="0"/>
              <a:t>Agentura EU – není to evropská policie</a:t>
            </a:r>
          </a:p>
          <a:p>
            <a:pPr>
              <a:lnSpc>
                <a:spcPct val="84000"/>
              </a:lnSpc>
            </a:pPr>
            <a:r>
              <a:rPr lang="cs-CZ" altLang="cs-CZ" sz="1814" b="1" dirty="0"/>
              <a:t>Základní úkol:</a:t>
            </a:r>
            <a:r>
              <a:rPr lang="cs-CZ" altLang="cs-CZ" sz="1814" dirty="0"/>
              <a:t> výměna a analýza zpravodajských informací o trestné činnosti a tím zlepšovat efektivnost a spolupráci mezi donucovacími orgány členských států EU – koordinační činnost</a:t>
            </a:r>
          </a:p>
          <a:p>
            <a:pPr>
              <a:lnSpc>
                <a:spcPct val="84000"/>
              </a:lnSpc>
            </a:pPr>
            <a:r>
              <a:rPr lang="cs-CZ" altLang="cs-CZ" sz="1814" b="1" dirty="0"/>
              <a:t>Vznik: 1999 na základě Úmluvy o </a:t>
            </a:r>
            <a:r>
              <a:rPr lang="cs-CZ" altLang="cs-CZ" sz="1814" b="1" dirty="0" err="1"/>
              <a:t>Europolu</a:t>
            </a:r>
            <a:r>
              <a:rPr lang="cs-CZ" altLang="cs-CZ" sz="1814" dirty="0"/>
              <a:t> (2010 nahrazena </a:t>
            </a:r>
            <a:r>
              <a:rPr lang="cs-CZ" altLang="cs-CZ" sz="1814" dirty="0" err="1"/>
              <a:t>rozh</a:t>
            </a:r>
            <a:r>
              <a:rPr lang="cs-CZ" altLang="cs-CZ" sz="1814" dirty="0"/>
              <a:t>. Rady)</a:t>
            </a:r>
          </a:p>
          <a:p>
            <a:pPr>
              <a:lnSpc>
                <a:spcPct val="84000"/>
              </a:lnSpc>
            </a:pPr>
            <a:r>
              <a:rPr lang="cs-CZ" altLang="cs-CZ" sz="1633" dirty="0">
                <a:solidFill>
                  <a:srgbClr val="FF0000"/>
                </a:solidFill>
              </a:rPr>
              <a:t>Dnes: </a:t>
            </a:r>
            <a:r>
              <a:rPr lang="cs-CZ" altLang="cs-CZ" sz="1633" b="1" dirty="0">
                <a:solidFill>
                  <a:srgbClr val="FF0000"/>
                </a:solidFill>
              </a:rPr>
              <a:t>nařízení č. </a:t>
            </a:r>
            <a:r>
              <a:rPr lang="cs-CZ" altLang="cs-CZ" sz="1633" b="1" i="1" dirty="0">
                <a:solidFill>
                  <a:srgbClr val="C00000"/>
                </a:solidFill>
              </a:rPr>
              <a:t>2016/794</a:t>
            </a:r>
            <a:r>
              <a:rPr lang="cs-CZ" altLang="cs-CZ" sz="1633" b="1" dirty="0">
                <a:solidFill>
                  <a:srgbClr val="FF0000"/>
                </a:solidFill>
              </a:rPr>
              <a:t> </a:t>
            </a:r>
            <a:r>
              <a:rPr lang="cs-CZ" altLang="cs-CZ" sz="1633" dirty="0">
                <a:solidFill>
                  <a:srgbClr val="FF0000"/>
                </a:solidFill>
              </a:rPr>
              <a:t>o </a:t>
            </a:r>
            <a:r>
              <a:rPr lang="cs-CZ" altLang="cs-CZ" sz="1633" b="1" dirty="0">
                <a:solidFill>
                  <a:srgbClr val="FF0000"/>
                </a:solidFill>
              </a:rPr>
              <a:t>Agentuře pro spolupráci v oblasti prosazování práva (</a:t>
            </a:r>
            <a:r>
              <a:rPr lang="cs-CZ" altLang="cs-CZ" sz="1633" b="1" dirty="0" err="1">
                <a:solidFill>
                  <a:srgbClr val="FF0000"/>
                </a:solidFill>
              </a:rPr>
              <a:t>EUROPOLu</a:t>
            </a:r>
            <a:r>
              <a:rPr lang="cs-CZ" altLang="cs-CZ" sz="1633" b="1" dirty="0">
                <a:solidFill>
                  <a:srgbClr val="FF0000"/>
                </a:solidFill>
              </a:rPr>
              <a:t>)</a:t>
            </a:r>
            <a:r>
              <a:rPr lang="cs-CZ" altLang="cs-CZ" sz="1633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4000"/>
              </a:lnSpc>
            </a:pPr>
            <a:r>
              <a:rPr lang="cs-CZ" altLang="cs-CZ" sz="1633" b="1" dirty="0"/>
              <a:t>Věcný záběr:</a:t>
            </a:r>
            <a:r>
              <a:rPr lang="cs-CZ" altLang="cs-CZ" sz="1633" dirty="0"/>
              <a:t> nedovolený obchod s drogami, terorismus, nedovolené obchodování s lidmi, nezákonné převaděčství přistěhovalců a sexuální zneužívání dětí, padělání a produktové pirátství, praní špinavých peněz, padělání peněz a jiných platebních prostředků – centrála pro boj proti padělání eurobankovek a mincí. </a:t>
            </a:r>
          </a:p>
          <a:p>
            <a:pPr>
              <a:lnSpc>
                <a:spcPct val="84000"/>
              </a:lnSpc>
            </a:pPr>
            <a:r>
              <a:rPr lang="cs-CZ" altLang="cs-CZ" sz="1814" dirty="0"/>
              <a:t>Metody práce: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zprostředkování </a:t>
            </a:r>
            <a:r>
              <a:rPr lang="cs-CZ" altLang="cs-CZ" sz="1633" b="1" dirty="0"/>
              <a:t>výměny údajů a zpravodajských informací o trestné činnosti </a:t>
            </a:r>
            <a:r>
              <a:rPr lang="cs-CZ" altLang="cs-CZ" sz="1633" dirty="0"/>
              <a:t>mezi donucovacími orgány členských států EU,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poskytování </a:t>
            </a:r>
            <a:r>
              <a:rPr lang="cs-CZ" altLang="cs-CZ" sz="1633" b="1" dirty="0"/>
              <a:t>operativní analýzy </a:t>
            </a:r>
            <a:r>
              <a:rPr lang="cs-CZ" altLang="cs-CZ" sz="1633" dirty="0"/>
              <a:t>na podporu operací členských států,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zpracování </a:t>
            </a:r>
            <a:r>
              <a:rPr lang="cs-CZ" altLang="cs-CZ" sz="1633" b="1" dirty="0"/>
              <a:t>strategických zpráv </a:t>
            </a:r>
            <a:r>
              <a:rPr lang="cs-CZ" altLang="cs-CZ" sz="1633" dirty="0"/>
              <a:t>(např. hodnocení hrozeb),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zajišťování </a:t>
            </a:r>
            <a:r>
              <a:rPr lang="cs-CZ" altLang="cs-CZ" sz="1633" b="1" dirty="0"/>
              <a:t>odborného a technického zázemí </a:t>
            </a:r>
            <a:r>
              <a:rPr lang="cs-CZ" altLang="cs-CZ" sz="1633" dirty="0"/>
              <a:t>při vyšetřování a operacích prováděných v rámci EU pod dohledem a s právní odpovědností příslušných členských států.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EDEE6EA9-2D93-40D0-957B-78F60C9FCF1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EE303"/>
          </a:solidFill>
        </p:spPr>
        <p:txBody>
          <a:bodyPr>
            <a:normAutofit fontScale="90000"/>
          </a:bodyPr>
          <a:lstStyle/>
          <a:p>
            <a:r>
              <a:rPr lang="cs-CZ" altLang="cs-CZ" b="1" i="1"/>
              <a:t>Evropský úřad pro boj proti podvodům (OLAF)</a:t>
            </a:r>
            <a:endParaRPr lang="cs-CZ" altLang="cs-CZ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E496AACE-189D-45B0-ABFB-FAA2AADDE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177" b="1"/>
              <a:t>Evropský úřad pro boj proti podvodům</a:t>
            </a:r>
            <a:r>
              <a:rPr lang="cs-CZ" altLang="cs-CZ" sz="2177"/>
              <a:t> (běžně označovaný zkratkou </a:t>
            </a:r>
            <a:r>
              <a:rPr lang="cs-CZ" altLang="cs-CZ" sz="2177" b="1"/>
              <a:t>OLAF</a:t>
            </a:r>
            <a:r>
              <a:rPr lang="cs-CZ" altLang="cs-CZ" sz="2177"/>
              <a:t> z francouzského názvu </a:t>
            </a:r>
            <a:r>
              <a:rPr lang="cs-CZ" altLang="cs-CZ" sz="2177" b="1"/>
              <a:t>Office de Lutte Anti-Fraude</a:t>
            </a:r>
            <a:r>
              <a:rPr lang="cs-CZ" altLang="cs-CZ" sz="2177"/>
              <a:t>) působí v rámci Evropské komise, má status </a:t>
            </a:r>
            <a:r>
              <a:rPr lang="cs-CZ" altLang="cs-CZ" sz="2177" b="1" i="1"/>
              <a:t>generálního ředitelství. </a:t>
            </a:r>
          </a:p>
          <a:p>
            <a:r>
              <a:rPr lang="cs-CZ" altLang="cs-CZ" sz="2177"/>
              <a:t>Jeho úkolem je zejména </a:t>
            </a:r>
            <a:r>
              <a:rPr lang="cs-CZ" altLang="cs-CZ" sz="2177" b="1">
                <a:solidFill>
                  <a:srgbClr val="C00000"/>
                </a:solidFill>
              </a:rPr>
              <a:t>chránit finanční zájmy EU </a:t>
            </a:r>
            <a:r>
              <a:rPr lang="cs-CZ" altLang="cs-CZ" sz="2177" b="1">
                <a:solidFill>
                  <a:srgbClr val="0000FF"/>
                </a:solidFill>
              </a:rPr>
              <a:t>vyšetřováním podvodů, korupce a dalších nezákonných činností, </a:t>
            </a:r>
            <a:r>
              <a:rPr lang="cs-CZ" altLang="cs-CZ" sz="2177"/>
              <a:t>a to nejen v orgánech EU, ale i v členských státech. </a:t>
            </a:r>
          </a:p>
          <a:p>
            <a:r>
              <a:rPr lang="cs-CZ" altLang="cs-CZ" sz="2177"/>
              <a:t>OLAF zřízen v roce 1999 nařízením č. 1073/99. Dnes je jeho právním základem čl. 325 SFEU, který obsahuje obecná ustanovení o boji proti podvodům v EU. Úprava doplněna nařízením č. 883/2013 o vyšetřování prováděném Evropským úřadem pro boj proti podvodům.</a:t>
            </a:r>
          </a:p>
          <a:p>
            <a:endParaRPr lang="cs-CZ" altLang="cs-CZ" sz="2177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/>
              <a:t>Amsterodamská smlouva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fontScale="92500"/>
          </a:bodyPr>
          <a:lstStyle/>
          <a:p>
            <a:pPr eaLnBrk="1">
              <a:lnSpc>
                <a:spcPct val="94000"/>
              </a:lnSpc>
            </a:pPr>
            <a:r>
              <a:rPr lang="cs-CZ" altLang="cs-CZ" dirty="0"/>
              <a:t>zahrnutí „schengenského práva“ do I. a III</a:t>
            </a:r>
            <a:r>
              <a:rPr lang="cs-CZ" altLang="cs-CZ"/>
              <a:t>. pilíře (přenos z mezinárodní smlouvy do práva ES/EU)</a:t>
            </a:r>
            <a:endParaRPr lang="cs-CZ" altLang="cs-CZ" dirty="0"/>
          </a:p>
          <a:p>
            <a:pPr marL="673930" lvl="1">
              <a:lnSpc>
                <a:spcPct val="94000"/>
              </a:lnSpc>
            </a:pPr>
            <a:r>
              <a:rPr lang="cs-CZ" altLang="cs-CZ" dirty="0"/>
              <a:t>justiční spolupráce v civilních věcech, víza, azyl: I. p.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/>
              <a:t>justiční spolupráce v trestních věcech, policie: III. p.</a:t>
            </a:r>
          </a:p>
          <a:p>
            <a:pPr marL="0" indent="0" eaLnBrk="1">
              <a:lnSpc>
                <a:spcPct val="94000"/>
              </a:lnSpc>
              <a:buNone/>
            </a:pPr>
            <a:r>
              <a:rPr lang="cs-CZ" altLang="cs-CZ"/>
              <a:t>= </a:t>
            </a:r>
            <a:r>
              <a:rPr lang="cs-CZ" altLang="cs-CZ" dirty="0"/>
              <a:t>nové prameny úpravy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Prostor svobody, bezpečnosti a práva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SVOBODA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BEZPEČNOST 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PRÁVO (SPRAVEDLNOST)</a:t>
            </a: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/>
          <a:lstStyle/>
          <a:p>
            <a:pPr eaLnBrk="1"/>
            <a:r>
              <a:rPr lang="cs-CZ" altLang="cs-CZ"/>
              <a:t>Cíle Unie: čl. 67</a:t>
            </a:r>
          </a:p>
          <a:p>
            <a:pPr marL="673930" lvl="1"/>
            <a:r>
              <a:rPr lang="cs-CZ" altLang="cs-CZ"/>
              <a:t>zajišťuje uvnitř pohyb osob bez kontrol a rozvoj společné politiky azylu, přistěhovalectví a ostrahy vnějších hranic </a:t>
            </a:r>
            <a:r>
              <a:rPr lang="cs-CZ" altLang="cs-CZ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/>
              <a:t>usiluje o zajištění vysoké úrovně bezpečnosti v oblasti policejní ochrany a trestního práva </a:t>
            </a:r>
            <a:r>
              <a:rPr lang="cs-CZ" altLang="cs-CZ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/>
              <a:t>usnadňuje přístup ke spravedlnosti (uznávání rozhodnutí v civilních věcech) (+ …) </a:t>
            </a:r>
            <a:r>
              <a:rPr lang="cs-CZ" altLang="cs-CZ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SVOBODA - přehled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200" dirty="0">
                <a:solidFill>
                  <a:srgbClr val="C00000"/>
                </a:solidFill>
              </a:rPr>
              <a:t>svoboda pohybu a pobytu pro občany EU bez návaznosti na ekonomickou aktivitu (občanství EU)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nový režim </a:t>
            </a:r>
            <a:r>
              <a:rPr lang="cs-CZ" altLang="cs-CZ" sz="2200" b="1" dirty="0"/>
              <a:t>vnitřních hranic </a:t>
            </a:r>
            <a:r>
              <a:rPr lang="cs-CZ" altLang="cs-CZ" sz="2200" dirty="0"/>
              <a:t>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týká se i cizinců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důkladné kontroly na </a:t>
            </a:r>
            <a:r>
              <a:rPr lang="cs-CZ" altLang="cs-CZ" sz="2200" b="1" dirty="0"/>
              <a:t>vnějších hranicích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režim </a:t>
            </a:r>
            <a:r>
              <a:rPr lang="cs-CZ" altLang="cs-CZ" sz="2200" b="1" dirty="0"/>
              <a:t>cizinců ze 3. států </a:t>
            </a:r>
            <a:r>
              <a:rPr lang="cs-CZ" altLang="cs-CZ" sz="2200" dirty="0"/>
              <a:t>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cs-CZ" sz="2700" dirty="0">
                <a:effectLst/>
              </a:rPr>
            </a:br>
            <a:br>
              <a:rPr lang="cs-CZ" sz="2700" dirty="0"/>
            </a:br>
            <a:br>
              <a:rPr lang="cs-CZ" sz="2700" dirty="0"/>
            </a:br>
            <a:br>
              <a:rPr lang="cs-CZ" dirty="0">
                <a:effectLst/>
              </a:rPr>
            </a:br>
            <a:r>
              <a:rPr lang="cs-CZ" b="1" dirty="0"/>
              <a:t>Schengenský hraniční </a:t>
            </a:r>
            <a:r>
              <a:rPr lang="cs-CZ" b="1"/>
              <a:t>kodex</a:t>
            </a:r>
            <a:r>
              <a:rPr lang="cs-CZ"/>
              <a:t> (kodifikovaná verze </a:t>
            </a:r>
            <a:r>
              <a:rPr lang="cs-CZ" i="1"/>
              <a:t>nařízení </a:t>
            </a:r>
            <a:r>
              <a:rPr lang="cs-CZ"/>
              <a:t>vyhlášená pod č</a:t>
            </a:r>
            <a:r>
              <a:rPr lang="cs-CZ" dirty="0"/>
              <a:t>. 2016/399)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/>
              <a:t>Zásady -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>
              <a:effectLst/>
            </a:endParaRPr>
          </a:p>
          <a:p>
            <a:r>
              <a:rPr lang="cs-CZ" b="1" dirty="0">
                <a:effectLst/>
              </a:rPr>
              <a:t>žádná opatření na ochranu hranic ve vztahu k osobám překračujícím </a:t>
            </a:r>
            <a:r>
              <a:rPr lang="cs-CZ" b="1" u="sng" dirty="0">
                <a:effectLst/>
              </a:rPr>
              <a:t>vnitřní hranice</a:t>
            </a:r>
            <a:r>
              <a:rPr lang="cs-CZ" dirty="0">
                <a:effectLst/>
              </a:rPr>
              <a:t> mezi členskými státy Evropské unie</a:t>
            </a:r>
          </a:p>
          <a:p>
            <a:r>
              <a:rPr lang="cs-CZ" dirty="0">
                <a:effectLst/>
              </a:rPr>
              <a:t>pravidla, kterými se řídí </a:t>
            </a:r>
            <a:r>
              <a:rPr lang="cs-CZ" b="1" dirty="0">
                <a:effectLst/>
              </a:rPr>
              <a:t>opatření na ochranu hranic ve vztahu k osobám překračujícím </a:t>
            </a:r>
            <a:r>
              <a:rPr lang="cs-CZ" b="1" u="sng" dirty="0">
                <a:effectLst/>
              </a:rPr>
              <a:t>vnější hranice</a:t>
            </a:r>
            <a:r>
              <a:rPr lang="cs-CZ" dirty="0">
                <a:effectLst/>
              </a:rPr>
              <a:t> 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00FFFF"/>
          </a:solidFill>
        </p:spPr>
        <p:txBody>
          <a:bodyPr>
            <a:normAutofit fontScale="90000"/>
          </a:bodyPr>
          <a:lstStyle/>
          <a:p>
            <a:br>
              <a:rPr lang="cs-CZ" dirty="0">
                <a:effectLst/>
              </a:rPr>
            </a:br>
            <a:r>
              <a:rPr lang="cs-CZ" dirty="0">
                <a:effectLst/>
              </a:rPr>
              <a:t>VNITŘNÍ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r>
              <a:rPr lang="cs-CZ" b="1">
                <a:effectLst/>
              </a:rPr>
              <a:t>Zrušení </a:t>
            </a:r>
            <a:r>
              <a:rPr lang="cs-CZ" b="1" dirty="0">
                <a:effectLst/>
              </a:rPr>
              <a:t>ochrany vnitřních hranic</a:t>
            </a:r>
            <a:endParaRPr lang="cs-CZ" dirty="0">
              <a:effectLst/>
            </a:endParaRPr>
          </a:p>
          <a:p>
            <a:r>
              <a:rPr lang="cs-CZ" dirty="0">
                <a:effectLst/>
              </a:rPr>
              <a:t>Překračování vnitřních hranic</a:t>
            </a:r>
            <a:r>
              <a:rPr lang="cs-CZ">
                <a:effectLst/>
              </a:rPr>
              <a:t>: </a:t>
            </a:r>
          </a:p>
          <a:p>
            <a:pPr lvl="1"/>
            <a:r>
              <a:rPr lang="cs-CZ">
                <a:effectLst/>
              </a:rPr>
              <a:t>Vnitřní </a:t>
            </a:r>
            <a:r>
              <a:rPr lang="cs-CZ" dirty="0">
                <a:effectLst/>
              </a:rPr>
              <a:t>hranice lze překročit </a:t>
            </a:r>
            <a:r>
              <a:rPr lang="cs-CZ" b="1" i="1" dirty="0">
                <a:effectLst/>
              </a:rPr>
              <a:t>v jakémkoliv </a:t>
            </a:r>
            <a:r>
              <a:rPr lang="cs-CZ" b="1" i="1">
                <a:effectLst/>
              </a:rPr>
              <a:t>místě</a:t>
            </a:r>
            <a:r>
              <a:rPr lang="cs-CZ">
                <a:effectLst/>
              </a:rPr>
              <a:t>,</a:t>
            </a:r>
          </a:p>
          <a:p>
            <a:pPr lvl="1"/>
            <a:r>
              <a:rPr lang="cs-CZ" b="1" i="1">
                <a:effectLst/>
              </a:rPr>
              <a:t>aniž</a:t>
            </a:r>
            <a:r>
              <a:rPr lang="cs-CZ">
                <a:effectLst/>
              </a:rPr>
              <a:t> </a:t>
            </a:r>
            <a:r>
              <a:rPr lang="cs-CZ" dirty="0">
                <a:effectLst/>
              </a:rPr>
              <a:t>by se prováděla hraniční </a:t>
            </a:r>
            <a:r>
              <a:rPr lang="cs-CZ" b="1" i="1" dirty="0">
                <a:effectLst/>
              </a:rPr>
              <a:t>kontrola </a:t>
            </a:r>
            <a:r>
              <a:rPr lang="cs-CZ" b="1" i="1">
                <a:effectLst/>
              </a:rPr>
              <a:t>osob </a:t>
            </a:r>
          </a:p>
          <a:p>
            <a:pPr lvl="1"/>
            <a:r>
              <a:rPr lang="cs-CZ">
                <a:effectLst/>
              </a:rPr>
              <a:t>bez </a:t>
            </a:r>
            <a:r>
              <a:rPr lang="cs-CZ" dirty="0">
                <a:effectLst/>
              </a:rPr>
              <a:t>ohledu na jejich </a:t>
            </a:r>
            <a:r>
              <a:rPr lang="cs-CZ" b="1" i="1" dirty="0">
                <a:effectLst/>
              </a:rPr>
              <a:t>státní příslušnost.</a:t>
            </a:r>
          </a:p>
          <a:p>
            <a:r>
              <a:rPr lang="cs-CZ" i="1" dirty="0"/>
              <a:t>Kontrola osob se ale může provádět namátkově ve vnitrozemí, i v </a:t>
            </a:r>
            <a:r>
              <a:rPr lang="cs-CZ" i="1"/>
              <a:t>blízkosti hranic</a:t>
            </a:r>
          </a:p>
          <a:p>
            <a:r>
              <a:rPr lang="cs-CZ" b="1" i="1">
                <a:effectLst/>
              </a:rPr>
              <a:t>Lze provádět kontrolní opatření, </a:t>
            </a:r>
            <a:r>
              <a:rPr lang="cs-CZ" b="1"/>
              <a:t>jejichž cílem je </a:t>
            </a:r>
            <a:r>
              <a:rPr lang="cs-CZ" b="1">
                <a:solidFill>
                  <a:srgbClr val="FF0000"/>
                </a:solidFill>
              </a:rPr>
              <a:t>boj proti přeshraniční trestné činnosti</a:t>
            </a:r>
            <a:endParaRPr lang="cs-CZ" b="1" i="1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Dočasné znovuzavedení ochrany vnitřních hranic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u="sng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u="sng">
                <a:solidFill>
                  <a:srgbClr val="C00000"/>
                </a:solidFill>
                <a:effectLst/>
              </a:rPr>
              <a:t>Závažná </a:t>
            </a:r>
            <a:r>
              <a:rPr lang="cs-CZ" b="1" u="sng" dirty="0">
                <a:solidFill>
                  <a:srgbClr val="C00000"/>
                </a:solidFill>
                <a:effectLst/>
              </a:rPr>
              <a:t>hrozba pro </a:t>
            </a:r>
            <a:r>
              <a:rPr lang="cs-CZ" b="1" i="1" u="sng" dirty="0">
                <a:solidFill>
                  <a:srgbClr val="C00000"/>
                </a:solidFill>
                <a:effectLst/>
              </a:rPr>
              <a:t>veřejný pořádek nebo vnitřní bezpečnost</a:t>
            </a:r>
            <a:r>
              <a:rPr lang="cs-CZ" b="1" dirty="0">
                <a:effectLst/>
              </a:rPr>
              <a:t>: lze výjimečně </a:t>
            </a:r>
            <a:r>
              <a:rPr lang="cs-CZ" b="1">
                <a:effectLst/>
              </a:rPr>
              <a:t>znovu </a:t>
            </a:r>
            <a:r>
              <a:rPr lang="cs-CZ" b="1" u="sng">
                <a:effectLst/>
              </a:rPr>
              <a:t>přechodně</a:t>
            </a:r>
            <a:r>
              <a:rPr lang="cs-CZ" b="1">
                <a:effectLst/>
              </a:rPr>
              <a:t> zavést </a:t>
            </a:r>
            <a:r>
              <a:rPr lang="cs-CZ" b="1" dirty="0">
                <a:effectLst/>
              </a:rPr>
              <a:t>ochranu vnitřních hranic </a:t>
            </a:r>
          </a:p>
          <a:p>
            <a:pPr lvl="1"/>
            <a:r>
              <a:rPr lang="cs-CZ" b="1" dirty="0">
                <a:effectLst/>
              </a:rPr>
              <a:t>po </a:t>
            </a:r>
            <a:r>
              <a:rPr lang="cs-CZ" b="1" u="sng" dirty="0">
                <a:effectLst/>
              </a:rPr>
              <a:t>omezenou dobu</a:t>
            </a:r>
            <a:r>
              <a:rPr lang="cs-CZ" b="1" dirty="0">
                <a:effectLst/>
              </a:rPr>
              <a:t> nepřesahující 30 dní nebo </a:t>
            </a:r>
          </a:p>
          <a:p>
            <a:pPr lvl="1"/>
            <a:r>
              <a:rPr lang="cs-CZ" b="1" dirty="0">
                <a:effectLst/>
              </a:rPr>
              <a:t>po předvídatelnou dobu trvání závažné hrozby, pokud tato doba přesahuje </a:t>
            </a:r>
            <a:r>
              <a:rPr lang="cs-CZ" b="1">
                <a:effectLst/>
              </a:rPr>
              <a:t>30 dní (</a:t>
            </a:r>
            <a:r>
              <a:rPr lang="cs-CZ" b="1" u="sng"/>
              <a:t>prodlužovat</a:t>
            </a:r>
            <a:r>
              <a:rPr lang="cs-CZ" b="1"/>
              <a:t> lze vždy nejvýše o 30 dní)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2014</Words>
  <Application>Microsoft Office PowerPoint</Application>
  <PresentationFormat>Předvádění na obrazovce (4:3)</PresentationFormat>
  <Paragraphs>152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systému Office</vt:lpstr>
      <vt:lpstr>Pohyb osob mimo ekonomický rámec jednotného vnitřního trhu Prostor svobody, bezpečnosti a práva (spravedlnosti) Schengenský systém  (Výběr pro 301)</vt:lpstr>
      <vt:lpstr>Od počátku k Amsterodamu</vt:lpstr>
      <vt:lpstr>Amsterodamská smlouva</vt:lpstr>
      <vt:lpstr>Současná právní úprava: SFEU,  hlava V (čl. 67 až 87) </vt:lpstr>
      <vt:lpstr>SVOBODA - přehled</vt:lpstr>
      <vt:lpstr>    Schengenský hraniční kodex (kodifikovaná verze nařízení vyhlášená pod č. 2016/399)   </vt:lpstr>
      <vt:lpstr>Zásady - přehled</vt:lpstr>
      <vt:lpstr> VNITŘNÍ HRANICE </vt:lpstr>
      <vt:lpstr> Dočasné znovuzavedení ochrany vnitřních hranic </vt:lpstr>
      <vt:lpstr>Vnější hranice</vt:lpstr>
      <vt:lpstr> VNĚJŠÍ HRANICE </vt:lpstr>
      <vt:lpstr> Ostraha vnější hranice </vt:lpstr>
      <vt:lpstr> Odepření vstupu </vt:lpstr>
      <vt:lpstr>Další kroky</vt:lpstr>
      <vt:lpstr>FRONTEX</vt:lpstr>
      <vt:lpstr>Nový FRONTEX (Stráž) – konkrétní činnost</vt:lpstr>
      <vt:lpstr>Záchranné operace na moři</vt:lpstr>
      <vt:lpstr>FRONTEX – shrnutí</vt:lpstr>
      <vt:lpstr>Vízový kodex EU</vt:lpstr>
      <vt:lpstr>Dlouhodobý pobyt (nad 90 dnů)</vt:lpstr>
      <vt:lpstr>PROSTOR BEZPEČNOSTI</vt:lpstr>
      <vt:lpstr>Evropský zatýkací rozkaz (EZR) </vt:lpstr>
      <vt:lpstr>EUROPOL</vt:lpstr>
      <vt:lpstr>Evropský úřad pro boj proti podvodům (OLAF)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Vladimír Týč</cp:lastModifiedBy>
  <cp:revision>72</cp:revision>
  <dcterms:created xsi:type="dcterms:W3CDTF">2015-11-23T07:12:24Z</dcterms:created>
  <dcterms:modified xsi:type="dcterms:W3CDTF">2022-12-01T12:03:35Z</dcterms:modified>
</cp:coreProperties>
</file>