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381" r:id="rId3"/>
    <p:sldId id="391" r:id="rId4"/>
    <p:sldId id="382" r:id="rId5"/>
    <p:sldId id="390" r:id="rId6"/>
    <p:sldId id="384" r:id="rId7"/>
    <p:sldId id="383" r:id="rId8"/>
    <p:sldId id="385" r:id="rId9"/>
    <p:sldId id="386" r:id="rId10"/>
    <p:sldId id="392" r:id="rId11"/>
    <p:sldId id="387" r:id="rId12"/>
    <p:sldId id="388" r:id="rId13"/>
    <p:sldId id="389" r:id="rId14"/>
    <p:sldId id="394" r:id="rId15"/>
    <p:sldId id="270" r:id="rId16"/>
    <p:sldId id="396" r:id="rId17"/>
    <p:sldId id="320" r:id="rId18"/>
    <p:sldId id="314" r:id="rId19"/>
    <p:sldId id="398" r:id="rId20"/>
    <p:sldId id="276" r:id="rId21"/>
    <p:sldId id="399" r:id="rId22"/>
    <p:sldId id="400" r:id="rId23"/>
    <p:sldId id="402" r:id="rId24"/>
    <p:sldId id="401" r:id="rId25"/>
    <p:sldId id="403" r:id="rId26"/>
    <p:sldId id="404" r:id="rId27"/>
    <p:sldId id="405" r:id="rId28"/>
    <p:sldId id="406" r:id="rId29"/>
    <p:sldId id="407" r:id="rId30"/>
    <p:sldId id="279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08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veřejné správy. </a:t>
            </a:r>
            <a:br>
              <a:rPr lang="cs-CZ" dirty="0"/>
            </a:br>
            <a:r>
              <a:rPr lang="cs-CZ" dirty="0"/>
              <a:t>Reforma veřejné správy v ČR.</a:t>
            </a:r>
            <a:endParaRPr lang="cs-CZ" b="0" i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/>
              <a:t>BM505Zk Základy správní vědy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dirty="0"/>
              <a:t>VI. kolektivní konzultace 18. 11. 2022 (10.00 – 11.40)</a:t>
            </a:r>
          </a:p>
          <a:p>
            <a:r>
              <a:rPr lang="cs-CZ" dirty="0"/>
              <a:t>Mgr. Tomáš Svoboda,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jako proces</a:t>
            </a:r>
          </a:p>
          <a:p>
            <a:pPr lvl="1"/>
            <a:r>
              <a:rPr lang="cs-CZ" dirty="0"/>
              <a:t>Cesta od </a:t>
            </a:r>
            <a:r>
              <a:rPr lang="cs-CZ" dirty="0">
                <a:solidFill>
                  <a:srgbClr val="0000DC"/>
                </a:solidFill>
              </a:rPr>
              <a:t>záměru</a:t>
            </a:r>
            <a:r>
              <a:rPr lang="cs-CZ" dirty="0"/>
              <a:t>, přes </a:t>
            </a:r>
            <a:r>
              <a:rPr lang="cs-CZ" dirty="0">
                <a:solidFill>
                  <a:srgbClr val="0000DC"/>
                </a:solidFill>
              </a:rPr>
              <a:t>strategii</a:t>
            </a:r>
            <a:r>
              <a:rPr lang="cs-CZ" dirty="0"/>
              <a:t>, </a:t>
            </a:r>
            <a:r>
              <a:rPr lang="cs-CZ" dirty="0">
                <a:solidFill>
                  <a:srgbClr val="0000DC"/>
                </a:solidFill>
              </a:rPr>
              <a:t>cíle</a:t>
            </a:r>
            <a:r>
              <a:rPr lang="cs-CZ" dirty="0"/>
              <a:t>, </a:t>
            </a:r>
            <a:r>
              <a:rPr lang="cs-CZ" dirty="0">
                <a:solidFill>
                  <a:srgbClr val="0000DC"/>
                </a:solidFill>
              </a:rPr>
              <a:t>časový rámec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Vysoký </a:t>
            </a:r>
            <a:r>
              <a:rPr lang="cs-CZ" b="1" dirty="0"/>
              <a:t>význam přípravy </a:t>
            </a:r>
            <a:r>
              <a:rPr lang="cs-CZ" dirty="0"/>
              <a:t>(určuje kvalitu a do značné míry úspěch reformy)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Jde o </a:t>
            </a:r>
            <a:r>
              <a:rPr lang="cs-CZ" b="1" dirty="0"/>
              <a:t>proces racionálního rozhodování</a:t>
            </a:r>
            <a:r>
              <a:rPr lang="cs-CZ" dirty="0"/>
              <a:t>, na základě jasného zadání vycházejícího z analýz a potřebných dat</a:t>
            </a:r>
          </a:p>
          <a:p>
            <a:pPr lvl="1"/>
            <a:r>
              <a:rPr lang="cs-CZ" dirty="0"/>
              <a:t>Vhodné využívání zahraničních zkušeností, expertů, poradních orgánů. 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Výsledkem</a:t>
            </a:r>
            <a:r>
              <a:rPr lang="cs-CZ" dirty="0"/>
              <a:t> = model reformy, postup, fáze</a:t>
            </a:r>
          </a:p>
          <a:p>
            <a:pPr lvl="2"/>
            <a:r>
              <a:rPr lang="cs-CZ" i="1" dirty="0"/>
              <a:t>Schválení příslušnými orgány + jasná odpovědnost, institucionální strukturovanost, koordinace, pravidelné hodnocení postupu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750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témata reforem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Význam evropského kontextu</a:t>
            </a:r>
          </a:p>
          <a:p>
            <a:pPr lvl="1"/>
            <a:r>
              <a:rPr lang="cs-CZ" dirty="0"/>
              <a:t>Sbližování cílů a hodnot</a:t>
            </a:r>
          </a:p>
          <a:p>
            <a:pPr lvl="1"/>
            <a:endParaRPr lang="cs-CZ" dirty="0"/>
          </a:p>
          <a:p>
            <a:r>
              <a:rPr lang="cs-CZ" b="1" dirty="0"/>
              <a:t>Typické cíle</a:t>
            </a:r>
          </a:p>
          <a:p>
            <a:pPr lvl="1"/>
            <a:r>
              <a:rPr lang="cs-CZ" dirty="0"/>
              <a:t>Prohlubování demokratičnosti VS (lepší uplatňování principu právního státu)</a:t>
            </a:r>
          </a:p>
          <a:p>
            <a:pPr lvl="1"/>
            <a:r>
              <a:rPr lang="cs-CZ" dirty="0"/>
              <a:t>Zvyšování správní kultury a etiky (uplatňování principů dobré správy)</a:t>
            </a:r>
          </a:p>
          <a:p>
            <a:pPr lvl="1"/>
            <a:r>
              <a:rPr lang="cs-CZ" dirty="0"/>
              <a:t>Zlepšování struktury VS (subsidiarity)</a:t>
            </a:r>
          </a:p>
          <a:p>
            <a:pPr lvl="1"/>
            <a:r>
              <a:rPr lang="cs-CZ" dirty="0"/>
              <a:t>Europeizace (přibližování východu a západu)</a:t>
            </a:r>
          </a:p>
          <a:p>
            <a:pPr lvl="1"/>
            <a:r>
              <a:rPr lang="cs-CZ" dirty="0"/>
              <a:t>Efektivnost (např. prvky smluvního systému ve veřejné službě)</a:t>
            </a:r>
          </a:p>
        </p:txBody>
      </p:sp>
    </p:spTree>
    <p:extLst>
      <p:ext uri="{BB962C8B-B14F-4D97-AF65-F5344CB8AC3E}">
        <p14:creationId xmlns:p14="http://schemas.microsoft.com/office/powerpoint/2010/main" val="2077015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témata reforem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Témata reforem, např.</a:t>
            </a:r>
            <a:endParaRPr lang="cs-CZ" dirty="0"/>
          </a:p>
          <a:p>
            <a:pPr lvl="1"/>
            <a:r>
              <a:rPr lang="cs-CZ" dirty="0"/>
              <a:t>Zvyšování participace občanů</a:t>
            </a:r>
          </a:p>
          <a:p>
            <a:pPr lvl="1"/>
            <a:r>
              <a:rPr lang="cs-CZ" dirty="0"/>
              <a:t>Uplatnění decentralizace (včetně fiskální </a:t>
            </a:r>
            <a:r>
              <a:rPr lang="cs-CZ" dirty="0" err="1"/>
              <a:t>decentr</a:t>
            </a:r>
            <a:r>
              <a:rPr lang="cs-CZ" dirty="0"/>
              <a:t>.)</a:t>
            </a:r>
          </a:p>
          <a:p>
            <a:pPr lvl="1"/>
            <a:r>
              <a:rPr lang="cs-CZ" dirty="0"/>
              <a:t>Výkonové financování</a:t>
            </a:r>
          </a:p>
          <a:p>
            <a:pPr lvl="1"/>
            <a:r>
              <a:rPr lang="cs-CZ" dirty="0"/>
              <a:t>Důraz na VS jako službu</a:t>
            </a:r>
          </a:p>
          <a:p>
            <a:pPr lvl="1"/>
            <a:r>
              <a:rPr lang="cs-CZ" dirty="0"/>
              <a:t>Informatizace, outsourcing</a:t>
            </a:r>
          </a:p>
          <a:p>
            <a:pPr lvl="1"/>
            <a:r>
              <a:rPr lang="cs-CZ" dirty="0"/>
              <a:t>Zvyšování kontroly VS</a:t>
            </a:r>
          </a:p>
          <a:p>
            <a:pPr lvl="1"/>
            <a:r>
              <a:rPr lang="cs-CZ" dirty="0"/>
              <a:t>Vytváření struktur v návaznosti na kohezní politiku EU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442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Historické východisko reforem</a:t>
            </a:r>
          </a:p>
          <a:p>
            <a:pPr lvl="1"/>
            <a:r>
              <a:rPr lang="cs-CZ" dirty="0"/>
              <a:t>Vznik moderní VS (nejprve v podmínkách absolutistického státu)</a:t>
            </a:r>
          </a:p>
          <a:p>
            <a:pPr lvl="1"/>
            <a:r>
              <a:rPr lang="cs-CZ" dirty="0"/>
              <a:t>První reformy proto souvisely (na územní ČR i v Evropě) s centralizací a profesionalizací správy – vznikem tzv. byrokracie a oddělení veřejné a soukromé správy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Dovršení tohoto procesu zhruba koncem 18. a v první polovině 19. st.</a:t>
            </a:r>
          </a:p>
          <a:p>
            <a:pPr lvl="1"/>
            <a:r>
              <a:rPr lang="cs-CZ" dirty="0"/>
              <a:t>(Přijímání ústav, základní práva, dělba moci, prosazení právního státu, vznik samosprávy – zejména obecní)</a:t>
            </a:r>
          </a:p>
          <a:p>
            <a:pPr lvl="1"/>
            <a:r>
              <a:rPr lang="cs-CZ" dirty="0"/>
              <a:t>To umožnilo oddělení VS od jiného výkonu státní moci (a soukromé správy)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Uvedené lze chápat jako (první) transformaci VS</a:t>
            </a:r>
          </a:p>
          <a:p>
            <a:pPr lvl="1"/>
            <a:r>
              <a:rPr lang="cs-CZ" dirty="0"/>
              <a:t>Následně prostor pro změny (transformace, reformy, modernizace,…)</a:t>
            </a:r>
          </a:p>
        </p:txBody>
      </p:sp>
    </p:spTree>
    <p:extLst>
      <p:ext uri="{BB962C8B-B14F-4D97-AF65-F5344CB8AC3E}">
        <p14:creationId xmlns:p14="http://schemas.microsoft.com/office/powerpoint/2010/main" val="234366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Roky 1848 – 1849</a:t>
            </a:r>
          </a:p>
          <a:p>
            <a:pPr lvl="1"/>
            <a:r>
              <a:rPr lang="cs-CZ" dirty="0"/>
              <a:t>Průmyslová revoluce, francouzská revoluce…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„Jaro národů“ </a:t>
            </a:r>
            <a:r>
              <a:rPr lang="cs-CZ" dirty="0"/>
              <a:t>– Francie, Německo, Itálie, Polsko, Maďarsko,…</a:t>
            </a:r>
          </a:p>
          <a:p>
            <a:pPr lvl="1"/>
            <a:r>
              <a:rPr lang="cs-CZ" b="1" dirty="0"/>
              <a:t>Také Rakouské císařství (1848 – 1849)</a:t>
            </a:r>
          </a:p>
          <a:p>
            <a:pPr lvl="2"/>
            <a:r>
              <a:rPr lang="cs-CZ" dirty="0"/>
              <a:t>Absolutismus, feudalismus, centralismus </a:t>
            </a:r>
            <a:r>
              <a:rPr lang="cs-CZ" b="1" dirty="0"/>
              <a:t>x </a:t>
            </a:r>
            <a:r>
              <a:rPr lang="cs-CZ" dirty="0"/>
              <a:t>demokratizace a samospráva</a:t>
            </a:r>
          </a:p>
          <a:p>
            <a:pPr lvl="1"/>
            <a:r>
              <a:rPr lang="cs-CZ" i="1" dirty="0" err="1">
                <a:solidFill>
                  <a:srgbClr val="0000DC"/>
                </a:solidFill>
              </a:rPr>
              <a:t>Pillersdorfova</a:t>
            </a:r>
            <a:r>
              <a:rPr lang="cs-CZ" i="1" dirty="0">
                <a:solidFill>
                  <a:srgbClr val="0000DC"/>
                </a:solidFill>
              </a:rPr>
              <a:t> ústava („dubnová“)</a:t>
            </a:r>
          </a:p>
          <a:p>
            <a:pPr lvl="2"/>
            <a:r>
              <a:rPr lang="cs-CZ" dirty="0"/>
              <a:t>Oktrojována, nenabyla účinnosti, avšak východiska</a:t>
            </a:r>
          </a:p>
          <a:p>
            <a:pPr lvl="2"/>
            <a:r>
              <a:rPr lang="cs-CZ" b="1" dirty="0"/>
              <a:t>Dělba moci </a:t>
            </a:r>
            <a:r>
              <a:rPr lang="cs-CZ" dirty="0"/>
              <a:t>(císař – císař/Říšský sněm – soudy), ale unitární stát</a:t>
            </a:r>
          </a:p>
          <a:p>
            <a:pPr lvl="2"/>
            <a:r>
              <a:rPr lang="cs-CZ" b="1" dirty="0"/>
              <a:t>Základní práva </a:t>
            </a:r>
            <a:r>
              <a:rPr lang="cs-CZ" dirty="0"/>
              <a:t>(rovnost před zákonem, osobní svoboda, svoboda vyznání, svoboda projevu/tisku, petiční právo, ochrana před nezákonným zatčením,…)</a:t>
            </a:r>
          </a:p>
          <a:p>
            <a:pPr lvl="1"/>
            <a:r>
              <a:rPr lang="cs-CZ" i="1" dirty="0" err="1">
                <a:solidFill>
                  <a:srgbClr val="0000DC"/>
                </a:solidFill>
              </a:rPr>
              <a:t>Stadionova</a:t>
            </a:r>
            <a:r>
              <a:rPr lang="cs-CZ" i="1" dirty="0">
                <a:solidFill>
                  <a:srgbClr val="0000DC"/>
                </a:solidFill>
              </a:rPr>
              <a:t> ústava („březnová“)</a:t>
            </a:r>
          </a:p>
          <a:p>
            <a:pPr lvl="2"/>
            <a:r>
              <a:rPr lang="cs-CZ" dirty="0"/>
              <a:t>Oktrojována, nenabyla účinnosti, avšak východiska</a:t>
            </a:r>
          </a:p>
          <a:p>
            <a:pPr lvl="2"/>
            <a:r>
              <a:rPr lang="cs-CZ" dirty="0"/>
              <a:t>Vrchnostenská správa – </a:t>
            </a:r>
            <a:r>
              <a:rPr lang="cs-CZ" b="1" dirty="0"/>
              <a:t>územní samospráva</a:t>
            </a:r>
          </a:p>
          <a:p>
            <a:pPr lvl="2"/>
            <a:r>
              <a:rPr lang="cs-CZ" dirty="0"/>
              <a:t>Určitá autonomie zemi (zemské sněmy)</a:t>
            </a:r>
          </a:p>
          <a:p>
            <a:pPr lvl="2"/>
            <a:r>
              <a:rPr lang="cs-CZ" dirty="0"/>
              <a:t>Zrušena Silvestrovskými patenty </a:t>
            </a:r>
            <a:r>
              <a:rPr lang="cs-CZ" i="1" dirty="0"/>
              <a:t>(</a:t>
            </a:r>
            <a:r>
              <a:rPr lang="cs-CZ" i="1" dirty="0" err="1"/>
              <a:t>neoabsolutismus</a:t>
            </a:r>
            <a:r>
              <a:rPr lang="cs-CZ" i="1" dirty="0"/>
              <a:t>)</a:t>
            </a:r>
          </a:p>
          <a:p>
            <a:pPr lvl="2"/>
            <a:r>
              <a:rPr lang="cs-CZ" dirty="0"/>
              <a:t>Avšak</a:t>
            </a:r>
            <a:r>
              <a:rPr lang="cs-CZ" i="1" dirty="0"/>
              <a:t> </a:t>
            </a:r>
            <a:r>
              <a:rPr lang="cs-CZ" i="1" dirty="0">
                <a:solidFill>
                  <a:srgbClr val="0000DC"/>
                </a:solidFill>
              </a:rPr>
              <a:t>„</a:t>
            </a:r>
            <a:r>
              <a:rPr lang="cs-CZ" i="1" dirty="0" err="1">
                <a:solidFill>
                  <a:srgbClr val="0000DC"/>
                </a:solidFill>
              </a:rPr>
              <a:t>Stadionovo</a:t>
            </a:r>
            <a:r>
              <a:rPr lang="cs-CZ" i="1" dirty="0">
                <a:solidFill>
                  <a:srgbClr val="0000DC"/>
                </a:solidFill>
              </a:rPr>
              <a:t> prozatímní zřízení obecní“</a:t>
            </a:r>
            <a:r>
              <a:rPr lang="cs-CZ" dirty="0"/>
              <a:t> (1949)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Roky 1848 – 1849</a:t>
            </a:r>
          </a:p>
          <a:p>
            <a:pPr lvl="1"/>
            <a:r>
              <a:rPr lang="cs-CZ" dirty="0"/>
              <a:t>Základ územní samosprávy =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Prozatímní zákon obecní ze 17. března 1849 (č. 170 </a:t>
            </a:r>
            <a:r>
              <a:rPr lang="cs-CZ" i="1" dirty="0" err="1">
                <a:solidFill>
                  <a:srgbClr val="0000DC"/>
                </a:solidFill>
              </a:rPr>
              <a:t>ř</a:t>
            </a:r>
            <a:r>
              <a:rPr lang="cs-CZ" i="1" dirty="0">
                <a:solidFill>
                  <a:srgbClr val="0000DC"/>
                </a:solidFill>
              </a:rPr>
              <a:t>. z.)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Prvním obecní zřízení </a:t>
            </a:r>
            <a:r>
              <a:rPr lang="cs-CZ" dirty="0"/>
              <a:t>pro </a:t>
            </a:r>
            <a:r>
              <a:rPr lang="cs-CZ" dirty="0" err="1"/>
              <a:t>předlitavsko</a:t>
            </a:r>
            <a:endParaRPr lang="cs-CZ" dirty="0"/>
          </a:p>
          <a:p>
            <a:pPr lvl="1"/>
            <a:r>
              <a:rPr lang="cs-CZ" dirty="0"/>
              <a:t>Jinde i dříve (Francie, Belgie)</a:t>
            </a:r>
          </a:p>
          <a:p>
            <a:pPr lvl="1"/>
            <a:r>
              <a:rPr lang="cs-CZ" dirty="0"/>
              <a:t>Základní zásada: </a:t>
            </a:r>
            <a:r>
              <a:rPr lang="cs-CZ" i="1" dirty="0">
                <a:solidFill>
                  <a:srgbClr val="0000DC"/>
                </a:solidFill>
              </a:rPr>
              <a:t>„Základem svobodného státu je svobodná obec“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Jenže tzv. </a:t>
            </a:r>
            <a:r>
              <a:rPr lang="pl-PL" b="1" dirty="0"/>
              <a:t>silvestrovskými patenty </a:t>
            </a:r>
            <a:r>
              <a:rPr lang="pl-PL" dirty="0"/>
              <a:t>z 31. prosince 1851 (č. 2 a 3 ř. z. z r. 1852)</a:t>
            </a:r>
            <a:endParaRPr lang="cs-CZ" dirty="0"/>
          </a:p>
          <a:p>
            <a:pPr lvl="1"/>
            <a:r>
              <a:rPr lang="cs-CZ" dirty="0"/>
              <a:t>= Zrušení </a:t>
            </a:r>
            <a:r>
              <a:rPr lang="cs-CZ" dirty="0" err="1"/>
              <a:t>Stadionovy</a:t>
            </a:r>
            <a:r>
              <a:rPr lang="cs-CZ" dirty="0"/>
              <a:t> ústavy = </a:t>
            </a:r>
            <a:r>
              <a:rPr lang="cs-CZ" i="1" dirty="0"/>
              <a:t>nástup „</a:t>
            </a:r>
            <a:r>
              <a:rPr lang="cs-CZ" i="1" dirty="0" err="1"/>
              <a:t>neoabsolutismu</a:t>
            </a:r>
            <a:r>
              <a:rPr lang="cs-CZ" i="1" dirty="0"/>
              <a:t>“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Roky 1849 – 1918</a:t>
            </a:r>
          </a:p>
          <a:p>
            <a:pPr lvl="1"/>
            <a:r>
              <a:rPr lang="cs-CZ" b="1" dirty="0"/>
              <a:t>1860</a:t>
            </a:r>
            <a:r>
              <a:rPr lang="cs-CZ" dirty="0"/>
              <a:t> – </a:t>
            </a:r>
            <a:r>
              <a:rPr lang="cs-CZ" i="1" dirty="0">
                <a:solidFill>
                  <a:srgbClr val="0000DC"/>
                </a:solidFill>
              </a:rPr>
              <a:t>Říjnový diplom </a:t>
            </a:r>
            <a:r>
              <a:rPr lang="cs-CZ" dirty="0"/>
              <a:t>– návrat k parlamentarismu (Říšská rada + zemské sněmy)</a:t>
            </a:r>
          </a:p>
          <a:p>
            <a:pPr lvl="1"/>
            <a:r>
              <a:rPr lang="cs-CZ" b="1" dirty="0"/>
              <a:t>1861</a:t>
            </a:r>
            <a:r>
              <a:rPr lang="cs-CZ" dirty="0"/>
              <a:t> – </a:t>
            </a:r>
            <a:r>
              <a:rPr lang="cs-CZ" i="1" dirty="0" err="1">
                <a:solidFill>
                  <a:srgbClr val="0000DC"/>
                </a:solidFill>
              </a:rPr>
              <a:t>Schmerlingova</a:t>
            </a:r>
            <a:r>
              <a:rPr lang="cs-CZ" i="1" dirty="0">
                <a:solidFill>
                  <a:srgbClr val="0000DC"/>
                </a:solidFill>
              </a:rPr>
              <a:t> ústava </a:t>
            </a:r>
            <a:r>
              <a:rPr lang="cs-CZ" i="1" dirty="0"/>
              <a:t>(„únorová“) </a:t>
            </a:r>
            <a:r>
              <a:rPr lang="cs-CZ" dirty="0"/>
              <a:t>– oktrojována, ale již konstituční monarchie</a:t>
            </a:r>
          </a:p>
          <a:p>
            <a:pPr lvl="1"/>
            <a:r>
              <a:rPr lang="cs-CZ" b="1" dirty="0"/>
              <a:t>1863-1864</a:t>
            </a:r>
            <a:r>
              <a:rPr lang="cs-CZ" dirty="0"/>
              <a:t> - </a:t>
            </a:r>
            <a:r>
              <a:rPr lang="cs-CZ" b="1" dirty="0">
                <a:solidFill>
                  <a:srgbClr val="0000DC"/>
                </a:solidFill>
              </a:rPr>
              <a:t>zemská obecní zřízení a volební řády</a:t>
            </a:r>
          </a:p>
          <a:p>
            <a:pPr lvl="1"/>
            <a:r>
              <a:rPr lang="cs-CZ" b="1" dirty="0"/>
              <a:t>1967</a:t>
            </a:r>
            <a:r>
              <a:rPr lang="cs-CZ" dirty="0"/>
              <a:t> – </a:t>
            </a:r>
            <a:r>
              <a:rPr lang="cs-CZ" i="1" dirty="0">
                <a:solidFill>
                  <a:srgbClr val="0000DC"/>
                </a:solidFill>
              </a:rPr>
              <a:t>„Prosincová ústava“ </a:t>
            </a:r>
            <a:r>
              <a:rPr lang="cs-CZ" dirty="0"/>
              <a:t>– R-U, katalog základních práv, říšský soud </a:t>
            </a:r>
          </a:p>
          <a:p>
            <a:pPr lvl="1"/>
            <a:r>
              <a:rPr lang="cs-CZ" b="1" dirty="0"/>
              <a:t>1873</a:t>
            </a:r>
            <a:r>
              <a:rPr lang="cs-CZ" dirty="0"/>
              <a:t> – </a:t>
            </a:r>
            <a:r>
              <a:rPr lang="cs-CZ" i="1" dirty="0">
                <a:solidFill>
                  <a:srgbClr val="0000DC"/>
                </a:solidFill>
              </a:rPr>
              <a:t>„Dubnová ústava“ </a:t>
            </a:r>
            <a:r>
              <a:rPr lang="cs-CZ" dirty="0"/>
              <a:t>– Říšská rada volena přímo (4 kurie, 353 poslanců)</a:t>
            </a:r>
          </a:p>
          <a:p>
            <a:pPr lvl="1"/>
            <a:r>
              <a:rPr lang="cs-CZ" dirty="0"/>
              <a:t>Dále např. volební reformy (</a:t>
            </a:r>
            <a:r>
              <a:rPr lang="cs-CZ" dirty="0" err="1"/>
              <a:t>Taafeho</a:t>
            </a:r>
            <a:r>
              <a:rPr lang="cs-CZ" dirty="0"/>
              <a:t>, </a:t>
            </a:r>
            <a:r>
              <a:rPr lang="cs-CZ" dirty="0" err="1"/>
              <a:t>Badeniho</a:t>
            </a:r>
            <a:r>
              <a:rPr lang="cs-CZ" dirty="0"/>
              <a:t>, zrušení </a:t>
            </a:r>
            <a:r>
              <a:rPr lang="cs-CZ" dirty="0" err="1"/>
              <a:t>kurijího</a:t>
            </a:r>
            <a:r>
              <a:rPr lang="cs-CZ" dirty="0"/>
              <a:t> systému)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Obecně v tomto období </a:t>
            </a: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vysoká míra stability VS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centralizace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byrokratizace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regulace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(interní akty, poté zákonná)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1918 – 1938 </a:t>
            </a:r>
          </a:p>
          <a:p>
            <a:pPr lvl="1"/>
            <a:r>
              <a:rPr lang="cs-CZ" dirty="0"/>
              <a:t>„Revoluční národní shromáždění“, ale problém potřeby právního řádu – vyřešen </a:t>
            </a:r>
            <a:r>
              <a:rPr lang="cs-CZ" dirty="0">
                <a:solidFill>
                  <a:srgbClr val="0000DC"/>
                </a:solidFill>
              </a:rPr>
              <a:t>„recepčním zákonem“ </a:t>
            </a:r>
            <a:r>
              <a:rPr lang="cs-CZ" dirty="0"/>
              <a:t>(z. č. 11/1918 Sb. z.)</a:t>
            </a:r>
          </a:p>
          <a:p>
            <a:pPr lvl="1"/>
            <a:r>
              <a:rPr lang="cs-CZ" dirty="0"/>
              <a:t>Vznik ČSR = </a:t>
            </a:r>
            <a:r>
              <a:rPr lang="cs-CZ" b="1" dirty="0"/>
              <a:t>zvýšení demokratičnosti</a:t>
            </a:r>
            <a:r>
              <a:rPr lang="cs-CZ" dirty="0"/>
              <a:t>, přibližování pracovněprávní úpravy a státní služby, zvýšené uplatnění samosprávných prvků, ale převzata </a:t>
            </a:r>
            <a:r>
              <a:rPr lang="cs-CZ" b="1" dirty="0"/>
              <a:t>dřívější správní „kultura“</a:t>
            </a:r>
            <a:endParaRPr lang="cs-CZ" dirty="0"/>
          </a:p>
          <a:p>
            <a:pPr lvl="1">
              <a:lnSpc>
                <a:spcPct val="150000"/>
              </a:lnSpc>
              <a:buClr>
                <a:srgbClr val="0000DC"/>
              </a:buClr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1920 – Ústava (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Národní shromáždění republiky Československé = PS + Senát)</a:t>
            </a:r>
          </a:p>
          <a:p>
            <a:pPr lvl="1">
              <a:buClr>
                <a:srgbClr val="0000DC"/>
              </a:buClr>
              <a:defRPr/>
            </a:pPr>
            <a:r>
              <a:rPr kumimoji="0" lang="cs-CZ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Správní reforma 1920</a:t>
            </a:r>
          </a:p>
          <a:p>
            <a:pPr lvl="2" indent="-180000">
              <a:lnSpc>
                <a:spcPct val="100000"/>
              </a:lnSpc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„Pokus“ o zavedení </a:t>
            </a:r>
            <a:r>
              <a:rPr kumimoji="0" lang="cs-CZ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župního systému </a:t>
            </a: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= vyšší územně správní celky (21 žup – 9 v Čechách, 5 na Moravě, 1 ve Slezsku, 6 na Slovensku)</a:t>
            </a:r>
          </a:p>
          <a:p>
            <a:pPr lvl="2" indent="-180000">
              <a:lnSpc>
                <a:spcPct val="100000"/>
              </a:lnSpc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Ale </a:t>
            </a:r>
            <a:r>
              <a:rPr kumimoji="0" lang="cs-CZ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neúspěch</a:t>
            </a: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– zavedeny pouze na Slovensku (1923 volby do župních zastupitelstev)</a:t>
            </a:r>
          </a:p>
          <a:p>
            <a:pPr lvl="1">
              <a:lnSpc>
                <a:spcPct val="150000"/>
              </a:lnSpc>
              <a:buClr>
                <a:srgbClr val="0000DC"/>
              </a:buClr>
              <a:defRPr/>
            </a:pPr>
            <a:r>
              <a:rPr kumimoji="0" lang="cs-CZ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1927 – zákon o organizaci politické správy </a:t>
            </a:r>
          </a:p>
          <a:p>
            <a:pPr lvl="2" indent="-180000">
              <a:lnSpc>
                <a:spcPct val="100000"/>
              </a:lnSpc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= „Návrat“ k </a:t>
            </a: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zemskému uspořádání </a:t>
            </a: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(4 země + okresy + obce)</a:t>
            </a:r>
          </a:p>
          <a:p>
            <a:pPr lvl="2" indent="-180000">
              <a:lnSpc>
                <a:spcPct val="100000"/>
              </a:lnSpc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Role samosprávy spíše oslabuje (centralismus)</a:t>
            </a:r>
          </a:p>
        </p:txBody>
      </p:sp>
    </p:spTree>
    <p:extLst>
      <p:ext uri="{BB962C8B-B14F-4D97-AF65-F5344CB8AC3E}">
        <p14:creationId xmlns:p14="http://schemas.microsoft.com/office/powerpoint/2010/main" val="2834205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 roce 1945</a:t>
            </a:r>
            <a:endParaRPr lang="cs-CZ" dirty="0"/>
          </a:p>
          <a:p>
            <a:pPr lvl="1"/>
            <a:r>
              <a:rPr lang="cs-CZ" dirty="0"/>
              <a:t>Významná role </a:t>
            </a:r>
            <a:r>
              <a:rPr lang="cs-CZ" b="1" i="1" dirty="0">
                <a:solidFill>
                  <a:srgbClr val="0000DC"/>
                </a:solidFill>
              </a:rPr>
              <a:t>„Benešových dekretů“</a:t>
            </a:r>
          </a:p>
          <a:p>
            <a:pPr lvl="1"/>
            <a:r>
              <a:rPr lang="cs-CZ" dirty="0"/>
              <a:t>zavedena struktura </a:t>
            </a:r>
            <a:r>
              <a:rPr lang="cs-CZ" dirty="0">
                <a:solidFill>
                  <a:srgbClr val="0000DC"/>
                </a:solidFill>
              </a:rPr>
              <a:t>národních výborů </a:t>
            </a:r>
            <a:r>
              <a:rPr lang="cs-CZ" dirty="0"/>
              <a:t>(místní + okresní + zemské)</a:t>
            </a:r>
          </a:p>
          <a:p>
            <a:pPr lvl="1"/>
            <a:r>
              <a:rPr lang="cs-CZ" dirty="0"/>
              <a:t>Prozatímní národní shromáždění (voleno několikastupňovou nepřímou volbou)</a:t>
            </a:r>
          </a:p>
          <a:p>
            <a:pPr lvl="1"/>
            <a:r>
              <a:rPr lang="cs-CZ" dirty="0"/>
              <a:t>Ideál jednoty namísto soutěže (= </a:t>
            </a:r>
            <a:r>
              <a:rPr lang="cs-CZ" i="1" dirty="0">
                <a:solidFill>
                  <a:srgbClr val="0000DC"/>
                </a:solidFill>
              </a:rPr>
              <a:t>Národní fronta</a:t>
            </a:r>
            <a:r>
              <a:rPr lang="cs-CZ" dirty="0"/>
              <a:t>), poměrný systém + vysoká „</a:t>
            </a:r>
            <a:r>
              <a:rPr lang="cs-CZ" dirty="0" err="1"/>
              <a:t>inkluzivnost</a:t>
            </a:r>
            <a:r>
              <a:rPr lang="cs-CZ" dirty="0"/>
              <a:t>“ určitých politických sil</a:t>
            </a:r>
          </a:p>
          <a:p>
            <a:pPr lvl="1"/>
            <a:r>
              <a:rPr kumimoji="0" lang="cs-CZ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1948 – </a:t>
            </a:r>
            <a:r>
              <a:rPr kumimoji="0" lang="cs-CZ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„ústava 9. května“ </a:t>
            </a:r>
          </a:p>
          <a:p>
            <a:pPr lvl="1"/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kumimoji="0" lang="cs-CZ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Od 1949 – zrušena zemská úroveň</a:t>
            </a:r>
          </a:p>
          <a:p>
            <a:pPr lvl="1"/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Nově kraje,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dále okresy a obce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Ale celkově hlubší změny…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 roce 1945</a:t>
            </a:r>
            <a:endParaRPr lang="cs-CZ" dirty="0"/>
          </a:p>
          <a:p>
            <a:pPr lvl="1"/>
            <a:r>
              <a:rPr lang="cs-CZ" b="1" dirty="0"/>
              <a:t>Transformace VS</a:t>
            </a:r>
          </a:p>
          <a:p>
            <a:pPr lvl="1"/>
            <a:r>
              <a:rPr lang="cs-CZ" dirty="0"/>
              <a:t>V letech 1945 – 1950 samospráva transformována a nakonec likvidována 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= Fakticky úplné </a:t>
            </a:r>
            <a:r>
              <a:rPr lang="cs-CZ" b="1" dirty="0">
                <a:solidFill>
                  <a:srgbClr val="0000DC"/>
                </a:solidFill>
              </a:rPr>
              <a:t>„postátnění VS“ </a:t>
            </a:r>
            <a:r>
              <a:rPr lang="cs-CZ" dirty="0"/>
              <a:t>– v rovině tzv. </a:t>
            </a:r>
            <a:r>
              <a:rPr lang="cs-CZ" i="1" dirty="0">
                <a:solidFill>
                  <a:srgbClr val="0000DC"/>
                </a:solidFill>
              </a:rPr>
              <a:t>vrchnostenské i </a:t>
            </a:r>
            <a:r>
              <a:rPr lang="cs-CZ" i="1" dirty="0" err="1">
                <a:solidFill>
                  <a:srgbClr val="0000DC"/>
                </a:solidFill>
              </a:rPr>
              <a:t>nevrchnostenské</a:t>
            </a:r>
            <a:r>
              <a:rPr lang="cs-CZ" i="1" dirty="0">
                <a:solidFill>
                  <a:srgbClr val="0000DC"/>
                </a:solidFill>
              </a:rPr>
              <a:t> správy </a:t>
            </a:r>
            <a:r>
              <a:rPr lang="cs-CZ" dirty="0"/>
              <a:t>(srov. např. tehdy preferované společné socialistické vlastnictví)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Rozšíření ingerence státní správy do různých oblastí společenského života a </a:t>
            </a:r>
            <a:r>
              <a:rPr lang="cs-CZ" b="1" dirty="0"/>
              <a:t>silná centralizace </a:t>
            </a:r>
            <a:r>
              <a:rPr lang="cs-CZ" dirty="0"/>
              <a:t>(včetně řízení ekonomiky)</a:t>
            </a:r>
          </a:p>
          <a:p>
            <a:pPr lvl="1"/>
            <a:r>
              <a:rPr lang="cs-CZ" dirty="0"/>
              <a:t>Odstranění režimu státní služby (s výjimkou armády a bezpečnostních složek)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Také místní správa = místní státní správa (viz struktura národních výborů)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54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Změny ve VS</a:t>
            </a:r>
          </a:p>
          <a:p>
            <a:pPr lvl="1"/>
            <a:r>
              <a:rPr lang="cs-CZ" dirty="0"/>
              <a:t>Vyvolávány změnami ve společnosti nebo v podmínkách působení veřejné správy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Iniciátorem změn (reforem, modernizace) = </a:t>
            </a:r>
            <a:r>
              <a:rPr lang="cs-CZ" dirty="0">
                <a:solidFill>
                  <a:srgbClr val="0000DC"/>
                </a:solidFill>
              </a:rPr>
              <a:t>oblast (teorie) </a:t>
            </a:r>
            <a:r>
              <a:rPr lang="cs-CZ" b="1" dirty="0">
                <a:solidFill>
                  <a:srgbClr val="0000DC"/>
                </a:solidFill>
              </a:rPr>
              <a:t>správní politiky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Správní politika </a:t>
            </a: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zkoumá možnosti regulačních zásahů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do veřejné správy</a:t>
            </a:r>
          </a:p>
          <a:p>
            <a:pPr marL="914400" marR="0" lvl="2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(Na základě různých aspektů – právních, socioekonomických, geografických, komparativních, historických apod.)</a:t>
            </a:r>
          </a:p>
          <a:p>
            <a:pPr lvl="1"/>
            <a:r>
              <a:rPr lang="cs-CZ" dirty="0"/>
              <a:t>A to na základě získaných </a:t>
            </a:r>
            <a:r>
              <a:rPr lang="cs-CZ" b="1" dirty="0"/>
              <a:t>informací a analýz</a:t>
            </a:r>
          </a:p>
          <a:p>
            <a:pPr lvl="1"/>
            <a:r>
              <a:rPr lang="cs-CZ" dirty="0"/>
              <a:t>Ve snaze zejména </a:t>
            </a:r>
            <a:r>
              <a:rPr lang="cs-CZ" b="1" dirty="0"/>
              <a:t>zefektivnit výkon VS</a:t>
            </a:r>
          </a:p>
          <a:p>
            <a:pPr lvl="1"/>
            <a:r>
              <a:rPr lang="cs-CZ" i="1" dirty="0"/>
              <a:t>„Aplikovaná správní věda“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Někdy se hovoří o oboru </a:t>
            </a:r>
            <a:r>
              <a:rPr lang="cs-CZ" i="1" dirty="0">
                <a:solidFill>
                  <a:srgbClr val="0000DC"/>
                </a:solidFill>
              </a:rPr>
              <a:t>„teorie reforem VS“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61455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 roce 1945 </a:t>
            </a:r>
            <a:r>
              <a:rPr lang="cs-CZ" dirty="0"/>
              <a:t>(vybrané právní předpisy)</a:t>
            </a:r>
          </a:p>
          <a:p>
            <a:pPr lvl="1"/>
            <a:r>
              <a:rPr lang="cs-CZ" dirty="0"/>
              <a:t>Vyhláška  ministra vnitra č. 43/1945 Sb., o platnosti ústavního dekretu presidenta republiky č. 18/1944 </a:t>
            </a:r>
            <a:r>
              <a:rPr lang="cs-CZ" dirty="0" err="1"/>
              <a:t>Úř</a:t>
            </a:r>
            <a:r>
              <a:rPr lang="cs-CZ" dirty="0"/>
              <a:t>. </a:t>
            </a:r>
            <a:r>
              <a:rPr lang="cs-CZ" dirty="0" err="1"/>
              <a:t>věst</a:t>
            </a:r>
            <a:r>
              <a:rPr lang="cs-CZ" dirty="0"/>
              <a:t>. čsl., </a:t>
            </a:r>
            <a:r>
              <a:rPr lang="cs-CZ" dirty="0">
                <a:solidFill>
                  <a:srgbClr val="0000DC"/>
                </a:solidFill>
              </a:rPr>
              <a:t>o národních výborech a prozatímním Národním shromáždění</a:t>
            </a:r>
          </a:p>
          <a:p>
            <a:pPr lvl="1"/>
            <a:r>
              <a:rPr lang="cs-CZ" dirty="0"/>
              <a:t>Dekret presidenta republiky č. 121/1945 Sb., </a:t>
            </a:r>
            <a:r>
              <a:rPr lang="cs-CZ" dirty="0">
                <a:solidFill>
                  <a:srgbClr val="0000DC"/>
                </a:solidFill>
              </a:rPr>
              <a:t>o územní </a:t>
            </a:r>
            <a:r>
              <a:rPr lang="cs-CZ" dirty="0" err="1">
                <a:solidFill>
                  <a:srgbClr val="0000DC"/>
                </a:solidFill>
              </a:rPr>
              <a:t>organisaci</a:t>
            </a:r>
            <a:r>
              <a:rPr lang="cs-CZ" dirty="0">
                <a:solidFill>
                  <a:srgbClr val="0000DC"/>
                </a:solidFill>
              </a:rPr>
              <a:t> správy, vykonávané národními výbory</a:t>
            </a:r>
          </a:p>
          <a:p>
            <a:pPr lvl="1"/>
            <a:r>
              <a:rPr lang="cs-CZ" dirty="0"/>
              <a:t>Zákon č. 280/1948 Sb., </a:t>
            </a:r>
            <a:r>
              <a:rPr lang="cs-CZ" dirty="0">
                <a:solidFill>
                  <a:srgbClr val="0000DC"/>
                </a:solidFill>
              </a:rPr>
              <a:t>o krajském zřízení</a:t>
            </a:r>
          </a:p>
          <a:p>
            <a:pPr lvl="1"/>
            <a:r>
              <a:rPr lang="cs-CZ" dirty="0"/>
              <a:t>Ústavní zákon č. 12/1954 Sb., </a:t>
            </a:r>
            <a:r>
              <a:rPr lang="cs-CZ" dirty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dirty="0"/>
              <a:t>Zákon č. 13/1954 Sb., </a:t>
            </a:r>
            <a:r>
              <a:rPr lang="cs-CZ" dirty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dirty="0"/>
              <a:t>Zákon  č. 36/1960 Sb., </a:t>
            </a:r>
            <a:r>
              <a:rPr lang="cs-CZ" dirty="0">
                <a:solidFill>
                  <a:srgbClr val="0000DC"/>
                </a:solidFill>
              </a:rPr>
              <a:t>o územním členění státu</a:t>
            </a:r>
          </a:p>
          <a:p>
            <a:pPr lvl="1"/>
            <a:r>
              <a:rPr lang="cs-CZ" dirty="0"/>
              <a:t>Zákon č. 65/1960 Sb., </a:t>
            </a:r>
            <a:r>
              <a:rPr lang="cs-CZ" dirty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Zákon č. 69/1967 Sb., o národních výborech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 roce 1945 </a:t>
            </a:r>
            <a:r>
              <a:rPr lang="cs-CZ" dirty="0"/>
              <a:t>(vybrané právní předpisy)</a:t>
            </a:r>
          </a:p>
          <a:p>
            <a:pPr lvl="1"/>
            <a:r>
              <a:rPr lang="cs-CZ" dirty="0"/>
              <a:t>Vyhláška  ministra vnitra č. 43/1945 Sb., o platnosti ústavního dekretu presidenta republiky č. 18/1944 </a:t>
            </a:r>
            <a:r>
              <a:rPr lang="cs-CZ" dirty="0" err="1"/>
              <a:t>Úř</a:t>
            </a:r>
            <a:r>
              <a:rPr lang="cs-CZ" dirty="0"/>
              <a:t>. </a:t>
            </a:r>
            <a:r>
              <a:rPr lang="cs-CZ" dirty="0" err="1"/>
              <a:t>věst</a:t>
            </a:r>
            <a:r>
              <a:rPr lang="cs-CZ" dirty="0"/>
              <a:t>. čsl., </a:t>
            </a:r>
            <a:r>
              <a:rPr lang="cs-CZ" dirty="0">
                <a:solidFill>
                  <a:srgbClr val="0000DC"/>
                </a:solidFill>
              </a:rPr>
              <a:t>o národních výborech a prozatímním Národním shromáždění</a:t>
            </a:r>
          </a:p>
          <a:p>
            <a:pPr lvl="1"/>
            <a:r>
              <a:rPr lang="cs-CZ" dirty="0"/>
              <a:t>Dekret presidenta republiky č. 121/1945 Sb., </a:t>
            </a:r>
            <a:r>
              <a:rPr lang="cs-CZ" dirty="0">
                <a:solidFill>
                  <a:srgbClr val="0000DC"/>
                </a:solidFill>
              </a:rPr>
              <a:t>o územní </a:t>
            </a:r>
            <a:r>
              <a:rPr lang="cs-CZ" dirty="0" err="1">
                <a:solidFill>
                  <a:srgbClr val="0000DC"/>
                </a:solidFill>
              </a:rPr>
              <a:t>organisaci</a:t>
            </a:r>
            <a:r>
              <a:rPr lang="cs-CZ" dirty="0">
                <a:solidFill>
                  <a:srgbClr val="0000DC"/>
                </a:solidFill>
              </a:rPr>
              <a:t> správy, vykonávané národními výbory</a:t>
            </a:r>
          </a:p>
          <a:p>
            <a:pPr lvl="1"/>
            <a:r>
              <a:rPr lang="cs-CZ" dirty="0"/>
              <a:t>Zákon č. 280/1948 Sb., </a:t>
            </a:r>
            <a:r>
              <a:rPr lang="cs-CZ" dirty="0">
                <a:solidFill>
                  <a:srgbClr val="0000DC"/>
                </a:solidFill>
              </a:rPr>
              <a:t>o krajském zřízení</a:t>
            </a:r>
          </a:p>
          <a:p>
            <a:pPr lvl="1"/>
            <a:r>
              <a:rPr lang="cs-CZ" dirty="0"/>
              <a:t>Ústavní zákon č. 12/1954 Sb., </a:t>
            </a:r>
            <a:r>
              <a:rPr lang="cs-CZ" dirty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dirty="0"/>
              <a:t>Zákon č. 13/1954 Sb., </a:t>
            </a:r>
            <a:r>
              <a:rPr lang="cs-CZ" dirty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dirty="0"/>
              <a:t>Zákon  č. 36/1960 Sb., </a:t>
            </a:r>
            <a:r>
              <a:rPr lang="cs-CZ" dirty="0">
                <a:solidFill>
                  <a:srgbClr val="0000DC"/>
                </a:solidFill>
              </a:rPr>
              <a:t>o územním členění státu</a:t>
            </a:r>
          </a:p>
          <a:p>
            <a:pPr lvl="1"/>
            <a:r>
              <a:rPr lang="cs-CZ" dirty="0"/>
              <a:t>Zákon č. 65/1960 Sb., </a:t>
            </a:r>
            <a:r>
              <a:rPr lang="cs-CZ" dirty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Zákon č. 69/1967 Sb., o národních výborech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137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 roce 1989</a:t>
            </a:r>
          </a:p>
          <a:p>
            <a:pPr lvl="1" algn="just"/>
            <a:r>
              <a:rPr lang="cs-CZ" sz="2000" dirty="0"/>
              <a:t>Opět </a:t>
            </a:r>
            <a:r>
              <a:rPr lang="cs-CZ" sz="2000" b="1" dirty="0">
                <a:solidFill>
                  <a:srgbClr val="0000DC"/>
                </a:solidFill>
              </a:rPr>
              <a:t>transformace VS</a:t>
            </a:r>
          </a:p>
          <a:p>
            <a:pPr lvl="1" algn="just"/>
            <a:r>
              <a:rPr lang="cs-CZ" dirty="0"/>
              <a:t>Celková změna východisek VS = </a:t>
            </a:r>
          </a:p>
          <a:p>
            <a:pPr lvl="2" algn="just"/>
            <a:r>
              <a:rPr lang="cs-CZ" dirty="0"/>
              <a:t>Odstraněno explicitní podřízení státní správy politické moci, </a:t>
            </a:r>
          </a:p>
          <a:p>
            <a:pPr lvl="2" algn="just"/>
            <a:r>
              <a:rPr lang="cs-CZ" dirty="0"/>
              <a:t>Obnovena (územní) samospráva </a:t>
            </a:r>
          </a:p>
          <a:p>
            <a:pPr lvl="2" algn="just"/>
            <a:r>
              <a:rPr lang="cs-CZ" dirty="0"/>
              <a:t>Prosazování evropských principů a trendů </a:t>
            </a:r>
          </a:p>
          <a:p>
            <a:pPr lvl="1" algn="just"/>
            <a:endParaRPr lang="cs-CZ" sz="2000" dirty="0"/>
          </a:p>
          <a:p>
            <a:pPr lvl="1" algn="just"/>
            <a:r>
              <a:rPr lang="cs-CZ" dirty="0"/>
              <a:t>S</a:t>
            </a:r>
            <a:r>
              <a:rPr lang="cs-CZ" sz="2000" dirty="0"/>
              <a:t>oučasně </a:t>
            </a:r>
            <a:r>
              <a:rPr lang="cs-CZ" sz="2000" b="1" dirty="0"/>
              <a:t>potřeba reforem VS</a:t>
            </a:r>
            <a:r>
              <a:rPr lang="cs-CZ" sz="2000" dirty="0"/>
              <a:t>, zejména lze jmenovat oblasti:</a:t>
            </a:r>
          </a:p>
          <a:p>
            <a:pPr lvl="1" algn="just"/>
            <a:r>
              <a:rPr lang="cs-CZ" sz="2000" i="1" dirty="0">
                <a:solidFill>
                  <a:srgbClr val="0000DC"/>
                </a:solidFill>
              </a:rPr>
              <a:t>Reforma územní správy</a:t>
            </a:r>
          </a:p>
          <a:p>
            <a:pPr lvl="1" algn="just"/>
            <a:r>
              <a:rPr lang="cs-CZ" sz="2000" i="1" dirty="0">
                <a:solidFill>
                  <a:srgbClr val="0000DC"/>
                </a:solidFill>
              </a:rPr>
              <a:t>Reforma ústřední správy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Reforma činnosti</a:t>
            </a:r>
          </a:p>
        </p:txBody>
      </p:sp>
    </p:spTree>
    <p:extLst>
      <p:ext uri="{BB962C8B-B14F-4D97-AF65-F5344CB8AC3E}">
        <p14:creationId xmlns:p14="http://schemas.microsoft.com/office/powerpoint/2010/main" val="3127878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územní správy – 1. fáze</a:t>
            </a:r>
          </a:p>
          <a:p>
            <a:pPr lvl="1" algn="just"/>
            <a:r>
              <a:rPr lang="cs-CZ" sz="2000" b="1" dirty="0"/>
              <a:t>1990 </a:t>
            </a:r>
            <a:r>
              <a:rPr lang="cs-CZ" sz="2000" dirty="0"/>
              <a:t>– </a:t>
            </a:r>
            <a:r>
              <a:rPr lang="cs-CZ" sz="2000" b="1" i="1" dirty="0">
                <a:solidFill>
                  <a:srgbClr val="0000DC"/>
                </a:solidFill>
              </a:rPr>
              <a:t>„revitalizace obcí“ </a:t>
            </a:r>
            <a:r>
              <a:rPr lang="cs-CZ" sz="2000" dirty="0"/>
              <a:t>(právně i ekonomicky) = </a:t>
            </a:r>
            <a:r>
              <a:rPr lang="cs-CZ" sz="2000" b="1" dirty="0"/>
              <a:t>základní ÚSC</a:t>
            </a:r>
          </a:p>
          <a:p>
            <a:pPr lvl="1" algn="just"/>
            <a:r>
              <a:rPr lang="cs-CZ" sz="2000" dirty="0"/>
              <a:t>Národní výbory nahrazeny </a:t>
            </a:r>
            <a:r>
              <a:rPr lang="cs-CZ" sz="2000" b="1" dirty="0">
                <a:solidFill>
                  <a:srgbClr val="0000DC"/>
                </a:solidFill>
              </a:rPr>
              <a:t>okresními úřady </a:t>
            </a:r>
            <a:r>
              <a:rPr lang="cs-CZ" sz="2000" dirty="0"/>
              <a:t>= územní orgány státní správy s všeobecnou působností (na krajské úrovni bez náhrady)</a:t>
            </a:r>
          </a:p>
          <a:p>
            <a:pPr lvl="1" algn="just"/>
            <a:r>
              <a:rPr lang="cs-CZ" dirty="0"/>
              <a:t>Vedle okresních úřadů </a:t>
            </a:r>
            <a:r>
              <a:rPr lang="cs-CZ" dirty="0">
                <a:solidFill>
                  <a:srgbClr val="0000DC"/>
                </a:solidFill>
              </a:rPr>
              <a:t>specializované</a:t>
            </a:r>
            <a:r>
              <a:rPr lang="cs-CZ" dirty="0"/>
              <a:t> (územně dekoncentrované) orgány státní správy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Čl. 99 Ústavy ČR = 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Česká republika se člení na obce, které jsou základními územními samosprávnými celky. Vyššími územními samosprávnými celky jsou země nebo kraje.</a:t>
            </a:r>
          </a:p>
          <a:p>
            <a:pPr lvl="1" algn="just"/>
            <a:r>
              <a:rPr lang="cs-CZ" dirty="0"/>
              <a:t>V praxi nezřízeno ani jedno…</a:t>
            </a:r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/>
              <a:t>Později </a:t>
            </a:r>
            <a:r>
              <a:rPr lang="cs-CZ" sz="2000" b="1" dirty="0">
                <a:solidFill>
                  <a:srgbClr val="0000DC"/>
                </a:solidFill>
              </a:rPr>
              <a:t>zřízení </a:t>
            </a:r>
            <a:r>
              <a:rPr lang="cs-CZ" b="1" dirty="0">
                <a:solidFill>
                  <a:srgbClr val="0000DC"/>
                </a:solidFill>
              </a:rPr>
              <a:t>krajů </a:t>
            </a:r>
            <a:r>
              <a:rPr lang="cs-CZ" dirty="0"/>
              <a:t>(ústavní zákon č. 347/1997 Sb.,)</a:t>
            </a:r>
          </a:p>
          <a:p>
            <a:pPr lvl="1" algn="just"/>
            <a:r>
              <a:rPr lang="cs-CZ" b="1" dirty="0"/>
              <a:t>14 krajů </a:t>
            </a:r>
            <a:r>
              <a:rPr lang="cs-CZ" dirty="0"/>
              <a:t>(ale ideálně velké? – problém s vymezením </a:t>
            </a:r>
            <a:r>
              <a:rPr lang="cs-CZ" b="1" dirty="0"/>
              <a:t>regionů soudržností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Nejprve </a:t>
            </a:r>
            <a:r>
              <a:rPr lang="cs-CZ" b="1" dirty="0"/>
              <a:t>v</a:t>
            </a:r>
            <a:r>
              <a:rPr lang="cs-CZ" sz="2000" b="1" dirty="0"/>
              <a:t> rovině samostatné působnosti </a:t>
            </a:r>
            <a:r>
              <a:rPr lang="cs-CZ" sz="2000" dirty="0"/>
              <a:t>– po prvních volbách v listopadu </a:t>
            </a:r>
            <a:r>
              <a:rPr lang="cs-CZ" sz="2000" b="1" dirty="0"/>
              <a:t>2000</a:t>
            </a:r>
            <a:endParaRPr lang="cs-CZ" sz="2000" dirty="0"/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5876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územní správy – 2. fáze</a:t>
            </a:r>
          </a:p>
          <a:p>
            <a:pPr lvl="1" algn="just"/>
            <a:r>
              <a:rPr lang="cs-CZ" sz="2000" dirty="0"/>
              <a:t>31. 12</a:t>
            </a:r>
            <a:r>
              <a:rPr lang="cs-CZ" dirty="0"/>
              <a:t>. 2002 – </a:t>
            </a:r>
            <a:r>
              <a:rPr lang="cs-CZ" b="1" dirty="0">
                <a:solidFill>
                  <a:srgbClr val="0000DC"/>
                </a:solidFill>
              </a:rPr>
              <a:t>ukončení</a:t>
            </a:r>
            <a:r>
              <a:rPr lang="cs-CZ" dirty="0">
                <a:solidFill>
                  <a:srgbClr val="0000DC"/>
                </a:solidFill>
              </a:rPr>
              <a:t> činnosti okresních úřadů </a:t>
            </a:r>
          </a:p>
          <a:p>
            <a:pPr lvl="1" algn="just"/>
            <a:r>
              <a:rPr lang="cs-CZ" dirty="0"/>
              <a:t>Přenos k </a:t>
            </a:r>
            <a:r>
              <a:rPr lang="cs-CZ" sz="2000" dirty="0"/>
              <a:t>územní státní správy se všeobecnou působností na </a:t>
            </a:r>
            <a:r>
              <a:rPr lang="cs-CZ" sz="2000" b="1" dirty="0"/>
              <a:t>krajské úřady </a:t>
            </a:r>
            <a:r>
              <a:rPr lang="cs-CZ" sz="2000" dirty="0"/>
              <a:t>a </a:t>
            </a:r>
            <a:r>
              <a:rPr lang="cs-CZ" sz="2000" b="1" dirty="0"/>
              <a:t>obecní úřady </a:t>
            </a:r>
            <a:r>
              <a:rPr lang="cs-CZ" sz="2000" dirty="0"/>
              <a:t>do </a:t>
            </a:r>
            <a:r>
              <a:rPr lang="cs-CZ" sz="2000" b="1" dirty="0">
                <a:solidFill>
                  <a:srgbClr val="0000DC"/>
                </a:solidFill>
              </a:rPr>
              <a:t>přenesené působnosti </a:t>
            </a:r>
            <a:r>
              <a:rPr lang="cs-CZ" sz="2000" dirty="0"/>
              <a:t>(tomu odpovídající dělení obcí – obecních úřadů)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„běžný“ obecní úřad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„pověřený“ obecní úřad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obecní úřad s rozšířenou působností </a:t>
            </a:r>
            <a:r>
              <a:rPr lang="cs-CZ" dirty="0"/>
              <a:t>– „malé okresy“ (většina agendy)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Obnovení dřívějšího (rakouského) </a:t>
            </a:r>
            <a:r>
              <a:rPr lang="cs-CZ" b="1" dirty="0">
                <a:solidFill>
                  <a:srgbClr val="0000DC"/>
                </a:solidFill>
              </a:rPr>
              <a:t>„smíšeného modelu“ </a:t>
            </a:r>
            <a:r>
              <a:rPr lang="cs-CZ" dirty="0">
                <a:solidFill>
                  <a:srgbClr val="0000DC"/>
                </a:solidFill>
              </a:rPr>
              <a:t>místní správy</a:t>
            </a:r>
          </a:p>
          <a:p>
            <a:pPr lvl="2" algn="just"/>
            <a:r>
              <a:rPr lang="cs-CZ" b="1" dirty="0"/>
              <a:t>Výhody </a:t>
            </a:r>
            <a:r>
              <a:rPr lang="cs-CZ" dirty="0"/>
              <a:t>– úspory </a:t>
            </a:r>
          </a:p>
          <a:p>
            <a:pPr lvl="2" algn="just"/>
            <a:r>
              <a:rPr lang="cs-CZ" b="1" dirty="0"/>
              <a:t>Nevýhody </a:t>
            </a:r>
            <a:r>
              <a:rPr lang="cs-CZ" dirty="0"/>
              <a:t>– výkon státní správy zaměstnanci obcí (např. složitější metodické řízení a systémová podjatost)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Aktuálně úvahy o návratu k dělenému modelu v kontextu rekodifikace stavebního práva   (ale spíše nekoncepční – nejasná politická vůle…)</a:t>
            </a:r>
          </a:p>
        </p:txBody>
      </p:sp>
    </p:spTree>
    <p:extLst>
      <p:ext uri="{BB962C8B-B14F-4D97-AF65-F5344CB8AC3E}">
        <p14:creationId xmlns:p14="http://schemas.microsoft.com/office/powerpoint/2010/main" val="135659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Hlavní předpisy reformy územní správy</a:t>
            </a:r>
          </a:p>
          <a:p>
            <a:pPr lvl="1" algn="just"/>
            <a:r>
              <a:rPr lang="cs-CZ" dirty="0"/>
              <a:t>Zákon č. 367/1990 Sb., o obcích (obecní zřízení) – </a:t>
            </a:r>
            <a:r>
              <a:rPr lang="cs-CZ" b="1" dirty="0"/>
              <a:t>zrušeno</a:t>
            </a:r>
          </a:p>
          <a:p>
            <a:pPr lvl="1" algn="just"/>
            <a:r>
              <a:rPr lang="cs-CZ" dirty="0"/>
              <a:t>Zákon č. 425/1990 Sb., o okresních úřadech, úpravě jejich působnosti a o některých dalších opatřeních s tím souvisejících – </a:t>
            </a:r>
            <a:r>
              <a:rPr lang="cs-CZ" b="1" dirty="0"/>
              <a:t>zrušeno</a:t>
            </a:r>
          </a:p>
          <a:p>
            <a:pPr lvl="1" algn="just"/>
            <a:r>
              <a:rPr lang="cs-CZ" dirty="0"/>
              <a:t>Zákon č. 147/2000 Sb., o okresních úřadech – </a:t>
            </a:r>
            <a:r>
              <a:rPr lang="cs-CZ" b="1" dirty="0"/>
              <a:t>zrušeno</a:t>
            </a:r>
          </a:p>
          <a:p>
            <a:pPr lvl="1" algn="just"/>
            <a:endParaRPr lang="cs-CZ" dirty="0">
              <a:solidFill>
                <a:srgbClr val="0000DC"/>
              </a:solidFill>
            </a:endParaRPr>
          </a:p>
          <a:p>
            <a:pPr lvl="1" algn="just"/>
            <a:r>
              <a:rPr lang="cs-CZ" dirty="0"/>
              <a:t>Ústavní zákon č. 347/1997 Sb. o zřízení VÚSC</a:t>
            </a:r>
          </a:p>
          <a:p>
            <a:pPr lvl="1" algn="just"/>
            <a:r>
              <a:rPr lang="cs-CZ" b="1" dirty="0"/>
              <a:t>Zákon č. 128/2000 Sb., o obcích (obecní zřízení)</a:t>
            </a:r>
          </a:p>
          <a:p>
            <a:pPr lvl="1" algn="just"/>
            <a:r>
              <a:rPr lang="cs-CZ" b="1" dirty="0"/>
              <a:t>Zákon č. 129/2000 Sb. o krajích (krajské zřízení)</a:t>
            </a:r>
          </a:p>
          <a:p>
            <a:pPr lvl="1" algn="just"/>
            <a:r>
              <a:rPr lang="cs-CZ" b="1" dirty="0"/>
              <a:t>Zákon č. 131/2000 Sb., o hlavním městě Praze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Ale i řada dalších zákonů</a:t>
            </a:r>
          </a:p>
        </p:txBody>
      </p:sp>
    </p:spTree>
    <p:extLst>
      <p:ext uri="{BB962C8B-B14F-4D97-AF65-F5344CB8AC3E}">
        <p14:creationId xmlns:p14="http://schemas.microsoft.com/office/powerpoint/2010/main" val="2606124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Územní správa – aktuálně</a:t>
            </a:r>
          </a:p>
          <a:p>
            <a:pPr lvl="1"/>
            <a:r>
              <a:rPr lang="cs-CZ" dirty="0"/>
              <a:t>S účinností od 1. 1. 2021, zákon č. 51/2020 Sb. = </a:t>
            </a:r>
            <a:r>
              <a:rPr lang="cs-CZ" dirty="0">
                <a:solidFill>
                  <a:srgbClr val="0000DC"/>
                </a:solidFill>
              </a:rPr>
              <a:t>nové </a:t>
            </a:r>
            <a:r>
              <a:rPr lang="cs-CZ" b="1" dirty="0">
                <a:solidFill>
                  <a:srgbClr val="0000DC"/>
                </a:solidFill>
              </a:rPr>
              <a:t>územně správní členění </a:t>
            </a:r>
            <a:r>
              <a:rPr lang="cs-CZ" dirty="0">
                <a:solidFill>
                  <a:srgbClr val="0000DC"/>
                </a:solidFill>
              </a:rPr>
              <a:t>pro výkon tzv. přímé státní správy</a:t>
            </a:r>
            <a:r>
              <a:rPr lang="cs-CZ" dirty="0"/>
              <a:t>, „konzervuje“ současný (v mnohém nevyhovující) stav:</a:t>
            </a:r>
          </a:p>
          <a:p>
            <a:pPr lvl="2"/>
            <a:r>
              <a:rPr lang="cs-CZ" b="1" dirty="0"/>
              <a:t>§ 1 základní územně správní členění: </a:t>
            </a:r>
            <a:r>
              <a:rPr lang="cs-CZ" dirty="0"/>
              <a:t>území České republiky se pro výkon státní správy člení na správní obvody krajů. Správní obvod kraje s výjimkou správního obvodu hlavního města Prahy se člení na správní obvody obcí s rozšířenou působností. Správní obvod obce s rozšířenou působností je vymezen výčtem území obcí a vojenských újezdů. Území obce a území vojenského újezdu je vymezeno hranicí jednoho nebo více souvislých katastrálních území.</a:t>
            </a:r>
          </a:p>
          <a:p>
            <a:pPr lvl="2"/>
            <a:r>
              <a:rPr lang="cs-CZ" b="1" dirty="0"/>
              <a:t>§ 2 další územně správní členění: </a:t>
            </a:r>
            <a:r>
              <a:rPr lang="cs-CZ" dirty="0"/>
              <a:t>prostřednictvím správních obvodů obcí s rozšířenou působností jsou vymezeny okresy. V hlavním městě Praze jsou na úrovni okresů vymezeny prostřednictvím správních obvodů městských částí obvody.</a:t>
            </a:r>
          </a:p>
          <a:p>
            <a:pPr lvl="2"/>
            <a:r>
              <a:rPr lang="cs-CZ" b="1" dirty="0"/>
              <a:t>Vyhláška č. 346/2020 Sb., </a:t>
            </a:r>
            <a:r>
              <a:rPr lang="cs-CZ" dirty="0"/>
              <a:t>o stanovení správních obvodů obcí s rozšířenou působností, území obvodů hlavního města Prahy a příslušnosti některých obcí do jiného okresu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Zrušení tzv. </a:t>
            </a:r>
            <a:r>
              <a:rPr lang="cs-CZ" dirty="0" err="1"/>
              <a:t>superkrajů</a:t>
            </a:r>
            <a:r>
              <a:rPr lang="cs-CZ" dirty="0"/>
              <a:t> z roku 1960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8204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ústřední (státní) správy</a:t>
            </a:r>
          </a:p>
          <a:p>
            <a:pPr lvl="1"/>
            <a:r>
              <a:rPr lang="cs-CZ" dirty="0"/>
              <a:t>Zákon č. 2/1969 Sb. </a:t>
            </a:r>
            <a:r>
              <a:rPr lang="cs-CZ" b="1" dirty="0"/>
              <a:t>„</a:t>
            </a:r>
            <a:r>
              <a:rPr lang="cs-CZ" b="1" dirty="0">
                <a:solidFill>
                  <a:srgbClr val="0000DC"/>
                </a:solidFill>
              </a:rPr>
              <a:t>kompetenční zákon“ </a:t>
            </a:r>
            <a:r>
              <a:rPr lang="cs-CZ" dirty="0">
                <a:solidFill>
                  <a:srgbClr val="0000DC"/>
                </a:solidFill>
              </a:rPr>
              <a:t>– více novelizací</a:t>
            </a:r>
          </a:p>
          <a:p>
            <a:pPr lvl="1"/>
            <a:r>
              <a:rPr lang="cs-CZ" dirty="0"/>
              <a:t>Různé změny na úrovni </a:t>
            </a:r>
            <a:r>
              <a:rPr lang="cs-CZ" b="1" dirty="0"/>
              <a:t>ministerstev</a:t>
            </a:r>
          </a:p>
          <a:p>
            <a:pPr lvl="1"/>
            <a:r>
              <a:rPr lang="cs-CZ" dirty="0"/>
              <a:t>Zavádění nových </a:t>
            </a:r>
            <a:r>
              <a:rPr lang="cs-CZ" b="1" dirty="0"/>
              <a:t>dalších ústředních orgánů státní správy </a:t>
            </a:r>
            <a:r>
              <a:rPr lang="cs-CZ" dirty="0"/>
              <a:t>(některé tzv. nezávislé regulační úřady – mnohdy vazba na právo EU)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Oblast státní služby: </a:t>
            </a:r>
          </a:p>
          <a:p>
            <a:pPr lvl="2"/>
            <a:r>
              <a:rPr lang="cs-CZ" dirty="0"/>
              <a:t>Zákon č. 218/2002 Sb., </a:t>
            </a:r>
            <a:r>
              <a:rPr lang="cs-CZ" dirty="0">
                <a:solidFill>
                  <a:srgbClr val="0000DC"/>
                </a:solidFill>
              </a:rPr>
              <a:t>služební zákon </a:t>
            </a:r>
            <a:r>
              <a:rPr lang="cs-CZ" dirty="0"/>
              <a:t>(nenabyl účinnosti jako celek), </a:t>
            </a:r>
          </a:p>
          <a:p>
            <a:pPr lvl="2"/>
            <a:r>
              <a:rPr lang="cs-CZ" dirty="0"/>
              <a:t>Nahrazen s účinností od 1. 1. 2015 zákonem č. 234/2014 Sb., </a:t>
            </a:r>
            <a:r>
              <a:rPr lang="cs-CZ" b="1" dirty="0">
                <a:solidFill>
                  <a:srgbClr val="0000DC"/>
                </a:solidFill>
              </a:rPr>
              <a:t>o státní službě</a:t>
            </a:r>
          </a:p>
          <a:p>
            <a:pPr lvl="2"/>
            <a:r>
              <a:rPr lang="cs-CZ" i="1" dirty="0"/>
              <a:t>(K personální stránce již v bloku 2)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8194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činnosti</a:t>
            </a:r>
          </a:p>
          <a:p>
            <a:pPr lvl="1"/>
            <a:r>
              <a:rPr lang="cs-CZ" dirty="0"/>
              <a:t>Zejména: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349/1999 Sb., o Veřejném ochránci práv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218/2000 Sb., rozpočtová pravidla (tzv. velká)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219/2000 Sb., o majetku ČR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250/2000 Sb., o rozpočtových pravidlech územních rozpočtů (tzv. malá)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320/2001 Sb., o finanční kontrole 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150/2002 Sb., soudní řád správní (znovuobnovení správního soudnictví)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312/2002 Sb., o úřednících ÚSC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Zákon č. 500/2004 Sb., správní řád (nahradil stávající zákon č. 71/1967 Sb.).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+ Etické kodexy, dobrá správa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23256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VS aktuálně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Digitalizace?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Snižování administrativy?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Úvahy nad počtem obcí?</a:t>
            </a:r>
          </a:p>
        </p:txBody>
      </p:sp>
    </p:spTree>
    <p:extLst>
      <p:ext uri="{BB962C8B-B14F-4D97-AF65-F5344CB8AC3E}">
        <p14:creationId xmlns:p14="http://schemas.microsoft.com/office/powerpoint/2010/main" val="75777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Nahlížení na VS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Statické</a:t>
            </a:r>
            <a:r>
              <a:rPr lang="cs-CZ" dirty="0"/>
              <a:t> = VS v daný okamžik (z pohledu práva = </a:t>
            </a:r>
            <a:r>
              <a:rPr lang="cs-CZ" i="1" dirty="0"/>
              <a:t>de lege lata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Dynamické </a:t>
            </a:r>
            <a:r>
              <a:rPr lang="cs-CZ" dirty="0"/>
              <a:t>= pohled na vývoj VS (z pohledu práva = </a:t>
            </a:r>
            <a:r>
              <a:rPr lang="cs-CZ" i="1" dirty="0"/>
              <a:t>de lege </a:t>
            </a:r>
            <a:r>
              <a:rPr lang="cs-CZ" i="1" dirty="0" err="1"/>
              <a:t>ferenda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Mohou se rozcházet (měnící se statický obraz)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Nejdynamičtějším </a:t>
            </a:r>
            <a:r>
              <a:rPr lang="cs-CZ" b="1" dirty="0"/>
              <a:t>projevem </a:t>
            </a:r>
            <a:r>
              <a:rPr lang="cs-CZ" dirty="0"/>
              <a:t>správní politiky = </a:t>
            </a:r>
            <a:r>
              <a:rPr lang="cs-CZ" b="1" i="1" dirty="0">
                <a:solidFill>
                  <a:srgbClr val="0000DC"/>
                </a:solidFill>
              </a:rPr>
              <a:t>reforma VS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Ale i jiné pojmy, zejména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transformace VS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modernizace VS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278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veřejné správy.</a:t>
            </a:r>
            <a:br>
              <a:rPr lang="cs-CZ" dirty="0"/>
            </a:br>
            <a:r>
              <a:rPr lang="cs-CZ" dirty="0"/>
              <a:t>Reforma veřejné správy v ČR.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/>
          </a:p>
          <a:p>
            <a:r>
              <a:rPr lang="cs-CZ" i="1" dirty="0"/>
              <a:t>Dotazy?</a:t>
            </a:r>
          </a:p>
          <a:p>
            <a:endParaRPr lang="cs-CZ" i="1" dirty="0"/>
          </a:p>
          <a:p>
            <a:r>
              <a:rPr lang="cs-CZ" b="1" dirty="0"/>
              <a:t>Děkuji za pozornost</a:t>
            </a:r>
          </a:p>
          <a:p>
            <a:endParaRPr lang="cs-CZ" b="1" i="1" dirty="0"/>
          </a:p>
          <a:p>
            <a:pPr lvl="1"/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  <p:transition advTm="326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Transformace VS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= Systémová změna VS</a:t>
            </a:r>
          </a:p>
          <a:p>
            <a:pPr lvl="1"/>
            <a:r>
              <a:rPr lang="cs-CZ" dirty="0"/>
              <a:t>Jako </a:t>
            </a:r>
            <a:r>
              <a:rPr lang="cs-CZ" b="1" dirty="0"/>
              <a:t>změna základních vlastností </a:t>
            </a:r>
            <a:r>
              <a:rPr lang="cs-CZ" dirty="0"/>
              <a:t>VS</a:t>
            </a:r>
          </a:p>
          <a:p>
            <a:pPr lvl="1"/>
            <a:r>
              <a:rPr lang="cs-CZ" dirty="0"/>
              <a:t>Změny organizace činnosti, ale i správní kultury a </a:t>
            </a:r>
            <a:r>
              <a:rPr lang="cs-CZ" b="1" dirty="0"/>
              <a:t>základních východisek </a:t>
            </a:r>
            <a:r>
              <a:rPr lang="cs-CZ" dirty="0"/>
              <a:t>(včetně ústavního pořádku a základních právních předpisů apod.)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Např. transformace VS nedemokratické </a:t>
            </a:r>
            <a:r>
              <a:rPr lang="cs-CZ" b="1" dirty="0"/>
              <a:t>na demokratickou VS </a:t>
            </a:r>
            <a:r>
              <a:rPr lang="cs-CZ" dirty="0"/>
              <a:t>(listopad 1989 – součást celospolečenské transformace)</a:t>
            </a:r>
          </a:p>
          <a:p>
            <a:pPr lvl="1"/>
            <a:r>
              <a:rPr lang="cs-CZ" dirty="0"/>
              <a:t>Charakteristická </a:t>
            </a:r>
            <a:r>
              <a:rPr lang="cs-CZ" b="1" dirty="0"/>
              <a:t>diskontinuita </a:t>
            </a:r>
            <a:r>
              <a:rPr lang="cs-CZ" dirty="0"/>
              <a:t>(obsahová i institucionální) </a:t>
            </a:r>
          </a:p>
          <a:p>
            <a:pPr lvl="2"/>
            <a:r>
              <a:rPr lang="cs-CZ" dirty="0"/>
              <a:t>Ale nikoli absolutní (v podobě „revolučního práva“ – problém právní jistoty)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Časově náročná (něco rychleji, některé aspekty dlouhotrvající proces – viz ČR…)</a:t>
            </a:r>
          </a:p>
          <a:p>
            <a:pPr lvl="1"/>
            <a:r>
              <a:rPr lang="cs-CZ" b="1" dirty="0"/>
              <a:t>Není periodická </a:t>
            </a:r>
            <a:r>
              <a:rPr lang="cs-CZ" dirty="0"/>
              <a:t>(v různých státech v různou dobu)</a:t>
            </a:r>
          </a:p>
        </p:txBody>
      </p:sp>
    </p:spTree>
    <p:extLst>
      <p:ext uri="{BB962C8B-B14F-4D97-AF65-F5344CB8AC3E}">
        <p14:creationId xmlns:p14="http://schemas.microsoft.com/office/powerpoint/2010/main" val="312167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Modernizace VS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= Drobnější změny VS </a:t>
            </a:r>
          </a:p>
          <a:p>
            <a:pPr marL="324000" lvl="1" indent="0">
              <a:buNone/>
            </a:pP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Nikoli změna systému VS</a:t>
            </a:r>
          </a:p>
          <a:p>
            <a:pPr lvl="1"/>
            <a:r>
              <a:rPr lang="cs-CZ" dirty="0"/>
              <a:t>(Např. zavádění nových technik, metod, zefektivnění, …)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Kontinuální proces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42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VS obecně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= Změna „uvnitř systému“ VS</a:t>
            </a:r>
          </a:p>
          <a:p>
            <a:pPr lvl="1"/>
            <a:r>
              <a:rPr lang="cs-CZ" dirty="0"/>
              <a:t>Uvnitř základních vlastností – východisek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Tato východiska (demokratičnost, transparentnost, etika,…) = hlediska reformy</a:t>
            </a:r>
          </a:p>
          <a:p>
            <a:pPr lvl="1"/>
            <a:r>
              <a:rPr lang="cs-CZ" dirty="0"/>
              <a:t>Kdy reforma je </a:t>
            </a:r>
            <a:r>
              <a:rPr lang="cs-CZ" b="1" dirty="0"/>
              <a:t>hledáním řešení nejvíce naplňujícího tato hlediska</a:t>
            </a:r>
            <a:r>
              <a:rPr lang="cs-CZ" dirty="0"/>
              <a:t> (praxe ale samozřejmě může být jiná…)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Ale rozsáhlejší než pouhá modernizace </a:t>
            </a:r>
          </a:p>
          <a:p>
            <a:pPr lvl="1"/>
            <a:r>
              <a:rPr lang="cs-CZ" dirty="0"/>
              <a:t>Probíhá ve všech státech, v moderních průběžně (periodicita – zpravidla desítky let)</a:t>
            </a:r>
          </a:p>
          <a:p>
            <a:pPr lvl="1"/>
            <a:r>
              <a:rPr lang="cs-CZ" dirty="0"/>
              <a:t>Význam </a:t>
            </a:r>
            <a:r>
              <a:rPr lang="cs-CZ" b="1" dirty="0"/>
              <a:t>řádné přípravy </a:t>
            </a:r>
            <a:r>
              <a:rPr lang="cs-CZ" dirty="0"/>
              <a:t>(cílů) a </a:t>
            </a:r>
            <a:r>
              <a:rPr lang="cs-CZ" b="1" dirty="0"/>
              <a:t>vyhodnocení</a:t>
            </a:r>
          </a:p>
        </p:txBody>
      </p:sp>
    </p:spTree>
    <p:extLst>
      <p:ext uri="{BB962C8B-B14F-4D97-AF65-F5344CB8AC3E}">
        <p14:creationId xmlns:p14="http://schemas.microsoft.com/office/powerpoint/2010/main" val="12688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VS v širším smyslu</a:t>
            </a:r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= Prakticky nezbytný proces </a:t>
            </a:r>
            <a:r>
              <a:rPr lang="cs-CZ" dirty="0"/>
              <a:t>(reakce ne vývoj, problém stagnace…)</a:t>
            </a:r>
          </a:p>
          <a:p>
            <a:pPr lvl="1"/>
            <a:r>
              <a:rPr lang="cs-CZ" dirty="0"/>
              <a:t>Ale menší periodicita než transformační procesy</a:t>
            </a:r>
          </a:p>
          <a:p>
            <a:pPr lvl="1"/>
            <a:endParaRPr lang="cs-CZ" b="1" dirty="0"/>
          </a:p>
          <a:p>
            <a:r>
              <a:rPr lang="cs-CZ" b="1" dirty="0"/>
              <a:t>Reforma VS v užším smyslu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= Komplex vzájemně propojených změn </a:t>
            </a:r>
            <a:r>
              <a:rPr lang="cs-CZ" dirty="0">
                <a:solidFill>
                  <a:srgbClr val="0000DC"/>
                </a:solidFill>
              </a:rPr>
              <a:t>v různých oblastech</a:t>
            </a:r>
          </a:p>
          <a:p>
            <a:pPr lvl="2"/>
            <a:r>
              <a:rPr lang="cs-CZ" i="1" dirty="0"/>
              <a:t>Organizace (vertikální i horizontální)</a:t>
            </a:r>
          </a:p>
          <a:p>
            <a:pPr lvl="2"/>
            <a:r>
              <a:rPr lang="cs-CZ" i="1" dirty="0"/>
              <a:t>Legislativa</a:t>
            </a:r>
          </a:p>
          <a:p>
            <a:pPr lvl="2"/>
            <a:r>
              <a:rPr lang="cs-CZ" i="1" dirty="0"/>
              <a:t>Ekonomický základ</a:t>
            </a:r>
          </a:p>
          <a:p>
            <a:pPr lvl="2"/>
            <a:r>
              <a:rPr lang="cs-CZ" i="1" dirty="0"/>
              <a:t>Apod.</a:t>
            </a:r>
            <a:endParaRPr lang="cs-CZ" dirty="0"/>
          </a:p>
          <a:p>
            <a:pPr lvl="1"/>
            <a:r>
              <a:rPr lang="cs-CZ" dirty="0"/>
              <a:t>Konkrétní „reforma něčeho“…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995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„Náklady“ reforem VS</a:t>
            </a:r>
          </a:p>
          <a:p>
            <a:pPr lvl="1"/>
            <a:r>
              <a:rPr lang="cs-CZ" dirty="0"/>
              <a:t>Ekonomické, ale nejen ty…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Reforma = </a:t>
            </a:r>
            <a:r>
              <a:rPr lang="cs-CZ" dirty="0">
                <a:solidFill>
                  <a:srgbClr val="0000DC"/>
                </a:solidFill>
              </a:rPr>
              <a:t>zásah do fungování, narušení chodu VS</a:t>
            </a:r>
          </a:p>
          <a:p>
            <a:pPr lvl="1"/>
            <a:r>
              <a:rPr lang="cs-CZ" dirty="0"/>
              <a:t>Vytváří </a:t>
            </a:r>
            <a:r>
              <a:rPr lang="cs-CZ" b="1" dirty="0"/>
              <a:t>překážku</a:t>
            </a:r>
            <a:r>
              <a:rPr lang="cs-CZ" dirty="0"/>
              <a:t> reformních snah („diskomfort“ spojený s reformou)</a:t>
            </a:r>
          </a:p>
          <a:p>
            <a:pPr lvl="1"/>
            <a:r>
              <a:rPr lang="cs-CZ" dirty="0"/>
              <a:t>Avšak snižovat kvalitu VS může nejen </a:t>
            </a:r>
            <a:r>
              <a:rPr lang="cs-CZ" b="1" dirty="0"/>
              <a:t>nevyhovující status quo</a:t>
            </a:r>
            <a:r>
              <a:rPr lang="cs-CZ" dirty="0"/>
              <a:t>, ale i </a:t>
            </a:r>
            <a:r>
              <a:rPr lang="cs-CZ" b="1" dirty="0"/>
              <a:t>zbytečné reformy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Ústřední pojem = </a:t>
            </a:r>
            <a:r>
              <a:rPr lang="cs-CZ" b="1" i="1" dirty="0">
                <a:solidFill>
                  <a:srgbClr val="0000DC"/>
                </a:solidFill>
              </a:rPr>
              <a:t>efektivnost VS </a:t>
            </a:r>
            <a:r>
              <a:rPr lang="cs-CZ" dirty="0"/>
              <a:t>(viz předcházející blok)</a:t>
            </a:r>
          </a:p>
          <a:p>
            <a:pPr lvl="1"/>
            <a:r>
              <a:rPr lang="cs-CZ" dirty="0"/>
              <a:t>Reforma by měla směřovat ke zvyšování efektivnosti</a:t>
            </a:r>
          </a:p>
          <a:p>
            <a:pPr lvl="1"/>
            <a:r>
              <a:rPr lang="cs-CZ" dirty="0"/>
              <a:t>Avšak problém hodnocení efektivnosti reforem…</a:t>
            </a:r>
          </a:p>
          <a:p>
            <a:pPr lvl="1"/>
            <a:r>
              <a:rPr lang="cs-CZ" dirty="0"/>
              <a:t>Náklady na reformy však zpravidla nízké ve srovnání s jejími důsledky (</a:t>
            </a:r>
            <a:r>
              <a:rPr lang="cs-CZ" dirty="0" err="1"/>
              <a:t>pozit</a:t>
            </a:r>
            <a:r>
              <a:rPr lang="cs-CZ" dirty="0"/>
              <a:t>. i </a:t>
            </a:r>
            <a:r>
              <a:rPr lang="cs-CZ" dirty="0" err="1"/>
              <a:t>negat</a:t>
            </a:r>
            <a:r>
              <a:rPr lang="cs-CZ" dirty="0"/>
              <a:t>.)</a:t>
            </a:r>
          </a:p>
          <a:p>
            <a:pPr lvl="2"/>
            <a:r>
              <a:rPr lang="cs-CZ" dirty="0"/>
              <a:t>ČR – </a:t>
            </a:r>
            <a:r>
              <a:rPr lang="cs-CZ" i="1" dirty="0"/>
              <a:t>„Levný stát, který nás vychází draho“?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89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9A53C7-8E03-440C-BDA3-407BCFB1C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BM505Zk</a:t>
            </a:r>
            <a:r>
              <a:rPr lang="cs-CZ" dirty="0"/>
              <a:t> Základy správní vědy (T. Svoboda)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A0D9C1-120D-41E0-914C-810285834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BEE6F-ADF3-4989-895D-DF52CDE3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reforma VS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F94394-D5E4-41D6-8293-B10396CE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Reforma a politická sféra</a:t>
            </a:r>
          </a:p>
          <a:p>
            <a:pPr lvl="1"/>
            <a:r>
              <a:rPr lang="cs-CZ" dirty="0"/>
              <a:t>Úzké souvislosti, resp. </a:t>
            </a:r>
            <a:r>
              <a:rPr lang="cs-CZ" b="1" dirty="0"/>
              <a:t>limity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Širší politický kontext, akceptovatelnost pouze některých (právních) řešení, politická podpora realizace reformy apod.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 reformy musí být </a:t>
            </a:r>
            <a:r>
              <a:rPr lang="cs-CZ" b="1" dirty="0">
                <a:solidFill>
                  <a:srgbClr val="0000DC"/>
                </a:solidFill>
              </a:rPr>
              <a:t>„politická vůle“ </a:t>
            </a:r>
            <a:r>
              <a:rPr lang="cs-CZ" i="1" dirty="0"/>
              <a:t>(jež určuje také formy, postup, rámec, resp. který subjekt pověřen přípravou a realizací)</a:t>
            </a:r>
          </a:p>
          <a:p>
            <a:pPr lvl="1"/>
            <a:r>
              <a:rPr lang="cs-CZ" dirty="0"/>
              <a:t>Problém změn po volbách – </a:t>
            </a:r>
            <a:r>
              <a:rPr lang="cs-CZ" b="1" dirty="0"/>
              <a:t>otázka kontinuity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V praxi např. odklady regulace státní služby – služebního zákona/zákona o státní službě)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240464"/>
      </p:ext>
    </p:extLst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4539</TotalTime>
  <Words>2945</Words>
  <Application>Microsoft Office PowerPoint</Application>
  <PresentationFormat>Širokoúhlá obrazovka</PresentationFormat>
  <Paragraphs>381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46859</vt:lpstr>
      <vt:lpstr>Reformy veřejné správy.  Reforma veřejné správy v ČR.</vt:lpstr>
      <vt:lpstr>Pojem reforma VS</vt:lpstr>
      <vt:lpstr>Pojem reforma VS</vt:lpstr>
      <vt:lpstr>Pojem reforma VS</vt:lpstr>
      <vt:lpstr>Pojem reforma VS</vt:lpstr>
      <vt:lpstr>Pojem reforma VS</vt:lpstr>
      <vt:lpstr>Pojem reforma VS</vt:lpstr>
      <vt:lpstr>Pojem reforma VS</vt:lpstr>
      <vt:lpstr>Pojem reforma VS</vt:lpstr>
      <vt:lpstr>Pojem reforma VS</vt:lpstr>
      <vt:lpstr>Cíle a témata reforem VS</vt:lpstr>
      <vt:lpstr>Cíle a témata reforem VS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VS na území ČR</vt:lpstr>
      <vt:lpstr>Reformy veřejné správy. Reforma veřejné správy v ČR.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Tomáš Svoboda</cp:lastModifiedBy>
  <cp:revision>273</cp:revision>
  <cp:lastPrinted>1601-01-01T00:00:00Z</cp:lastPrinted>
  <dcterms:created xsi:type="dcterms:W3CDTF">2020-09-22T09:42:44Z</dcterms:created>
  <dcterms:modified xsi:type="dcterms:W3CDTF">2022-12-07T17:22:14Z</dcterms:modified>
</cp:coreProperties>
</file>