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291" r:id="rId4"/>
    <p:sldId id="292" r:id="rId5"/>
    <p:sldId id="297" r:id="rId6"/>
    <p:sldId id="293" r:id="rId7"/>
    <p:sldId id="294" r:id="rId8"/>
    <p:sldId id="296" r:id="rId9"/>
    <p:sldId id="295" r:id="rId10"/>
    <p:sldId id="298" r:id="rId11"/>
    <p:sldId id="299" r:id="rId12"/>
    <p:sldId id="300" r:id="rId13"/>
    <p:sldId id="302" r:id="rId14"/>
    <p:sldId id="304" r:id="rId15"/>
    <p:sldId id="303" r:id="rId16"/>
    <p:sldId id="301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28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1DD"/>
    <a:srgbClr val="FFFF7D"/>
    <a:srgbClr val="D7D7D7"/>
    <a:srgbClr val="3BEA32"/>
    <a:srgbClr val="1BC72B"/>
    <a:srgbClr val="18B427"/>
    <a:srgbClr val="CC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8764" autoAdjust="0"/>
  </p:normalViewPr>
  <p:slideViewPr>
    <p:cSldViewPr>
      <p:cViewPr varScale="1">
        <p:scale>
          <a:sx n="105" d="100"/>
          <a:sy n="105" d="100"/>
        </p:scale>
        <p:origin x="74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0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F93F0-6260-F946-AA50-127CE6FDA43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13CF147-AE29-F747-B622-DF8D3CC9E011}">
      <dgm:prSet/>
      <dgm:spPr>
        <a:solidFill>
          <a:srgbClr val="9201DD"/>
        </a:solidFill>
        <a:ln>
          <a:solidFill>
            <a:srgbClr val="9201DD"/>
          </a:solidFill>
        </a:ln>
      </dgm:spPr>
      <dgm:t>
        <a:bodyPr/>
        <a:lstStyle/>
        <a:p>
          <a:r>
            <a:rPr lang="cs-CZ" b="1" dirty="0"/>
            <a:t>je zboží vadné?</a:t>
          </a:r>
        </a:p>
      </dgm:t>
    </dgm:pt>
    <dgm:pt modelId="{562CF5F1-79F2-044E-B22A-2200D4A048F1}" type="parTrans" cxnId="{31E6357A-5FF6-8B40-9C2B-94BE6D50B58E}">
      <dgm:prSet/>
      <dgm:spPr/>
      <dgm:t>
        <a:bodyPr/>
        <a:lstStyle/>
        <a:p>
          <a:endParaRPr lang="cs-CZ"/>
        </a:p>
      </dgm:t>
    </dgm:pt>
    <dgm:pt modelId="{1E141405-DE44-514B-BE56-AAB84D36F940}" type="sibTrans" cxnId="{31E6357A-5FF6-8B40-9C2B-94BE6D50B58E}">
      <dgm:prSet/>
      <dgm:spPr/>
      <dgm:t>
        <a:bodyPr/>
        <a:lstStyle/>
        <a:p>
          <a:endParaRPr lang="cs-CZ"/>
        </a:p>
      </dgm:t>
    </dgm:pt>
    <dgm:pt modelId="{8A2EE17E-F078-6D41-945D-10BA82BE75B1}">
      <dgm:prSet/>
      <dgm:spPr>
        <a:solidFill>
          <a:srgbClr val="9201DD"/>
        </a:solidFill>
        <a:ln>
          <a:solidFill>
            <a:srgbClr val="9201DD"/>
          </a:solidFill>
        </a:ln>
      </dgm:spPr>
      <dgm:t>
        <a:bodyPr/>
        <a:lstStyle/>
        <a:p>
          <a:r>
            <a:rPr lang="cs-CZ" b="1" dirty="0"/>
            <a:t>k čí tíži lze vadu přičíst</a:t>
          </a:r>
        </a:p>
      </dgm:t>
    </dgm:pt>
    <dgm:pt modelId="{01A5B389-CFA4-8A4D-A49D-39160E082A27}" type="parTrans" cxnId="{E06ED913-F2FA-594E-8CB0-9C4C5E0397BB}">
      <dgm:prSet/>
      <dgm:spPr/>
      <dgm:t>
        <a:bodyPr/>
        <a:lstStyle/>
        <a:p>
          <a:endParaRPr lang="cs-CZ"/>
        </a:p>
      </dgm:t>
    </dgm:pt>
    <dgm:pt modelId="{FEB8B0E2-11ED-714B-8A1B-0BE3916EC6E5}" type="sibTrans" cxnId="{E06ED913-F2FA-594E-8CB0-9C4C5E0397BB}">
      <dgm:prSet/>
      <dgm:spPr/>
      <dgm:t>
        <a:bodyPr/>
        <a:lstStyle/>
        <a:p>
          <a:endParaRPr lang="cs-CZ"/>
        </a:p>
      </dgm:t>
    </dgm:pt>
    <dgm:pt modelId="{9D08BD8A-49DA-254B-B257-BA45DF47AB28}">
      <dgm:prSet custT="1"/>
      <dgm:spPr>
        <a:solidFill>
          <a:srgbClr val="9201DD"/>
        </a:solidFill>
        <a:ln>
          <a:solidFill>
            <a:srgbClr val="9201DD"/>
          </a:solidFill>
        </a:ln>
      </dgm:spPr>
      <dgm:t>
        <a:bodyPr/>
        <a:lstStyle/>
        <a:p>
          <a:r>
            <a:rPr lang="cs-CZ" sz="1200" b="1" dirty="0"/>
            <a:t>oznámení vady (zjištění)</a:t>
          </a:r>
        </a:p>
      </dgm:t>
    </dgm:pt>
    <dgm:pt modelId="{5AF7ED19-754A-504A-A756-A81917CA5B49}" type="parTrans" cxnId="{33D862AF-933C-5F48-9F1D-B758FFE4690B}">
      <dgm:prSet/>
      <dgm:spPr/>
      <dgm:t>
        <a:bodyPr/>
        <a:lstStyle/>
        <a:p>
          <a:endParaRPr lang="cs-CZ"/>
        </a:p>
      </dgm:t>
    </dgm:pt>
    <dgm:pt modelId="{E80D8B58-195A-874D-A914-998BB0646591}" type="sibTrans" cxnId="{33D862AF-933C-5F48-9F1D-B758FFE4690B}">
      <dgm:prSet/>
      <dgm:spPr/>
      <dgm:t>
        <a:bodyPr/>
        <a:lstStyle/>
        <a:p>
          <a:endParaRPr lang="cs-CZ"/>
        </a:p>
      </dgm:t>
    </dgm:pt>
    <dgm:pt modelId="{34C42A7C-D23A-224F-9D27-2AF9DB7C166E}">
      <dgm:prSet custT="1"/>
      <dgm:spPr>
        <a:solidFill>
          <a:srgbClr val="9201DD"/>
        </a:solidFill>
        <a:ln>
          <a:solidFill>
            <a:srgbClr val="9201DD"/>
          </a:solidFill>
        </a:ln>
      </dgm:spPr>
      <dgm:t>
        <a:bodyPr/>
        <a:lstStyle/>
        <a:p>
          <a:r>
            <a:rPr lang="cs-CZ" sz="1200" b="1" dirty="0"/>
            <a:t>výběr nároku</a:t>
          </a:r>
        </a:p>
      </dgm:t>
    </dgm:pt>
    <dgm:pt modelId="{3AD45D74-750B-0647-9628-637EC8335175}" type="parTrans" cxnId="{D1D485A8-E81C-A649-AD4D-9FD110E087EA}">
      <dgm:prSet/>
      <dgm:spPr/>
      <dgm:t>
        <a:bodyPr/>
        <a:lstStyle/>
        <a:p>
          <a:endParaRPr lang="cs-CZ"/>
        </a:p>
      </dgm:t>
    </dgm:pt>
    <dgm:pt modelId="{63CE6A0E-C258-AE4C-B44A-3350B03AC12F}" type="sibTrans" cxnId="{D1D485A8-E81C-A649-AD4D-9FD110E087EA}">
      <dgm:prSet/>
      <dgm:spPr/>
      <dgm:t>
        <a:bodyPr/>
        <a:lstStyle/>
        <a:p>
          <a:endParaRPr lang="cs-CZ"/>
        </a:p>
      </dgm:t>
    </dgm:pt>
    <dgm:pt modelId="{00CE8EB9-BB80-2E4D-B645-AF29476DFC4C}">
      <dgm:prSet custT="1"/>
      <dgm:spPr>
        <a:ln>
          <a:solidFill>
            <a:srgbClr val="9201DD"/>
          </a:solidFill>
        </a:ln>
      </dgm:spPr>
      <dgm:t>
        <a:bodyPr/>
        <a:lstStyle/>
        <a:p>
          <a:pPr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dirty="0">
              <a:solidFill>
                <a:schemeClr val="tx2"/>
              </a:solidFill>
            </a:rPr>
            <a:t>soulad se smlouvou resp. čl. 35/2</a:t>
          </a:r>
        </a:p>
      </dgm:t>
    </dgm:pt>
    <dgm:pt modelId="{3ECE7BD6-1DA6-3E47-8AB6-101BAF277FF9}" type="parTrans" cxnId="{9A1FA074-454A-6742-BF92-4A6F021F1149}">
      <dgm:prSet/>
      <dgm:spPr/>
      <dgm:t>
        <a:bodyPr/>
        <a:lstStyle/>
        <a:p>
          <a:endParaRPr lang="cs-CZ"/>
        </a:p>
      </dgm:t>
    </dgm:pt>
    <dgm:pt modelId="{989E56F6-2BE1-D242-B9C9-BDD5DB007BA7}" type="sibTrans" cxnId="{9A1FA074-454A-6742-BF92-4A6F021F1149}">
      <dgm:prSet/>
      <dgm:spPr/>
      <dgm:t>
        <a:bodyPr/>
        <a:lstStyle/>
        <a:p>
          <a:endParaRPr lang="cs-CZ"/>
        </a:p>
      </dgm:t>
    </dgm:pt>
    <dgm:pt modelId="{A72E34DC-47D5-9549-A110-E0B5173A279C}">
      <dgm:prSet custT="1"/>
      <dgm:spPr>
        <a:ln>
          <a:solidFill>
            <a:srgbClr val="9201DD"/>
          </a:solidFill>
        </a:ln>
      </dgm:spPr>
      <dgm:t>
        <a:bodyPr/>
        <a:lstStyle/>
        <a:p>
          <a:pPr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dirty="0">
              <a:solidFill>
                <a:schemeClr val="tx2"/>
              </a:solidFill>
            </a:rPr>
            <a:t>přechod nebezpečí</a:t>
          </a:r>
        </a:p>
      </dgm:t>
    </dgm:pt>
    <dgm:pt modelId="{B90DD0DA-BD9B-9348-A667-30DF6FA117A8}" type="parTrans" cxnId="{BFCD3F7B-4D09-4241-B70D-7CF5DD987770}">
      <dgm:prSet/>
      <dgm:spPr/>
      <dgm:t>
        <a:bodyPr/>
        <a:lstStyle/>
        <a:p>
          <a:endParaRPr lang="cs-CZ"/>
        </a:p>
      </dgm:t>
    </dgm:pt>
    <dgm:pt modelId="{D06FCA29-E114-844E-A310-3494A06D4090}" type="sibTrans" cxnId="{BFCD3F7B-4D09-4241-B70D-7CF5DD987770}">
      <dgm:prSet/>
      <dgm:spPr/>
      <dgm:t>
        <a:bodyPr/>
        <a:lstStyle/>
        <a:p>
          <a:endParaRPr lang="cs-CZ"/>
        </a:p>
      </dgm:t>
    </dgm:pt>
    <dgm:pt modelId="{F0C79F07-0E96-7F47-AED2-0988B5A6D984}">
      <dgm:prSet custT="1"/>
      <dgm:spPr>
        <a:ln>
          <a:solidFill>
            <a:srgbClr val="9201DD"/>
          </a:solidFill>
        </a:ln>
      </dgm:spPr>
      <dgm:t>
        <a:bodyPr/>
        <a:lstStyle/>
        <a:p>
          <a:pPr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dirty="0">
              <a:solidFill>
                <a:schemeClr val="tx2"/>
              </a:solidFill>
            </a:rPr>
            <a:t>čl. objevení a vytknutí vady (čl. 38, 39)</a:t>
          </a:r>
        </a:p>
      </dgm:t>
    </dgm:pt>
    <dgm:pt modelId="{BE4F2A98-EFD1-FB4E-8C01-E03EB529EB7D}" type="parTrans" cxnId="{280F3B58-FFA9-9E4A-AB71-ECE0B44A23D3}">
      <dgm:prSet/>
      <dgm:spPr/>
      <dgm:t>
        <a:bodyPr/>
        <a:lstStyle/>
        <a:p>
          <a:endParaRPr lang="cs-CZ"/>
        </a:p>
      </dgm:t>
    </dgm:pt>
    <dgm:pt modelId="{6EE91513-6533-0149-8D0E-9B7605FA4868}" type="sibTrans" cxnId="{280F3B58-FFA9-9E4A-AB71-ECE0B44A23D3}">
      <dgm:prSet/>
      <dgm:spPr/>
      <dgm:t>
        <a:bodyPr/>
        <a:lstStyle/>
        <a:p>
          <a:endParaRPr lang="cs-CZ"/>
        </a:p>
      </dgm:t>
    </dgm:pt>
    <dgm:pt modelId="{294F47A0-D353-F74A-B8FA-E585ED648714}">
      <dgm:prSet custT="1"/>
      <dgm:spPr>
        <a:ln>
          <a:solidFill>
            <a:srgbClr val="9201DD"/>
          </a:solidFill>
        </a:ln>
      </dgm:spPr>
      <dgm:t>
        <a:bodyPr/>
        <a:lstStyle/>
        <a:p>
          <a:pPr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dirty="0">
              <a:solidFill>
                <a:schemeClr val="tx2"/>
              </a:solidFill>
            </a:rPr>
            <a:t>čl. 45 a násl.</a:t>
          </a:r>
        </a:p>
      </dgm:t>
    </dgm:pt>
    <dgm:pt modelId="{4B9FA496-5897-B841-B018-0EC75E5E715F}" type="parTrans" cxnId="{B4CBB71B-6B0D-C541-A3FB-32A2FAE3C8CF}">
      <dgm:prSet/>
      <dgm:spPr/>
      <dgm:t>
        <a:bodyPr/>
        <a:lstStyle/>
        <a:p>
          <a:endParaRPr lang="cs-CZ"/>
        </a:p>
      </dgm:t>
    </dgm:pt>
    <dgm:pt modelId="{9B1FBB78-77CC-7249-99D2-1DB7627F5D84}" type="sibTrans" cxnId="{B4CBB71B-6B0D-C541-A3FB-32A2FAE3C8CF}">
      <dgm:prSet/>
      <dgm:spPr/>
      <dgm:t>
        <a:bodyPr/>
        <a:lstStyle/>
        <a:p>
          <a:endParaRPr lang="cs-CZ"/>
        </a:p>
      </dgm:t>
    </dgm:pt>
    <dgm:pt modelId="{9BD2BC57-43A4-D74C-BBEA-725F998FF8A6}" type="pres">
      <dgm:prSet presAssocID="{019F93F0-6260-F946-AA50-127CE6FDA439}" presName="linearFlow" presStyleCnt="0">
        <dgm:presLayoutVars>
          <dgm:dir/>
          <dgm:animLvl val="lvl"/>
          <dgm:resizeHandles val="exact"/>
        </dgm:presLayoutVars>
      </dgm:prSet>
      <dgm:spPr/>
    </dgm:pt>
    <dgm:pt modelId="{A3713613-755D-C64B-B149-617897FBA177}" type="pres">
      <dgm:prSet presAssocID="{213CF147-AE29-F747-B622-DF8D3CC9E011}" presName="composite" presStyleCnt="0"/>
      <dgm:spPr/>
    </dgm:pt>
    <dgm:pt modelId="{504D8143-8B57-944B-9AB2-143CE7CA1670}" type="pres">
      <dgm:prSet presAssocID="{213CF147-AE29-F747-B622-DF8D3CC9E01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4CB47CA-3E6B-3B48-8EA4-232987626AD3}" type="pres">
      <dgm:prSet presAssocID="{213CF147-AE29-F747-B622-DF8D3CC9E011}" presName="descendantText" presStyleLbl="alignAcc1" presStyleIdx="0" presStyleCnt="4">
        <dgm:presLayoutVars>
          <dgm:bulletEnabled val="1"/>
        </dgm:presLayoutVars>
      </dgm:prSet>
      <dgm:spPr/>
    </dgm:pt>
    <dgm:pt modelId="{17D7558A-E189-D342-A882-B5A148FFC2C7}" type="pres">
      <dgm:prSet presAssocID="{1E141405-DE44-514B-BE56-AAB84D36F940}" presName="sp" presStyleCnt="0"/>
      <dgm:spPr/>
    </dgm:pt>
    <dgm:pt modelId="{250F9331-143F-7641-B5AE-8451A783E96C}" type="pres">
      <dgm:prSet presAssocID="{8A2EE17E-F078-6D41-945D-10BA82BE75B1}" presName="composite" presStyleCnt="0"/>
      <dgm:spPr/>
    </dgm:pt>
    <dgm:pt modelId="{07BF86C6-8440-314A-8B3F-3DB63BC7963C}" type="pres">
      <dgm:prSet presAssocID="{8A2EE17E-F078-6D41-945D-10BA82BE75B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7175A95-893B-5F4A-AB8E-1CD65504D19E}" type="pres">
      <dgm:prSet presAssocID="{8A2EE17E-F078-6D41-945D-10BA82BE75B1}" presName="descendantText" presStyleLbl="alignAcc1" presStyleIdx="1" presStyleCnt="4">
        <dgm:presLayoutVars>
          <dgm:bulletEnabled val="1"/>
        </dgm:presLayoutVars>
      </dgm:prSet>
      <dgm:spPr/>
    </dgm:pt>
    <dgm:pt modelId="{DC3C3BD0-A0E8-F045-B2D6-D5693131EF72}" type="pres">
      <dgm:prSet presAssocID="{FEB8B0E2-11ED-714B-8A1B-0BE3916EC6E5}" presName="sp" presStyleCnt="0"/>
      <dgm:spPr/>
    </dgm:pt>
    <dgm:pt modelId="{2E2CF6A2-6B3A-0345-BED5-D2C530D10346}" type="pres">
      <dgm:prSet presAssocID="{9D08BD8A-49DA-254B-B257-BA45DF47AB28}" presName="composite" presStyleCnt="0"/>
      <dgm:spPr/>
    </dgm:pt>
    <dgm:pt modelId="{9716D0A0-EA46-9A46-BD48-3A8D2BBC48C3}" type="pres">
      <dgm:prSet presAssocID="{9D08BD8A-49DA-254B-B257-BA45DF47AB2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02A1F8A-5367-A749-8CA7-FBF7888A66C8}" type="pres">
      <dgm:prSet presAssocID="{9D08BD8A-49DA-254B-B257-BA45DF47AB28}" presName="descendantText" presStyleLbl="alignAcc1" presStyleIdx="2" presStyleCnt="4">
        <dgm:presLayoutVars>
          <dgm:bulletEnabled val="1"/>
        </dgm:presLayoutVars>
      </dgm:prSet>
      <dgm:spPr/>
    </dgm:pt>
    <dgm:pt modelId="{C0ECE6C1-5043-4846-B1E1-7CA63C188393}" type="pres">
      <dgm:prSet presAssocID="{E80D8B58-195A-874D-A914-998BB0646591}" presName="sp" presStyleCnt="0"/>
      <dgm:spPr/>
    </dgm:pt>
    <dgm:pt modelId="{71FB552A-8B16-A64D-91DF-A91DD3E152BB}" type="pres">
      <dgm:prSet presAssocID="{34C42A7C-D23A-224F-9D27-2AF9DB7C166E}" presName="composite" presStyleCnt="0"/>
      <dgm:spPr/>
    </dgm:pt>
    <dgm:pt modelId="{12BC0512-64DA-CF45-92AD-2887CB2925C6}" type="pres">
      <dgm:prSet presAssocID="{34C42A7C-D23A-224F-9D27-2AF9DB7C166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6FC4537-302C-C44D-B352-2799F59E76A3}" type="pres">
      <dgm:prSet presAssocID="{34C42A7C-D23A-224F-9D27-2AF9DB7C166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82C8D10-0ADD-CF4E-9586-A6EE575FA7F0}" type="presOf" srcId="{213CF147-AE29-F747-B622-DF8D3CC9E011}" destId="{504D8143-8B57-944B-9AB2-143CE7CA1670}" srcOrd="0" destOrd="0" presId="urn:microsoft.com/office/officeart/2005/8/layout/chevron2"/>
    <dgm:cxn modelId="{E06ED913-F2FA-594E-8CB0-9C4C5E0397BB}" srcId="{019F93F0-6260-F946-AA50-127CE6FDA439}" destId="{8A2EE17E-F078-6D41-945D-10BA82BE75B1}" srcOrd="1" destOrd="0" parTransId="{01A5B389-CFA4-8A4D-A49D-39160E082A27}" sibTransId="{FEB8B0E2-11ED-714B-8A1B-0BE3916EC6E5}"/>
    <dgm:cxn modelId="{B4CBB71B-6B0D-C541-A3FB-32A2FAE3C8CF}" srcId="{34C42A7C-D23A-224F-9D27-2AF9DB7C166E}" destId="{294F47A0-D353-F74A-B8FA-E585ED648714}" srcOrd="0" destOrd="0" parTransId="{4B9FA496-5897-B841-B018-0EC75E5E715F}" sibTransId="{9B1FBB78-77CC-7249-99D2-1DB7627F5D84}"/>
    <dgm:cxn modelId="{CB687146-C238-3940-9C47-402D10C90B7B}" type="presOf" srcId="{00CE8EB9-BB80-2E4D-B645-AF29476DFC4C}" destId="{84CB47CA-3E6B-3B48-8EA4-232987626AD3}" srcOrd="0" destOrd="0" presId="urn:microsoft.com/office/officeart/2005/8/layout/chevron2"/>
    <dgm:cxn modelId="{3954904E-65EB-B94C-B9E3-565BB12313AB}" type="presOf" srcId="{F0C79F07-0E96-7F47-AED2-0988B5A6D984}" destId="{702A1F8A-5367-A749-8CA7-FBF7888A66C8}" srcOrd="0" destOrd="0" presId="urn:microsoft.com/office/officeart/2005/8/layout/chevron2"/>
    <dgm:cxn modelId="{280F3B58-FFA9-9E4A-AB71-ECE0B44A23D3}" srcId="{9D08BD8A-49DA-254B-B257-BA45DF47AB28}" destId="{F0C79F07-0E96-7F47-AED2-0988B5A6D984}" srcOrd="0" destOrd="0" parTransId="{BE4F2A98-EFD1-FB4E-8C01-E03EB529EB7D}" sibTransId="{6EE91513-6533-0149-8D0E-9B7605FA4868}"/>
    <dgm:cxn modelId="{9A1FA074-454A-6742-BF92-4A6F021F1149}" srcId="{213CF147-AE29-F747-B622-DF8D3CC9E011}" destId="{00CE8EB9-BB80-2E4D-B645-AF29476DFC4C}" srcOrd="0" destOrd="0" parTransId="{3ECE7BD6-1DA6-3E47-8AB6-101BAF277FF9}" sibTransId="{989E56F6-2BE1-D242-B9C9-BDD5DB007BA7}"/>
    <dgm:cxn modelId="{31E6357A-5FF6-8B40-9C2B-94BE6D50B58E}" srcId="{019F93F0-6260-F946-AA50-127CE6FDA439}" destId="{213CF147-AE29-F747-B622-DF8D3CC9E011}" srcOrd="0" destOrd="0" parTransId="{562CF5F1-79F2-044E-B22A-2200D4A048F1}" sibTransId="{1E141405-DE44-514B-BE56-AAB84D36F940}"/>
    <dgm:cxn modelId="{BFCD3F7B-4D09-4241-B70D-7CF5DD987770}" srcId="{8A2EE17E-F078-6D41-945D-10BA82BE75B1}" destId="{A72E34DC-47D5-9549-A110-E0B5173A279C}" srcOrd="0" destOrd="0" parTransId="{B90DD0DA-BD9B-9348-A667-30DF6FA117A8}" sibTransId="{D06FCA29-E114-844E-A310-3494A06D4090}"/>
    <dgm:cxn modelId="{D8810782-2719-644A-B38F-5282918B8F18}" type="presOf" srcId="{34C42A7C-D23A-224F-9D27-2AF9DB7C166E}" destId="{12BC0512-64DA-CF45-92AD-2887CB2925C6}" srcOrd="0" destOrd="0" presId="urn:microsoft.com/office/officeart/2005/8/layout/chevron2"/>
    <dgm:cxn modelId="{C2BB3B87-991A-D244-8F90-CF79F3A6868E}" type="presOf" srcId="{019F93F0-6260-F946-AA50-127CE6FDA439}" destId="{9BD2BC57-43A4-D74C-BBEA-725F998FF8A6}" srcOrd="0" destOrd="0" presId="urn:microsoft.com/office/officeart/2005/8/layout/chevron2"/>
    <dgm:cxn modelId="{46D3938D-EF0E-3645-AE61-4DFE658BE736}" type="presOf" srcId="{8A2EE17E-F078-6D41-945D-10BA82BE75B1}" destId="{07BF86C6-8440-314A-8B3F-3DB63BC7963C}" srcOrd="0" destOrd="0" presId="urn:microsoft.com/office/officeart/2005/8/layout/chevron2"/>
    <dgm:cxn modelId="{66103197-B8C8-1742-999D-97B641910AFC}" type="presOf" srcId="{A72E34DC-47D5-9549-A110-E0B5173A279C}" destId="{07175A95-893B-5F4A-AB8E-1CD65504D19E}" srcOrd="0" destOrd="0" presId="urn:microsoft.com/office/officeart/2005/8/layout/chevron2"/>
    <dgm:cxn modelId="{D1D485A8-E81C-A649-AD4D-9FD110E087EA}" srcId="{019F93F0-6260-F946-AA50-127CE6FDA439}" destId="{34C42A7C-D23A-224F-9D27-2AF9DB7C166E}" srcOrd="3" destOrd="0" parTransId="{3AD45D74-750B-0647-9628-637EC8335175}" sibTransId="{63CE6A0E-C258-AE4C-B44A-3350B03AC12F}"/>
    <dgm:cxn modelId="{33D862AF-933C-5F48-9F1D-B758FFE4690B}" srcId="{019F93F0-6260-F946-AA50-127CE6FDA439}" destId="{9D08BD8A-49DA-254B-B257-BA45DF47AB28}" srcOrd="2" destOrd="0" parTransId="{5AF7ED19-754A-504A-A756-A81917CA5B49}" sibTransId="{E80D8B58-195A-874D-A914-998BB0646591}"/>
    <dgm:cxn modelId="{5B72C0D0-D6CF-904C-9E90-411DB1919518}" type="presOf" srcId="{9D08BD8A-49DA-254B-B257-BA45DF47AB28}" destId="{9716D0A0-EA46-9A46-BD48-3A8D2BBC48C3}" srcOrd="0" destOrd="0" presId="urn:microsoft.com/office/officeart/2005/8/layout/chevron2"/>
    <dgm:cxn modelId="{E9A84AEA-973C-BA4B-ACE6-7CEB2AB2474E}" type="presOf" srcId="{294F47A0-D353-F74A-B8FA-E585ED648714}" destId="{36FC4537-302C-C44D-B352-2799F59E76A3}" srcOrd="0" destOrd="0" presId="urn:microsoft.com/office/officeart/2005/8/layout/chevron2"/>
    <dgm:cxn modelId="{DE322FEE-A663-AC44-B60A-99ADB824E6E3}" type="presParOf" srcId="{9BD2BC57-43A4-D74C-BBEA-725F998FF8A6}" destId="{A3713613-755D-C64B-B149-617897FBA177}" srcOrd="0" destOrd="0" presId="urn:microsoft.com/office/officeart/2005/8/layout/chevron2"/>
    <dgm:cxn modelId="{DB9EAD66-7229-A344-BD2E-D8091E36960E}" type="presParOf" srcId="{A3713613-755D-C64B-B149-617897FBA177}" destId="{504D8143-8B57-944B-9AB2-143CE7CA1670}" srcOrd="0" destOrd="0" presId="urn:microsoft.com/office/officeart/2005/8/layout/chevron2"/>
    <dgm:cxn modelId="{67A4A77F-24CF-7046-9C26-B90FAA65371B}" type="presParOf" srcId="{A3713613-755D-C64B-B149-617897FBA177}" destId="{84CB47CA-3E6B-3B48-8EA4-232987626AD3}" srcOrd="1" destOrd="0" presId="urn:microsoft.com/office/officeart/2005/8/layout/chevron2"/>
    <dgm:cxn modelId="{438C280B-CB98-874E-9D2C-272E54DF58DA}" type="presParOf" srcId="{9BD2BC57-43A4-D74C-BBEA-725F998FF8A6}" destId="{17D7558A-E189-D342-A882-B5A148FFC2C7}" srcOrd="1" destOrd="0" presId="urn:microsoft.com/office/officeart/2005/8/layout/chevron2"/>
    <dgm:cxn modelId="{A185F256-28A8-3142-B0BF-0CD2B87CED6B}" type="presParOf" srcId="{9BD2BC57-43A4-D74C-BBEA-725F998FF8A6}" destId="{250F9331-143F-7641-B5AE-8451A783E96C}" srcOrd="2" destOrd="0" presId="urn:microsoft.com/office/officeart/2005/8/layout/chevron2"/>
    <dgm:cxn modelId="{4DA3A7AC-0A82-A242-9401-BA11B01C1115}" type="presParOf" srcId="{250F9331-143F-7641-B5AE-8451A783E96C}" destId="{07BF86C6-8440-314A-8B3F-3DB63BC7963C}" srcOrd="0" destOrd="0" presId="urn:microsoft.com/office/officeart/2005/8/layout/chevron2"/>
    <dgm:cxn modelId="{042FC2DD-F7C2-E848-A874-9CFF8EB4FAF8}" type="presParOf" srcId="{250F9331-143F-7641-B5AE-8451A783E96C}" destId="{07175A95-893B-5F4A-AB8E-1CD65504D19E}" srcOrd="1" destOrd="0" presId="urn:microsoft.com/office/officeart/2005/8/layout/chevron2"/>
    <dgm:cxn modelId="{2FB37EC5-9390-DB40-98B4-C9A2F3814587}" type="presParOf" srcId="{9BD2BC57-43A4-D74C-BBEA-725F998FF8A6}" destId="{DC3C3BD0-A0E8-F045-B2D6-D5693131EF72}" srcOrd="3" destOrd="0" presId="urn:microsoft.com/office/officeart/2005/8/layout/chevron2"/>
    <dgm:cxn modelId="{06BF8B0B-4CB1-7741-87A1-D43E7FC55934}" type="presParOf" srcId="{9BD2BC57-43A4-D74C-BBEA-725F998FF8A6}" destId="{2E2CF6A2-6B3A-0345-BED5-D2C530D10346}" srcOrd="4" destOrd="0" presId="urn:microsoft.com/office/officeart/2005/8/layout/chevron2"/>
    <dgm:cxn modelId="{4306B22C-DBAF-EF49-A4CE-018F1769A964}" type="presParOf" srcId="{2E2CF6A2-6B3A-0345-BED5-D2C530D10346}" destId="{9716D0A0-EA46-9A46-BD48-3A8D2BBC48C3}" srcOrd="0" destOrd="0" presId="urn:microsoft.com/office/officeart/2005/8/layout/chevron2"/>
    <dgm:cxn modelId="{15884EB2-D0A1-7247-A514-11D822C13D02}" type="presParOf" srcId="{2E2CF6A2-6B3A-0345-BED5-D2C530D10346}" destId="{702A1F8A-5367-A749-8CA7-FBF7888A66C8}" srcOrd="1" destOrd="0" presId="urn:microsoft.com/office/officeart/2005/8/layout/chevron2"/>
    <dgm:cxn modelId="{B4906E0F-3C32-5245-8B10-0F6C4119CF09}" type="presParOf" srcId="{9BD2BC57-43A4-D74C-BBEA-725F998FF8A6}" destId="{C0ECE6C1-5043-4846-B1E1-7CA63C188393}" srcOrd="5" destOrd="0" presId="urn:microsoft.com/office/officeart/2005/8/layout/chevron2"/>
    <dgm:cxn modelId="{704EE328-A6F1-CC47-AE81-7FBF3D2ECF59}" type="presParOf" srcId="{9BD2BC57-43A4-D74C-BBEA-725F998FF8A6}" destId="{71FB552A-8B16-A64D-91DF-A91DD3E152BB}" srcOrd="6" destOrd="0" presId="urn:microsoft.com/office/officeart/2005/8/layout/chevron2"/>
    <dgm:cxn modelId="{FC11CFEE-2F87-2E4A-BF41-CCF0CB3A99A4}" type="presParOf" srcId="{71FB552A-8B16-A64D-91DF-A91DD3E152BB}" destId="{12BC0512-64DA-CF45-92AD-2887CB2925C6}" srcOrd="0" destOrd="0" presId="urn:microsoft.com/office/officeart/2005/8/layout/chevron2"/>
    <dgm:cxn modelId="{6FEB05A7-F999-0344-83F3-772CD101D3FB}" type="presParOf" srcId="{71FB552A-8B16-A64D-91DF-A91DD3E152BB}" destId="{36FC4537-302C-C44D-B352-2799F59E76A3}" srcOrd="1" destOrd="0" presId="urn:microsoft.com/office/officeart/2005/8/layout/chevron2"/>
  </dgm:cxnLst>
  <dgm:bg/>
  <dgm:whole>
    <a:ln>
      <a:solidFill>
        <a:srgbClr val="9201DD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7A77D-A880-A14A-8B7B-12640D149DB8}" type="doc">
      <dgm:prSet loTypeId="urn:microsoft.com/office/officeart/2005/8/layout/pyramid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114C0F-26D8-A048-BC6C-CB4220DB1704}">
      <dgm:prSet/>
      <dgm:spPr>
        <a:ln>
          <a:solidFill>
            <a:srgbClr val="9201DD"/>
          </a:solidFill>
        </a:ln>
      </dgm:spPr>
      <dgm:t>
        <a:bodyPr/>
        <a:lstStyle/>
        <a:p>
          <a:r>
            <a:rPr lang="cs-CZ" b="0" dirty="0"/>
            <a:t>sleva z kupní ceny</a:t>
          </a:r>
          <a:endParaRPr lang="cs-CZ" dirty="0"/>
        </a:p>
      </dgm:t>
    </dgm:pt>
    <dgm:pt modelId="{BC1C14BB-D04F-C94C-AB46-D217BE83C59A}" type="parTrans" cxnId="{02811089-0D73-D44C-B8D9-842C52F1D4D9}">
      <dgm:prSet/>
      <dgm:spPr/>
      <dgm:t>
        <a:bodyPr/>
        <a:lstStyle/>
        <a:p>
          <a:endParaRPr lang="cs-CZ"/>
        </a:p>
      </dgm:t>
    </dgm:pt>
    <dgm:pt modelId="{ED564075-264A-844E-8AB1-E3619A9F59EB}" type="sibTrans" cxnId="{02811089-0D73-D44C-B8D9-842C52F1D4D9}">
      <dgm:prSet/>
      <dgm:spPr/>
      <dgm:t>
        <a:bodyPr/>
        <a:lstStyle/>
        <a:p>
          <a:endParaRPr lang="cs-CZ"/>
        </a:p>
      </dgm:t>
    </dgm:pt>
    <dgm:pt modelId="{AB3AA966-9C1C-524E-8163-CB80A37FCA67}">
      <dgm:prSet/>
      <dgm:spPr>
        <a:ln>
          <a:solidFill>
            <a:srgbClr val="9201DD"/>
          </a:solidFill>
        </a:ln>
      </dgm:spPr>
      <dgm:t>
        <a:bodyPr/>
        <a:lstStyle/>
        <a:p>
          <a:r>
            <a:rPr lang="cs-CZ" b="0" dirty="0"/>
            <a:t>oprava zboží</a:t>
          </a:r>
          <a:endParaRPr lang="cs-CZ" dirty="0"/>
        </a:p>
      </dgm:t>
    </dgm:pt>
    <dgm:pt modelId="{C682F9E4-366B-3C40-AD19-C8A27BFF02E2}" type="parTrans" cxnId="{C7EB7B9E-4BEB-EF47-AE82-16195F2367B4}">
      <dgm:prSet/>
      <dgm:spPr/>
      <dgm:t>
        <a:bodyPr/>
        <a:lstStyle/>
        <a:p>
          <a:endParaRPr lang="cs-CZ"/>
        </a:p>
      </dgm:t>
    </dgm:pt>
    <dgm:pt modelId="{22E5F1E6-2EC9-5C43-BF15-E0E3E9E71CAA}" type="sibTrans" cxnId="{C7EB7B9E-4BEB-EF47-AE82-16195F2367B4}">
      <dgm:prSet/>
      <dgm:spPr/>
      <dgm:t>
        <a:bodyPr/>
        <a:lstStyle/>
        <a:p>
          <a:endParaRPr lang="cs-CZ"/>
        </a:p>
      </dgm:t>
    </dgm:pt>
    <dgm:pt modelId="{B13A4D28-C87F-4F43-B65E-7106987C5FC1}">
      <dgm:prSet/>
      <dgm:spPr>
        <a:solidFill>
          <a:schemeClr val="accent1">
            <a:alpha val="30000"/>
          </a:schemeClr>
        </a:solidFill>
        <a:ln>
          <a:solidFill>
            <a:srgbClr val="9201DD"/>
          </a:solidFill>
        </a:ln>
      </dgm:spPr>
      <dgm:t>
        <a:bodyPr/>
        <a:lstStyle/>
        <a:p>
          <a:r>
            <a:rPr lang="cs-CZ" b="0"/>
            <a:t>výměna zboží</a:t>
          </a:r>
          <a:endParaRPr lang="cs-CZ"/>
        </a:p>
      </dgm:t>
    </dgm:pt>
    <dgm:pt modelId="{1926789A-9991-9F47-8449-D7718F6D426D}" type="parTrans" cxnId="{5AA6B770-B564-CC47-AA10-B6C120ADA64C}">
      <dgm:prSet/>
      <dgm:spPr/>
      <dgm:t>
        <a:bodyPr/>
        <a:lstStyle/>
        <a:p>
          <a:endParaRPr lang="cs-CZ"/>
        </a:p>
      </dgm:t>
    </dgm:pt>
    <dgm:pt modelId="{A78B0DC5-31BD-E54C-A742-C5E54704B0EF}" type="sibTrans" cxnId="{5AA6B770-B564-CC47-AA10-B6C120ADA64C}">
      <dgm:prSet/>
      <dgm:spPr/>
      <dgm:t>
        <a:bodyPr/>
        <a:lstStyle/>
        <a:p>
          <a:endParaRPr lang="cs-CZ"/>
        </a:p>
      </dgm:t>
    </dgm:pt>
    <dgm:pt modelId="{7873CB1C-301D-F84D-97E8-FD4681E2F5B1}">
      <dgm:prSet/>
      <dgm:spPr>
        <a:solidFill>
          <a:schemeClr val="accent1">
            <a:alpha val="30000"/>
          </a:schemeClr>
        </a:solidFill>
        <a:ln>
          <a:solidFill>
            <a:srgbClr val="9201DD"/>
          </a:solidFill>
        </a:ln>
      </dgm:spPr>
      <dgm:t>
        <a:bodyPr/>
        <a:lstStyle/>
        <a:p>
          <a:r>
            <a:rPr lang="cs-CZ" b="0" dirty="0"/>
            <a:t>odstoupení od smlouvy</a:t>
          </a:r>
          <a:endParaRPr lang="cs-CZ" dirty="0"/>
        </a:p>
      </dgm:t>
    </dgm:pt>
    <dgm:pt modelId="{B52E16D7-3A44-6744-9F26-D426B6BD7DA2}" type="parTrans" cxnId="{38CB65E4-E45D-7B41-A5E5-64A2D93260CA}">
      <dgm:prSet/>
      <dgm:spPr/>
      <dgm:t>
        <a:bodyPr/>
        <a:lstStyle/>
        <a:p>
          <a:endParaRPr lang="cs-CZ"/>
        </a:p>
      </dgm:t>
    </dgm:pt>
    <dgm:pt modelId="{FBB812D0-3A74-DF47-9E12-71C26D2A86B7}" type="sibTrans" cxnId="{38CB65E4-E45D-7B41-A5E5-64A2D93260CA}">
      <dgm:prSet/>
      <dgm:spPr/>
      <dgm:t>
        <a:bodyPr/>
        <a:lstStyle/>
        <a:p>
          <a:endParaRPr lang="cs-CZ"/>
        </a:p>
      </dgm:t>
    </dgm:pt>
    <dgm:pt modelId="{57557BBE-19AB-644D-9101-B465B0FB147D}" type="pres">
      <dgm:prSet presAssocID="{6277A77D-A880-A14A-8B7B-12640D149DB8}" presName="compositeShape" presStyleCnt="0">
        <dgm:presLayoutVars>
          <dgm:dir/>
          <dgm:resizeHandles/>
        </dgm:presLayoutVars>
      </dgm:prSet>
      <dgm:spPr/>
    </dgm:pt>
    <dgm:pt modelId="{A64B29D3-F259-CA46-BA8B-F50D10A05277}" type="pres">
      <dgm:prSet presAssocID="{6277A77D-A880-A14A-8B7B-12640D149DB8}" presName="pyramid" presStyleLbl="node1" presStyleIdx="0" presStyleCnt="1"/>
      <dgm:spPr>
        <a:solidFill>
          <a:srgbClr val="9201DD"/>
        </a:solidFill>
      </dgm:spPr>
    </dgm:pt>
    <dgm:pt modelId="{C3F0E5A9-0B45-A24B-9EE9-875425445F21}" type="pres">
      <dgm:prSet presAssocID="{6277A77D-A880-A14A-8B7B-12640D149DB8}" presName="theList" presStyleCnt="0"/>
      <dgm:spPr/>
    </dgm:pt>
    <dgm:pt modelId="{85A8CC7E-7D0E-CC43-81F8-7F81D810EC59}" type="pres">
      <dgm:prSet presAssocID="{7873CB1C-301D-F84D-97E8-FD4681E2F5B1}" presName="aNode" presStyleLbl="fgAcc1" presStyleIdx="0" presStyleCnt="4">
        <dgm:presLayoutVars>
          <dgm:bulletEnabled val="1"/>
        </dgm:presLayoutVars>
      </dgm:prSet>
      <dgm:spPr/>
    </dgm:pt>
    <dgm:pt modelId="{5B4A3B27-81D5-494E-BD2D-D03FF09626E1}" type="pres">
      <dgm:prSet presAssocID="{7873CB1C-301D-F84D-97E8-FD4681E2F5B1}" presName="aSpace" presStyleCnt="0"/>
      <dgm:spPr/>
    </dgm:pt>
    <dgm:pt modelId="{111FA155-988C-784A-B739-7D5F83728404}" type="pres">
      <dgm:prSet presAssocID="{B13A4D28-C87F-4F43-B65E-7106987C5FC1}" presName="aNode" presStyleLbl="fgAcc1" presStyleIdx="1" presStyleCnt="4">
        <dgm:presLayoutVars>
          <dgm:bulletEnabled val="1"/>
        </dgm:presLayoutVars>
      </dgm:prSet>
      <dgm:spPr/>
    </dgm:pt>
    <dgm:pt modelId="{16C985E0-4513-4940-A5CE-4A965D9EF2D1}" type="pres">
      <dgm:prSet presAssocID="{B13A4D28-C87F-4F43-B65E-7106987C5FC1}" presName="aSpace" presStyleCnt="0"/>
      <dgm:spPr/>
    </dgm:pt>
    <dgm:pt modelId="{E2F10930-EC58-2947-BF47-4D43191E8077}" type="pres">
      <dgm:prSet presAssocID="{AB3AA966-9C1C-524E-8163-CB80A37FCA67}" presName="aNode" presStyleLbl="fgAcc1" presStyleIdx="2" presStyleCnt="4">
        <dgm:presLayoutVars>
          <dgm:bulletEnabled val="1"/>
        </dgm:presLayoutVars>
      </dgm:prSet>
      <dgm:spPr/>
    </dgm:pt>
    <dgm:pt modelId="{4315D6DA-1720-AA46-B8EF-572256F0D74C}" type="pres">
      <dgm:prSet presAssocID="{AB3AA966-9C1C-524E-8163-CB80A37FCA67}" presName="aSpace" presStyleCnt="0"/>
      <dgm:spPr/>
    </dgm:pt>
    <dgm:pt modelId="{692AC1A3-F09C-954C-82B5-693CC08892B3}" type="pres">
      <dgm:prSet presAssocID="{D4114C0F-26D8-A048-BC6C-CB4220DB1704}" presName="aNode" presStyleLbl="fgAcc1" presStyleIdx="3" presStyleCnt="4">
        <dgm:presLayoutVars>
          <dgm:bulletEnabled val="1"/>
        </dgm:presLayoutVars>
      </dgm:prSet>
      <dgm:spPr/>
    </dgm:pt>
    <dgm:pt modelId="{77247E7F-E260-7245-821E-BD7DC5EF8808}" type="pres">
      <dgm:prSet presAssocID="{D4114C0F-26D8-A048-BC6C-CB4220DB1704}" presName="aSpace" presStyleCnt="0"/>
      <dgm:spPr/>
    </dgm:pt>
  </dgm:ptLst>
  <dgm:cxnLst>
    <dgm:cxn modelId="{B4B5D902-E16D-674A-8AF1-FB9F65E2BE22}" type="presOf" srcId="{6277A77D-A880-A14A-8B7B-12640D149DB8}" destId="{57557BBE-19AB-644D-9101-B465B0FB147D}" srcOrd="0" destOrd="0" presId="urn:microsoft.com/office/officeart/2005/8/layout/pyramid2"/>
    <dgm:cxn modelId="{EB39E847-F0D7-C24B-9278-A1E815655EDA}" type="presOf" srcId="{AB3AA966-9C1C-524E-8163-CB80A37FCA67}" destId="{E2F10930-EC58-2947-BF47-4D43191E8077}" srcOrd="0" destOrd="0" presId="urn:microsoft.com/office/officeart/2005/8/layout/pyramid2"/>
    <dgm:cxn modelId="{7D043855-DB1F-014D-8CC4-B955FDD1AF61}" type="presOf" srcId="{B13A4D28-C87F-4F43-B65E-7106987C5FC1}" destId="{111FA155-988C-784A-B739-7D5F83728404}" srcOrd="0" destOrd="0" presId="urn:microsoft.com/office/officeart/2005/8/layout/pyramid2"/>
    <dgm:cxn modelId="{5AA6B770-B564-CC47-AA10-B6C120ADA64C}" srcId="{6277A77D-A880-A14A-8B7B-12640D149DB8}" destId="{B13A4D28-C87F-4F43-B65E-7106987C5FC1}" srcOrd="1" destOrd="0" parTransId="{1926789A-9991-9F47-8449-D7718F6D426D}" sibTransId="{A78B0DC5-31BD-E54C-A742-C5E54704B0EF}"/>
    <dgm:cxn modelId="{02811089-0D73-D44C-B8D9-842C52F1D4D9}" srcId="{6277A77D-A880-A14A-8B7B-12640D149DB8}" destId="{D4114C0F-26D8-A048-BC6C-CB4220DB1704}" srcOrd="3" destOrd="0" parTransId="{BC1C14BB-D04F-C94C-AB46-D217BE83C59A}" sibTransId="{ED564075-264A-844E-8AB1-E3619A9F59EB}"/>
    <dgm:cxn modelId="{28C8D09C-8D05-FB4A-B959-F3A75B9FD43B}" type="presOf" srcId="{D4114C0F-26D8-A048-BC6C-CB4220DB1704}" destId="{692AC1A3-F09C-954C-82B5-693CC08892B3}" srcOrd="0" destOrd="0" presId="urn:microsoft.com/office/officeart/2005/8/layout/pyramid2"/>
    <dgm:cxn modelId="{C7EB7B9E-4BEB-EF47-AE82-16195F2367B4}" srcId="{6277A77D-A880-A14A-8B7B-12640D149DB8}" destId="{AB3AA966-9C1C-524E-8163-CB80A37FCA67}" srcOrd="2" destOrd="0" parTransId="{C682F9E4-366B-3C40-AD19-C8A27BFF02E2}" sibTransId="{22E5F1E6-2EC9-5C43-BF15-E0E3E9E71CAA}"/>
    <dgm:cxn modelId="{F9BDBDA5-FE31-4C4F-8551-6C59BA8B3FD9}" type="presOf" srcId="{7873CB1C-301D-F84D-97E8-FD4681E2F5B1}" destId="{85A8CC7E-7D0E-CC43-81F8-7F81D810EC59}" srcOrd="0" destOrd="0" presId="urn:microsoft.com/office/officeart/2005/8/layout/pyramid2"/>
    <dgm:cxn modelId="{38CB65E4-E45D-7B41-A5E5-64A2D93260CA}" srcId="{6277A77D-A880-A14A-8B7B-12640D149DB8}" destId="{7873CB1C-301D-F84D-97E8-FD4681E2F5B1}" srcOrd="0" destOrd="0" parTransId="{B52E16D7-3A44-6744-9F26-D426B6BD7DA2}" sibTransId="{FBB812D0-3A74-DF47-9E12-71C26D2A86B7}"/>
    <dgm:cxn modelId="{D2BAF45C-EEB1-EC42-9B8F-D39D9A346567}" type="presParOf" srcId="{57557BBE-19AB-644D-9101-B465B0FB147D}" destId="{A64B29D3-F259-CA46-BA8B-F50D10A05277}" srcOrd="0" destOrd="0" presId="urn:microsoft.com/office/officeart/2005/8/layout/pyramid2"/>
    <dgm:cxn modelId="{529D278D-1FED-744E-9DF4-8D4A0DFF58BE}" type="presParOf" srcId="{57557BBE-19AB-644D-9101-B465B0FB147D}" destId="{C3F0E5A9-0B45-A24B-9EE9-875425445F21}" srcOrd="1" destOrd="0" presId="urn:microsoft.com/office/officeart/2005/8/layout/pyramid2"/>
    <dgm:cxn modelId="{EEE300BE-95BD-4346-8E40-83D211C6D89D}" type="presParOf" srcId="{C3F0E5A9-0B45-A24B-9EE9-875425445F21}" destId="{85A8CC7E-7D0E-CC43-81F8-7F81D810EC59}" srcOrd="0" destOrd="0" presId="urn:microsoft.com/office/officeart/2005/8/layout/pyramid2"/>
    <dgm:cxn modelId="{F0FC0C12-F85F-7046-BB7C-6B20B85BC2BF}" type="presParOf" srcId="{C3F0E5A9-0B45-A24B-9EE9-875425445F21}" destId="{5B4A3B27-81D5-494E-BD2D-D03FF09626E1}" srcOrd="1" destOrd="0" presId="urn:microsoft.com/office/officeart/2005/8/layout/pyramid2"/>
    <dgm:cxn modelId="{8D199B61-676F-9646-9F87-CC0DE74C1249}" type="presParOf" srcId="{C3F0E5A9-0B45-A24B-9EE9-875425445F21}" destId="{111FA155-988C-784A-B739-7D5F83728404}" srcOrd="2" destOrd="0" presId="urn:microsoft.com/office/officeart/2005/8/layout/pyramid2"/>
    <dgm:cxn modelId="{7A242F47-92B7-C040-8F31-C87F644D2E9B}" type="presParOf" srcId="{C3F0E5A9-0B45-A24B-9EE9-875425445F21}" destId="{16C985E0-4513-4940-A5CE-4A965D9EF2D1}" srcOrd="3" destOrd="0" presId="urn:microsoft.com/office/officeart/2005/8/layout/pyramid2"/>
    <dgm:cxn modelId="{1EE7D5DC-DBB5-334B-A219-35FBC6C66676}" type="presParOf" srcId="{C3F0E5A9-0B45-A24B-9EE9-875425445F21}" destId="{E2F10930-EC58-2947-BF47-4D43191E8077}" srcOrd="4" destOrd="0" presId="urn:microsoft.com/office/officeart/2005/8/layout/pyramid2"/>
    <dgm:cxn modelId="{BF4AF84A-916F-BF48-B6A5-AE5343199376}" type="presParOf" srcId="{C3F0E5A9-0B45-A24B-9EE9-875425445F21}" destId="{4315D6DA-1720-AA46-B8EF-572256F0D74C}" srcOrd="5" destOrd="0" presId="urn:microsoft.com/office/officeart/2005/8/layout/pyramid2"/>
    <dgm:cxn modelId="{85F3B0D8-FE68-FF4D-BA74-0CA2456607F8}" type="presParOf" srcId="{C3F0E5A9-0B45-A24B-9EE9-875425445F21}" destId="{692AC1A3-F09C-954C-82B5-693CC08892B3}" srcOrd="6" destOrd="0" presId="urn:microsoft.com/office/officeart/2005/8/layout/pyramid2"/>
    <dgm:cxn modelId="{2F3B6390-BDB7-8B49-963C-87B826445CB3}" type="presParOf" srcId="{C3F0E5A9-0B45-A24B-9EE9-875425445F21}" destId="{77247E7F-E260-7245-821E-BD7DC5EF880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D8143-8B57-944B-9AB2-143CE7CA1670}">
      <dsp:nvSpPr>
        <dsp:cNvPr id="0" name=""/>
        <dsp:cNvSpPr/>
      </dsp:nvSpPr>
      <dsp:spPr>
        <a:xfrm rot="5400000">
          <a:off x="-171759" y="173876"/>
          <a:ext cx="1145061" cy="801543"/>
        </a:xfrm>
        <a:prstGeom prst="chevron">
          <a:avLst/>
        </a:prstGeom>
        <a:solidFill>
          <a:srgbClr val="9201DD"/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je zboží vadné?</a:t>
          </a:r>
        </a:p>
      </dsp:txBody>
      <dsp:txXfrm rot="-5400000">
        <a:off x="1" y="402889"/>
        <a:ext cx="801543" cy="343518"/>
      </dsp:txXfrm>
    </dsp:sp>
    <dsp:sp modelId="{84CB47CA-3E6B-3B48-8EA4-232987626AD3}">
      <dsp:nvSpPr>
        <dsp:cNvPr id="0" name=""/>
        <dsp:cNvSpPr/>
      </dsp:nvSpPr>
      <dsp:spPr>
        <a:xfrm rot="5400000">
          <a:off x="5405226" y="-4601566"/>
          <a:ext cx="744290" cy="995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kern="1200" dirty="0">
              <a:solidFill>
                <a:schemeClr val="tx2"/>
              </a:solidFill>
            </a:rPr>
            <a:t>soulad se smlouvou resp. čl. 35/2</a:t>
          </a:r>
        </a:p>
      </dsp:txBody>
      <dsp:txXfrm rot="-5400000">
        <a:off x="801544" y="38449"/>
        <a:ext cx="9915323" cy="671624"/>
      </dsp:txXfrm>
    </dsp:sp>
    <dsp:sp modelId="{07BF86C6-8440-314A-8B3F-3DB63BC7963C}">
      <dsp:nvSpPr>
        <dsp:cNvPr id="0" name=""/>
        <dsp:cNvSpPr/>
      </dsp:nvSpPr>
      <dsp:spPr>
        <a:xfrm rot="5400000">
          <a:off x="-171759" y="1170777"/>
          <a:ext cx="1145061" cy="801543"/>
        </a:xfrm>
        <a:prstGeom prst="chevron">
          <a:avLst/>
        </a:prstGeom>
        <a:solidFill>
          <a:srgbClr val="9201DD"/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k čí tíži lze vadu přičíst</a:t>
          </a:r>
        </a:p>
      </dsp:txBody>
      <dsp:txXfrm rot="-5400000">
        <a:off x="1" y="1399790"/>
        <a:ext cx="801543" cy="343518"/>
      </dsp:txXfrm>
    </dsp:sp>
    <dsp:sp modelId="{07175A95-893B-5F4A-AB8E-1CD65504D19E}">
      <dsp:nvSpPr>
        <dsp:cNvPr id="0" name=""/>
        <dsp:cNvSpPr/>
      </dsp:nvSpPr>
      <dsp:spPr>
        <a:xfrm rot="5400000">
          <a:off x="5405226" y="-3604665"/>
          <a:ext cx="744290" cy="995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kern="1200" dirty="0">
              <a:solidFill>
                <a:schemeClr val="tx2"/>
              </a:solidFill>
            </a:rPr>
            <a:t>přechod nebezpečí</a:t>
          </a:r>
        </a:p>
      </dsp:txBody>
      <dsp:txXfrm rot="-5400000">
        <a:off x="801544" y="1035350"/>
        <a:ext cx="9915323" cy="671624"/>
      </dsp:txXfrm>
    </dsp:sp>
    <dsp:sp modelId="{9716D0A0-EA46-9A46-BD48-3A8D2BBC48C3}">
      <dsp:nvSpPr>
        <dsp:cNvPr id="0" name=""/>
        <dsp:cNvSpPr/>
      </dsp:nvSpPr>
      <dsp:spPr>
        <a:xfrm rot="5400000">
          <a:off x="-171759" y="2167677"/>
          <a:ext cx="1145061" cy="801543"/>
        </a:xfrm>
        <a:prstGeom prst="chevron">
          <a:avLst/>
        </a:prstGeom>
        <a:solidFill>
          <a:srgbClr val="9201DD"/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oznámení vady (zjištění)</a:t>
          </a:r>
        </a:p>
      </dsp:txBody>
      <dsp:txXfrm rot="-5400000">
        <a:off x="1" y="2396690"/>
        <a:ext cx="801543" cy="343518"/>
      </dsp:txXfrm>
    </dsp:sp>
    <dsp:sp modelId="{702A1F8A-5367-A749-8CA7-FBF7888A66C8}">
      <dsp:nvSpPr>
        <dsp:cNvPr id="0" name=""/>
        <dsp:cNvSpPr/>
      </dsp:nvSpPr>
      <dsp:spPr>
        <a:xfrm rot="5400000">
          <a:off x="5405030" y="-2607569"/>
          <a:ext cx="744681" cy="995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kern="1200" dirty="0">
              <a:solidFill>
                <a:schemeClr val="tx2"/>
              </a:solidFill>
            </a:rPr>
            <a:t>čl. objevení a vytknutí vady (čl. 38, 39)</a:t>
          </a:r>
        </a:p>
      </dsp:txBody>
      <dsp:txXfrm rot="-5400000">
        <a:off x="801543" y="2032270"/>
        <a:ext cx="9915304" cy="671977"/>
      </dsp:txXfrm>
    </dsp:sp>
    <dsp:sp modelId="{12BC0512-64DA-CF45-92AD-2887CB2925C6}">
      <dsp:nvSpPr>
        <dsp:cNvPr id="0" name=""/>
        <dsp:cNvSpPr/>
      </dsp:nvSpPr>
      <dsp:spPr>
        <a:xfrm rot="5400000">
          <a:off x="-171759" y="3164578"/>
          <a:ext cx="1145061" cy="801543"/>
        </a:xfrm>
        <a:prstGeom prst="chevron">
          <a:avLst/>
        </a:prstGeom>
        <a:solidFill>
          <a:srgbClr val="9201DD"/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výběr nároku</a:t>
          </a:r>
        </a:p>
      </dsp:txBody>
      <dsp:txXfrm rot="-5400000">
        <a:off x="1" y="3393591"/>
        <a:ext cx="801543" cy="343518"/>
      </dsp:txXfrm>
    </dsp:sp>
    <dsp:sp modelId="{36FC4537-302C-C44D-B352-2799F59E76A3}">
      <dsp:nvSpPr>
        <dsp:cNvPr id="0" name=""/>
        <dsp:cNvSpPr/>
      </dsp:nvSpPr>
      <dsp:spPr>
        <a:xfrm rot="5400000">
          <a:off x="5405226" y="-1610864"/>
          <a:ext cx="744290" cy="995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SzPct val="70000"/>
            <a:buFont typeface="Wingdings" pitchFamily="2" charset="2"/>
            <a:buChar char="Ø"/>
          </a:pPr>
          <a:r>
            <a:rPr lang="cs-CZ" sz="2400" kern="1200" dirty="0">
              <a:solidFill>
                <a:schemeClr val="tx2"/>
              </a:solidFill>
            </a:rPr>
            <a:t>čl. 45 a násl.</a:t>
          </a:r>
        </a:p>
      </dsp:txBody>
      <dsp:txXfrm rot="-5400000">
        <a:off x="801544" y="3029151"/>
        <a:ext cx="9915323" cy="671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29D3-F259-CA46-BA8B-F50D10A05277}">
      <dsp:nvSpPr>
        <dsp:cNvPr id="0" name=""/>
        <dsp:cNvSpPr/>
      </dsp:nvSpPr>
      <dsp:spPr>
        <a:xfrm>
          <a:off x="2996101" y="0"/>
          <a:ext cx="4139998" cy="4139998"/>
        </a:xfrm>
        <a:prstGeom prst="triangle">
          <a:avLst/>
        </a:prstGeom>
        <a:solidFill>
          <a:srgbClr val="9201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8CC7E-7D0E-CC43-81F8-7F81D810EC59}">
      <dsp:nvSpPr>
        <dsp:cNvPr id="0" name=""/>
        <dsp:cNvSpPr/>
      </dsp:nvSpPr>
      <dsp:spPr>
        <a:xfrm>
          <a:off x="5066100" y="414404"/>
          <a:ext cx="2690998" cy="735819"/>
        </a:xfrm>
        <a:prstGeom prst="roundRect">
          <a:avLst/>
        </a:prstGeom>
        <a:solidFill>
          <a:schemeClr val="accent1">
            <a:alpha val="3000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odstoupení od smlouvy</a:t>
          </a:r>
          <a:endParaRPr lang="cs-CZ" sz="1900" kern="1200" dirty="0"/>
        </a:p>
      </dsp:txBody>
      <dsp:txXfrm>
        <a:off x="5102020" y="450324"/>
        <a:ext cx="2619158" cy="663979"/>
      </dsp:txXfrm>
    </dsp:sp>
    <dsp:sp modelId="{111FA155-988C-784A-B739-7D5F83728404}">
      <dsp:nvSpPr>
        <dsp:cNvPr id="0" name=""/>
        <dsp:cNvSpPr/>
      </dsp:nvSpPr>
      <dsp:spPr>
        <a:xfrm>
          <a:off x="5066100" y="1242201"/>
          <a:ext cx="2690998" cy="735819"/>
        </a:xfrm>
        <a:prstGeom prst="roundRect">
          <a:avLst/>
        </a:prstGeom>
        <a:solidFill>
          <a:schemeClr val="accent1">
            <a:alpha val="3000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výměna zboží</a:t>
          </a:r>
          <a:endParaRPr lang="cs-CZ" sz="1900" kern="1200"/>
        </a:p>
      </dsp:txBody>
      <dsp:txXfrm>
        <a:off x="5102020" y="1278121"/>
        <a:ext cx="2619158" cy="663979"/>
      </dsp:txXfrm>
    </dsp:sp>
    <dsp:sp modelId="{E2F10930-EC58-2947-BF47-4D43191E8077}">
      <dsp:nvSpPr>
        <dsp:cNvPr id="0" name=""/>
        <dsp:cNvSpPr/>
      </dsp:nvSpPr>
      <dsp:spPr>
        <a:xfrm>
          <a:off x="5066100" y="2069999"/>
          <a:ext cx="2690998" cy="7358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oprava zboží</a:t>
          </a:r>
          <a:endParaRPr lang="cs-CZ" sz="1900" kern="1200" dirty="0"/>
        </a:p>
      </dsp:txBody>
      <dsp:txXfrm>
        <a:off x="5102020" y="2105919"/>
        <a:ext cx="2619158" cy="663979"/>
      </dsp:txXfrm>
    </dsp:sp>
    <dsp:sp modelId="{692AC1A3-F09C-954C-82B5-693CC08892B3}">
      <dsp:nvSpPr>
        <dsp:cNvPr id="0" name=""/>
        <dsp:cNvSpPr/>
      </dsp:nvSpPr>
      <dsp:spPr>
        <a:xfrm>
          <a:off x="5066100" y="2897796"/>
          <a:ext cx="2690998" cy="7358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01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sleva z kupní ceny</a:t>
          </a:r>
          <a:endParaRPr lang="cs-CZ" sz="1900" kern="1200" dirty="0"/>
        </a:p>
      </dsp:txBody>
      <dsp:txXfrm>
        <a:off x="5102020" y="2933716"/>
        <a:ext cx="2619158" cy="663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39A173-A833-4BB6-945C-9FC0F28847FE}" type="datetimeFigureOut">
              <a:rPr lang="cs-CZ"/>
              <a:pPr>
                <a:defRPr/>
              </a:pPr>
              <a:t>13.05.2022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AB7945-8FF0-4585-AD07-EEC0289AF2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12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4:26:16.326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1 1 12965,'14'8'-9,"7"5"1,2 1 0,7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7177A4-F5B2-457E-A69A-A828D8B55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154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E87BE-AD62-4E37-A5BB-96804CDD85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002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7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9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3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1" y="2019301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5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9" y="2434290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8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EC15-60AD-4D92-AFC9-7CEDCACE1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7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151" y="1773239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3351" y="1773239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714F-C634-496A-9BE5-50A2603CD1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6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9627-6AF2-44A8-BBED-F1A25EDDC4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cap="sm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4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685800" indent="0">
              <a:buNone/>
              <a:defRPr sz="1600"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4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1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3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17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B4D6EA2B-6C5B-4694-907A-89EEFFB63D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2139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Typologie vad, reklamační proces, </a:t>
            </a:r>
            <a:br>
              <a:rPr lang="cs-CZ" dirty="0"/>
            </a:br>
            <a:r>
              <a:rPr lang="cs-CZ" dirty="0"/>
              <a:t>zmírňovací ustanovení, nároky z vad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8532DE5-A83A-4142-82F2-CD9BF092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b="0" dirty="0"/>
              <a:t>JUDr. Jiří </a:t>
            </a:r>
            <a:r>
              <a:rPr lang="cs-CZ" sz="2400" b="0" dirty="0" err="1"/>
              <a:t>Valdhans</a:t>
            </a:r>
            <a:r>
              <a:rPr lang="cs-CZ" sz="2400" b="0" dirty="0"/>
              <a:t>, Ph.D.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7AE38A-B38C-FC45-8AE8-2C83FE36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329ADC7-5251-5841-8B4B-56F872E56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ZJIŠTĚNÍ VADY</a:t>
            </a:r>
          </a:p>
        </p:txBody>
      </p:sp>
    </p:spTree>
    <p:extLst>
      <p:ext uri="{BB962C8B-B14F-4D97-AF65-F5344CB8AC3E}">
        <p14:creationId xmlns:p14="http://schemas.microsoft.com/office/powerpoint/2010/main" val="239428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Zjištění faktické vady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nedopadá na vady právní</a:t>
            </a:r>
          </a:p>
          <a:p>
            <a:pPr marL="252000" indent="-180000"/>
            <a:r>
              <a:rPr lang="cs-CZ" dirty="0"/>
              <a:t>účel prohlídky = zjištění souladu se smlouvou/čl. 35 odst. 2</a:t>
            </a:r>
          </a:p>
          <a:p>
            <a:pPr marL="252000" indent="-180000"/>
            <a:r>
              <a:rPr lang="cs-CZ" dirty="0"/>
              <a:t>vztahuje se na zboží i na doklady</a:t>
            </a:r>
          </a:p>
          <a:p>
            <a:pPr marL="252000" indent="-180000"/>
            <a:r>
              <a:rPr lang="cs-CZ" dirty="0"/>
              <a:t>vztahuje se i na předčasně dodané zboží, ale lhůta začíná běžet až od termínu řádného dodání</a:t>
            </a:r>
          </a:p>
          <a:p>
            <a:pPr marL="252000" indent="-180000"/>
            <a:r>
              <a:rPr lang="cs-CZ" dirty="0"/>
              <a:t>dílčí plnění se posuzuje samostatně</a:t>
            </a:r>
          </a:p>
          <a:p>
            <a:pPr marL="252000" indent="-180000"/>
            <a:r>
              <a:rPr lang="cs-CZ" dirty="0"/>
              <a:t>právo (nikoliv povinnost) K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9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Zjištění faktické vady - jak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soulad s praxí, zvyklostmi</a:t>
            </a:r>
          </a:p>
          <a:p>
            <a:pPr marL="252000" indent="-180000"/>
            <a:r>
              <a:rPr lang="cs-CZ" dirty="0"/>
              <a:t>je na K, zda provede sám nebo využije 3 osobu</a:t>
            </a:r>
          </a:p>
          <a:p>
            <a:pPr marL="252000" indent="-180000"/>
            <a:r>
              <a:rPr lang="cs-CZ" dirty="0"/>
              <a:t>nemusí být provedena, když by nic neodhalila</a:t>
            </a:r>
          </a:p>
          <a:p>
            <a:pPr marL="252000" indent="-180000"/>
            <a:r>
              <a:rPr lang="cs-CZ" dirty="0"/>
              <a:t>u druhově určeného zboží se předpokládá namátková kontrola</a:t>
            </a:r>
          </a:p>
          <a:p>
            <a:pPr marL="252000" indent="-180000"/>
            <a:r>
              <a:rPr lang="cs-CZ" dirty="0"/>
              <a:t>namátkovost není dostatečná, když se vyskytly problémy dříve</a:t>
            </a:r>
          </a:p>
          <a:p>
            <a:pPr marL="252000" indent="-180000"/>
            <a:r>
              <a:rPr lang="cs-CZ" dirty="0"/>
              <a:t>na pečlivost prohlídky má vliv výše hrozící škody</a:t>
            </a:r>
          </a:p>
          <a:p>
            <a:pPr marL="252000" indent="-180000"/>
            <a:r>
              <a:rPr lang="cs-CZ" i="1" dirty="0"/>
              <a:t>rozmražení a prohlídka části zmražené dodávky</a:t>
            </a:r>
          </a:p>
          <a:p>
            <a:pPr marL="252000" indent="-180000"/>
            <a:r>
              <a:rPr lang="cs-CZ" i="1" dirty="0"/>
              <a:t>náhodné testování pro další použití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7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7032184" cy="451576"/>
          </a:xfrm>
        </p:spPr>
        <p:txBody>
          <a:bodyPr/>
          <a:lstStyle/>
          <a:p>
            <a:pPr eaLnBrk="1" hangingPunct="1"/>
            <a:r>
              <a:rPr lang="cs-CZ" dirty="0"/>
              <a:t>Zjištění faktické vady – počátek běhu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952064" cy="4139998"/>
          </a:xfrm>
        </p:spPr>
        <p:txBody>
          <a:bodyPr/>
          <a:lstStyle/>
          <a:p>
            <a:pPr marL="252000" indent="-180000"/>
            <a:r>
              <a:rPr lang="cs-CZ" dirty="0"/>
              <a:t>od okamžiku převzetí zboží</a:t>
            </a:r>
          </a:p>
          <a:p>
            <a:pPr marL="490538" lvl="1" indent="-260350">
              <a:buNone/>
            </a:pPr>
            <a:r>
              <a:rPr lang="cs-CZ" dirty="0"/>
              <a:t>	doložky INCOTERMS DDP, DAP</a:t>
            </a:r>
          </a:p>
          <a:p>
            <a:pPr marL="252000" indent="-180000"/>
            <a:r>
              <a:rPr lang="cs-CZ" dirty="0"/>
              <a:t>od okamžiku, kdy se zboží ocitne v místě určení (38/2)</a:t>
            </a:r>
          </a:p>
          <a:p>
            <a:pPr marL="441000" lvl="1" indent="-180000"/>
            <a:r>
              <a:rPr lang="cs-CZ" dirty="0"/>
              <a:t>ostatní typy dodacích doložek</a:t>
            </a:r>
          </a:p>
          <a:p>
            <a:pPr marL="441000" lvl="1" indent="-180000"/>
            <a:r>
              <a:rPr lang="cs-CZ" dirty="0"/>
              <a:t>rozdíl mezi místem dodání, v němž kontrola vůbec nemusí být možná, a místem kde je K reálně schopen kontrolu provést</a:t>
            </a:r>
          </a:p>
          <a:p>
            <a:pPr marL="252000" indent="-180000"/>
            <a:r>
              <a:rPr lang="cs-CZ" dirty="0"/>
              <a:t>u skrytých vad</a:t>
            </a:r>
          </a:p>
          <a:p>
            <a:pPr marL="718200" lvl="1" indent="-457200">
              <a:buFont typeface="+mj-lt"/>
              <a:buAutoNum type="arabicPeriod"/>
            </a:pPr>
            <a:r>
              <a:rPr lang="cs-CZ" dirty="0"/>
              <a:t>je to mimo čl. 38?</a:t>
            </a:r>
          </a:p>
          <a:p>
            <a:pPr marL="718200" lvl="1" indent="-457200">
              <a:buFont typeface="+mj-lt"/>
              <a:buAutoNum type="arabicPeriod"/>
            </a:pPr>
            <a:r>
              <a:rPr lang="cs-CZ" dirty="0"/>
              <a:t>od okamžiku, kdy se vada začne projevovat?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3" name="Obrázek 2" descr="Obsah obrázku osoba, sport, exteriér, míč&#10;&#10;Popis byl vytvořen automaticky">
            <a:extLst>
              <a:ext uri="{FF2B5EF4-FFF2-40B4-BE49-F238E27FC236}">
                <a16:creationId xmlns:a16="http://schemas.microsoft.com/office/drawing/2014/main" id="{281508D2-51DA-FC4B-B79A-2032E2B9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ilnice, exteriér, nákladní auto, ulice&#10;&#10;Popis byl vytvořen automaticky">
            <a:extLst>
              <a:ext uri="{FF2B5EF4-FFF2-40B4-BE49-F238E27FC236}">
                <a16:creationId xmlns:a16="http://schemas.microsoft.com/office/drawing/2014/main" id="{6BC91786-5E12-2E4D-810E-2700316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547235"/>
            <a:ext cx="7968208" cy="5312139"/>
          </a:xfrm>
          <a:prstGeom prst="rect">
            <a:avLst/>
          </a:prstGeom>
        </p:spPr>
      </p:pic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Zjištění faktické vady – počátek běhu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marL="252000" indent="-180000"/>
            <a:r>
              <a:rPr lang="cs-CZ" dirty="0"/>
              <a:t>přeposlání/nové odeslání zboží (38/3)</a:t>
            </a:r>
          </a:p>
          <a:p>
            <a:pPr marL="441000" lvl="1" indent="-180000"/>
            <a:r>
              <a:rPr lang="cs-CZ" dirty="0"/>
              <a:t>vyplývá z povaha věcí</a:t>
            </a:r>
          </a:p>
          <a:p>
            <a:pPr marL="441000" lvl="1" indent="-180000"/>
            <a:r>
              <a:rPr lang="cs-CZ" dirty="0"/>
              <a:t>K je obchodní společnost (koupě za účelem dalšího prodeje)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9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Zjištění faktické vady – počátek běhu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několik rozhodnutí – IHNED</a:t>
            </a:r>
          </a:p>
          <a:p>
            <a:pPr marL="252000" indent="-180000"/>
            <a:r>
              <a:rPr lang="cs-CZ" dirty="0"/>
              <a:t>když má být spojeno/smícháno - předtím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Zjištění faktické vady – délka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3863832" cy="4139998"/>
          </a:xfrm>
        </p:spPr>
        <p:txBody>
          <a:bodyPr/>
          <a:lstStyle/>
          <a:p>
            <a:pPr marL="252000" indent="-180000"/>
            <a:r>
              <a:rPr lang="cs-CZ" dirty="0"/>
              <a:t>co nejkratší</a:t>
            </a:r>
          </a:p>
          <a:p>
            <a:pPr marL="252000" indent="-180000"/>
            <a:r>
              <a:rPr lang="cs-CZ" dirty="0"/>
              <a:t>technologická náročnost</a:t>
            </a:r>
          </a:p>
          <a:p>
            <a:pPr marL="252000" indent="-180000"/>
            <a:r>
              <a:rPr lang="cs-CZ" dirty="0"/>
              <a:t>subjektivní vlastnosti K, jeho odbornost</a:t>
            </a:r>
          </a:p>
          <a:p>
            <a:pPr marL="252000" indent="-180000"/>
            <a:r>
              <a:rPr lang="cs-CZ" dirty="0"/>
              <a:t>kazivost, sezonnost zboží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3" name="Obrázek 2" descr="Obsah obrázku sport, kurt, hra, silnice&#10;&#10;Popis byl vytvořen automaticky">
            <a:extLst>
              <a:ext uri="{FF2B5EF4-FFF2-40B4-BE49-F238E27FC236}">
                <a16:creationId xmlns:a16="http://schemas.microsoft.com/office/drawing/2014/main" id="{4B3DC056-A1D4-8E40-BB7F-4C026D965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745854"/>
            <a:ext cx="7601273" cy="50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7AE38A-B38C-FC45-8AE8-2C83FE36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329ADC7-5251-5841-8B4B-56F872E56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OZNÁMENÍ VADY</a:t>
            </a:r>
          </a:p>
        </p:txBody>
      </p:sp>
    </p:spTree>
    <p:extLst>
      <p:ext uri="{BB962C8B-B14F-4D97-AF65-F5344CB8AC3E}">
        <p14:creationId xmlns:p14="http://schemas.microsoft.com/office/powerpoint/2010/main" val="354687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jakmile zboží neodpovídá čl. 35, nutnost vytknout vady</a:t>
            </a:r>
          </a:p>
          <a:p>
            <a:pPr marL="252000" indent="-180000"/>
            <a:r>
              <a:rPr lang="cs-CZ" dirty="0"/>
              <a:t>týká se i plnění </a:t>
            </a:r>
            <a:r>
              <a:rPr lang="cs-CZ" dirty="0" err="1"/>
              <a:t>aliud</a:t>
            </a:r>
            <a:r>
              <a:rPr lang="cs-CZ" dirty="0"/>
              <a:t> (jedná se o plnění s vadami)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3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 - obsah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P má být schopen posoudit, zda zboží má vady a má reagovat</a:t>
            </a:r>
          </a:p>
          <a:p>
            <a:pPr marL="441000" lvl="1" indent="-180000"/>
            <a:r>
              <a:rPr lang="cs-CZ" dirty="0"/>
              <a:t>zajistit důkazy</a:t>
            </a:r>
          </a:p>
          <a:p>
            <a:pPr marL="441000" lvl="1" indent="-180000"/>
            <a:r>
              <a:rPr lang="cs-CZ" dirty="0"/>
              <a:t>řešit se svými dodavateli</a:t>
            </a:r>
          </a:p>
          <a:p>
            <a:pPr marL="441000" lvl="1" indent="-180000"/>
            <a:r>
              <a:rPr lang="cs-CZ" dirty="0"/>
              <a:t>možnost odstranění vad (právo druhého plnění čl. 37/48)</a:t>
            </a:r>
          </a:p>
          <a:p>
            <a:pPr marL="252000" indent="-180000"/>
            <a:r>
              <a:rPr lang="cs-CZ" dirty="0"/>
              <a:t>nutné bližší odůvodnění, dostatečné přesné, nesmí být obecné (P nemusí zjišťovat, co měl K na mysli)</a:t>
            </a:r>
          </a:p>
          <a:p>
            <a:pPr marL="441000" lvl="1" indent="-180000"/>
            <a:r>
              <a:rPr lang="cs-CZ" dirty="0"/>
              <a:t>chybějící množství</a:t>
            </a:r>
          </a:p>
          <a:p>
            <a:pPr marL="441000" lvl="1" indent="-180000"/>
            <a:r>
              <a:rPr lang="cs-CZ" dirty="0"/>
              <a:t>počet vadných kusů</a:t>
            </a:r>
          </a:p>
          <a:p>
            <a:pPr marL="441000" lvl="1" indent="-180000"/>
            <a:r>
              <a:rPr lang="cs-CZ" dirty="0"/>
              <a:t>sériová čísla</a:t>
            </a:r>
          </a:p>
          <a:p>
            <a:pPr marL="441000" lvl="1" indent="-180000"/>
            <a:r>
              <a:rPr lang="cs-CZ" dirty="0"/>
              <a:t>fotografie</a:t>
            </a:r>
          </a:p>
        </p:txBody>
      </p:sp>
    </p:spTree>
    <p:extLst>
      <p:ext uri="{BB962C8B-B14F-4D97-AF65-F5344CB8AC3E}">
        <p14:creationId xmlns:p14="http://schemas.microsoft.com/office/powerpoint/2010/main" val="200235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Typologie vad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faktické </a:t>
            </a:r>
            <a:r>
              <a:rPr lang="cs-CZ" dirty="0" err="1"/>
              <a:t>vs</a:t>
            </a:r>
            <a:r>
              <a:rPr lang="cs-CZ" dirty="0"/>
              <a:t> právní</a:t>
            </a:r>
          </a:p>
          <a:p>
            <a:pPr marL="252000" indent="-180000"/>
            <a:r>
              <a:rPr lang="cs-CZ" dirty="0"/>
              <a:t>kvalitativní </a:t>
            </a:r>
            <a:r>
              <a:rPr lang="cs-CZ" dirty="0" err="1"/>
              <a:t>vs</a:t>
            </a:r>
            <a:r>
              <a:rPr lang="cs-CZ" dirty="0"/>
              <a:t> kvantitativní</a:t>
            </a:r>
          </a:p>
          <a:p>
            <a:pPr marL="252000" indent="-180000"/>
            <a:r>
              <a:rPr lang="cs-CZ" dirty="0"/>
              <a:t>zjevné </a:t>
            </a:r>
            <a:r>
              <a:rPr lang="cs-CZ" dirty="0" err="1"/>
              <a:t>vs</a:t>
            </a:r>
            <a:r>
              <a:rPr lang="cs-CZ" dirty="0"/>
              <a:t> skryté</a:t>
            </a:r>
          </a:p>
          <a:p>
            <a:pPr marL="252000" indent="-180000"/>
            <a:r>
              <a:rPr lang="cs-CZ" dirty="0"/>
              <a:t>podstatné </a:t>
            </a:r>
            <a:r>
              <a:rPr lang="cs-CZ" dirty="0" err="1"/>
              <a:t>vs</a:t>
            </a:r>
            <a:r>
              <a:rPr lang="cs-CZ" dirty="0"/>
              <a:t> nepodstatné</a:t>
            </a:r>
          </a:p>
          <a:p>
            <a:pPr marL="252000" indent="-180000"/>
            <a:r>
              <a:rPr lang="cs-CZ" dirty="0"/>
              <a:t>odstranitelné </a:t>
            </a:r>
            <a:r>
              <a:rPr lang="cs-CZ" dirty="0" err="1"/>
              <a:t>vs</a:t>
            </a:r>
            <a:r>
              <a:rPr lang="cs-CZ" dirty="0"/>
              <a:t> neodstranitelné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D14B7E-EE2D-7F40-A44C-8E3CBBFEB568}"/>
              </a:ext>
            </a:extLst>
          </p:cNvPr>
          <p:cNvSpPr txBox="1"/>
          <p:nvPr/>
        </p:nvSpPr>
        <p:spPr>
          <a:xfrm>
            <a:off x="7176120" y="2192341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 </a:t>
            </a:r>
            <a:r>
              <a:rPr lang="cs-CZ" sz="2400" b="1" dirty="0">
                <a:solidFill>
                  <a:srgbClr val="9201DD"/>
                </a:solidFill>
              </a:rPr>
              <a:t>různé účely </a:t>
            </a:r>
            <a:r>
              <a:rPr lang="cs-CZ" sz="2400" dirty="0"/>
              <a:t>(v různých fázích vztahu mezi prodávajícím a kupujícím) je relevantní </a:t>
            </a:r>
            <a:r>
              <a:rPr lang="cs-CZ" sz="2400" b="1" dirty="0">
                <a:solidFill>
                  <a:srgbClr val="9201DD"/>
                </a:solidFill>
              </a:rPr>
              <a:t>různé členění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 - obsah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ok, když sice chybí, ale prodávající akceptoval (nemůže následně vzít zpět)</a:t>
            </a:r>
          </a:p>
          <a:p>
            <a:pPr marL="252000" indent="-180000"/>
            <a:r>
              <a:rPr lang="cs-CZ" dirty="0"/>
              <a:t>není to nutné u plnění </a:t>
            </a:r>
            <a:r>
              <a:rPr lang="cs-CZ" dirty="0" err="1"/>
              <a:t>aliud</a:t>
            </a:r>
            <a:endParaRPr lang="cs-CZ" dirty="0"/>
          </a:p>
          <a:p>
            <a:pPr marL="252000" indent="-180000"/>
            <a:r>
              <a:rPr lang="cs-CZ" dirty="0"/>
              <a:t>jazyk shodný s jazykem smlouvy</a:t>
            </a:r>
          </a:p>
          <a:p>
            <a:pPr marL="252000" indent="-180000"/>
            <a:r>
              <a:rPr lang="cs-CZ" dirty="0"/>
              <a:t>případné nejasnosti – čl. 8</a:t>
            </a:r>
          </a:p>
        </p:txBody>
      </p:sp>
    </p:spTree>
    <p:extLst>
      <p:ext uri="{BB962C8B-B14F-4D97-AF65-F5344CB8AC3E}">
        <p14:creationId xmlns:p14="http://schemas.microsoft.com/office/powerpoint/2010/main" val="173269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 – počátek běhu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bez zbytečného odkladu</a:t>
            </a:r>
          </a:p>
          <a:p>
            <a:pPr marL="441000" lvl="1" indent="-180000"/>
            <a:r>
              <a:rPr lang="cs-CZ" dirty="0"/>
              <a:t>po prohlídce</a:t>
            </a:r>
          </a:p>
          <a:p>
            <a:pPr marL="441000" lvl="1" indent="-180000"/>
            <a:r>
              <a:rPr lang="cs-CZ" dirty="0"/>
              <a:t>po zjištění skryté vady</a:t>
            </a:r>
          </a:p>
          <a:p>
            <a:pPr marL="441000" lvl="1" indent="-180000"/>
            <a:r>
              <a:rPr lang="cs-CZ" dirty="0"/>
              <a:t>po sdělení dalším K při </a:t>
            </a:r>
            <a:r>
              <a:rPr lang="cs-CZ" dirty="0" err="1"/>
              <a:t>přeprodeji</a:t>
            </a:r>
            <a:endParaRPr lang="cs-CZ" dirty="0"/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940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 – délka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vliv</a:t>
            </a:r>
          </a:p>
          <a:p>
            <a:pPr marL="441000" lvl="1" indent="-180000"/>
            <a:r>
              <a:rPr lang="cs-CZ" dirty="0"/>
              <a:t>volba nároku (ponechání a sleva – delší, vrácení zboží – kratší)</a:t>
            </a:r>
          </a:p>
          <a:p>
            <a:pPr marL="441000" lvl="1" indent="-180000"/>
            <a:r>
              <a:rPr lang="cs-CZ" dirty="0"/>
              <a:t>rozpor s dobrými mravy (dodání podvodného charakteru – delší)</a:t>
            </a:r>
          </a:p>
          <a:p>
            <a:pPr marL="441000" lvl="1" indent="-180000"/>
            <a:r>
              <a:rPr lang="cs-CZ" dirty="0"/>
              <a:t>menší společnost, sdílené pozice – delší</a:t>
            </a:r>
          </a:p>
          <a:p>
            <a:pPr marL="441000" lvl="1" indent="-180000"/>
            <a:r>
              <a:rPr lang="cs-CZ" dirty="0"/>
              <a:t>vetší, dobře organizovaná společnost - kratší</a:t>
            </a:r>
          </a:p>
          <a:p>
            <a:pPr marL="252000" indent="-180000"/>
            <a:r>
              <a:rPr lang="cs-CZ" dirty="0"/>
              <a:t>svátky a dny pracovního klidu se nezapočítávají</a:t>
            </a:r>
          </a:p>
          <a:p>
            <a:pPr marL="252000" indent="-180000"/>
            <a:r>
              <a:rPr lang="cs-CZ" dirty="0"/>
              <a:t>jestliže je provedeno včasné oznámení, není rozhodující, že nebyla řádně provedena kontrola dle 38</a:t>
            </a:r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022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 – délka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rostliny, ovoce, zelenina – den</a:t>
            </a:r>
          </a:p>
          <a:p>
            <a:pPr marL="252000" indent="-180000"/>
            <a:r>
              <a:rPr lang="cs-CZ" dirty="0"/>
              <a:t>maso, mléčné výrobky – podobné, max. o něco delší</a:t>
            </a:r>
          </a:p>
          <a:p>
            <a:pPr marL="252000" indent="-180000"/>
            <a:r>
              <a:rPr lang="cs-CZ" dirty="0"/>
              <a:t>směřuje k 14 dnům </a:t>
            </a:r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68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Oznámení faktické vady – délka lhůty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max. 2 roky od převzetí zboží</a:t>
            </a:r>
          </a:p>
          <a:p>
            <a:pPr marL="252000" indent="-180000"/>
            <a:r>
              <a:rPr lang="cs-CZ" dirty="0"/>
              <a:t>objektivní lhůta</a:t>
            </a:r>
          </a:p>
          <a:p>
            <a:pPr marL="252000" indent="-180000"/>
            <a:r>
              <a:rPr lang="cs-CZ" dirty="0"/>
              <a:t>skryté vady</a:t>
            </a:r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25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dirty="0"/>
              <a:t>Oznámení faktické vady – důkazní břemeno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252000" indent="-180000"/>
            <a:r>
              <a:rPr lang="cs-CZ"/>
              <a:t>nese K</a:t>
            </a:r>
          </a:p>
          <a:p>
            <a:pPr marL="441000" lvl="1" indent="-180000"/>
            <a:r>
              <a:rPr lang="cs-CZ"/>
              <a:t>zkontroloval</a:t>
            </a:r>
          </a:p>
          <a:p>
            <a:pPr marL="441000" lvl="1" indent="-180000"/>
            <a:r>
              <a:rPr lang="cs-CZ"/>
              <a:t>oznámil</a:t>
            </a:r>
          </a:p>
          <a:p>
            <a:pPr marL="252000" indent="-180000"/>
            <a:r>
              <a:rPr lang="cs-CZ"/>
              <a:t>nestačí pouhé odmítnutí zaplatit</a:t>
            </a:r>
          </a:p>
          <a:p>
            <a:pPr marL="252000" indent="-180000"/>
            <a:r>
              <a:rPr lang="cs-CZ"/>
              <a:t>ústnost/telefonické oznámení?</a:t>
            </a:r>
          </a:p>
          <a:p>
            <a:pPr marL="252000" indent="-180000"/>
            <a:r>
              <a:rPr lang="cs-CZ"/>
              <a:t>svědci? (telefonát v cizím jazyce)</a:t>
            </a:r>
          </a:p>
          <a:p>
            <a:pPr marL="441000" lvl="1" indent="-18000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2ADCE2-A908-164E-AE3B-3033FF56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54">
            <a:off x="7332895" y="2181324"/>
            <a:ext cx="3096344" cy="30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7AE38A-B38C-FC45-8AE8-2C83FE36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329ADC7-5251-5841-8B4B-56F872E56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ZMÍRNĚNÍ</a:t>
            </a:r>
          </a:p>
        </p:txBody>
      </p:sp>
    </p:spTree>
    <p:extLst>
      <p:ext uri="{BB962C8B-B14F-4D97-AF65-F5344CB8AC3E}">
        <p14:creationId xmlns:p14="http://schemas.microsoft.com/office/powerpoint/2010/main" val="3956597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Prodávající věděl/nemohl nevědět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8256320" cy="4139998"/>
          </a:xfrm>
        </p:spPr>
        <p:txBody>
          <a:bodyPr/>
          <a:lstStyle/>
          <a:p>
            <a:pPr marL="252000" indent="-180000"/>
            <a:r>
              <a:rPr lang="cs-CZ" dirty="0"/>
              <a:t>čl. 40</a:t>
            </a:r>
          </a:p>
          <a:p>
            <a:pPr marL="252000" indent="-180000"/>
            <a:r>
              <a:rPr lang="cs-CZ" dirty="0"/>
              <a:t>hrubá nedbalost na straně P</a:t>
            </a:r>
          </a:p>
          <a:p>
            <a:pPr marL="441000" lvl="1" indent="-180000"/>
            <a:r>
              <a:rPr lang="cs-CZ" dirty="0"/>
              <a:t>přehlédnutí evidentních závažných vad</a:t>
            </a:r>
          </a:p>
          <a:p>
            <a:pPr marL="441000" lvl="1" indent="-180000"/>
            <a:r>
              <a:rPr lang="cs-CZ" dirty="0"/>
              <a:t>plnění </a:t>
            </a:r>
            <a:r>
              <a:rPr lang="cs-CZ" dirty="0" err="1"/>
              <a:t>aliud</a:t>
            </a:r>
            <a:endParaRPr lang="cs-CZ" dirty="0"/>
          </a:p>
          <a:p>
            <a:pPr marL="441000" lvl="1" indent="-180000"/>
            <a:r>
              <a:rPr lang="cs-CZ" dirty="0"/>
              <a:t>podvodné jednání, zlý úmysl P</a:t>
            </a:r>
          </a:p>
          <a:p>
            <a:pPr marL="252000" indent="-180000"/>
            <a:r>
              <a:rPr lang="cs-CZ" dirty="0"/>
              <a:t>P nepotřebuje, aby mu byly vady oznámeny, protože o nich ví (nemůže nevědět), proto očekává, že K uplatní nároky</a:t>
            </a:r>
          </a:p>
          <a:p>
            <a:pPr marL="252000" indent="-180000"/>
            <a:r>
              <a:rPr lang="cs-CZ" dirty="0"/>
              <a:t>pojistka pro K a oslabení pozice P</a:t>
            </a:r>
          </a:p>
          <a:p>
            <a:pPr marL="252000" indent="-180000"/>
            <a:r>
              <a:rPr lang="cs-CZ" dirty="0"/>
              <a:t>proto omezeno pouze na zvláštní (dokonce výjimečné) případy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  <p:pic>
        <p:nvPicPr>
          <p:cNvPr id="3" name="Obrázek 2" descr="Obsah obrázku podepsat, exteriér, text, ulice&#10;&#10;Popis byl vytvořen automaticky">
            <a:extLst>
              <a:ext uri="{FF2B5EF4-FFF2-40B4-BE49-F238E27FC236}">
                <a16:creationId xmlns:a16="http://schemas.microsoft.com/office/drawing/2014/main" id="{B4C49C47-7E59-CD4B-9CF2-D9CAB8C00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14" y="224718"/>
            <a:ext cx="3204282" cy="32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Prodávající věděl/nemohl nevědět – důkazní </a:t>
            </a:r>
            <a:r>
              <a:rPr lang="cs-CZ" cap="small" dirty="0" err="1"/>
              <a:t>bř</a:t>
            </a:r>
            <a:r>
              <a:rPr lang="cs-CZ" cap="small" dirty="0"/>
              <a:t>.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není jednotný přístup</a:t>
            </a:r>
          </a:p>
          <a:p>
            <a:pPr marL="252000" indent="-180000"/>
            <a:r>
              <a:rPr lang="cs-CZ" dirty="0"/>
              <a:t>u P že jeho vědomost nedosahovala dané stavu</a:t>
            </a:r>
          </a:p>
          <a:p>
            <a:pPr marL="252000" indent="-180000"/>
            <a:r>
              <a:rPr lang="cs-CZ" dirty="0"/>
              <a:t>běžně sice K, ale čl. 40 je výjimka</a:t>
            </a:r>
          </a:p>
          <a:p>
            <a:pPr marL="441000" lvl="1" indent="-180000"/>
            <a:r>
              <a:rPr lang="cs-CZ" dirty="0"/>
              <a:t>záleží na povaze vad</a:t>
            </a:r>
          </a:p>
          <a:p>
            <a:pPr marL="441000" lvl="1" indent="-180000"/>
            <a:r>
              <a:rPr lang="cs-CZ" dirty="0"/>
              <a:t>zásada „důkazní blízkosti“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328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Prodávající věděl/nemohl nevědět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i="1" dirty="0"/>
              <a:t>stočení km u auta s cílem vyhnout se čl. 35/3</a:t>
            </a:r>
          </a:p>
          <a:p>
            <a:pPr marL="252000" indent="-180000"/>
            <a:r>
              <a:rPr lang="cs-CZ" i="1" dirty="0"/>
              <a:t>navrtání zkušebních děr P, což dokládá, že si byl vědom nevhodné velikosti</a:t>
            </a:r>
          </a:p>
          <a:p>
            <a:pPr marL="252000" indent="-180000"/>
            <a:r>
              <a:rPr lang="cs-CZ" i="1" dirty="0"/>
              <a:t>zředění vína vodou – P musel vědět, protože je patrný zlý úmysl</a:t>
            </a:r>
          </a:p>
          <a:p>
            <a:pPr marL="252000" indent="-180000"/>
            <a:r>
              <a:rPr lang="cs-CZ" i="1" dirty="0"/>
              <a:t>P věděl, že K chce kombinovat dveře a zárubně, ale dodal 176 zárubní a pouze 22 dveří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B43558E-769A-CA58-01AD-959D566A97C3}"/>
                  </a:ext>
                </a:extLst>
              </p14:cNvPr>
              <p14:cNvContentPartPr/>
              <p14:nvPr/>
            </p14:nvContentPartPr>
            <p14:xfrm>
              <a:off x="4174933" y="1513230"/>
              <a:ext cx="32040" cy="216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B43558E-769A-CA58-01AD-959D566A9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4413" y="1492710"/>
                <a:ext cx="7272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667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7AE38A-B38C-FC45-8AE8-2C83FE36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329ADC7-5251-5841-8B4B-56F872E56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REKLAMACE</a:t>
            </a:r>
          </a:p>
        </p:txBody>
      </p:sp>
    </p:spTree>
    <p:extLst>
      <p:ext uri="{BB962C8B-B14F-4D97-AF65-F5344CB8AC3E}">
        <p14:creationId xmlns:p14="http://schemas.microsoft.com/office/powerpoint/2010/main" val="423092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Omluvitelné důvody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marL="252000" indent="-180000"/>
            <a:r>
              <a:rPr lang="cs-CZ" dirty="0"/>
              <a:t>čl. 44 (faktické i právní vady)</a:t>
            </a:r>
          </a:p>
          <a:p>
            <a:pPr marL="252000" indent="-180000"/>
            <a:r>
              <a:rPr lang="cs-CZ" dirty="0"/>
              <a:t>nejen neoznámení, ale i neprovedení kontroly (u vad faktických)</a:t>
            </a:r>
          </a:p>
          <a:p>
            <a:pPr marL="252000" indent="-180000"/>
            <a:r>
              <a:rPr lang="cs-CZ" dirty="0"/>
              <a:t>omluvitelnost </a:t>
            </a:r>
            <a:r>
              <a:rPr lang="cs-CZ" dirty="0" err="1"/>
              <a:t>vs</a:t>
            </a:r>
            <a:r>
              <a:rPr lang="cs-CZ" dirty="0"/>
              <a:t> přiměřenost důvodu</a:t>
            </a:r>
          </a:p>
          <a:p>
            <a:pPr marL="252000" indent="-180000"/>
            <a:r>
              <a:rPr lang="cs-CZ" dirty="0"/>
              <a:t>dopadá pouze na 39/1 (nelze překročit 2 roky dle 39/2)</a:t>
            </a:r>
          </a:p>
          <a:p>
            <a:pPr marL="252000" indent="-180000"/>
            <a:r>
              <a:rPr lang="cs-CZ" dirty="0"/>
              <a:t>málo úspěšné v praxi (výrazně více zamítavých než kladných rozhodnutí)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D0E92573-04B1-7043-B26D-89A488538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486">
            <a:off x="5878609" y="1696022"/>
            <a:ext cx="5508657" cy="27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7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Omluvitelné důvody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i="1" dirty="0"/>
              <a:t>vadný znalecký posudek, vadné osvědčení o kontrole (neseděl objem a jakost kokosového paliva)</a:t>
            </a:r>
          </a:p>
          <a:p>
            <a:pPr marL="252000" indent="-180000"/>
            <a:r>
              <a:rPr lang="cs-CZ" i="1" dirty="0"/>
              <a:t>oznámení mělo být provedeno do 50 dnů od převzetí (v přístavu, kde nešlo provést kontrolu)</a:t>
            </a:r>
          </a:p>
          <a:p>
            <a:pPr marL="252000" indent="-180000"/>
            <a:r>
              <a:rPr lang="cs-CZ" i="1" dirty="0"/>
              <a:t>oznámení těsně po řádném termín a P zároveň nevznikla žádná újma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19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7AE38A-B38C-FC45-8AE8-2C83FE36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329ADC7-5251-5841-8B4B-56F872E56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SYSTÉM NÁROKŮ</a:t>
            </a:r>
          </a:p>
        </p:txBody>
      </p:sp>
    </p:spTree>
    <p:extLst>
      <p:ext uri="{BB962C8B-B14F-4D97-AF65-F5344CB8AC3E}">
        <p14:creationId xmlns:p14="http://schemas.microsoft.com/office/powerpoint/2010/main" val="2322244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Nároky z vad</a:t>
            </a:r>
            <a:endParaRPr lang="cs-CZ" cap="small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9E442D9B-57C3-674D-8ACE-5B45A8FC9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630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7C66C73-4579-B44D-9A7E-325D2A0B58E7}"/>
              </a:ext>
            </a:extLst>
          </p:cNvPr>
          <p:cNvSpPr txBox="1"/>
          <p:nvPr/>
        </p:nvSpPr>
        <p:spPr>
          <a:xfrm>
            <a:off x="8832304" y="2420888"/>
            <a:ext cx="12715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rgbClr val="9201DD"/>
                </a:solidFill>
              </a:rPr>
              <a:t>podstatné porušení smlouvy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BD2780-0573-DC4B-BE73-6E81154FC2E4}"/>
              </a:ext>
            </a:extLst>
          </p:cNvPr>
          <p:cNvSpPr txBox="1"/>
          <p:nvPr/>
        </p:nvSpPr>
        <p:spPr>
          <a:xfrm>
            <a:off x="1199456" y="3068960"/>
            <a:ext cx="2640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uplatňovány </a:t>
            </a:r>
            <a:r>
              <a:rPr lang="cs-CZ" sz="2000" b="1" dirty="0"/>
              <a:t>vedle</a:t>
            </a:r>
            <a:r>
              <a:rPr lang="cs-CZ" sz="2000" dirty="0"/>
              <a:t> nároku na náhradu škody (ale kumulace nároků </a:t>
            </a:r>
            <a:r>
              <a:rPr lang="cs-CZ" sz="2000" b="1" dirty="0"/>
              <a:t>nesmí vést k obohacení </a:t>
            </a:r>
            <a:r>
              <a:rPr lang="cs-CZ" sz="2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76327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červená&#10;&#10;Popis byl vytvořen automaticky">
            <a:extLst>
              <a:ext uri="{FF2B5EF4-FFF2-40B4-BE49-F238E27FC236}">
                <a16:creationId xmlns:a16="http://schemas.microsoft.com/office/drawing/2014/main" id="{10568FD3-1A3E-9C4E-9EDB-E11C16AA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689">
            <a:off x="5992699" y="1129629"/>
            <a:ext cx="6887997" cy="5165998"/>
          </a:xfrm>
          <a:prstGeom prst="rect">
            <a:avLst/>
          </a:prstGeom>
        </p:spPr>
      </p:pic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Sleva z kupní ceny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528128" cy="4041254"/>
          </a:xfrm>
        </p:spPr>
        <p:txBody>
          <a:bodyPr/>
          <a:lstStyle/>
          <a:p>
            <a:pPr marL="252000" indent="-180000"/>
            <a:r>
              <a:rPr lang="cs-CZ" dirty="0"/>
              <a:t>bez ohledu na podstatnost porušení smlouvy</a:t>
            </a:r>
          </a:p>
          <a:p>
            <a:pPr marL="252000" indent="-180000"/>
            <a:r>
              <a:rPr lang="cs-CZ" dirty="0"/>
              <a:t>bez ohledu na zaplacení</a:t>
            </a:r>
          </a:p>
          <a:p>
            <a:pPr marL="252000" indent="-180000"/>
            <a:r>
              <a:rPr lang="cs-CZ" dirty="0"/>
              <a:t>vyloučeno v případě čl. 37/48 (preference)</a:t>
            </a:r>
          </a:p>
          <a:p>
            <a:pPr marL="252000" indent="-180000"/>
            <a:r>
              <a:rPr lang="cs-CZ" dirty="0"/>
              <a:t>odmítne-li K druhé plnění, ztrácí nárok na slevu</a:t>
            </a:r>
          </a:p>
          <a:p>
            <a:pPr marL="252000" indent="-180000"/>
            <a:r>
              <a:rPr lang="cs-CZ" dirty="0"/>
              <a:t>výpočet stanoven Úmluvou (lze nahradit dohodou stran)</a:t>
            </a:r>
          </a:p>
          <a:p>
            <a:pPr marL="252000" indent="-180000"/>
            <a:r>
              <a:rPr lang="cs-CZ" dirty="0"/>
              <a:t>po uplatnění nároku na slevu již není nutné uplatňovat započtení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005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hračka, bílá, malé&#10;&#10;Popis byl vytvořen automaticky">
            <a:extLst>
              <a:ext uri="{FF2B5EF4-FFF2-40B4-BE49-F238E27FC236}">
                <a16:creationId xmlns:a16="http://schemas.microsoft.com/office/drawing/2014/main" id="{480C05EA-DD27-AE46-9622-34F2C36C2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62519"/>
            <a:ext cx="4762500" cy="3200400"/>
          </a:xfrm>
          <a:prstGeom prst="rect">
            <a:avLst/>
          </a:prstGeom>
        </p:spPr>
      </p:pic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Oprava zboží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lze u faktických kvalitativních vad</a:t>
            </a:r>
          </a:p>
          <a:p>
            <a:pPr marL="252000" indent="-180000"/>
            <a:r>
              <a:rPr lang="cs-CZ" dirty="0"/>
              <a:t>nelze u právních a kvantitativních vad</a:t>
            </a:r>
          </a:p>
          <a:p>
            <a:pPr marL="252000" indent="-180000"/>
            <a:r>
              <a:rPr lang="cs-CZ" dirty="0"/>
              <a:t>vyloučen v případě, kdy prodávající prokáže, že oprava není s přihlédnutím k okolnostem případu možná (hledisko přiměřenosti)</a:t>
            </a:r>
          </a:p>
          <a:p>
            <a:pPr marL="441000" lvl="1" indent="-180000"/>
            <a:r>
              <a:rPr lang="cs-CZ" dirty="0"/>
              <a:t>náklady na opravu</a:t>
            </a:r>
          </a:p>
          <a:p>
            <a:pPr marL="441000" lvl="1" indent="-180000"/>
            <a:r>
              <a:rPr lang="cs-CZ" dirty="0"/>
              <a:t>nehospodárnost</a:t>
            </a:r>
          </a:p>
          <a:p>
            <a:pPr marL="441000" lvl="1" indent="-180000"/>
            <a:r>
              <a:rPr lang="cs-CZ" dirty="0"/>
              <a:t>pokud vyšší, než náklady na výměnu, oprava je vyloučena</a:t>
            </a:r>
          </a:p>
          <a:p>
            <a:pPr marL="441000" lvl="1" indent="-180000"/>
            <a:r>
              <a:rPr lang="cs-CZ" dirty="0"/>
              <a:t>P není výrobcem a není schopen bez problémů požadovat opravu od třetí osoby</a:t>
            </a:r>
          </a:p>
          <a:p>
            <a:pPr marL="441000" lvl="1" indent="-180000"/>
            <a:r>
              <a:rPr lang="cs-CZ" dirty="0"/>
              <a:t>K si může opravit sám (náklady nárokuje jako náhradu škody)</a:t>
            </a:r>
          </a:p>
          <a:p>
            <a:pPr marL="441000" lvl="1" indent="-180000"/>
            <a:r>
              <a:rPr lang="cs-CZ" dirty="0"/>
              <a:t>obecně – dobré mravy, poctivý obchodní styk</a:t>
            </a:r>
          </a:p>
          <a:p>
            <a:pPr marL="252000" indent="-180000"/>
            <a:r>
              <a:rPr lang="cs-CZ" dirty="0"/>
              <a:t>K může omezit lhůtou dle 47, respektive je omezeno lhůtou dle 48/2</a:t>
            </a:r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416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3906D6D-C1BD-0143-9462-59E9FAC4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2712" cy="4139997"/>
          </a:xfrm>
          <a:prstGeom prst="rect">
            <a:avLst/>
          </a:prstGeom>
        </p:spPr>
      </p:pic>
      <p:sp>
        <p:nvSpPr>
          <p:cNvPr id="31747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dirty="0"/>
              <a:t>Výměna zboží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252000" indent="-180000"/>
            <a:r>
              <a:rPr lang="cs-CZ" dirty="0"/>
              <a:t>podstatné porušení smlouvy</a:t>
            </a:r>
          </a:p>
          <a:p>
            <a:pPr marL="441000" lvl="1" indent="-180000"/>
            <a:r>
              <a:rPr lang="cs-CZ" dirty="0" err="1"/>
              <a:t>neopravitelnost</a:t>
            </a:r>
            <a:r>
              <a:rPr lang="cs-CZ" dirty="0"/>
              <a:t> (včetně neúměrných časových a finančních požadavků)</a:t>
            </a:r>
          </a:p>
          <a:p>
            <a:pPr marL="441000" lvl="1" indent="-180000"/>
            <a:r>
              <a:rPr lang="cs-CZ" dirty="0"/>
              <a:t>nepoužitelnost (lze-li použít, a to i jinak, než bylo původně plánováno, lze-li prodat, i když se slevou, nejedná se o podstatné porušení smlouvy – neplatí, když K se zbožím nižší kvality neobchoduje)</a:t>
            </a:r>
          </a:p>
          <a:p>
            <a:pPr marL="441000" lvl="1" indent="-180000"/>
            <a:r>
              <a:rPr lang="cs-CZ" dirty="0"/>
              <a:t>u zaměnitelného zboží – zpravidla nikoliv</a:t>
            </a:r>
          </a:p>
          <a:p>
            <a:pPr marL="441000" lvl="1" indent="-180000"/>
            <a:r>
              <a:rPr lang="cs-CZ" dirty="0" err="1"/>
              <a:t>aliud</a:t>
            </a:r>
            <a:r>
              <a:rPr lang="cs-CZ" dirty="0"/>
              <a:t> automaticky nemusí znamenat podstatné porušení smlouvy</a:t>
            </a:r>
          </a:p>
          <a:p>
            <a:pPr marL="252000" indent="-180000"/>
            <a:r>
              <a:rPr lang="cs-CZ" dirty="0"/>
              <a:t>lze si sjednat</a:t>
            </a:r>
          </a:p>
          <a:p>
            <a:pPr marL="252000" indent="-180000"/>
            <a:r>
              <a:rPr lang="cs-CZ" dirty="0"/>
              <a:t>nelze uplatnit, jestliže K není schopen vrátit zboží v podstatě v nezměněném stavu (82)</a:t>
            </a:r>
          </a:p>
          <a:p>
            <a:pPr marL="252000" indent="-180000"/>
            <a:r>
              <a:rPr lang="cs-CZ" dirty="0"/>
              <a:t>K může omezit lhůtou dle 47, respektive je omezeno lhůtou dle 48/2</a:t>
            </a:r>
          </a:p>
          <a:p>
            <a:pPr marL="72000" indent="0">
              <a:buNone/>
            </a:pPr>
            <a:endParaRPr lang="cs-CZ" dirty="0"/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980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Odstoupení od smlouvy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nelze očekávat po K, že bude dále v plnění smlouvy pokračovat</a:t>
            </a:r>
          </a:p>
          <a:p>
            <a:pPr marL="252000" indent="-180000"/>
            <a:r>
              <a:rPr lang="cs-CZ" dirty="0"/>
              <a:t>nutné podstatné porušení smlouvy</a:t>
            </a:r>
          </a:p>
          <a:p>
            <a:pPr marL="252000" indent="-180000"/>
            <a:r>
              <a:rPr lang="cs-CZ" dirty="0"/>
              <a:t>nejen vadnost</a:t>
            </a:r>
          </a:p>
          <a:p>
            <a:pPr marL="441000" lvl="1" indent="-180000"/>
            <a:r>
              <a:rPr lang="cs-CZ" dirty="0"/>
              <a:t>ihned v případ podstatného porušení smlouvy</a:t>
            </a:r>
          </a:p>
          <a:p>
            <a:pPr marL="441000" lvl="1" indent="-180000"/>
            <a:r>
              <a:rPr lang="cs-CZ" dirty="0"/>
              <a:t>podstatnost viz předcházející </a:t>
            </a:r>
            <a:r>
              <a:rPr lang="cs-CZ" dirty="0" err="1"/>
              <a:t>slide</a:t>
            </a:r>
            <a:endParaRPr lang="cs-CZ" dirty="0"/>
          </a:p>
          <a:p>
            <a:pPr marL="441000" lvl="1" indent="-180000"/>
            <a:r>
              <a:rPr lang="cs-CZ" dirty="0"/>
              <a:t>ve spojení se lhůtou dle 47 resp. 48/2</a:t>
            </a:r>
          </a:p>
          <a:p>
            <a:pPr marL="252000" indent="-180000"/>
            <a:r>
              <a:rPr lang="cs-CZ" dirty="0"/>
              <a:t>včasnost</a:t>
            </a:r>
          </a:p>
          <a:p>
            <a:pPr marL="441000" lvl="1" indent="-180000"/>
            <a:r>
              <a:rPr lang="cs-CZ" dirty="0"/>
              <a:t>buď ve spojení se lhůtou dle 47</a:t>
            </a:r>
          </a:p>
          <a:p>
            <a:pPr marL="441000" lvl="1" indent="-180000"/>
            <a:r>
              <a:rPr lang="cs-CZ" dirty="0"/>
              <a:t>FIX</a:t>
            </a:r>
          </a:p>
          <a:p>
            <a:pPr marL="441000" lvl="1" indent="-180000"/>
            <a:r>
              <a:rPr lang="cs-CZ" dirty="0"/>
              <a:t>omezeno v případě, že zboží bylo již dodáno</a:t>
            </a:r>
          </a:p>
          <a:p>
            <a:pPr marL="252000" indent="-180000"/>
            <a:endParaRPr lang="cs-CZ" dirty="0"/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667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Odstoupení od smlouvy – kdy ano/ne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nelze uplatnit, jestliže K není schopen vrátit zboží v podstatě v nezměněném stavu (82)</a:t>
            </a:r>
          </a:p>
          <a:p>
            <a:pPr marL="441000" lvl="1" indent="-180000"/>
            <a:r>
              <a:rPr lang="cs-CZ" dirty="0"/>
              <a:t>rozdíl musí být nepodstatný</a:t>
            </a:r>
          </a:p>
          <a:p>
            <a:pPr marL="441000" lvl="1" indent="-180000"/>
            <a:r>
              <a:rPr lang="cs-CZ" dirty="0"/>
              <a:t>může být případně opraveno (potom rozdíl hodnot)</a:t>
            </a:r>
          </a:p>
          <a:p>
            <a:pPr marL="252000" indent="-180000"/>
            <a:r>
              <a:rPr lang="cs-CZ" dirty="0"/>
              <a:t>neplatí když:</a:t>
            </a:r>
          </a:p>
          <a:p>
            <a:pPr marL="441000" lvl="1" indent="-180000"/>
            <a:r>
              <a:rPr lang="cs-CZ" dirty="0"/>
              <a:t>K nezpůsobil (vis major, vlastnost zboží – povaha, vada)</a:t>
            </a:r>
          </a:p>
          <a:p>
            <a:pPr marL="441000" lvl="1" indent="-180000"/>
            <a:r>
              <a:rPr lang="cs-CZ" dirty="0"/>
              <a:t>způsobeno prohlídkou</a:t>
            </a:r>
          </a:p>
          <a:p>
            <a:pPr marL="441000" lvl="1" indent="-180000"/>
            <a:r>
              <a:rPr lang="cs-CZ" dirty="0"/>
              <a:t>použití, spotřebování, zpracování běžným způsobem (šlo/nešlo zjistit předtím) </a:t>
            </a:r>
          </a:p>
          <a:p>
            <a:pPr marL="252000" lvl="1" indent="-180000">
              <a:lnSpc>
                <a:spcPct val="150000"/>
              </a:lnSpc>
            </a:pPr>
            <a:r>
              <a:rPr lang="cs-CZ" sz="2400" dirty="0">
                <a:ea typeface="+mn-ea"/>
                <a:cs typeface="+mn-cs"/>
              </a:rPr>
              <a:t>nemožnost vrácení prokazuje P</a:t>
            </a:r>
          </a:p>
          <a:p>
            <a:pPr marL="252000" lvl="1" indent="-180000">
              <a:lnSpc>
                <a:spcPct val="150000"/>
              </a:lnSpc>
            </a:pPr>
            <a:r>
              <a:rPr lang="cs-CZ" sz="2400" dirty="0">
                <a:ea typeface="+mn-ea"/>
                <a:cs typeface="+mn-cs"/>
              </a:rPr>
              <a:t>výjimky prokazuje K</a:t>
            </a:r>
          </a:p>
          <a:p>
            <a:pPr marL="441000" lvl="1" indent="-180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301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dirty="0"/>
              <a:t>Odstoupení od smlouvy – účinky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zánik povinností</a:t>
            </a:r>
          </a:p>
          <a:p>
            <a:pPr marL="252000" indent="-180000"/>
            <a:r>
              <a:rPr lang="cs-CZ" sz="2400" dirty="0">
                <a:ea typeface="+mn-ea"/>
                <a:cs typeface="+mn-cs"/>
              </a:rPr>
              <a:t>složky vztahu resp. ujednání, kter</a:t>
            </a:r>
            <a:r>
              <a:rPr lang="cs-CZ" dirty="0"/>
              <a:t>ých se nemá odstoupení dotknout</a:t>
            </a:r>
          </a:p>
          <a:p>
            <a:pPr marL="441000" lvl="1" indent="-180000"/>
            <a:r>
              <a:rPr lang="cs-CZ" dirty="0">
                <a:ea typeface="+mn-ea"/>
                <a:cs typeface="+mn-cs"/>
              </a:rPr>
              <a:t>náhrada škody</a:t>
            </a:r>
          </a:p>
          <a:p>
            <a:pPr marL="441000" lvl="1" indent="-180000"/>
            <a:r>
              <a:rPr lang="cs-CZ" dirty="0">
                <a:ea typeface="+mn-ea"/>
                <a:cs typeface="+mn-cs"/>
              </a:rPr>
              <a:t>smluvní pokuta</a:t>
            </a:r>
          </a:p>
          <a:p>
            <a:pPr marL="441000" lvl="1" indent="-180000"/>
            <a:r>
              <a:rPr lang="cs-CZ" dirty="0"/>
              <a:t>režimové doložky </a:t>
            </a:r>
          </a:p>
          <a:p>
            <a:pPr marL="252000" lvl="1" indent="-180000">
              <a:lnSpc>
                <a:spcPct val="150000"/>
              </a:lnSpc>
            </a:pPr>
            <a:r>
              <a:rPr lang="cs-CZ" sz="2400" dirty="0">
                <a:ea typeface="+mn-ea"/>
                <a:cs typeface="+mn-cs"/>
              </a:rPr>
              <a:t>vracení protiplnění</a:t>
            </a:r>
          </a:p>
          <a:p>
            <a:pPr marL="441000" lvl="1" indent="-180000"/>
            <a:r>
              <a:rPr lang="cs-CZ" dirty="0">
                <a:ea typeface="+mn-ea"/>
                <a:cs typeface="+mn-cs"/>
              </a:rPr>
              <a:t>bez dopravy</a:t>
            </a:r>
          </a:p>
          <a:p>
            <a:pPr marL="441000" lvl="1" indent="-180000"/>
            <a:r>
              <a:rPr lang="cs-CZ" dirty="0">
                <a:ea typeface="+mn-ea"/>
                <a:cs typeface="+mn-cs"/>
              </a:rPr>
              <a:t>z ruky do ruky</a:t>
            </a:r>
          </a:p>
        </p:txBody>
      </p:sp>
      <p:pic>
        <p:nvPicPr>
          <p:cNvPr id="3" name="Obrázek 2" descr="Obsah obrázku stůl, vsedě, červená, černá&#10;&#10;Popis byl vytvořen automaticky">
            <a:extLst>
              <a:ext uri="{FF2B5EF4-FFF2-40B4-BE49-F238E27FC236}">
                <a16:creationId xmlns:a16="http://schemas.microsoft.com/office/drawing/2014/main" id="{4F45F8FF-402F-774C-A27D-0DB7C95E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029">
            <a:off x="4007063" y="3295733"/>
            <a:ext cx="4766361" cy="3086133"/>
          </a:xfrm>
          <a:prstGeom prst="rect">
            <a:avLst/>
          </a:prstGeom>
        </p:spPr>
      </p:pic>
      <p:pic>
        <p:nvPicPr>
          <p:cNvPr id="5" name="Obrázek 4" descr="Obsah obrázku exteriér, ulice, budova, silnice&#10;&#10;Popis byl vytvořen automaticky">
            <a:extLst>
              <a:ext uri="{FF2B5EF4-FFF2-40B4-BE49-F238E27FC236}">
                <a16:creationId xmlns:a16="http://schemas.microsoft.com/office/drawing/2014/main" id="{EEB0360B-7AAD-BE4D-ABDF-F8FB38102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391">
            <a:off x="8418034" y="3970216"/>
            <a:ext cx="4205271" cy="27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Dodání zboží – vznesení nároku z vad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BC83CE35-6747-DC42-99A5-122EB5E82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5353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711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dirty="0"/>
              <a:t>Odstoupení od smlouvy – jak moc</a:t>
            </a:r>
            <a:endParaRPr lang="cs-CZ" cap="small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u smluv s dílčím plněním dle 73</a:t>
            </a:r>
          </a:p>
          <a:p>
            <a:pPr marL="529200" indent="-457200">
              <a:buFont typeface="+mj-lt"/>
              <a:buAutoNum type="arabicPeriod"/>
            </a:pPr>
            <a:r>
              <a:rPr lang="cs-CZ" dirty="0">
                <a:ea typeface="+mn-ea"/>
                <a:cs typeface="+mn-cs"/>
              </a:rPr>
              <a:t>jen od postižené dílčí dodávky</a:t>
            </a:r>
          </a:p>
          <a:p>
            <a:pPr marL="529200" indent="-457200">
              <a:buFont typeface="+mj-lt"/>
              <a:buAutoNum type="arabicPeriod"/>
            </a:pPr>
            <a:r>
              <a:rPr lang="cs-CZ" dirty="0"/>
              <a:t>od postižené dílčí dodávky i dodávek do budoucna</a:t>
            </a:r>
          </a:p>
          <a:p>
            <a:pPr marL="529200" indent="-457200">
              <a:buFont typeface="+mj-lt"/>
              <a:buAutoNum type="arabicPeriod"/>
            </a:pPr>
            <a:r>
              <a:rPr lang="cs-CZ" dirty="0">
                <a:ea typeface="+mn-ea"/>
                <a:cs typeface="+mn-cs"/>
              </a:rPr>
              <a:t>od postižné, do budoucna i </a:t>
            </a:r>
            <a:r>
              <a:rPr lang="cs-CZ" dirty="0"/>
              <a:t>od již realizovaných</a:t>
            </a:r>
            <a:endParaRPr lang="cs-CZ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0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7AE38A-B38C-FC45-8AE8-2C83FE36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329ADC7-5251-5841-8B4B-56F872E56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PŘECHOD NEBEZPEČÍ</a:t>
            </a:r>
          </a:p>
        </p:txBody>
      </p:sp>
    </p:spTree>
    <p:extLst>
      <p:ext uri="{BB962C8B-B14F-4D97-AF65-F5344CB8AC3E}">
        <p14:creationId xmlns:p14="http://schemas.microsoft.com/office/powerpoint/2010/main" val="350583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Přechod nebezpečí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prodávající odpovídá za jakoukoliv vadu, které zboží v okamžiku přechodu nebezpečí má (kupující není zbaven povinnosti zaplatit kupní cenu, jestliže ke ztrátě nebo poškození zboží dojde po tomto okamžiku)</a:t>
            </a:r>
          </a:p>
          <a:p>
            <a:pPr marL="441000" lvl="1" indent="-180000"/>
            <a:r>
              <a:rPr lang="cs-CZ" dirty="0"/>
              <a:t>INCOTERMS</a:t>
            </a:r>
          </a:p>
          <a:p>
            <a:pPr marL="441000" lvl="1" indent="-180000"/>
            <a:r>
              <a:rPr lang="cs-CZ" dirty="0"/>
              <a:t>čl. 67-69</a:t>
            </a:r>
          </a:p>
          <a:p>
            <a:pPr marL="441000" lvl="1" indent="-180000"/>
            <a:endParaRPr lang="cs-CZ" dirty="0"/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Přechod nebezpečí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prodávající ale odpovídá za vady, které vzniknou po tomto okamžiku, jestliže porušil některou ze svých povinností</a:t>
            </a:r>
          </a:p>
          <a:p>
            <a:pPr marL="441000" lvl="1" indent="-180000"/>
            <a:r>
              <a:rPr lang="cs-CZ" dirty="0"/>
              <a:t>vadný obal</a:t>
            </a:r>
          </a:p>
          <a:p>
            <a:pPr marL="441000" lvl="1" indent="-180000"/>
            <a:r>
              <a:rPr lang="cs-CZ" dirty="0"/>
              <a:t>vadná montáž</a:t>
            </a:r>
          </a:p>
          <a:p>
            <a:pPr marL="441000" lvl="1" indent="-180000"/>
            <a:r>
              <a:rPr lang="cs-CZ" dirty="0"/>
              <a:t>vada v návodu</a:t>
            </a:r>
          </a:p>
          <a:p>
            <a:pPr marL="441000" lvl="1" indent="-180000"/>
            <a:r>
              <a:rPr lang="cs-CZ" dirty="0"/>
              <a:t>nevhodné instrukce k nakládání se zbožím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Přechod nebezpečí – důkazní břemeno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K, který zboží přijal, aniž by vytkl v ten moment vady, musí prokázat existenci vad k okamžiku přechodu nebezpečí (převažující přístup)</a:t>
            </a:r>
          </a:p>
          <a:p>
            <a:pPr marL="441000" lvl="1" indent="-180000"/>
            <a:r>
              <a:rPr lang="cs-CZ" dirty="0"/>
              <a:t>P uznal vady</a:t>
            </a:r>
          </a:p>
          <a:p>
            <a:pPr marL="441000" lvl="1" indent="-180000"/>
            <a:r>
              <a:rPr lang="cs-CZ" dirty="0"/>
              <a:t>technické nedostatky – často nutnost znaleckého posudku</a:t>
            </a:r>
          </a:p>
          <a:p>
            <a:pPr marL="441000" lvl="1" indent="-180000"/>
            <a:r>
              <a:rPr lang="cs-CZ" dirty="0"/>
              <a:t>dopad mezinárodních obchodních zvyklostí (umožnit P účastnit se testování – bez toho nedostatečnost důkazu)</a:t>
            </a:r>
          </a:p>
          <a:p>
            <a:pPr marL="441000" lvl="1" indent="-180000"/>
            <a:endParaRPr lang="cs-CZ" dirty="0"/>
          </a:p>
          <a:p>
            <a:pPr marL="441000" lvl="1" indent="-180000"/>
            <a:r>
              <a:rPr lang="cs-CZ" i="1" dirty="0"/>
              <a:t>chladící jednotka se porouchala krátce po uvedení do provozu považováno za porušení dle čl. 35 odst. 2, prodávající musí prokázat opak</a:t>
            </a:r>
          </a:p>
          <a:p>
            <a:pPr marL="441000" lvl="1" indent="-180000"/>
            <a:r>
              <a:rPr lang="cs-CZ" i="1" dirty="0"/>
              <a:t>smíchání vadných chemikálií s dřívějšími dodávkami, dopad na finální výrobek – K nebyl schopen prokázat, která dodávka byla vadná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Přechod nebezpečí </a:t>
            </a:r>
            <a:r>
              <a:rPr lang="cs-CZ" cap="small" dirty="0" err="1"/>
              <a:t>vs</a:t>
            </a:r>
            <a:r>
              <a:rPr lang="cs-CZ" cap="small" dirty="0"/>
              <a:t> záruka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indent="-180000"/>
            <a:r>
              <a:rPr lang="cs-CZ" dirty="0"/>
              <a:t>přednost/nezávislost na přechodu nebezpečí</a:t>
            </a:r>
          </a:p>
          <a:p>
            <a:pPr marL="252000" indent="-180000"/>
            <a:r>
              <a:rPr lang="cs-CZ" dirty="0"/>
              <a:t>může být poskytnuta i jednostranně</a:t>
            </a:r>
          </a:p>
          <a:p>
            <a:pPr marL="252000" indent="-180000"/>
            <a:r>
              <a:rPr lang="cs-CZ" dirty="0"/>
              <a:t>konkludentně</a:t>
            </a:r>
          </a:p>
          <a:p>
            <a:pPr marL="441000" lvl="1" indent="-180000"/>
            <a:r>
              <a:rPr lang="cs-CZ" dirty="0"/>
              <a:t>nerozkvetly květiny během sezony – K neprokázal, že P poskytl záruku, že květiny rozkvetou</a:t>
            </a:r>
          </a:p>
          <a:p>
            <a:pPr eaLnBrk="1" hangingPunct="1">
              <a:buFont typeface="Wingdings" pitchFamily="2" charset="2"/>
              <a:buChar char="§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25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PrF MU</Template>
  <TotalTime>3976</TotalTime>
  <Words>1626</Words>
  <Application>Microsoft Office PowerPoint</Application>
  <PresentationFormat>Širokoúhlá obrazovka</PresentationFormat>
  <Paragraphs>229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Prezentace_MU_CZ</vt:lpstr>
      <vt:lpstr>Typologie vad, reklamační proces,  zmírňovací ustanovení, nároky z vad</vt:lpstr>
      <vt:lpstr>Typologie vad</vt:lpstr>
      <vt:lpstr>Prezentace aplikace PowerPoint</vt:lpstr>
      <vt:lpstr>Dodání zboží – vznesení nároku z vad</vt:lpstr>
      <vt:lpstr>Prezentace aplikace PowerPoint</vt:lpstr>
      <vt:lpstr>Přechod nebezpečí</vt:lpstr>
      <vt:lpstr>Přechod nebezpečí</vt:lpstr>
      <vt:lpstr>Přechod nebezpečí – důkazní břemeno</vt:lpstr>
      <vt:lpstr>Přechod nebezpečí vs záruka</vt:lpstr>
      <vt:lpstr>Prezentace aplikace PowerPoint</vt:lpstr>
      <vt:lpstr>Zjištění faktické vady</vt:lpstr>
      <vt:lpstr>Zjištění faktické vady - jak</vt:lpstr>
      <vt:lpstr>Zjištění faktické vady – počátek běhu lhůty</vt:lpstr>
      <vt:lpstr>Zjištění faktické vady – počátek běhu lhůty</vt:lpstr>
      <vt:lpstr>Zjištění faktické vady – počátek běhu lhůty</vt:lpstr>
      <vt:lpstr>Zjištění faktické vady – délka lhůty</vt:lpstr>
      <vt:lpstr>Prezentace aplikace PowerPoint</vt:lpstr>
      <vt:lpstr>Oznámení faktické vady</vt:lpstr>
      <vt:lpstr>Oznámení faktické vady - obsah</vt:lpstr>
      <vt:lpstr>Oznámení faktické vady - obsah</vt:lpstr>
      <vt:lpstr>Oznámení faktické vady – počátek běhu lhůty</vt:lpstr>
      <vt:lpstr>Oznámení faktické vady – délka lhůty</vt:lpstr>
      <vt:lpstr>Oznámení faktické vady – délka lhůty</vt:lpstr>
      <vt:lpstr>Oznámení faktické vady – délka lhůty</vt:lpstr>
      <vt:lpstr>Oznámení faktické vady – důkazní břemeno</vt:lpstr>
      <vt:lpstr>Prezentace aplikace PowerPoint</vt:lpstr>
      <vt:lpstr>Prodávající věděl/nemohl nevědět</vt:lpstr>
      <vt:lpstr>Prodávající věděl/nemohl nevědět – důkazní bř.</vt:lpstr>
      <vt:lpstr>Prodávající věděl/nemohl nevědět</vt:lpstr>
      <vt:lpstr>Omluvitelné důvody</vt:lpstr>
      <vt:lpstr>Omluvitelné důvody</vt:lpstr>
      <vt:lpstr>Prezentace aplikace PowerPoint</vt:lpstr>
      <vt:lpstr>Nároky z vad</vt:lpstr>
      <vt:lpstr>Sleva z kupní ceny</vt:lpstr>
      <vt:lpstr>Oprava zboží</vt:lpstr>
      <vt:lpstr>Výměna zboží</vt:lpstr>
      <vt:lpstr>Odstoupení od smlouvy</vt:lpstr>
      <vt:lpstr>Odstoupení od smlouvy – kdy ano/ne</vt:lpstr>
      <vt:lpstr>Odstoupení od smlouvy – účinky</vt:lpstr>
      <vt:lpstr>Odstoupení od smlouvy – jak moc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kupní smlouvy, práva a povinnosti stran, INCOTERMS</dc:title>
  <dc:creator>Administrator</dc:creator>
  <cp:lastModifiedBy>Jiří Valdhans</cp:lastModifiedBy>
  <cp:revision>151</cp:revision>
  <cp:lastPrinted>2010-11-23T21:51:37Z</cp:lastPrinted>
  <dcterms:created xsi:type="dcterms:W3CDTF">2006-11-05T14:41:36Z</dcterms:created>
  <dcterms:modified xsi:type="dcterms:W3CDTF">2022-05-13T14:26:27Z</dcterms:modified>
</cp:coreProperties>
</file>