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111"/>
  </p:notesMasterIdLst>
  <p:handoutMasterIdLst>
    <p:handoutMasterId r:id="rId112"/>
  </p:handoutMasterIdLst>
  <p:sldIdLst>
    <p:sldId id="256" r:id="rId5"/>
    <p:sldId id="391" r:id="rId6"/>
    <p:sldId id="408" r:id="rId7"/>
    <p:sldId id="439" r:id="rId8"/>
    <p:sldId id="291" r:id="rId9"/>
    <p:sldId id="381" r:id="rId10"/>
    <p:sldId id="417" r:id="rId11"/>
    <p:sldId id="337" r:id="rId12"/>
    <p:sldId id="438" r:id="rId13"/>
    <p:sldId id="434" r:id="rId14"/>
    <p:sldId id="437" r:id="rId15"/>
    <p:sldId id="435" r:id="rId16"/>
    <p:sldId id="436" r:id="rId17"/>
    <p:sldId id="440" r:id="rId18"/>
    <p:sldId id="415" r:id="rId19"/>
    <p:sldId id="409" r:id="rId20"/>
    <p:sldId id="393" r:id="rId21"/>
    <p:sldId id="416" r:id="rId22"/>
    <p:sldId id="441" r:id="rId23"/>
    <p:sldId id="453" r:id="rId24"/>
    <p:sldId id="418" r:id="rId25"/>
    <p:sldId id="443" r:id="rId26"/>
    <p:sldId id="444" r:id="rId27"/>
    <p:sldId id="451" r:id="rId28"/>
    <p:sldId id="448" r:id="rId29"/>
    <p:sldId id="445" r:id="rId30"/>
    <p:sldId id="446" r:id="rId31"/>
    <p:sldId id="447" r:id="rId32"/>
    <p:sldId id="455" r:id="rId33"/>
    <p:sldId id="456" r:id="rId34"/>
    <p:sldId id="297" r:id="rId35"/>
    <p:sldId id="382" r:id="rId36"/>
    <p:sldId id="422" r:id="rId37"/>
    <p:sldId id="335" r:id="rId38"/>
    <p:sldId id="396" r:id="rId39"/>
    <p:sldId id="450" r:id="rId40"/>
    <p:sldId id="395" r:id="rId41"/>
    <p:sldId id="410" r:id="rId42"/>
    <p:sldId id="411" r:id="rId43"/>
    <p:sldId id="340" r:id="rId44"/>
    <p:sldId id="341" r:id="rId45"/>
    <p:sldId id="425" r:id="rId46"/>
    <p:sldId id="452" r:id="rId47"/>
    <p:sldId id="292" r:id="rId48"/>
    <p:sldId id="430" r:id="rId49"/>
    <p:sldId id="309" r:id="rId50"/>
    <p:sldId id="315" r:id="rId51"/>
    <p:sldId id="312" r:id="rId52"/>
    <p:sldId id="372" r:id="rId53"/>
    <p:sldId id="365" r:id="rId54"/>
    <p:sldId id="375" r:id="rId55"/>
    <p:sldId id="374" r:id="rId56"/>
    <p:sldId id="398" r:id="rId57"/>
    <p:sldId id="399" r:id="rId58"/>
    <p:sldId id="338" r:id="rId59"/>
    <p:sldId id="339" r:id="rId60"/>
    <p:sldId id="343" r:id="rId61"/>
    <p:sldId id="400" r:id="rId62"/>
    <p:sldId id="353" r:id="rId63"/>
    <p:sldId id="351" r:id="rId64"/>
    <p:sldId id="354" r:id="rId65"/>
    <p:sldId id="352" r:id="rId66"/>
    <p:sldId id="344" r:id="rId67"/>
    <p:sldId id="345" r:id="rId68"/>
    <p:sldId id="457" r:id="rId69"/>
    <p:sldId id="465" r:id="rId70"/>
    <p:sldId id="466" r:id="rId71"/>
    <p:sldId id="467" r:id="rId72"/>
    <p:sldId id="458" r:id="rId73"/>
    <p:sldId id="459" r:id="rId74"/>
    <p:sldId id="461" r:id="rId75"/>
    <p:sldId id="460" r:id="rId76"/>
    <p:sldId id="462" r:id="rId77"/>
    <p:sldId id="463" r:id="rId78"/>
    <p:sldId id="464" r:id="rId79"/>
    <p:sldId id="468" r:id="rId80"/>
    <p:sldId id="469" r:id="rId81"/>
    <p:sldId id="470" r:id="rId82"/>
    <p:sldId id="471" r:id="rId83"/>
    <p:sldId id="472" r:id="rId84"/>
    <p:sldId id="473" r:id="rId85"/>
    <p:sldId id="474" r:id="rId86"/>
    <p:sldId id="475" r:id="rId87"/>
    <p:sldId id="476" r:id="rId88"/>
    <p:sldId id="477" r:id="rId89"/>
    <p:sldId id="478" r:id="rId90"/>
    <p:sldId id="499" r:id="rId91"/>
    <p:sldId id="500" r:id="rId92"/>
    <p:sldId id="501" r:id="rId93"/>
    <p:sldId id="502" r:id="rId94"/>
    <p:sldId id="503" r:id="rId95"/>
    <p:sldId id="504" r:id="rId96"/>
    <p:sldId id="505" r:id="rId97"/>
    <p:sldId id="506" r:id="rId98"/>
    <p:sldId id="507" r:id="rId99"/>
    <p:sldId id="508" r:id="rId100"/>
    <p:sldId id="493" r:id="rId101"/>
    <p:sldId id="494" r:id="rId102"/>
    <p:sldId id="360" r:id="rId103"/>
    <p:sldId id="380" r:id="rId104"/>
    <p:sldId id="495" r:id="rId105"/>
    <p:sldId id="317" r:id="rId106"/>
    <p:sldId id="496" r:id="rId107"/>
    <p:sldId id="497" r:id="rId108"/>
    <p:sldId id="509" r:id="rId109"/>
    <p:sldId id="498" r:id="rId110"/>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00DC"/>
    <a:srgbClr val="0000DC"/>
    <a:srgbClr val="F01928"/>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6754" autoAdjust="0"/>
  </p:normalViewPr>
  <p:slideViewPr>
    <p:cSldViewPr snapToGrid="0">
      <p:cViewPr varScale="1">
        <p:scale>
          <a:sx n="119" d="100"/>
          <a:sy n="119" d="100"/>
        </p:scale>
        <p:origin x="96" y="348"/>
      </p:cViewPr>
      <p:guideLst>
        <p:guide orient="horz" pos="1120"/>
        <p:guide orient="horz" pos="1272"/>
        <p:guide orient="horz" pos="715"/>
        <p:guide orient="horz" pos="3861"/>
        <p:guide orient="horz" pos="3944"/>
        <p:guide pos="428"/>
        <p:guide pos="7224"/>
        <p:guide pos="909"/>
        <p:guide pos="3688"/>
        <p:guide pos="3968"/>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125" d="100"/>
          <a:sy n="125" d="100"/>
        </p:scale>
        <p:origin x="4002" y="9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microsoft.com/office/2016/11/relationships/changesInfo" Target="changesInfos/changesInfo1.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handoutMaster" Target="handoutMasters/handoutMaster1.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presProps" Target="pres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notesMaster" Target="notesMasters/notesMaster1.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ef Kotásek" userId="af1b1a0a-66db-46ae-a887-124d9f3572d3" providerId="ADAL" clId="{195B733B-CEF9-42D2-9B36-0909A816AC89}"/>
    <pc:docChg chg="custSel addSld delSld modSld">
      <pc:chgData name="Josef Kotásek" userId="af1b1a0a-66db-46ae-a887-124d9f3572d3" providerId="ADAL" clId="{195B733B-CEF9-42D2-9B36-0909A816AC89}" dt="2022-10-07T11:44:59.241" v="11" actId="47"/>
      <pc:docMkLst>
        <pc:docMk/>
      </pc:docMkLst>
      <pc:sldChg chg="modSp mod">
        <pc:chgData name="Josef Kotásek" userId="af1b1a0a-66db-46ae-a887-124d9f3572d3" providerId="ADAL" clId="{195B733B-CEF9-42D2-9B36-0909A816AC89}" dt="2022-10-07T11:43:20.666" v="5" actId="20577"/>
        <pc:sldMkLst>
          <pc:docMk/>
          <pc:sldMk cId="3403339018" sldId="256"/>
        </pc:sldMkLst>
        <pc:spChg chg="mod">
          <ac:chgData name="Josef Kotásek" userId="af1b1a0a-66db-46ae-a887-124d9f3572d3" providerId="ADAL" clId="{195B733B-CEF9-42D2-9B36-0909A816AC89}" dt="2022-10-07T11:43:20.666" v="5" actId="20577"/>
          <ac:spMkLst>
            <pc:docMk/>
            <pc:sldMk cId="3403339018" sldId="256"/>
            <ac:spMk id="2" creationId="{00000000-0000-0000-0000-000000000000}"/>
          </ac:spMkLst>
        </pc:spChg>
      </pc:sldChg>
      <pc:sldChg chg="del">
        <pc:chgData name="Josef Kotásek" userId="af1b1a0a-66db-46ae-a887-124d9f3572d3" providerId="ADAL" clId="{195B733B-CEF9-42D2-9B36-0909A816AC89}" dt="2022-10-07T11:43:36.706" v="6" actId="47"/>
        <pc:sldMkLst>
          <pc:docMk/>
          <pc:sldMk cId="0" sldId="314"/>
        </pc:sldMkLst>
      </pc:sldChg>
      <pc:sldChg chg="add">
        <pc:chgData name="Josef Kotásek" userId="af1b1a0a-66db-46ae-a887-124d9f3572d3" providerId="ADAL" clId="{195B733B-CEF9-42D2-9B36-0909A816AC89}" dt="2022-10-07T11:44:12.747" v="8"/>
        <pc:sldMkLst>
          <pc:docMk/>
          <pc:sldMk cId="0" sldId="317"/>
        </pc:sldMkLst>
      </pc:sldChg>
      <pc:sldChg chg="del">
        <pc:chgData name="Josef Kotásek" userId="af1b1a0a-66db-46ae-a887-124d9f3572d3" providerId="ADAL" clId="{195B733B-CEF9-42D2-9B36-0909A816AC89}" dt="2022-10-07T11:44:59.241" v="11" actId="47"/>
        <pc:sldMkLst>
          <pc:docMk/>
          <pc:sldMk cId="1764594585" sldId="350"/>
        </pc:sldMkLst>
      </pc:sldChg>
      <pc:sldChg chg="del">
        <pc:chgData name="Josef Kotásek" userId="af1b1a0a-66db-46ae-a887-124d9f3572d3" providerId="ADAL" clId="{195B733B-CEF9-42D2-9B36-0909A816AC89}" dt="2022-10-07T11:44:56.928" v="10" actId="47"/>
        <pc:sldMkLst>
          <pc:docMk/>
          <pc:sldMk cId="3923147954" sldId="356"/>
        </pc:sldMkLst>
      </pc:sldChg>
      <pc:sldChg chg="add">
        <pc:chgData name="Josef Kotásek" userId="af1b1a0a-66db-46ae-a887-124d9f3572d3" providerId="ADAL" clId="{195B733B-CEF9-42D2-9B36-0909A816AC89}" dt="2022-10-07T11:44:12.747" v="8"/>
        <pc:sldMkLst>
          <pc:docMk/>
          <pc:sldMk cId="0" sldId="360"/>
        </pc:sldMkLst>
      </pc:sldChg>
      <pc:sldChg chg="add">
        <pc:chgData name="Josef Kotásek" userId="af1b1a0a-66db-46ae-a887-124d9f3572d3" providerId="ADAL" clId="{195B733B-CEF9-42D2-9B36-0909A816AC89}" dt="2022-10-07T11:44:12.747" v="8"/>
        <pc:sldMkLst>
          <pc:docMk/>
          <pc:sldMk cId="0" sldId="380"/>
        </pc:sldMkLst>
      </pc:sldChg>
      <pc:sldChg chg="del">
        <pc:chgData name="Josef Kotásek" userId="af1b1a0a-66db-46ae-a887-124d9f3572d3" providerId="ADAL" clId="{195B733B-CEF9-42D2-9B36-0909A816AC89}" dt="2022-10-07T11:43:07.671" v="0" actId="47"/>
        <pc:sldMkLst>
          <pc:docMk/>
          <pc:sldMk cId="3660297241" sldId="432"/>
        </pc:sldMkLst>
      </pc:sldChg>
      <pc:sldChg chg="del">
        <pc:chgData name="Josef Kotásek" userId="af1b1a0a-66db-46ae-a887-124d9f3572d3" providerId="ADAL" clId="{195B733B-CEF9-42D2-9B36-0909A816AC89}" dt="2022-10-07T11:43:08.641" v="1" actId="47"/>
        <pc:sldMkLst>
          <pc:docMk/>
          <pc:sldMk cId="3343113420" sldId="433"/>
        </pc:sldMkLst>
      </pc:sldChg>
      <pc:sldChg chg="del">
        <pc:chgData name="Josef Kotásek" userId="af1b1a0a-66db-46ae-a887-124d9f3572d3" providerId="ADAL" clId="{195B733B-CEF9-42D2-9B36-0909A816AC89}" dt="2022-10-07T11:43:56.491" v="7" actId="47"/>
        <pc:sldMkLst>
          <pc:docMk/>
          <pc:sldMk cId="1154503389" sldId="449"/>
        </pc:sldMkLst>
      </pc:sldChg>
      <pc:sldChg chg="del">
        <pc:chgData name="Josef Kotásek" userId="af1b1a0a-66db-46ae-a887-124d9f3572d3" providerId="ADAL" clId="{195B733B-CEF9-42D2-9B36-0909A816AC89}" dt="2022-10-07T11:44:54.726" v="9" actId="47"/>
        <pc:sldMkLst>
          <pc:docMk/>
          <pc:sldMk cId="931589157" sldId="454"/>
        </pc:sldMkLst>
      </pc:sldChg>
      <pc:sldChg chg="add">
        <pc:chgData name="Josef Kotásek" userId="af1b1a0a-66db-46ae-a887-124d9f3572d3" providerId="ADAL" clId="{195B733B-CEF9-42D2-9B36-0909A816AC89}" dt="2022-10-07T11:44:12.747" v="8"/>
        <pc:sldMkLst>
          <pc:docMk/>
          <pc:sldMk cId="1318192134" sldId="457"/>
        </pc:sldMkLst>
      </pc:sldChg>
      <pc:sldChg chg="add">
        <pc:chgData name="Josef Kotásek" userId="af1b1a0a-66db-46ae-a887-124d9f3572d3" providerId="ADAL" clId="{195B733B-CEF9-42D2-9B36-0909A816AC89}" dt="2022-10-07T11:44:12.747" v="8"/>
        <pc:sldMkLst>
          <pc:docMk/>
          <pc:sldMk cId="1627499100" sldId="458"/>
        </pc:sldMkLst>
      </pc:sldChg>
      <pc:sldChg chg="add">
        <pc:chgData name="Josef Kotásek" userId="af1b1a0a-66db-46ae-a887-124d9f3572d3" providerId="ADAL" clId="{195B733B-CEF9-42D2-9B36-0909A816AC89}" dt="2022-10-07T11:44:12.747" v="8"/>
        <pc:sldMkLst>
          <pc:docMk/>
          <pc:sldMk cId="1940596369" sldId="459"/>
        </pc:sldMkLst>
      </pc:sldChg>
      <pc:sldChg chg="add">
        <pc:chgData name="Josef Kotásek" userId="af1b1a0a-66db-46ae-a887-124d9f3572d3" providerId="ADAL" clId="{195B733B-CEF9-42D2-9B36-0909A816AC89}" dt="2022-10-07T11:44:12.747" v="8"/>
        <pc:sldMkLst>
          <pc:docMk/>
          <pc:sldMk cId="217122364" sldId="460"/>
        </pc:sldMkLst>
      </pc:sldChg>
      <pc:sldChg chg="add">
        <pc:chgData name="Josef Kotásek" userId="af1b1a0a-66db-46ae-a887-124d9f3572d3" providerId="ADAL" clId="{195B733B-CEF9-42D2-9B36-0909A816AC89}" dt="2022-10-07T11:44:12.747" v="8"/>
        <pc:sldMkLst>
          <pc:docMk/>
          <pc:sldMk cId="1522684692" sldId="461"/>
        </pc:sldMkLst>
      </pc:sldChg>
      <pc:sldChg chg="add">
        <pc:chgData name="Josef Kotásek" userId="af1b1a0a-66db-46ae-a887-124d9f3572d3" providerId="ADAL" clId="{195B733B-CEF9-42D2-9B36-0909A816AC89}" dt="2022-10-07T11:44:12.747" v="8"/>
        <pc:sldMkLst>
          <pc:docMk/>
          <pc:sldMk cId="1856446926" sldId="462"/>
        </pc:sldMkLst>
      </pc:sldChg>
      <pc:sldChg chg="add">
        <pc:chgData name="Josef Kotásek" userId="af1b1a0a-66db-46ae-a887-124d9f3572d3" providerId="ADAL" clId="{195B733B-CEF9-42D2-9B36-0909A816AC89}" dt="2022-10-07T11:44:12.747" v="8"/>
        <pc:sldMkLst>
          <pc:docMk/>
          <pc:sldMk cId="3597382253" sldId="463"/>
        </pc:sldMkLst>
      </pc:sldChg>
      <pc:sldChg chg="add">
        <pc:chgData name="Josef Kotásek" userId="af1b1a0a-66db-46ae-a887-124d9f3572d3" providerId="ADAL" clId="{195B733B-CEF9-42D2-9B36-0909A816AC89}" dt="2022-10-07T11:44:12.747" v="8"/>
        <pc:sldMkLst>
          <pc:docMk/>
          <pc:sldMk cId="3634664290" sldId="464"/>
        </pc:sldMkLst>
      </pc:sldChg>
      <pc:sldChg chg="add">
        <pc:chgData name="Josef Kotásek" userId="af1b1a0a-66db-46ae-a887-124d9f3572d3" providerId="ADAL" clId="{195B733B-CEF9-42D2-9B36-0909A816AC89}" dt="2022-10-07T11:44:12.747" v="8"/>
        <pc:sldMkLst>
          <pc:docMk/>
          <pc:sldMk cId="2533950000" sldId="465"/>
        </pc:sldMkLst>
      </pc:sldChg>
      <pc:sldChg chg="add">
        <pc:chgData name="Josef Kotásek" userId="af1b1a0a-66db-46ae-a887-124d9f3572d3" providerId="ADAL" clId="{195B733B-CEF9-42D2-9B36-0909A816AC89}" dt="2022-10-07T11:44:12.747" v="8"/>
        <pc:sldMkLst>
          <pc:docMk/>
          <pc:sldMk cId="345735462" sldId="466"/>
        </pc:sldMkLst>
      </pc:sldChg>
      <pc:sldChg chg="add">
        <pc:chgData name="Josef Kotásek" userId="af1b1a0a-66db-46ae-a887-124d9f3572d3" providerId="ADAL" clId="{195B733B-CEF9-42D2-9B36-0909A816AC89}" dt="2022-10-07T11:44:12.747" v="8"/>
        <pc:sldMkLst>
          <pc:docMk/>
          <pc:sldMk cId="701854776" sldId="467"/>
        </pc:sldMkLst>
      </pc:sldChg>
      <pc:sldChg chg="add">
        <pc:chgData name="Josef Kotásek" userId="af1b1a0a-66db-46ae-a887-124d9f3572d3" providerId="ADAL" clId="{195B733B-CEF9-42D2-9B36-0909A816AC89}" dt="2022-10-07T11:44:12.747" v="8"/>
        <pc:sldMkLst>
          <pc:docMk/>
          <pc:sldMk cId="0" sldId="468"/>
        </pc:sldMkLst>
      </pc:sldChg>
      <pc:sldChg chg="add">
        <pc:chgData name="Josef Kotásek" userId="af1b1a0a-66db-46ae-a887-124d9f3572d3" providerId="ADAL" clId="{195B733B-CEF9-42D2-9B36-0909A816AC89}" dt="2022-10-07T11:44:12.747" v="8"/>
        <pc:sldMkLst>
          <pc:docMk/>
          <pc:sldMk cId="0" sldId="469"/>
        </pc:sldMkLst>
      </pc:sldChg>
      <pc:sldChg chg="add">
        <pc:chgData name="Josef Kotásek" userId="af1b1a0a-66db-46ae-a887-124d9f3572d3" providerId="ADAL" clId="{195B733B-CEF9-42D2-9B36-0909A816AC89}" dt="2022-10-07T11:44:12.747" v="8"/>
        <pc:sldMkLst>
          <pc:docMk/>
          <pc:sldMk cId="4047677149" sldId="470"/>
        </pc:sldMkLst>
      </pc:sldChg>
      <pc:sldChg chg="add">
        <pc:chgData name="Josef Kotásek" userId="af1b1a0a-66db-46ae-a887-124d9f3572d3" providerId="ADAL" clId="{195B733B-CEF9-42D2-9B36-0909A816AC89}" dt="2022-10-07T11:44:12.747" v="8"/>
        <pc:sldMkLst>
          <pc:docMk/>
          <pc:sldMk cId="2470423865" sldId="471"/>
        </pc:sldMkLst>
      </pc:sldChg>
      <pc:sldChg chg="add">
        <pc:chgData name="Josef Kotásek" userId="af1b1a0a-66db-46ae-a887-124d9f3572d3" providerId="ADAL" clId="{195B733B-CEF9-42D2-9B36-0909A816AC89}" dt="2022-10-07T11:44:12.747" v="8"/>
        <pc:sldMkLst>
          <pc:docMk/>
          <pc:sldMk cId="618182415" sldId="472"/>
        </pc:sldMkLst>
      </pc:sldChg>
      <pc:sldChg chg="add">
        <pc:chgData name="Josef Kotásek" userId="af1b1a0a-66db-46ae-a887-124d9f3572d3" providerId="ADAL" clId="{195B733B-CEF9-42D2-9B36-0909A816AC89}" dt="2022-10-07T11:44:12.747" v="8"/>
        <pc:sldMkLst>
          <pc:docMk/>
          <pc:sldMk cId="2370504080" sldId="473"/>
        </pc:sldMkLst>
      </pc:sldChg>
      <pc:sldChg chg="add">
        <pc:chgData name="Josef Kotásek" userId="af1b1a0a-66db-46ae-a887-124d9f3572d3" providerId="ADAL" clId="{195B733B-CEF9-42D2-9B36-0909A816AC89}" dt="2022-10-07T11:44:12.747" v="8"/>
        <pc:sldMkLst>
          <pc:docMk/>
          <pc:sldMk cId="3933003520" sldId="474"/>
        </pc:sldMkLst>
      </pc:sldChg>
      <pc:sldChg chg="add">
        <pc:chgData name="Josef Kotásek" userId="af1b1a0a-66db-46ae-a887-124d9f3572d3" providerId="ADAL" clId="{195B733B-CEF9-42D2-9B36-0909A816AC89}" dt="2022-10-07T11:44:12.747" v="8"/>
        <pc:sldMkLst>
          <pc:docMk/>
          <pc:sldMk cId="3472001355" sldId="475"/>
        </pc:sldMkLst>
      </pc:sldChg>
      <pc:sldChg chg="add">
        <pc:chgData name="Josef Kotásek" userId="af1b1a0a-66db-46ae-a887-124d9f3572d3" providerId="ADAL" clId="{195B733B-CEF9-42D2-9B36-0909A816AC89}" dt="2022-10-07T11:44:12.747" v="8"/>
        <pc:sldMkLst>
          <pc:docMk/>
          <pc:sldMk cId="1062725528" sldId="476"/>
        </pc:sldMkLst>
      </pc:sldChg>
      <pc:sldChg chg="add">
        <pc:chgData name="Josef Kotásek" userId="af1b1a0a-66db-46ae-a887-124d9f3572d3" providerId="ADAL" clId="{195B733B-CEF9-42D2-9B36-0909A816AC89}" dt="2022-10-07T11:44:12.747" v="8"/>
        <pc:sldMkLst>
          <pc:docMk/>
          <pc:sldMk cId="3918770233" sldId="477"/>
        </pc:sldMkLst>
      </pc:sldChg>
      <pc:sldChg chg="add">
        <pc:chgData name="Josef Kotásek" userId="af1b1a0a-66db-46ae-a887-124d9f3572d3" providerId="ADAL" clId="{195B733B-CEF9-42D2-9B36-0909A816AC89}" dt="2022-10-07T11:44:12.747" v="8"/>
        <pc:sldMkLst>
          <pc:docMk/>
          <pc:sldMk cId="1870368510" sldId="478"/>
        </pc:sldMkLst>
      </pc:sldChg>
      <pc:sldChg chg="add">
        <pc:chgData name="Josef Kotásek" userId="af1b1a0a-66db-46ae-a887-124d9f3572d3" providerId="ADAL" clId="{195B733B-CEF9-42D2-9B36-0909A816AC89}" dt="2022-10-07T11:44:12.747" v="8"/>
        <pc:sldMkLst>
          <pc:docMk/>
          <pc:sldMk cId="0" sldId="493"/>
        </pc:sldMkLst>
      </pc:sldChg>
      <pc:sldChg chg="add">
        <pc:chgData name="Josef Kotásek" userId="af1b1a0a-66db-46ae-a887-124d9f3572d3" providerId="ADAL" clId="{195B733B-CEF9-42D2-9B36-0909A816AC89}" dt="2022-10-07T11:44:12.747" v="8"/>
        <pc:sldMkLst>
          <pc:docMk/>
          <pc:sldMk cId="0" sldId="494"/>
        </pc:sldMkLst>
      </pc:sldChg>
      <pc:sldChg chg="add">
        <pc:chgData name="Josef Kotásek" userId="af1b1a0a-66db-46ae-a887-124d9f3572d3" providerId="ADAL" clId="{195B733B-CEF9-42D2-9B36-0909A816AC89}" dt="2022-10-07T11:44:12.747" v="8"/>
        <pc:sldMkLst>
          <pc:docMk/>
          <pc:sldMk cId="0" sldId="495"/>
        </pc:sldMkLst>
      </pc:sldChg>
      <pc:sldChg chg="add">
        <pc:chgData name="Josef Kotásek" userId="af1b1a0a-66db-46ae-a887-124d9f3572d3" providerId="ADAL" clId="{195B733B-CEF9-42D2-9B36-0909A816AC89}" dt="2022-10-07T11:44:12.747" v="8"/>
        <pc:sldMkLst>
          <pc:docMk/>
          <pc:sldMk cId="0" sldId="496"/>
        </pc:sldMkLst>
      </pc:sldChg>
      <pc:sldChg chg="add">
        <pc:chgData name="Josef Kotásek" userId="af1b1a0a-66db-46ae-a887-124d9f3572d3" providerId="ADAL" clId="{195B733B-CEF9-42D2-9B36-0909A816AC89}" dt="2022-10-07T11:44:12.747" v="8"/>
        <pc:sldMkLst>
          <pc:docMk/>
          <pc:sldMk cId="0" sldId="497"/>
        </pc:sldMkLst>
      </pc:sldChg>
      <pc:sldChg chg="add">
        <pc:chgData name="Josef Kotásek" userId="af1b1a0a-66db-46ae-a887-124d9f3572d3" providerId="ADAL" clId="{195B733B-CEF9-42D2-9B36-0909A816AC89}" dt="2022-10-07T11:44:12.747" v="8"/>
        <pc:sldMkLst>
          <pc:docMk/>
          <pc:sldMk cId="0" sldId="498"/>
        </pc:sldMkLst>
      </pc:sldChg>
      <pc:sldChg chg="add">
        <pc:chgData name="Josef Kotásek" userId="af1b1a0a-66db-46ae-a887-124d9f3572d3" providerId="ADAL" clId="{195B733B-CEF9-42D2-9B36-0909A816AC89}" dt="2022-10-07T11:44:12.747" v="8"/>
        <pc:sldMkLst>
          <pc:docMk/>
          <pc:sldMk cId="0" sldId="499"/>
        </pc:sldMkLst>
      </pc:sldChg>
      <pc:sldChg chg="add">
        <pc:chgData name="Josef Kotásek" userId="af1b1a0a-66db-46ae-a887-124d9f3572d3" providerId="ADAL" clId="{195B733B-CEF9-42D2-9B36-0909A816AC89}" dt="2022-10-07T11:44:12.747" v="8"/>
        <pc:sldMkLst>
          <pc:docMk/>
          <pc:sldMk cId="1766747050" sldId="500"/>
        </pc:sldMkLst>
      </pc:sldChg>
      <pc:sldChg chg="add">
        <pc:chgData name="Josef Kotásek" userId="af1b1a0a-66db-46ae-a887-124d9f3572d3" providerId="ADAL" clId="{195B733B-CEF9-42D2-9B36-0909A816AC89}" dt="2022-10-07T11:44:12.747" v="8"/>
        <pc:sldMkLst>
          <pc:docMk/>
          <pc:sldMk cId="366978123" sldId="501"/>
        </pc:sldMkLst>
      </pc:sldChg>
      <pc:sldChg chg="add">
        <pc:chgData name="Josef Kotásek" userId="af1b1a0a-66db-46ae-a887-124d9f3572d3" providerId="ADAL" clId="{195B733B-CEF9-42D2-9B36-0909A816AC89}" dt="2022-10-07T11:44:12.747" v="8"/>
        <pc:sldMkLst>
          <pc:docMk/>
          <pc:sldMk cId="2094959716" sldId="502"/>
        </pc:sldMkLst>
      </pc:sldChg>
      <pc:sldChg chg="add">
        <pc:chgData name="Josef Kotásek" userId="af1b1a0a-66db-46ae-a887-124d9f3572d3" providerId="ADAL" clId="{195B733B-CEF9-42D2-9B36-0909A816AC89}" dt="2022-10-07T11:44:12.747" v="8"/>
        <pc:sldMkLst>
          <pc:docMk/>
          <pc:sldMk cId="1715310834" sldId="503"/>
        </pc:sldMkLst>
      </pc:sldChg>
      <pc:sldChg chg="add">
        <pc:chgData name="Josef Kotásek" userId="af1b1a0a-66db-46ae-a887-124d9f3572d3" providerId="ADAL" clId="{195B733B-CEF9-42D2-9B36-0909A816AC89}" dt="2022-10-07T11:44:12.747" v="8"/>
        <pc:sldMkLst>
          <pc:docMk/>
          <pc:sldMk cId="2664351108" sldId="504"/>
        </pc:sldMkLst>
      </pc:sldChg>
      <pc:sldChg chg="add">
        <pc:chgData name="Josef Kotásek" userId="af1b1a0a-66db-46ae-a887-124d9f3572d3" providerId="ADAL" clId="{195B733B-CEF9-42D2-9B36-0909A816AC89}" dt="2022-10-07T11:44:12.747" v="8"/>
        <pc:sldMkLst>
          <pc:docMk/>
          <pc:sldMk cId="944246625" sldId="505"/>
        </pc:sldMkLst>
      </pc:sldChg>
      <pc:sldChg chg="add">
        <pc:chgData name="Josef Kotásek" userId="af1b1a0a-66db-46ae-a887-124d9f3572d3" providerId="ADAL" clId="{195B733B-CEF9-42D2-9B36-0909A816AC89}" dt="2022-10-07T11:44:12.747" v="8"/>
        <pc:sldMkLst>
          <pc:docMk/>
          <pc:sldMk cId="2860629454" sldId="506"/>
        </pc:sldMkLst>
      </pc:sldChg>
      <pc:sldChg chg="add">
        <pc:chgData name="Josef Kotásek" userId="af1b1a0a-66db-46ae-a887-124d9f3572d3" providerId="ADAL" clId="{195B733B-CEF9-42D2-9B36-0909A816AC89}" dt="2022-10-07T11:44:12.747" v="8"/>
        <pc:sldMkLst>
          <pc:docMk/>
          <pc:sldMk cId="1737274557" sldId="507"/>
        </pc:sldMkLst>
      </pc:sldChg>
      <pc:sldChg chg="add">
        <pc:chgData name="Josef Kotásek" userId="af1b1a0a-66db-46ae-a887-124d9f3572d3" providerId="ADAL" clId="{195B733B-CEF9-42D2-9B36-0909A816AC89}" dt="2022-10-07T11:44:12.747" v="8"/>
        <pc:sldMkLst>
          <pc:docMk/>
          <pc:sldMk cId="0" sldId="508"/>
        </pc:sldMkLst>
      </pc:sldChg>
      <pc:sldChg chg="add">
        <pc:chgData name="Josef Kotásek" userId="af1b1a0a-66db-46ae-a887-124d9f3572d3" providerId="ADAL" clId="{195B733B-CEF9-42D2-9B36-0909A816AC89}" dt="2022-10-07T11:44:12.747" v="8"/>
        <pc:sldMkLst>
          <pc:docMk/>
          <pc:sldMk cId="0" sldId="50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5CAF5993-5434-4148-ABE2-9894EEB1CCC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633F788-08D6-4BE5-9959-F13A908F6EF2}" type="slidenum">
              <a:rPr lang="en-US" altLang="cs-CZ" smtClean="0"/>
              <a:pPr>
                <a:spcBef>
                  <a:spcPct val="0"/>
                </a:spcBef>
              </a:pPr>
              <a:t>2</a:t>
            </a:fld>
            <a:endParaRPr lang="en-US" altLang="cs-CZ"/>
          </a:p>
        </p:txBody>
      </p:sp>
      <p:sp>
        <p:nvSpPr>
          <p:cNvPr id="16387" name="Rectangle 2">
            <a:extLst>
              <a:ext uri="{FF2B5EF4-FFF2-40B4-BE49-F238E27FC236}">
                <a16:creationId xmlns:a16="http://schemas.microsoft.com/office/drawing/2014/main" id="{29FC8E30-6484-4A1F-8515-89910FB79594}"/>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17B3D87F-9645-4863-8584-A8C7B4DF21F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a:extLst>
              <a:ext uri="{FF2B5EF4-FFF2-40B4-BE49-F238E27FC236}">
                <a16:creationId xmlns:a16="http://schemas.microsoft.com/office/drawing/2014/main" id="{84F536F8-201D-4520-84DD-8F5518F9A85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6AD0878-BA8E-41BB-8448-19E634900785}" type="slidenum">
              <a:rPr lang="en-US" altLang="cs-CZ" smtClean="0"/>
              <a:pPr>
                <a:spcBef>
                  <a:spcPct val="0"/>
                </a:spcBef>
              </a:pPr>
              <a:t>17</a:t>
            </a:fld>
            <a:endParaRPr lang="en-US" altLang="cs-CZ"/>
          </a:p>
        </p:txBody>
      </p:sp>
      <p:sp>
        <p:nvSpPr>
          <p:cNvPr id="112643" name="Rectangle 2">
            <a:extLst>
              <a:ext uri="{FF2B5EF4-FFF2-40B4-BE49-F238E27FC236}">
                <a16:creationId xmlns:a16="http://schemas.microsoft.com/office/drawing/2014/main" id="{58998684-CD01-4BB9-8623-CAF6AE5F32CE}"/>
              </a:ext>
            </a:extLst>
          </p:cNvPr>
          <p:cNvSpPr>
            <a:spLocks noGrp="1" noRot="1" noChangeAspect="1" noChangeArrowheads="1" noTextEdit="1"/>
          </p:cNvSpPr>
          <p:nvPr>
            <p:ph type="sldImg"/>
          </p:nvPr>
        </p:nvSpPr>
        <p:spPr>
          <a:ln/>
        </p:spPr>
      </p:sp>
      <p:sp>
        <p:nvSpPr>
          <p:cNvPr id="112644" name="Rectangle 3">
            <a:extLst>
              <a:ext uri="{FF2B5EF4-FFF2-40B4-BE49-F238E27FC236}">
                <a16:creationId xmlns:a16="http://schemas.microsoft.com/office/drawing/2014/main" id="{42E37EE4-2577-46F7-91E4-60D3BE171D5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13204385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3477FD3A-9B41-489F-A498-E6C634C248C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7EACE19-943C-4698-BCF5-775A8942BC7E}" type="slidenum">
              <a:rPr lang="en-US" altLang="cs-CZ" smtClean="0"/>
              <a:pPr>
                <a:spcBef>
                  <a:spcPct val="0"/>
                </a:spcBef>
              </a:pPr>
              <a:t>18</a:t>
            </a:fld>
            <a:endParaRPr lang="en-US" altLang="cs-CZ"/>
          </a:p>
        </p:txBody>
      </p:sp>
      <p:sp>
        <p:nvSpPr>
          <p:cNvPr id="26627" name="Rectangle 2">
            <a:extLst>
              <a:ext uri="{FF2B5EF4-FFF2-40B4-BE49-F238E27FC236}">
                <a16:creationId xmlns:a16="http://schemas.microsoft.com/office/drawing/2014/main" id="{40933204-4B64-488B-B01B-76C60BE18F81}"/>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58B2C283-DE6A-4A29-8EB1-5E8A48DB395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a:extLst>
              <a:ext uri="{FF2B5EF4-FFF2-40B4-BE49-F238E27FC236}">
                <a16:creationId xmlns:a16="http://schemas.microsoft.com/office/drawing/2014/main" id="{8088BCAA-3198-4ABF-96AB-0506589DC33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46F93EC-15B5-41DC-9A08-24507B4D6FBF}" type="slidenum">
              <a:rPr lang="en-US" altLang="cs-CZ" smtClean="0"/>
              <a:pPr>
                <a:spcBef>
                  <a:spcPct val="0"/>
                </a:spcBef>
              </a:pPr>
              <a:t>19</a:t>
            </a:fld>
            <a:endParaRPr lang="en-US" altLang="cs-CZ"/>
          </a:p>
        </p:txBody>
      </p:sp>
      <p:sp>
        <p:nvSpPr>
          <p:cNvPr id="114691" name="Rectangle 2">
            <a:extLst>
              <a:ext uri="{FF2B5EF4-FFF2-40B4-BE49-F238E27FC236}">
                <a16:creationId xmlns:a16="http://schemas.microsoft.com/office/drawing/2014/main" id="{9EF0626B-9AE3-4D45-824C-CCD5D7846936}"/>
              </a:ext>
            </a:extLst>
          </p:cNvPr>
          <p:cNvSpPr>
            <a:spLocks noGrp="1" noRot="1" noChangeAspect="1" noChangeArrowheads="1" noTextEdit="1"/>
          </p:cNvSpPr>
          <p:nvPr>
            <p:ph type="sldImg"/>
          </p:nvPr>
        </p:nvSpPr>
        <p:spPr>
          <a:ln/>
        </p:spPr>
      </p:sp>
      <p:sp>
        <p:nvSpPr>
          <p:cNvPr id="114692" name="Rectangle 3">
            <a:extLst>
              <a:ext uri="{FF2B5EF4-FFF2-40B4-BE49-F238E27FC236}">
                <a16:creationId xmlns:a16="http://schemas.microsoft.com/office/drawing/2014/main" id="{B98B95AE-F13D-4F06-8AEB-2C35AC4B1C7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23063063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a:extLst>
              <a:ext uri="{FF2B5EF4-FFF2-40B4-BE49-F238E27FC236}">
                <a16:creationId xmlns:a16="http://schemas.microsoft.com/office/drawing/2014/main" id="{8088BCAA-3198-4ABF-96AB-0506589DC33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46F93EC-15B5-41DC-9A08-24507B4D6FBF}" type="slidenum">
              <a:rPr lang="en-US" altLang="cs-CZ" smtClean="0"/>
              <a:pPr>
                <a:spcBef>
                  <a:spcPct val="0"/>
                </a:spcBef>
              </a:pPr>
              <a:t>20</a:t>
            </a:fld>
            <a:endParaRPr lang="en-US" altLang="cs-CZ"/>
          </a:p>
        </p:txBody>
      </p:sp>
      <p:sp>
        <p:nvSpPr>
          <p:cNvPr id="114691" name="Rectangle 2">
            <a:extLst>
              <a:ext uri="{FF2B5EF4-FFF2-40B4-BE49-F238E27FC236}">
                <a16:creationId xmlns:a16="http://schemas.microsoft.com/office/drawing/2014/main" id="{9EF0626B-9AE3-4D45-824C-CCD5D7846936}"/>
              </a:ext>
            </a:extLst>
          </p:cNvPr>
          <p:cNvSpPr>
            <a:spLocks noGrp="1" noRot="1" noChangeAspect="1" noChangeArrowheads="1" noTextEdit="1"/>
          </p:cNvSpPr>
          <p:nvPr>
            <p:ph type="sldImg"/>
          </p:nvPr>
        </p:nvSpPr>
        <p:spPr>
          <a:ln/>
        </p:spPr>
      </p:sp>
      <p:sp>
        <p:nvSpPr>
          <p:cNvPr id="114692" name="Rectangle 3">
            <a:extLst>
              <a:ext uri="{FF2B5EF4-FFF2-40B4-BE49-F238E27FC236}">
                <a16:creationId xmlns:a16="http://schemas.microsoft.com/office/drawing/2014/main" id="{B98B95AE-F13D-4F06-8AEB-2C35AC4B1C7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25369588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9AD71500-8CDE-476A-98CE-56577C41E2E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E6AA302-9D3D-4C9C-85FE-1C5331A61B29}" type="slidenum">
              <a:rPr lang="en-US" altLang="cs-CZ" smtClean="0"/>
              <a:pPr>
                <a:spcBef>
                  <a:spcPct val="0"/>
                </a:spcBef>
              </a:pPr>
              <a:t>21</a:t>
            </a:fld>
            <a:endParaRPr lang="en-US" altLang="cs-CZ"/>
          </a:p>
        </p:txBody>
      </p:sp>
      <p:sp>
        <p:nvSpPr>
          <p:cNvPr id="38915" name="Rectangle 2">
            <a:extLst>
              <a:ext uri="{FF2B5EF4-FFF2-40B4-BE49-F238E27FC236}">
                <a16:creationId xmlns:a16="http://schemas.microsoft.com/office/drawing/2014/main" id="{C4F42785-B10B-4307-AC74-E4F432D7E949}"/>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C0756AF4-1F49-487D-AAB0-12FE1456033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28121374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a:extLst>
              <a:ext uri="{FF2B5EF4-FFF2-40B4-BE49-F238E27FC236}">
                <a16:creationId xmlns:a16="http://schemas.microsoft.com/office/drawing/2014/main" id="{1E38D422-4D69-4031-93E0-CFF511A3D70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2C2F25D-1156-4880-8DE1-31CD598F6BDF}" type="slidenum">
              <a:rPr lang="en-US" altLang="cs-CZ" smtClean="0"/>
              <a:pPr>
                <a:spcBef>
                  <a:spcPct val="0"/>
                </a:spcBef>
              </a:pPr>
              <a:t>22</a:t>
            </a:fld>
            <a:endParaRPr lang="en-US" altLang="cs-CZ"/>
          </a:p>
        </p:txBody>
      </p:sp>
      <p:sp>
        <p:nvSpPr>
          <p:cNvPr id="118787" name="Rectangle 2">
            <a:extLst>
              <a:ext uri="{FF2B5EF4-FFF2-40B4-BE49-F238E27FC236}">
                <a16:creationId xmlns:a16="http://schemas.microsoft.com/office/drawing/2014/main" id="{B04074E9-1911-4381-9789-66C4B3335AB4}"/>
              </a:ext>
            </a:extLst>
          </p:cNvPr>
          <p:cNvSpPr>
            <a:spLocks noGrp="1" noRot="1" noChangeAspect="1" noChangeArrowheads="1" noTextEdit="1"/>
          </p:cNvSpPr>
          <p:nvPr>
            <p:ph type="sldImg"/>
          </p:nvPr>
        </p:nvSpPr>
        <p:spPr>
          <a:ln/>
        </p:spPr>
      </p:sp>
      <p:sp>
        <p:nvSpPr>
          <p:cNvPr id="118788" name="Rectangle 3">
            <a:extLst>
              <a:ext uri="{FF2B5EF4-FFF2-40B4-BE49-F238E27FC236}">
                <a16:creationId xmlns:a16="http://schemas.microsoft.com/office/drawing/2014/main" id="{450A3FC6-8B17-46F2-AE62-523F33B8C59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38125736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a:extLst>
              <a:ext uri="{FF2B5EF4-FFF2-40B4-BE49-F238E27FC236}">
                <a16:creationId xmlns:a16="http://schemas.microsoft.com/office/drawing/2014/main" id="{9FE6260E-F41A-4DB6-ACB4-59986005708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0DCB54D-4DC2-4208-B652-1869A4B9E2AF}" type="slidenum">
              <a:rPr lang="en-US" altLang="cs-CZ" smtClean="0"/>
              <a:pPr>
                <a:spcBef>
                  <a:spcPct val="0"/>
                </a:spcBef>
              </a:pPr>
              <a:t>23</a:t>
            </a:fld>
            <a:endParaRPr lang="en-US" altLang="cs-CZ"/>
          </a:p>
        </p:txBody>
      </p:sp>
      <p:sp>
        <p:nvSpPr>
          <p:cNvPr id="120835" name="Rectangle 2">
            <a:extLst>
              <a:ext uri="{FF2B5EF4-FFF2-40B4-BE49-F238E27FC236}">
                <a16:creationId xmlns:a16="http://schemas.microsoft.com/office/drawing/2014/main" id="{9D0B81E8-A49F-47A0-B643-4E42527615E4}"/>
              </a:ext>
            </a:extLst>
          </p:cNvPr>
          <p:cNvSpPr>
            <a:spLocks noGrp="1" noRot="1" noChangeAspect="1" noChangeArrowheads="1" noTextEdit="1"/>
          </p:cNvSpPr>
          <p:nvPr>
            <p:ph type="sldImg"/>
          </p:nvPr>
        </p:nvSpPr>
        <p:spPr>
          <a:ln/>
        </p:spPr>
      </p:sp>
      <p:sp>
        <p:nvSpPr>
          <p:cNvPr id="120836" name="Rectangle 3">
            <a:extLst>
              <a:ext uri="{FF2B5EF4-FFF2-40B4-BE49-F238E27FC236}">
                <a16:creationId xmlns:a16="http://schemas.microsoft.com/office/drawing/2014/main" id="{E0979E70-1631-43C6-A20D-F6E402CB513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7239544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a:extLst>
              <a:ext uri="{FF2B5EF4-FFF2-40B4-BE49-F238E27FC236}">
                <a16:creationId xmlns:a16="http://schemas.microsoft.com/office/drawing/2014/main" id="{9FE6260E-F41A-4DB6-ACB4-59986005708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0DCB54D-4DC2-4208-B652-1869A4B9E2AF}" type="slidenum">
              <a:rPr lang="en-US" altLang="cs-CZ" smtClean="0"/>
              <a:pPr>
                <a:spcBef>
                  <a:spcPct val="0"/>
                </a:spcBef>
              </a:pPr>
              <a:t>24</a:t>
            </a:fld>
            <a:endParaRPr lang="en-US" altLang="cs-CZ"/>
          </a:p>
        </p:txBody>
      </p:sp>
      <p:sp>
        <p:nvSpPr>
          <p:cNvPr id="120835" name="Rectangle 2">
            <a:extLst>
              <a:ext uri="{FF2B5EF4-FFF2-40B4-BE49-F238E27FC236}">
                <a16:creationId xmlns:a16="http://schemas.microsoft.com/office/drawing/2014/main" id="{9D0B81E8-A49F-47A0-B643-4E42527615E4}"/>
              </a:ext>
            </a:extLst>
          </p:cNvPr>
          <p:cNvSpPr>
            <a:spLocks noGrp="1" noRot="1" noChangeAspect="1" noChangeArrowheads="1" noTextEdit="1"/>
          </p:cNvSpPr>
          <p:nvPr>
            <p:ph type="sldImg"/>
          </p:nvPr>
        </p:nvSpPr>
        <p:spPr>
          <a:ln/>
        </p:spPr>
      </p:sp>
      <p:sp>
        <p:nvSpPr>
          <p:cNvPr id="120836" name="Rectangle 3">
            <a:extLst>
              <a:ext uri="{FF2B5EF4-FFF2-40B4-BE49-F238E27FC236}">
                <a16:creationId xmlns:a16="http://schemas.microsoft.com/office/drawing/2014/main" id="{E0979E70-1631-43C6-A20D-F6E402CB513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14195474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a:extLst>
              <a:ext uri="{FF2B5EF4-FFF2-40B4-BE49-F238E27FC236}">
                <a16:creationId xmlns:a16="http://schemas.microsoft.com/office/drawing/2014/main" id="{9FE6260E-F41A-4DB6-ACB4-59986005708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0DCB54D-4DC2-4208-B652-1869A4B9E2AF}" type="slidenum">
              <a:rPr lang="en-US" altLang="cs-CZ" smtClean="0"/>
              <a:pPr>
                <a:spcBef>
                  <a:spcPct val="0"/>
                </a:spcBef>
              </a:pPr>
              <a:t>25</a:t>
            </a:fld>
            <a:endParaRPr lang="en-US" altLang="cs-CZ"/>
          </a:p>
        </p:txBody>
      </p:sp>
      <p:sp>
        <p:nvSpPr>
          <p:cNvPr id="120835" name="Rectangle 2">
            <a:extLst>
              <a:ext uri="{FF2B5EF4-FFF2-40B4-BE49-F238E27FC236}">
                <a16:creationId xmlns:a16="http://schemas.microsoft.com/office/drawing/2014/main" id="{9D0B81E8-A49F-47A0-B643-4E42527615E4}"/>
              </a:ext>
            </a:extLst>
          </p:cNvPr>
          <p:cNvSpPr>
            <a:spLocks noGrp="1" noRot="1" noChangeAspect="1" noChangeArrowheads="1" noTextEdit="1"/>
          </p:cNvSpPr>
          <p:nvPr>
            <p:ph type="sldImg"/>
          </p:nvPr>
        </p:nvSpPr>
        <p:spPr>
          <a:ln/>
        </p:spPr>
      </p:sp>
      <p:sp>
        <p:nvSpPr>
          <p:cNvPr id="120836" name="Rectangle 3">
            <a:extLst>
              <a:ext uri="{FF2B5EF4-FFF2-40B4-BE49-F238E27FC236}">
                <a16:creationId xmlns:a16="http://schemas.microsoft.com/office/drawing/2014/main" id="{E0979E70-1631-43C6-A20D-F6E402CB513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34831527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a:extLst>
              <a:ext uri="{FF2B5EF4-FFF2-40B4-BE49-F238E27FC236}">
                <a16:creationId xmlns:a16="http://schemas.microsoft.com/office/drawing/2014/main" id="{B13FFE51-21B8-4FC1-A380-5E0F454E6A3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46A00AF-2260-4383-8210-CBC441F49846}" type="slidenum">
              <a:rPr lang="en-US" altLang="cs-CZ" smtClean="0"/>
              <a:pPr>
                <a:spcBef>
                  <a:spcPct val="0"/>
                </a:spcBef>
              </a:pPr>
              <a:t>26</a:t>
            </a:fld>
            <a:endParaRPr lang="en-US" altLang="cs-CZ"/>
          </a:p>
        </p:txBody>
      </p:sp>
      <p:sp>
        <p:nvSpPr>
          <p:cNvPr id="122883" name="Rectangle 2">
            <a:extLst>
              <a:ext uri="{FF2B5EF4-FFF2-40B4-BE49-F238E27FC236}">
                <a16:creationId xmlns:a16="http://schemas.microsoft.com/office/drawing/2014/main" id="{2508B50B-3B3E-4F8C-80E5-591A909B03E1}"/>
              </a:ext>
            </a:extLst>
          </p:cNvPr>
          <p:cNvSpPr>
            <a:spLocks noGrp="1" noRot="1" noChangeAspect="1" noChangeArrowheads="1" noTextEdit="1"/>
          </p:cNvSpPr>
          <p:nvPr>
            <p:ph type="sldImg"/>
          </p:nvPr>
        </p:nvSpPr>
        <p:spPr>
          <a:ln/>
        </p:spPr>
      </p:sp>
      <p:sp>
        <p:nvSpPr>
          <p:cNvPr id="122884" name="Rectangle 3">
            <a:extLst>
              <a:ext uri="{FF2B5EF4-FFF2-40B4-BE49-F238E27FC236}">
                <a16:creationId xmlns:a16="http://schemas.microsoft.com/office/drawing/2014/main" id="{EE2E447A-A467-4647-BB81-AC2824B75BD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1983055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968D1BBB-CD87-4B52-A90E-11EC86B03AC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F261685-6215-4A40-BC7E-94BB51A5243E}" type="slidenum">
              <a:rPr lang="en-US" altLang="cs-CZ" smtClean="0"/>
              <a:pPr>
                <a:spcBef>
                  <a:spcPct val="0"/>
                </a:spcBef>
              </a:pPr>
              <a:t>3</a:t>
            </a:fld>
            <a:endParaRPr lang="en-US" altLang="cs-CZ"/>
          </a:p>
        </p:txBody>
      </p:sp>
      <p:sp>
        <p:nvSpPr>
          <p:cNvPr id="20483" name="Rectangle 2">
            <a:extLst>
              <a:ext uri="{FF2B5EF4-FFF2-40B4-BE49-F238E27FC236}">
                <a16:creationId xmlns:a16="http://schemas.microsoft.com/office/drawing/2014/main" id="{8338E15E-D61C-42A4-BDB6-675D94FF70EC}"/>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BEB2848E-5230-4AAF-ADE5-0A7AAFFFC49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a:extLst>
              <a:ext uri="{FF2B5EF4-FFF2-40B4-BE49-F238E27FC236}">
                <a16:creationId xmlns:a16="http://schemas.microsoft.com/office/drawing/2014/main" id="{E6A3EC31-DB0C-4170-A624-061712C1AB7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16EE990-4D07-4F42-97D9-D807A8924828}" type="slidenum">
              <a:rPr lang="en-US" altLang="cs-CZ" smtClean="0"/>
              <a:pPr>
                <a:spcBef>
                  <a:spcPct val="0"/>
                </a:spcBef>
              </a:pPr>
              <a:t>27</a:t>
            </a:fld>
            <a:endParaRPr lang="en-US" altLang="cs-CZ"/>
          </a:p>
        </p:txBody>
      </p:sp>
      <p:sp>
        <p:nvSpPr>
          <p:cNvPr id="124931" name="Rectangle 2">
            <a:extLst>
              <a:ext uri="{FF2B5EF4-FFF2-40B4-BE49-F238E27FC236}">
                <a16:creationId xmlns:a16="http://schemas.microsoft.com/office/drawing/2014/main" id="{5184F03E-4F76-4CE0-9FE5-FB0EA2393562}"/>
              </a:ext>
            </a:extLst>
          </p:cNvPr>
          <p:cNvSpPr>
            <a:spLocks noGrp="1" noRot="1" noChangeAspect="1" noChangeArrowheads="1" noTextEdit="1"/>
          </p:cNvSpPr>
          <p:nvPr>
            <p:ph type="sldImg"/>
          </p:nvPr>
        </p:nvSpPr>
        <p:spPr>
          <a:ln/>
        </p:spPr>
      </p:sp>
      <p:sp>
        <p:nvSpPr>
          <p:cNvPr id="124932" name="Rectangle 3">
            <a:extLst>
              <a:ext uri="{FF2B5EF4-FFF2-40B4-BE49-F238E27FC236}">
                <a16:creationId xmlns:a16="http://schemas.microsoft.com/office/drawing/2014/main" id="{03570BCA-74E0-472B-AADE-12A38DDB3E0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29279994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a:extLst>
              <a:ext uri="{FF2B5EF4-FFF2-40B4-BE49-F238E27FC236}">
                <a16:creationId xmlns:a16="http://schemas.microsoft.com/office/drawing/2014/main" id="{99F76A21-45F9-4F09-B902-D57FD873191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28EA3A8-A693-4034-AB34-1E2464CA38B2}" type="slidenum">
              <a:rPr lang="en-US" altLang="cs-CZ" smtClean="0"/>
              <a:pPr>
                <a:spcBef>
                  <a:spcPct val="0"/>
                </a:spcBef>
              </a:pPr>
              <a:t>28</a:t>
            </a:fld>
            <a:endParaRPr lang="en-US" altLang="cs-CZ"/>
          </a:p>
        </p:txBody>
      </p:sp>
      <p:sp>
        <p:nvSpPr>
          <p:cNvPr id="126979" name="Rectangle 2">
            <a:extLst>
              <a:ext uri="{FF2B5EF4-FFF2-40B4-BE49-F238E27FC236}">
                <a16:creationId xmlns:a16="http://schemas.microsoft.com/office/drawing/2014/main" id="{78AFB965-E37E-410F-90F4-BBCC93DA802A}"/>
              </a:ext>
            </a:extLst>
          </p:cNvPr>
          <p:cNvSpPr>
            <a:spLocks noGrp="1" noRot="1" noChangeAspect="1" noChangeArrowheads="1" noTextEdit="1"/>
          </p:cNvSpPr>
          <p:nvPr>
            <p:ph type="sldImg"/>
          </p:nvPr>
        </p:nvSpPr>
        <p:spPr>
          <a:ln/>
        </p:spPr>
      </p:sp>
      <p:sp>
        <p:nvSpPr>
          <p:cNvPr id="126980" name="Rectangle 3">
            <a:extLst>
              <a:ext uri="{FF2B5EF4-FFF2-40B4-BE49-F238E27FC236}">
                <a16:creationId xmlns:a16="http://schemas.microsoft.com/office/drawing/2014/main" id="{C0E16ACC-72AA-4E9C-B74A-589D428EAFE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a:latin typeface="Arial" panose="020B0604020202020204" pitchFamily="34" charset="0"/>
              </a:rPr>
              <a:t>Viz také usnesení Vrchního soudu v Praze ze dne 24. 10. 2002, sp. zn. 9 Cmo 418/2002, viz Derka, L.</a:t>
            </a:r>
            <a:r>
              <a:rPr lang="cs-CZ" altLang="cs-CZ" i="1">
                <a:latin typeface="Arial" panose="020B0604020202020204" pitchFamily="34" charset="0"/>
              </a:rPr>
              <a:t> </a:t>
            </a:r>
            <a:r>
              <a:rPr lang="cs-CZ" altLang="cs-CZ">
                <a:latin typeface="Arial" panose="020B0604020202020204" pitchFamily="34" charset="0"/>
              </a:rPr>
              <a:t>Převod směnečné pohledávky, s. 18–19), </a:t>
            </a:r>
          </a:p>
        </p:txBody>
      </p:sp>
    </p:spTree>
    <p:extLst>
      <p:ext uri="{BB962C8B-B14F-4D97-AF65-F5344CB8AC3E}">
        <p14:creationId xmlns:p14="http://schemas.microsoft.com/office/powerpoint/2010/main" val="10289904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a:extLst>
              <a:ext uri="{FF2B5EF4-FFF2-40B4-BE49-F238E27FC236}">
                <a16:creationId xmlns:a16="http://schemas.microsoft.com/office/drawing/2014/main" id="{E6A3EC31-DB0C-4170-A624-061712C1AB7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16EE990-4D07-4F42-97D9-D807A8924828}" type="slidenum">
              <a:rPr lang="en-US" altLang="cs-CZ" smtClean="0"/>
              <a:pPr>
                <a:spcBef>
                  <a:spcPct val="0"/>
                </a:spcBef>
              </a:pPr>
              <a:t>29</a:t>
            </a:fld>
            <a:endParaRPr lang="en-US" altLang="cs-CZ"/>
          </a:p>
        </p:txBody>
      </p:sp>
      <p:sp>
        <p:nvSpPr>
          <p:cNvPr id="124931" name="Rectangle 2">
            <a:extLst>
              <a:ext uri="{FF2B5EF4-FFF2-40B4-BE49-F238E27FC236}">
                <a16:creationId xmlns:a16="http://schemas.microsoft.com/office/drawing/2014/main" id="{5184F03E-4F76-4CE0-9FE5-FB0EA2393562}"/>
              </a:ext>
            </a:extLst>
          </p:cNvPr>
          <p:cNvSpPr>
            <a:spLocks noGrp="1" noRot="1" noChangeAspect="1" noChangeArrowheads="1" noTextEdit="1"/>
          </p:cNvSpPr>
          <p:nvPr>
            <p:ph type="sldImg"/>
          </p:nvPr>
        </p:nvSpPr>
        <p:spPr>
          <a:ln/>
        </p:spPr>
      </p:sp>
      <p:sp>
        <p:nvSpPr>
          <p:cNvPr id="124932" name="Rectangle 3">
            <a:extLst>
              <a:ext uri="{FF2B5EF4-FFF2-40B4-BE49-F238E27FC236}">
                <a16:creationId xmlns:a16="http://schemas.microsoft.com/office/drawing/2014/main" id="{03570BCA-74E0-472B-AADE-12A38DDB3E0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13965357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a:extLst>
              <a:ext uri="{FF2B5EF4-FFF2-40B4-BE49-F238E27FC236}">
                <a16:creationId xmlns:a16="http://schemas.microsoft.com/office/drawing/2014/main" id="{E6A3EC31-DB0C-4170-A624-061712C1AB7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16EE990-4D07-4F42-97D9-D807A8924828}" type="slidenum">
              <a:rPr lang="en-US" altLang="cs-CZ" smtClean="0"/>
              <a:pPr>
                <a:spcBef>
                  <a:spcPct val="0"/>
                </a:spcBef>
              </a:pPr>
              <a:t>30</a:t>
            </a:fld>
            <a:endParaRPr lang="en-US" altLang="cs-CZ"/>
          </a:p>
        </p:txBody>
      </p:sp>
      <p:sp>
        <p:nvSpPr>
          <p:cNvPr id="124931" name="Rectangle 2">
            <a:extLst>
              <a:ext uri="{FF2B5EF4-FFF2-40B4-BE49-F238E27FC236}">
                <a16:creationId xmlns:a16="http://schemas.microsoft.com/office/drawing/2014/main" id="{5184F03E-4F76-4CE0-9FE5-FB0EA2393562}"/>
              </a:ext>
            </a:extLst>
          </p:cNvPr>
          <p:cNvSpPr>
            <a:spLocks noGrp="1" noRot="1" noChangeAspect="1" noChangeArrowheads="1" noTextEdit="1"/>
          </p:cNvSpPr>
          <p:nvPr>
            <p:ph type="sldImg"/>
          </p:nvPr>
        </p:nvSpPr>
        <p:spPr>
          <a:ln/>
        </p:spPr>
      </p:sp>
      <p:sp>
        <p:nvSpPr>
          <p:cNvPr id="124932" name="Rectangle 3">
            <a:extLst>
              <a:ext uri="{FF2B5EF4-FFF2-40B4-BE49-F238E27FC236}">
                <a16:creationId xmlns:a16="http://schemas.microsoft.com/office/drawing/2014/main" id="{03570BCA-74E0-472B-AADE-12A38DDB3E0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22225806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93185F33-BCAB-4C11-B213-74D700A50A5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88939C8-7935-45F7-A67D-96BC97F652A6}" type="slidenum">
              <a:rPr lang="en-US" altLang="cs-CZ" smtClean="0"/>
              <a:pPr>
                <a:spcBef>
                  <a:spcPct val="0"/>
                </a:spcBef>
              </a:pPr>
              <a:t>31</a:t>
            </a:fld>
            <a:endParaRPr lang="en-US" altLang="cs-CZ"/>
          </a:p>
        </p:txBody>
      </p:sp>
      <p:sp>
        <p:nvSpPr>
          <p:cNvPr id="47107" name="Rectangle 2">
            <a:extLst>
              <a:ext uri="{FF2B5EF4-FFF2-40B4-BE49-F238E27FC236}">
                <a16:creationId xmlns:a16="http://schemas.microsoft.com/office/drawing/2014/main" id="{EFC3CC7D-6319-4DCE-A21D-B485EE3FA75D}"/>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53327A81-2FD0-445D-BB34-2BD34CED233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6BCD8493-B8A0-4B04-B37B-20D290DE4F8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8EBDABB-71C6-4954-810F-0EEC352BB975}" type="slidenum">
              <a:rPr lang="en-US" altLang="cs-CZ" smtClean="0"/>
              <a:pPr>
                <a:spcBef>
                  <a:spcPct val="0"/>
                </a:spcBef>
              </a:pPr>
              <a:t>32</a:t>
            </a:fld>
            <a:endParaRPr lang="en-US" altLang="cs-CZ"/>
          </a:p>
        </p:txBody>
      </p:sp>
      <p:sp>
        <p:nvSpPr>
          <p:cNvPr id="49155" name="Rectangle 2">
            <a:extLst>
              <a:ext uri="{FF2B5EF4-FFF2-40B4-BE49-F238E27FC236}">
                <a16:creationId xmlns:a16="http://schemas.microsoft.com/office/drawing/2014/main" id="{1C480A1A-AC93-40DA-9199-52954F58943B}"/>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EE4ACBFB-5379-4E4A-BCBC-A285C3FA593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241778D8-133C-47AC-8433-8C13360EE39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6B77054-319B-4AF8-AD4C-36762A3AD37B}" type="slidenum">
              <a:rPr lang="en-US" altLang="cs-CZ" smtClean="0"/>
              <a:pPr>
                <a:spcBef>
                  <a:spcPct val="0"/>
                </a:spcBef>
              </a:pPr>
              <a:t>33</a:t>
            </a:fld>
            <a:endParaRPr lang="en-US" altLang="cs-CZ"/>
          </a:p>
        </p:txBody>
      </p:sp>
      <p:sp>
        <p:nvSpPr>
          <p:cNvPr id="51203" name="Rectangle 2">
            <a:extLst>
              <a:ext uri="{FF2B5EF4-FFF2-40B4-BE49-F238E27FC236}">
                <a16:creationId xmlns:a16="http://schemas.microsoft.com/office/drawing/2014/main" id="{473D75ED-639B-480B-B5BC-6C14B4406EA3}"/>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BC7480BB-8C47-4B70-B968-F5F8F72B832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78054BCD-CD90-406B-A24A-6DDDFAC8E5B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78233DA-D4C7-4A26-B84B-FB087D8F95B1}" type="slidenum">
              <a:rPr lang="en-US" altLang="cs-CZ" smtClean="0"/>
              <a:pPr>
                <a:spcBef>
                  <a:spcPct val="0"/>
                </a:spcBef>
              </a:pPr>
              <a:t>34</a:t>
            </a:fld>
            <a:endParaRPr lang="en-US" altLang="cs-CZ"/>
          </a:p>
        </p:txBody>
      </p:sp>
      <p:sp>
        <p:nvSpPr>
          <p:cNvPr id="53251" name="Rectangle 2">
            <a:extLst>
              <a:ext uri="{FF2B5EF4-FFF2-40B4-BE49-F238E27FC236}">
                <a16:creationId xmlns:a16="http://schemas.microsoft.com/office/drawing/2014/main" id="{6D62915A-38D3-4175-A4B0-7492C5421900}"/>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A5B80E23-489C-4205-9516-F9C34A9F5E0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A71E1267-576C-4F8E-A61E-9EAD0C0C09A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E7004C6-A68B-4EDE-9842-C68D74936F67}" type="slidenum">
              <a:rPr lang="en-US" altLang="cs-CZ" smtClean="0"/>
              <a:pPr>
                <a:spcBef>
                  <a:spcPct val="0"/>
                </a:spcBef>
              </a:pPr>
              <a:t>35</a:t>
            </a:fld>
            <a:endParaRPr lang="en-US" altLang="cs-CZ"/>
          </a:p>
        </p:txBody>
      </p:sp>
      <p:sp>
        <p:nvSpPr>
          <p:cNvPr id="59395" name="Rectangle 2">
            <a:extLst>
              <a:ext uri="{FF2B5EF4-FFF2-40B4-BE49-F238E27FC236}">
                <a16:creationId xmlns:a16="http://schemas.microsoft.com/office/drawing/2014/main" id="{13171869-EC20-430B-A1B2-575CC36B82F5}"/>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id="{7BBFCCEB-9707-4DF9-AA0C-8E453CB771B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8DDB5C60-384C-4D6E-89F2-F17F89030F3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AFB1F82-7751-4D81-A02C-FABCC9B008CD}" type="slidenum">
              <a:rPr lang="en-US" altLang="cs-CZ" smtClean="0"/>
              <a:pPr>
                <a:spcBef>
                  <a:spcPct val="0"/>
                </a:spcBef>
              </a:pPr>
              <a:t>36</a:t>
            </a:fld>
            <a:endParaRPr lang="en-US" altLang="cs-CZ"/>
          </a:p>
        </p:txBody>
      </p:sp>
      <p:sp>
        <p:nvSpPr>
          <p:cNvPr id="69635" name="Rectangle 2">
            <a:extLst>
              <a:ext uri="{FF2B5EF4-FFF2-40B4-BE49-F238E27FC236}">
                <a16:creationId xmlns:a16="http://schemas.microsoft.com/office/drawing/2014/main" id="{4249A49B-236B-47D7-BE85-EA303213A87A}"/>
              </a:ext>
            </a:extLst>
          </p:cNvPr>
          <p:cNvSpPr>
            <a:spLocks noGrp="1" noRot="1" noChangeAspect="1" noChangeArrowheads="1" noTextEdit="1"/>
          </p:cNvSpPr>
          <p:nvPr>
            <p:ph type="sldImg"/>
          </p:nvPr>
        </p:nvSpPr>
        <p:spPr>
          <a:ln/>
        </p:spPr>
      </p:sp>
      <p:sp>
        <p:nvSpPr>
          <p:cNvPr id="69636" name="Rectangle 3">
            <a:extLst>
              <a:ext uri="{FF2B5EF4-FFF2-40B4-BE49-F238E27FC236}">
                <a16:creationId xmlns:a16="http://schemas.microsoft.com/office/drawing/2014/main" id="{C1952CE5-CC73-4B97-8517-FB0EB732AC8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3089129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A2FE091E-5AF3-436F-859D-19CF4574895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1C523D3-B79F-4E9B-8603-F3A2008A9DC3}" type="slidenum">
              <a:rPr lang="en-US" altLang="cs-CZ" smtClean="0"/>
              <a:pPr>
                <a:spcBef>
                  <a:spcPct val="0"/>
                </a:spcBef>
              </a:pPr>
              <a:t>5</a:t>
            </a:fld>
            <a:endParaRPr lang="en-US" altLang="cs-CZ"/>
          </a:p>
        </p:txBody>
      </p:sp>
      <p:sp>
        <p:nvSpPr>
          <p:cNvPr id="30723" name="Rectangle 2">
            <a:extLst>
              <a:ext uri="{FF2B5EF4-FFF2-40B4-BE49-F238E27FC236}">
                <a16:creationId xmlns:a16="http://schemas.microsoft.com/office/drawing/2014/main" id="{784416A7-B0F3-4D46-ACF8-0E1EB8EBC1A8}"/>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512B4B67-915D-4F40-973B-F8A82253E96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6825299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8DDB5C60-384C-4D6E-89F2-F17F89030F3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AFB1F82-7751-4D81-A02C-FABCC9B008CD}" type="slidenum">
              <a:rPr lang="en-US" altLang="cs-CZ" smtClean="0"/>
              <a:pPr>
                <a:spcBef>
                  <a:spcPct val="0"/>
                </a:spcBef>
              </a:pPr>
              <a:t>37</a:t>
            </a:fld>
            <a:endParaRPr lang="en-US" altLang="cs-CZ"/>
          </a:p>
        </p:txBody>
      </p:sp>
      <p:sp>
        <p:nvSpPr>
          <p:cNvPr id="69635" name="Rectangle 2">
            <a:extLst>
              <a:ext uri="{FF2B5EF4-FFF2-40B4-BE49-F238E27FC236}">
                <a16:creationId xmlns:a16="http://schemas.microsoft.com/office/drawing/2014/main" id="{4249A49B-236B-47D7-BE85-EA303213A87A}"/>
              </a:ext>
            </a:extLst>
          </p:cNvPr>
          <p:cNvSpPr>
            <a:spLocks noGrp="1" noRot="1" noChangeAspect="1" noChangeArrowheads="1" noTextEdit="1"/>
          </p:cNvSpPr>
          <p:nvPr>
            <p:ph type="sldImg"/>
          </p:nvPr>
        </p:nvSpPr>
        <p:spPr>
          <a:ln/>
        </p:spPr>
      </p:sp>
      <p:sp>
        <p:nvSpPr>
          <p:cNvPr id="69636" name="Rectangle 3">
            <a:extLst>
              <a:ext uri="{FF2B5EF4-FFF2-40B4-BE49-F238E27FC236}">
                <a16:creationId xmlns:a16="http://schemas.microsoft.com/office/drawing/2014/main" id="{C1952CE5-CC73-4B97-8517-FB0EB732AC8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10865732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6D4361D7-2975-45FE-8180-1AC1551A880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0C552E7-CCFA-47E3-A96F-9F34163905DC}" type="slidenum">
              <a:rPr lang="en-US" altLang="cs-CZ" smtClean="0"/>
              <a:pPr>
                <a:spcBef>
                  <a:spcPct val="0"/>
                </a:spcBef>
              </a:pPr>
              <a:t>38</a:t>
            </a:fld>
            <a:endParaRPr lang="en-US" altLang="cs-CZ"/>
          </a:p>
        </p:txBody>
      </p:sp>
      <p:sp>
        <p:nvSpPr>
          <p:cNvPr id="63491" name="Rectangle 2">
            <a:extLst>
              <a:ext uri="{FF2B5EF4-FFF2-40B4-BE49-F238E27FC236}">
                <a16:creationId xmlns:a16="http://schemas.microsoft.com/office/drawing/2014/main" id="{776B5020-3824-4A7E-A13B-C32B3417F2F9}"/>
              </a:ext>
            </a:extLst>
          </p:cNvPr>
          <p:cNvSpPr>
            <a:spLocks noGrp="1" noRot="1" noChangeAspect="1" noChangeArrowheads="1" noTextEdit="1"/>
          </p:cNvSpPr>
          <p:nvPr>
            <p:ph type="sldImg"/>
          </p:nvPr>
        </p:nvSpPr>
        <p:spPr>
          <a:ln/>
        </p:spPr>
      </p:sp>
      <p:sp>
        <p:nvSpPr>
          <p:cNvPr id="63492" name="Rectangle 3">
            <a:extLst>
              <a:ext uri="{FF2B5EF4-FFF2-40B4-BE49-F238E27FC236}">
                <a16:creationId xmlns:a16="http://schemas.microsoft.com/office/drawing/2014/main" id="{BE449F3B-16B7-4094-B3B2-7363D803B63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A5320747-1BE4-46D0-9A65-70E2FA7771E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440E799-FA13-401C-A04A-D988D93C6622}" type="slidenum">
              <a:rPr lang="en-US" altLang="cs-CZ" smtClean="0"/>
              <a:pPr>
                <a:spcBef>
                  <a:spcPct val="0"/>
                </a:spcBef>
              </a:pPr>
              <a:t>39</a:t>
            </a:fld>
            <a:endParaRPr lang="en-US" altLang="cs-CZ"/>
          </a:p>
        </p:txBody>
      </p:sp>
      <p:sp>
        <p:nvSpPr>
          <p:cNvPr id="65539" name="Rectangle 2">
            <a:extLst>
              <a:ext uri="{FF2B5EF4-FFF2-40B4-BE49-F238E27FC236}">
                <a16:creationId xmlns:a16="http://schemas.microsoft.com/office/drawing/2014/main" id="{82FE4B21-6397-47C8-8099-BF44B9D4AA60}"/>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id="{0F3CC003-9E18-420F-87B1-CF9CF3C4CAA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6ED7D258-20F0-43CA-BC10-61770099E1E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8A559F3-3F64-41E5-9030-2FE5EF2BFD71}" type="slidenum">
              <a:rPr lang="en-US" altLang="cs-CZ" smtClean="0"/>
              <a:pPr>
                <a:spcBef>
                  <a:spcPct val="0"/>
                </a:spcBef>
              </a:pPr>
              <a:t>40</a:t>
            </a:fld>
            <a:endParaRPr lang="en-US" altLang="cs-CZ"/>
          </a:p>
        </p:txBody>
      </p:sp>
      <p:sp>
        <p:nvSpPr>
          <p:cNvPr id="67587" name="Rectangle 2">
            <a:extLst>
              <a:ext uri="{FF2B5EF4-FFF2-40B4-BE49-F238E27FC236}">
                <a16:creationId xmlns:a16="http://schemas.microsoft.com/office/drawing/2014/main" id="{D4AAB712-9F7F-4CE6-93F5-169B6B5FC871}"/>
              </a:ext>
            </a:extLst>
          </p:cNvPr>
          <p:cNvSpPr>
            <a:spLocks noGrp="1" noRot="1" noChangeAspect="1" noChangeArrowheads="1" noTextEdit="1"/>
          </p:cNvSpPr>
          <p:nvPr>
            <p:ph type="sldImg"/>
          </p:nvPr>
        </p:nvSpPr>
        <p:spPr>
          <a:ln/>
        </p:spPr>
      </p:sp>
      <p:sp>
        <p:nvSpPr>
          <p:cNvPr id="67588" name="Rectangle 3">
            <a:extLst>
              <a:ext uri="{FF2B5EF4-FFF2-40B4-BE49-F238E27FC236}">
                <a16:creationId xmlns:a16="http://schemas.microsoft.com/office/drawing/2014/main" id="{BCD9377D-233D-460A-B0E2-09134481C7B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B2A14E3F-2F89-4B70-AE86-44A2597106A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962F688-BA5F-4063-BA27-A978037E2AB6}" type="slidenum">
              <a:rPr lang="en-US" altLang="cs-CZ" smtClean="0"/>
              <a:pPr>
                <a:spcBef>
                  <a:spcPct val="0"/>
                </a:spcBef>
              </a:pPr>
              <a:t>41</a:t>
            </a:fld>
            <a:endParaRPr lang="en-US" altLang="cs-CZ"/>
          </a:p>
        </p:txBody>
      </p:sp>
      <p:sp>
        <p:nvSpPr>
          <p:cNvPr id="71683" name="Rectangle 2">
            <a:extLst>
              <a:ext uri="{FF2B5EF4-FFF2-40B4-BE49-F238E27FC236}">
                <a16:creationId xmlns:a16="http://schemas.microsoft.com/office/drawing/2014/main" id="{59D84A3B-5BD3-4B8F-8524-A1F2EAACCAAD}"/>
              </a:ext>
            </a:extLst>
          </p:cNvPr>
          <p:cNvSpPr>
            <a:spLocks noGrp="1" noRot="1" noChangeAspect="1" noChangeArrowheads="1" noTextEdit="1"/>
          </p:cNvSpPr>
          <p:nvPr>
            <p:ph type="sldImg"/>
          </p:nvPr>
        </p:nvSpPr>
        <p:spPr>
          <a:ln/>
        </p:spPr>
      </p:sp>
      <p:sp>
        <p:nvSpPr>
          <p:cNvPr id="71684" name="Rectangle 3">
            <a:extLst>
              <a:ext uri="{FF2B5EF4-FFF2-40B4-BE49-F238E27FC236}">
                <a16:creationId xmlns:a16="http://schemas.microsoft.com/office/drawing/2014/main" id="{6E7033A2-4913-4336-9524-027FE3DE287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C58C37FE-724C-4646-AC86-942E1C63131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CC35ECC-A198-439C-BA6A-3BBEEE1230A6}" type="slidenum">
              <a:rPr lang="en-US" altLang="cs-CZ" smtClean="0"/>
              <a:pPr>
                <a:spcBef>
                  <a:spcPct val="0"/>
                </a:spcBef>
              </a:pPr>
              <a:t>42</a:t>
            </a:fld>
            <a:endParaRPr lang="en-US" altLang="cs-CZ"/>
          </a:p>
        </p:txBody>
      </p:sp>
      <p:sp>
        <p:nvSpPr>
          <p:cNvPr id="73731" name="Rectangle 2">
            <a:extLst>
              <a:ext uri="{FF2B5EF4-FFF2-40B4-BE49-F238E27FC236}">
                <a16:creationId xmlns:a16="http://schemas.microsoft.com/office/drawing/2014/main" id="{94966B6D-3852-4B9E-9F5F-35A8F4B78812}"/>
              </a:ext>
            </a:extLst>
          </p:cNvPr>
          <p:cNvSpPr>
            <a:spLocks noGrp="1" noRot="1" noChangeAspect="1" noChangeArrowheads="1" noTextEdit="1"/>
          </p:cNvSpPr>
          <p:nvPr>
            <p:ph type="sldImg"/>
          </p:nvPr>
        </p:nvSpPr>
        <p:spPr>
          <a:ln/>
        </p:spPr>
      </p:sp>
      <p:sp>
        <p:nvSpPr>
          <p:cNvPr id="73732" name="Rectangle 3">
            <a:extLst>
              <a:ext uri="{FF2B5EF4-FFF2-40B4-BE49-F238E27FC236}">
                <a16:creationId xmlns:a16="http://schemas.microsoft.com/office/drawing/2014/main" id="{D3521DE9-3FE8-4E91-81AE-6874BC89848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C58C37FE-724C-4646-AC86-942E1C63131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CC35ECC-A198-439C-BA6A-3BBEEE1230A6}" type="slidenum">
              <a:rPr lang="en-US" altLang="cs-CZ" smtClean="0"/>
              <a:pPr>
                <a:spcBef>
                  <a:spcPct val="0"/>
                </a:spcBef>
              </a:pPr>
              <a:t>43</a:t>
            </a:fld>
            <a:endParaRPr lang="en-US" altLang="cs-CZ"/>
          </a:p>
        </p:txBody>
      </p:sp>
      <p:sp>
        <p:nvSpPr>
          <p:cNvPr id="73731" name="Rectangle 2">
            <a:extLst>
              <a:ext uri="{FF2B5EF4-FFF2-40B4-BE49-F238E27FC236}">
                <a16:creationId xmlns:a16="http://schemas.microsoft.com/office/drawing/2014/main" id="{94966B6D-3852-4B9E-9F5F-35A8F4B78812}"/>
              </a:ext>
            </a:extLst>
          </p:cNvPr>
          <p:cNvSpPr>
            <a:spLocks noGrp="1" noRot="1" noChangeAspect="1" noChangeArrowheads="1" noTextEdit="1"/>
          </p:cNvSpPr>
          <p:nvPr>
            <p:ph type="sldImg"/>
          </p:nvPr>
        </p:nvSpPr>
        <p:spPr>
          <a:ln/>
        </p:spPr>
      </p:sp>
      <p:sp>
        <p:nvSpPr>
          <p:cNvPr id="73732" name="Rectangle 3">
            <a:extLst>
              <a:ext uri="{FF2B5EF4-FFF2-40B4-BE49-F238E27FC236}">
                <a16:creationId xmlns:a16="http://schemas.microsoft.com/office/drawing/2014/main" id="{D3521DE9-3FE8-4E91-81AE-6874BC89848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42853858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977F518C-43A5-456B-A63A-21C4BBA110F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76896AA-81C5-4B6F-9427-8004FC54259F}" type="slidenum">
              <a:rPr lang="en-US" altLang="cs-CZ" smtClean="0"/>
              <a:pPr>
                <a:spcBef>
                  <a:spcPct val="0"/>
                </a:spcBef>
              </a:pPr>
              <a:t>44</a:t>
            </a:fld>
            <a:endParaRPr lang="en-US" altLang="cs-CZ"/>
          </a:p>
        </p:txBody>
      </p:sp>
      <p:sp>
        <p:nvSpPr>
          <p:cNvPr id="88067" name="Rectangle 2">
            <a:extLst>
              <a:ext uri="{FF2B5EF4-FFF2-40B4-BE49-F238E27FC236}">
                <a16:creationId xmlns:a16="http://schemas.microsoft.com/office/drawing/2014/main" id="{7B90CBEB-0C87-41A9-8FC8-6A8F4CE42F9A}"/>
              </a:ext>
            </a:extLst>
          </p:cNvPr>
          <p:cNvSpPr>
            <a:spLocks noGrp="1" noRot="1" noChangeAspect="1" noChangeArrowheads="1" noTextEdit="1"/>
          </p:cNvSpPr>
          <p:nvPr>
            <p:ph type="sldImg"/>
          </p:nvPr>
        </p:nvSpPr>
        <p:spPr>
          <a:ln/>
        </p:spPr>
      </p:sp>
      <p:sp>
        <p:nvSpPr>
          <p:cNvPr id="88068" name="Rectangle 3">
            <a:extLst>
              <a:ext uri="{FF2B5EF4-FFF2-40B4-BE49-F238E27FC236}">
                <a16:creationId xmlns:a16="http://schemas.microsoft.com/office/drawing/2014/main" id="{91864C57-7C15-425C-858B-90D1C4BABC7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185E5D06-B00A-4206-B75A-DE38F24EA3D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DF5A7E3-CA20-45DB-8309-A72DD51BB442}" type="slidenum">
              <a:rPr lang="en-US" altLang="cs-CZ" smtClean="0"/>
              <a:pPr>
                <a:spcBef>
                  <a:spcPct val="0"/>
                </a:spcBef>
              </a:pPr>
              <a:t>45</a:t>
            </a:fld>
            <a:endParaRPr lang="en-US" altLang="cs-CZ"/>
          </a:p>
        </p:txBody>
      </p:sp>
      <p:sp>
        <p:nvSpPr>
          <p:cNvPr id="90115" name="Rectangle 2">
            <a:extLst>
              <a:ext uri="{FF2B5EF4-FFF2-40B4-BE49-F238E27FC236}">
                <a16:creationId xmlns:a16="http://schemas.microsoft.com/office/drawing/2014/main" id="{1EB0BDBE-6F41-4CB5-8C33-B76814598A43}"/>
              </a:ext>
            </a:extLst>
          </p:cNvPr>
          <p:cNvSpPr>
            <a:spLocks noGrp="1" noRot="1" noChangeAspect="1" noChangeArrowheads="1" noTextEdit="1"/>
          </p:cNvSpPr>
          <p:nvPr>
            <p:ph type="sldImg"/>
          </p:nvPr>
        </p:nvSpPr>
        <p:spPr>
          <a:ln/>
        </p:spPr>
      </p:sp>
      <p:sp>
        <p:nvSpPr>
          <p:cNvPr id="90116" name="Rectangle 3">
            <a:extLst>
              <a:ext uri="{FF2B5EF4-FFF2-40B4-BE49-F238E27FC236}">
                <a16:creationId xmlns:a16="http://schemas.microsoft.com/office/drawing/2014/main" id="{977AB7C5-70C0-4EF0-BAA9-E5B9BF74169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F8B72D07-728D-495C-B040-0E3ECD9FB16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2DBBC13-2B7F-4CDB-906E-C4CEA2CA1205}" type="slidenum">
              <a:rPr lang="en-US" altLang="cs-CZ" smtClean="0"/>
              <a:pPr>
                <a:spcBef>
                  <a:spcPct val="0"/>
                </a:spcBef>
              </a:pPr>
              <a:t>46</a:t>
            </a:fld>
            <a:endParaRPr lang="en-US" altLang="cs-CZ"/>
          </a:p>
        </p:txBody>
      </p:sp>
      <p:sp>
        <p:nvSpPr>
          <p:cNvPr id="92163" name="Rectangle 2">
            <a:extLst>
              <a:ext uri="{FF2B5EF4-FFF2-40B4-BE49-F238E27FC236}">
                <a16:creationId xmlns:a16="http://schemas.microsoft.com/office/drawing/2014/main" id="{F7BFE0D5-7039-4C71-8D8A-E2D9A4172776}"/>
              </a:ext>
            </a:extLst>
          </p:cNvPr>
          <p:cNvSpPr>
            <a:spLocks noGrp="1" noRot="1" noChangeAspect="1" noChangeArrowheads="1" noTextEdit="1"/>
          </p:cNvSpPr>
          <p:nvPr>
            <p:ph type="sldImg"/>
          </p:nvPr>
        </p:nvSpPr>
        <p:spPr>
          <a:ln/>
        </p:spPr>
      </p:sp>
      <p:sp>
        <p:nvSpPr>
          <p:cNvPr id="92164" name="Rectangle 3">
            <a:extLst>
              <a:ext uri="{FF2B5EF4-FFF2-40B4-BE49-F238E27FC236}">
                <a16:creationId xmlns:a16="http://schemas.microsoft.com/office/drawing/2014/main" id="{3A755082-1AE1-4DBD-B043-C8D52A2A2F2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243A30F1-262E-4608-9284-774866FC8F9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420BE90-2DE9-4420-BE17-024CE9BDDD2D}" type="slidenum">
              <a:rPr lang="en-US" altLang="cs-CZ" smtClean="0"/>
              <a:pPr>
                <a:spcBef>
                  <a:spcPct val="0"/>
                </a:spcBef>
              </a:pPr>
              <a:t>6</a:t>
            </a:fld>
            <a:endParaRPr lang="en-US" altLang="cs-CZ"/>
          </a:p>
        </p:txBody>
      </p:sp>
      <p:sp>
        <p:nvSpPr>
          <p:cNvPr id="32771" name="Rectangle 2">
            <a:extLst>
              <a:ext uri="{FF2B5EF4-FFF2-40B4-BE49-F238E27FC236}">
                <a16:creationId xmlns:a16="http://schemas.microsoft.com/office/drawing/2014/main" id="{7C99CF10-4AB9-43EB-B4BB-215F46C1F2EC}"/>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A0AD8DEE-D211-466F-A54D-D27B2FC9BC4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15890931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CE7783A5-5218-44ED-BEE7-53B7EB3E0BE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168E0AC-C9BC-4EFF-B915-0E917523308F}" type="slidenum">
              <a:rPr lang="en-US" altLang="cs-CZ" smtClean="0"/>
              <a:pPr>
                <a:spcBef>
                  <a:spcPct val="0"/>
                </a:spcBef>
              </a:pPr>
              <a:t>47</a:t>
            </a:fld>
            <a:endParaRPr lang="en-US" altLang="cs-CZ"/>
          </a:p>
        </p:txBody>
      </p:sp>
      <p:sp>
        <p:nvSpPr>
          <p:cNvPr id="94211" name="Rectangle 2">
            <a:extLst>
              <a:ext uri="{FF2B5EF4-FFF2-40B4-BE49-F238E27FC236}">
                <a16:creationId xmlns:a16="http://schemas.microsoft.com/office/drawing/2014/main" id="{43915464-F5FC-44BB-98B9-387F83050298}"/>
              </a:ext>
            </a:extLst>
          </p:cNvPr>
          <p:cNvSpPr>
            <a:spLocks noGrp="1" noRot="1" noChangeAspect="1" noChangeArrowheads="1" noTextEdit="1"/>
          </p:cNvSpPr>
          <p:nvPr>
            <p:ph type="sldImg"/>
          </p:nvPr>
        </p:nvSpPr>
        <p:spPr>
          <a:ln/>
        </p:spPr>
      </p:sp>
      <p:sp>
        <p:nvSpPr>
          <p:cNvPr id="94212" name="Rectangle 3">
            <a:extLst>
              <a:ext uri="{FF2B5EF4-FFF2-40B4-BE49-F238E27FC236}">
                <a16:creationId xmlns:a16="http://schemas.microsoft.com/office/drawing/2014/main" id="{087200D4-104F-4DF0-B17D-9309F5CD545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729B0511-9296-4844-A868-68C4E544AA9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8683087-2968-4EF2-97FA-3EDD68080392}" type="slidenum">
              <a:rPr lang="en-US" altLang="cs-CZ" smtClean="0"/>
              <a:pPr>
                <a:spcBef>
                  <a:spcPct val="0"/>
                </a:spcBef>
              </a:pPr>
              <a:t>48</a:t>
            </a:fld>
            <a:endParaRPr lang="en-US" altLang="cs-CZ"/>
          </a:p>
        </p:txBody>
      </p:sp>
      <p:sp>
        <p:nvSpPr>
          <p:cNvPr id="96259" name="Rectangle 2">
            <a:extLst>
              <a:ext uri="{FF2B5EF4-FFF2-40B4-BE49-F238E27FC236}">
                <a16:creationId xmlns:a16="http://schemas.microsoft.com/office/drawing/2014/main" id="{41FAFC26-7E89-4590-ADEA-91A16C5FD37D}"/>
              </a:ext>
            </a:extLst>
          </p:cNvPr>
          <p:cNvSpPr>
            <a:spLocks noGrp="1" noRot="1" noChangeAspect="1" noChangeArrowheads="1" noTextEdit="1"/>
          </p:cNvSpPr>
          <p:nvPr>
            <p:ph type="sldImg"/>
          </p:nvPr>
        </p:nvSpPr>
        <p:spPr>
          <a:ln/>
        </p:spPr>
      </p:sp>
      <p:sp>
        <p:nvSpPr>
          <p:cNvPr id="96260" name="Rectangle 3">
            <a:extLst>
              <a:ext uri="{FF2B5EF4-FFF2-40B4-BE49-F238E27FC236}">
                <a16:creationId xmlns:a16="http://schemas.microsoft.com/office/drawing/2014/main" id="{8F600695-E1C3-4E77-92EE-6E55383DB49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a:extLst>
              <a:ext uri="{FF2B5EF4-FFF2-40B4-BE49-F238E27FC236}">
                <a16:creationId xmlns:a16="http://schemas.microsoft.com/office/drawing/2014/main" id="{08D50F33-4355-403A-A2E4-F6598FA8E5F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D9CB11C-B22B-45C4-A812-C34B514B3108}" type="slidenum">
              <a:rPr lang="en-US" altLang="cs-CZ" smtClean="0"/>
              <a:pPr>
                <a:spcBef>
                  <a:spcPct val="0"/>
                </a:spcBef>
              </a:pPr>
              <a:t>49</a:t>
            </a:fld>
            <a:endParaRPr lang="en-US" altLang="cs-CZ"/>
          </a:p>
        </p:txBody>
      </p:sp>
      <p:sp>
        <p:nvSpPr>
          <p:cNvPr id="104451" name="Rectangle 2">
            <a:extLst>
              <a:ext uri="{FF2B5EF4-FFF2-40B4-BE49-F238E27FC236}">
                <a16:creationId xmlns:a16="http://schemas.microsoft.com/office/drawing/2014/main" id="{25E34A8C-238C-4993-A428-F8A98B10FE53}"/>
              </a:ext>
            </a:extLst>
          </p:cNvPr>
          <p:cNvSpPr>
            <a:spLocks noGrp="1" noRot="1" noChangeAspect="1" noChangeArrowheads="1" noTextEdit="1"/>
          </p:cNvSpPr>
          <p:nvPr>
            <p:ph type="sldImg"/>
          </p:nvPr>
        </p:nvSpPr>
        <p:spPr>
          <a:ln/>
        </p:spPr>
      </p:sp>
      <p:sp>
        <p:nvSpPr>
          <p:cNvPr id="104452" name="Rectangle 3">
            <a:extLst>
              <a:ext uri="{FF2B5EF4-FFF2-40B4-BE49-F238E27FC236}">
                <a16:creationId xmlns:a16="http://schemas.microsoft.com/office/drawing/2014/main" id="{66B7EC85-1376-4ADE-8DFA-DC694A1AD93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a:extLst>
              <a:ext uri="{FF2B5EF4-FFF2-40B4-BE49-F238E27FC236}">
                <a16:creationId xmlns:a16="http://schemas.microsoft.com/office/drawing/2014/main" id="{6B6F0C1C-27DE-47CE-BFFC-74B39E82619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8CF7E06-0590-45CA-AF86-C4BA2EEA25CA}" type="slidenum">
              <a:rPr lang="en-US" altLang="cs-CZ" smtClean="0"/>
              <a:pPr>
                <a:spcBef>
                  <a:spcPct val="0"/>
                </a:spcBef>
              </a:pPr>
              <a:t>50</a:t>
            </a:fld>
            <a:endParaRPr lang="en-US" altLang="cs-CZ"/>
          </a:p>
        </p:txBody>
      </p:sp>
      <p:sp>
        <p:nvSpPr>
          <p:cNvPr id="106499" name="Rectangle 2">
            <a:extLst>
              <a:ext uri="{FF2B5EF4-FFF2-40B4-BE49-F238E27FC236}">
                <a16:creationId xmlns:a16="http://schemas.microsoft.com/office/drawing/2014/main" id="{DC05103F-1D91-45A9-ABA8-4781EDBEEC45}"/>
              </a:ext>
            </a:extLst>
          </p:cNvPr>
          <p:cNvSpPr>
            <a:spLocks noGrp="1" noRot="1" noChangeAspect="1" noChangeArrowheads="1" noTextEdit="1"/>
          </p:cNvSpPr>
          <p:nvPr>
            <p:ph type="sldImg"/>
          </p:nvPr>
        </p:nvSpPr>
        <p:spPr>
          <a:ln/>
        </p:spPr>
      </p:sp>
      <p:sp>
        <p:nvSpPr>
          <p:cNvPr id="106500" name="Rectangle 3">
            <a:extLst>
              <a:ext uri="{FF2B5EF4-FFF2-40B4-BE49-F238E27FC236}">
                <a16:creationId xmlns:a16="http://schemas.microsoft.com/office/drawing/2014/main" id="{BFD86491-9D0A-43DC-A32D-16887E2F15C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a:extLst>
              <a:ext uri="{FF2B5EF4-FFF2-40B4-BE49-F238E27FC236}">
                <a16:creationId xmlns:a16="http://schemas.microsoft.com/office/drawing/2014/main" id="{84F484F8-2C92-44D0-A4E8-382A0B96A00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62C8D44-CD04-464A-B33B-077929AD2C80}" type="slidenum">
              <a:rPr lang="en-US" altLang="cs-CZ" smtClean="0"/>
              <a:pPr>
                <a:spcBef>
                  <a:spcPct val="0"/>
                </a:spcBef>
              </a:pPr>
              <a:t>51</a:t>
            </a:fld>
            <a:endParaRPr lang="en-US" altLang="cs-CZ"/>
          </a:p>
        </p:txBody>
      </p:sp>
      <p:sp>
        <p:nvSpPr>
          <p:cNvPr id="108547" name="Rectangle 2">
            <a:extLst>
              <a:ext uri="{FF2B5EF4-FFF2-40B4-BE49-F238E27FC236}">
                <a16:creationId xmlns:a16="http://schemas.microsoft.com/office/drawing/2014/main" id="{14FE43AD-8142-409B-9CE3-B7BEA506A34A}"/>
              </a:ext>
            </a:extLst>
          </p:cNvPr>
          <p:cNvSpPr>
            <a:spLocks noGrp="1" noRot="1" noChangeAspect="1" noChangeArrowheads="1" noTextEdit="1"/>
          </p:cNvSpPr>
          <p:nvPr>
            <p:ph type="sldImg"/>
          </p:nvPr>
        </p:nvSpPr>
        <p:spPr>
          <a:ln/>
        </p:spPr>
      </p:sp>
      <p:sp>
        <p:nvSpPr>
          <p:cNvPr id="108548" name="Rectangle 3">
            <a:extLst>
              <a:ext uri="{FF2B5EF4-FFF2-40B4-BE49-F238E27FC236}">
                <a16:creationId xmlns:a16="http://schemas.microsoft.com/office/drawing/2014/main" id="{0E5205EA-713E-45F3-BE12-39949A43412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a:latin typeface="Arial" panose="020B0604020202020204" pitchFamily="34" charset="0"/>
              </a:rPr>
              <a:t>Ježek, Marek Cenné papíry v novém občanském zákoníku, 1. vydání, 2013, s. 53 - 62</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a:extLst>
              <a:ext uri="{FF2B5EF4-FFF2-40B4-BE49-F238E27FC236}">
                <a16:creationId xmlns:a16="http://schemas.microsoft.com/office/drawing/2014/main" id="{6194D208-F35C-4E31-8963-0CAD289BF9F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E3ED2ED-BB14-4672-9D8A-56FCA4A14E35}" type="slidenum">
              <a:rPr lang="en-US" altLang="cs-CZ" smtClean="0"/>
              <a:pPr>
                <a:spcBef>
                  <a:spcPct val="0"/>
                </a:spcBef>
              </a:pPr>
              <a:t>52</a:t>
            </a:fld>
            <a:endParaRPr lang="en-US" altLang="cs-CZ"/>
          </a:p>
        </p:txBody>
      </p:sp>
      <p:sp>
        <p:nvSpPr>
          <p:cNvPr id="110595" name="Rectangle 2">
            <a:extLst>
              <a:ext uri="{FF2B5EF4-FFF2-40B4-BE49-F238E27FC236}">
                <a16:creationId xmlns:a16="http://schemas.microsoft.com/office/drawing/2014/main" id="{B43A79D3-5A61-40FC-972C-F77067A3BDED}"/>
              </a:ext>
            </a:extLst>
          </p:cNvPr>
          <p:cNvSpPr>
            <a:spLocks noGrp="1" noRot="1" noChangeAspect="1" noChangeArrowheads="1" noTextEdit="1"/>
          </p:cNvSpPr>
          <p:nvPr>
            <p:ph type="sldImg"/>
          </p:nvPr>
        </p:nvSpPr>
        <p:spPr>
          <a:ln/>
        </p:spPr>
      </p:sp>
      <p:sp>
        <p:nvSpPr>
          <p:cNvPr id="110596" name="Rectangle 3">
            <a:extLst>
              <a:ext uri="{FF2B5EF4-FFF2-40B4-BE49-F238E27FC236}">
                <a16:creationId xmlns:a16="http://schemas.microsoft.com/office/drawing/2014/main" id="{AB9E44F2-039E-4A91-9A2D-07B86E56005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895C02F-E3AF-4494-BFD9-8CF41A3F9BB7}" type="slidenum">
              <a:rPr lang="en-US" altLang="cs-CZ" smtClean="0"/>
              <a:pPr/>
              <a:t>53</a:t>
            </a:fld>
            <a:endParaRPr lang="en-US" altLang="cs-CZ"/>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19219721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3824DE5-911E-491D-AE2A-70AE15ADDBBB}" type="slidenum">
              <a:rPr lang="en-US" altLang="cs-CZ" smtClean="0"/>
              <a:pPr>
                <a:spcBef>
                  <a:spcPct val="0"/>
                </a:spcBef>
              </a:pPr>
              <a:t>54</a:t>
            </a:fld>
            <a:endParaRPr lang="en-US" altLang="cs-CZ"/>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278339645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C84E18D-06F1-45ED-8265-064BAD8F1463}" type="slidenum">
              <a:rPr lang="en-US" altLang="cs-CZ" smtClean="0"/>
              <a:pPr>
                <a:spcBef>
                  <a:spcPct val="0"/>
                </a:spcBef>
              </a:pPr>
              <a:t>55</a:t>
            </a:fld>
            <a:endParaRPr lang="en-US" altLang="cs-CZ"/>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87491293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4F4FC4E-7497-4A93-8BF5-85D0F573232A}" type="slidenum">
              <a:rPr lang="en-US" altLang="cs-CZ" smtClean="0"/>
              <a:pPr>
                <a:spcBef>
                  <a:spcPct val="0"/>
                </a:spcBef>
              </a:pPr>
              <a:t>56</a:t>
            </a:fld>
            <a:endParaRPr lang="en-US" altLang="cs-CZ"/>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609746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32AF2CF1-575F-4583-A593-2DCBA1ED777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83F217D-2308-447D-AEC2-94C3BF2FAAE3}" type="slidenum">
              <a:rPr lang="en-US" altLang="cs-CZ" smtClean="0"/>
              <a:pPr>
                <a:spcBef>
                  <a:spcPct val="0"/>
                </a:spcBef>
              </a:pPr>
              <a:t>7</a:t>
            </a:fld>
            <a:endParaRPr lang="en-US" altLang="cs-CZ"/>
          </a:p>
        </p:txBody>
      </p:sp>
      <p:sp>
        <p:nvSpPr>
          <p:cNvPr id="34819" name="Rectangle 2">
            <a:extLst>
              <a:ext uri="{FF2B5EF4-FFF2-40B4-BE49-F238E27FC236}">
                <a16:creationId xmlns:a16="http://schemas.microsoft.com/office/drawing/2014/main" id="{00073319-828D-43CE-B61C-CB11E25DA720}"/>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46DCBB7B-B4F5-470C-B921-960A086F22E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282767961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0FAB88E-734A-47B1-91E3-2740B55B5BBB}" type="slidenum">
              <a:rPr lang="en-US" altLang="cs-CZ" smtClean="0"/>
              <a:pPr>
                <a:spcBef>
                  <a:spcPct val="0"/>
                </a:spcBef>
              </a:pPr>
              <a:t>57</a:t>
            </a:fld>
            <a:endParaRPr lang="en-US" altLang="cs-CZ"/>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a:latin typeface="Arial" panose="020B0604020202020204" pitchFamily="34" charset="0"/>
              </a:rPr>
              <a:t>http://www.centraldepository.cz/index.php/cz/co-je-cdcp</a:t>
            </a:r>
          </a:p>
        </p:txBody>
      </p:sp>
    </p:spTree>
    <p:extLst>
      <p:ext uri="{BB962C8B-B14F-4D97-AF65-F5344CB8AC3E}">
        <p14:creationId xmlns:p14="http://schemas.microsoft.com/office/powerpoint/2010/main" val="186320519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0FAB88E-734A-47B1-91E3-2740B55B5BBB}" type="slidenum">
              <a:rPr lang="en-US" altLang="cs-CZ" smtClean="0"/>
              <a:pPr>
                <a:spcBef>
                  <a:spcPct val="0"/>
                </a:spcBef>
              </a:pPr>
              <a:t>58</a:t>
            </a:fld>
            <a:endParaRPr lang="en-US" altLang="cs-CZ"/>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a:latin typeface="Arial" panose="020B0604020202020204" pitchFamily="34" charset="0"/>
              </a:rPr>
              <a:t>http://www.centraldepository.cz/index.php/cz/co-je-cdcp</a:t>
            </a:r>
          </a:p>
        </p:txBody>
      </p:sp>
    </p:spTree>
    <p:extLst>
      <p:ext uri="{BB962C8B-B14F-4D97-AF65-F5344CB8AC3E}">
        <p14:creationId xmlns:p14="http://schemas.microsoft.com/office/powerpoint/2010/main" val="298089056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E7687C5-0BF7-4489-B3C3-D1F4CE7A0A42}" type="slidenum">
              <a:rPr lang="en-US" altLang="cs-CZ" smtClean="0"/>
              <a:pPr>
                <a:spcBef>
                  <a:spcPct val="0"/>
                </a:spcBef>
              </a:pPr>
              <a:t>59</a:t>
            </a:fld>
            <a:endParaRPr lang="en-US" altLang="cs-CZ"/>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411970824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34C2D58-C7FF-493B-ACD5-3D3023E9305F}" type="slidenum">
              <a:rPr lang="en-US" altLang="cs-CZ" smtClean="0"/>
              <a:pPr>
                <a:spcBef>
                  <a:spcPct val="0"/>
                </a:spcBef>
              </a:pPr>
              <a:t>60</a:t>
            </a:fld>
            <a:endParaRPr lang="en-US" altLang="cs-CZ"/>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146193004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AB7D4AC-2001-4363-8BAE-7C3F040A22E4}" type="slidenum">
              <a:rPr lang="en-US" altLang="cs-CZ" smtClean="0"/>
              <a:pPr>
                <a:spcBef>
                  <a:spcPct val="0"/>
                </a:spcBef>
              </a:pPr>
              <a:t>61</a:t>
            </a:fld>
            <a:endParaRPr lang="en-US" altLang="cs-CZ"/>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22266324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B165B06-499B-44D7-A66B-FDEFDF5F0FCE}" type="slidenum">
              <a:rPr lang="en-US" altLang="cs-CZ" smtClean="0"/>
              <a:pPr>
                <a:spcBef>
                  <a:spcPct val="0"/>
                </a:spcBef>
              </a:pPr>
              <a:t>62</a:t>
            </a:fld>
            <a:endParaRPr lang="en-US" altLang="cs-CZ"/>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263010030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0006EE4-BF5C-4B64-99C5-813D51A90DF5}" type="slidenum">
              <a:rPr lang="en-US" altLang="cs-CZ" smtClean="0"/>
              <a:pPr>
                <a:spcBef>
                  <a:spcPct val="0"/>
                </a:spcBef>
              </a:pPr>
              <a:t>63</a:t>
            </a:fld>
            <a:endParaRPr lang="en-US" altLang="cs-CZ"/>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a:latin typeface="Arial" panose="020B0604020202020204" pitchFamily="34" charset="0"/>
              </a:rPr>
              <a:t>http://www.centraldepository.cz/index.php/cz/co-je-cdcp</a:t>
            </a:r>
          </a:p>
        </p:txBody>
      </p:sp>
    </p:spTree>
    <p:extLst>
      <p:ext uri="{BB962C8B-B14F-4D97-AF65-F5344CB8AC3E}">
        <p14:creationId xmlns:p14="http://schemas.microsoft.com/office/powerpoint/2010/main" val="400023870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55CB6FD-A9A4-48BE-AF60-2DC943A6C2F4}" type="slidenum">
              <a:rPr lang="en-US" altLang="cs-CZ" smtClean="0"/>
              <a:pPr>
                <a:spcBef>
                  <a:spcPct val="0"/>
                </a:spcBef>
              </a:pPr>
              <a:t>64</a:t>
            </a:fld>
            <a:endParaRPr lang="en-US" altLang="cs-CZ"/>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a:latin typeface="Arial" panose="020B0604020202020204" pitchFamily="34" charset="0"/>
              </a:rPr>
              <a:t>http://www.centraldepository.cz/index.php/cz/co-je-cdcp</a:t>
            </a:r>
          </a:p>
        </p:txBody>
      </p:sp>
    </p:spTree>
    <p:extLst>
      <p:ext uri="{BB962C8B-B14F-4D97-AF65-F5344CB8AC3E}">
        <p14:creationId xmlns:p14="http://schemas.microsoft.com/office/powerpoint/2010/main" val="274846841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a:extLst>
              <a:ext uri="{FF2B5EF4-FFF2-40B4-BE49-F238E27FC236}">
                <a16:creationId xmlns:a16="http://schemas.microsoft.com/office/drawing/2014/main" id="{08D50F33-4355-403A-A2E4-F6598FA8E5F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D9CB11C-B22B-45C4-A812-C34B514B3108}" type="slidenum">
              <a:rPr lang="en-US" altLang="cs-CZ" smtClean="0"/>
              <a:pPr>
                <a:spcBef>
                  <a:spcPct val="0"/>
                </a:spcBef>
              </a:pPr>
              <a:t>76</a:t>
            </a:fld>
            <a:endParaRPr lang="en-US" altLang="cs-CZ"/>
          </a:p>
        </p:txBody>
      </p:sp>
      <p:sp>
        <p:nvSpPr>
          <p:cNvPr id="104451" name="Rectangle 2">
            <a:extLst>
              <a:ext uri="{FF2B5EF4-FFF2-40B4-BE49-F238E27FC236}">
                <a16:creationId xmlns:a16="http://schemas.microsoft.com/office/drawing/2014/main" id="{25E34A8C-238C-4993-A428-F8A98B10FE53}"/>
              </a:ext>
            </a:extLst>
          </p:cNvPr>
          <p:cNvSpPr>
            <a:spLocks noGrp="1" noRot="1" noChangeAspect="1" noChangeArrowheads="1" noTextEdit="1"/>
          </p:cNvSpPr>
          <p:nvPr>
            <p:ph type="sldImg"/>
          </p:nvPr>
        </p:nvSpPr>
        <p:spPr>
          <a:ln/>
        </p:spPr>
      </p:sp>
      <p:sp>
        <p:nvSpPr>
          <p:cNvPr id="104452" name="Rectangle 3">
            <a:extLst>
              <a:ext uri="{FF2B5EF4-FFF2-40B4-BE49-F238E27FC236}">
                <a16:creationId xmlns:a16="http://schemas.microsoft.com/office/drawing/2014/main" id="{66B7EC85-1376-4ADE-8DFA-DC694A1AD93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a:extLst>
              <a:ext uri="{FF2B5EF4-FFF2-40B4-BE49-F238E27FC236}">
                <a16:creationId xmlns:a16="http://schemas.microsoft.com/office/drawing/2014/main" id="{6B6F0C1C-27DE-47CE-BFFC-74B39E82619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8CF7E06-0590-45CA-AF86-C4BA2EEA25CA}" type="slidenum">
              <a:rPr lang="en-US" altLang="cs-CZ" smtClean="0"/>
              <a:pPr>
                <a:spcBef>
                  <a:spcPct val="0"/>
                </a:spcBef>
              </a:pPr>
              <a:t>77</a:t>
            </a:fld>
            <a:endParaRPr lang="en-US" altLang="cs-CZ"/>
          </a:p>
        </p:txBody>
      </p:sp>
      <p:sp>
        <p:nvSpPr>
          <p:cNvPr id="106499" name="Rectangle 2">
            <a:extLst>
              <a:ext uri="{FF2B5EF4-FFF2-40B4-BE49-F238E27FC236}">
                <a16:creationId xmlns:a16="http://schemas.microsoft.com/office/drawing/2014/main" id="{DC05103F-1D91-45A9-ABA8-4781EDBEEC45}"/>
              </a:ext>
            </a:extLst>
          </p:cNvPr>
          <p:cNvSpPr>
            <a:spLocks noGrp="1" noRot="1" noChangeAspect="1" noChangeArrowheads="1" noTextEdit="1"/>
          </p:cNvSpPr>
          <p:nvPr>
            <p:ph type="sldImg"/>
          </p:nvPr>
        </p:nvSpPr>
        <p:spPr>
          <a:ln/>
        </p:spPr>
      </p:sp>
      <p:sp>
        <p:nvSpPr>
          <p:cNvPr id="106500" name="Rectangle 3">
            <a:extLst>
              <a:ext uri="{FF2B5EF4-FFF2-40B4-BE49-F238E27FC236}">
                <a16:creationId xmlns:a16="http://schemas.microsoft.com/office/drawing/2014/main" id="{BFD86491-9D0A-43DC-A32D-16887E2F15C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F71F002D-36FF-4212-87F5-98AAD6D38B7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13246E6-7BEA-49AE-9319-65165A43D3CD}" type="slidenum">
              <a:rPr lang="en-US" altLang="cs-CZ" smtClean="0"/>
              <a:pPr>
                <a:spcBef>
                  <a:spcPct val="0"/>
                </a:spcBef>
              </a:pPr>
              <a:t>8</a:t>
            </a:fld>
            <a:endParaRPr lang="en-US" altLang="cs-CZ"/>
          </a:p>
        </p:txBody>
      </p:sp>
      <p:sp>
        <p:nvSpPr>
          <p:cNvPr id="36867" name="Rectangle 2">
            <a:extLst>
              <a:ext uri="{FF2B5EF4-FFF2-40B4-BE49-F238E27FC236}">
                <a16:creationId xmlns:a16="http://schemas.microsoft.com/office/drawing/2014/main" id="{A7ACA88A-B734-48C4-B189-5B442DC9F9F8}"/>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568A0843-B5BC-40E8-9BFA-9279EC10224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6034505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895C02F-E3AF-4494-BFD9-8CF41A3F9BB7}" type="slidenum">
              <a:rPr lang="en-US" altLang="cs-CZ" smtClean="0"/>
              <a:pPr/>
              <a:t>78</a:t>
            </a:fld>
            <a:endParaRPr lang="en-US" altLang="cs-CZ"/>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192197212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3824DE5-911E-491D-AE2A-70AE15ADDBBB}" type="slidenum">
              <a:rPr lang="en-US" altLang="cs-CZ" smtClean="0"/>
              <a:pPr>
                <a:spcBef>
                  <a:spcPct val="0"/>
                </a:spcBef>
              </a:pPr>
              <a:t>79</a:t>
            </a:fld>
            <a:endParaRPr lang="en-US" altLang="cs-CZ"/>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278339645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C84E18D-06F1-45ED-8265-064BAD8F1463}" type="slidenum">
              <a:rPr lang="en-US" altLang="cs-CZ" smtClean="0"/>
              <a:pPr>
                <a:spcBef>
                  <a:spcPct val="0"/>
                </a:spcBef>
              </a:pPr>
              <a:t>80</a:t>
            </a:fld>
            <a:endParaRPr lang="en-US" altLang="cs-CZ"/>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87491293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4F4FC4E-7497-4A93-8BF5-85D0F573232A}" type="slidenum">
              <a:rPr lang="en-US" altLang="cs-CZ" smtClean="0"/>
              <a:pPr>
                <a:spcBef>
                  <a:spcPct val="0"/>
                </a:spcBef>
              </a:pPr>
              <a:t>81</a:t>
            </a:fld>
            <a:endParaRPr lang="en-US" altLang="cs-CZ"/>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60974612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0FAB88E-734A-47B1-91E3-2740B55B5BBB}" type="slidenum">
              <a:rPr lang="en-US" altLang="cs-CZ" smtClean="0"/>
              <a:pPr>
                <a:spcBef>
                  <a:spcPct val="0"/>
                </a:spcBef>
              </a:pPr>
              <a:t>82</a:t>
            </a:fld>
            <a:endParaRPr lang="en-US" altLang="cs-CZ"/>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a:latin typeface="Arial" panose="020B0604020202020204" pitchFamily="34" charset="0"/>
              </a:rPr>
              <a:t>http://www.centraldepository.cz/index.php/cz/co-je-cdcp</a:t>
            </a:r>
          </a:p>
        </p:txBody>
      </p:sp>
    </p:spTree>
    <p:extLst>
      <p:ext uri="{BB962C8B-B14F-4D97-AF65-F5344CB8AC3E}">
        <p14:creationId xmlns:p14="http://schemas.microsoft.com/office/powerpoint/2010/main" val="186320519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0FAB88E-734A-47B1-91E3-2740B55B5BBB}" type="slidenum">
              <a:rPr lang="en-US" altLang="cs-CZ" smtClean="0"/>
              <a:pPr>
                <a:spcBef>
                  <a:spcPct val="0"/>
                </a:spcBef>
              </a:pPr>
              <a:t>83</a:t>
            </a:fld>
            <a:endParaRPr lang="en-US" altLang="cs-CZ"/>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a:latin typeface="Arial" panose="020B0604020202020204" pitchFamily="34" charset="0"/>
              </a:rPr>
              <a:t>http://www.centraldepository.cz/index.php/cz/co-je-cdcp</a:t>
            </a:r>
          </a:p>
        </p:txBody>
      </p:sp>
    </p:spTree>
    <p:extLst>
      <p:ext uri="{BB962C8B-B14F-4D97-AF65-F5344CB8AC3E}">
        <p14:creationId xmlns:p14="http://schemas.microsoft.com/office/powerpoint/2010/main" val="298089056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AB7D4AC-2001-4363-8BAE-7C3F040A22E4}" type="slidenum">
              <a:rPr lang="en-US" altLang="cs-CZ" smtClean="0"/>
              <a:pPr>
                <a:spcBef>
                  <a:spcPct val="0"/>
                </a:spcBef>
              </a:pPr>
              <a:t>84</a:t>
            </a:fld>
            <a:endParaRPr lang="en-US" altLang="cs-CZ"/>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22266324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0006EE4-BF5C-4B64-99C5-813D51A90DF5}" type="slidenum">
              <a:rPr lang="en-US" altLang="cs-CZ" smtClean="0"/>
              <a:pPr>
                <a:spcBef>
                  <a:spcPct val="0"/>
                </a:spcBef>
              </a:pPr>
              <a:t>85</a:t>
            </a:fld>
            <a:endParaRPr lang="en-US" altLang="cs-CZ"/>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a:latin typeface="Arial" panose="020B0604020202020204" pitchFamily="34" charset="0"/>
              </a:rPr>
              <a:t>http://www.centraldepository.cz/index.php/cz/co-je-cdcp</a:t>
            </a:r>
          </a:p>
        </p:txBody>
      </p:sp>
    </p:spTree>
    <p:extLst>
      <p:ext uri="{BB962C8B-B14F-4D97-AF65-F5344CB8AC3E}">
        <p14:creationId xmlns:p14="http://schemas.microsoft.com/office/powerpoint/2010/main" val="400023870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55CB6FD-A9A4-48BE-AF60-2DC943A6C2F4}" type="slidenum">
              <a:rPr lang="en-US" altLang="cs-CZ" smtClean="0"/>
              <a:pPr>
                <a:spcBef>
                  <a:spcPct val="0"/>
                </a:spcBef>
              </a:pPr>
              <a:t>86</a:t>
            </a:fld>
            <a:endParaRPr lang="en-US" altLang="cs-CZ"/>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a:latin typeface="Arial" panose="020B0604020202020204" pitchFamily="34" charset="0"/>
              </a:rPr>
              <a:t>http://www.centraldepository.cz/index.php/cz/co-je-cdcp</a:t>
            </a:r>
          </a:p>
        </p:txBody>
      </p:sp>
    </p:spTree>
    <p:extLst>
      <p:ext uri="{BB962C8B-B14F-4D97-AF65-F5344CB8AC3E}">
        <p14:creationId xmlns:p14="http://schemas.microsoft.com/office/powerpoint/2010/main" val="274846841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3477FD3A-9B41-489F-A498-E6C634C248C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7EACE19-943C-4698-BCF5-775A8942BC7E}" type="slidenum">
              <a:rPr lang="en-US" altLang="cs-CZ" smtClean="0"/>
              <a:pPr>
                <a:spcBef>
                  <a:spcPct val="0"/>
                </a:spcBef>
              </a:pPr>
              <a:t>87</a:t>
            </a:fld>
            <a:endParaRPr lang="en-US" altLang="cs-CZ"/>
          </a:p>
        </p:txBody>
      </p:sp>
      <p:sp>
        <p:nvSpPr>
          <p:cNvPr id="26627" name="Rectangle 2">
            <a:extLst>
              <a:ext uri="{FF2B5EF4-FFF2-40B4-BE49-F238E27FC236}">
                <a16:creationId xmlns:a16="http://schemas.microsoft.com/office/drawing/2014/main" id="{40933204-4B64-488B-B01B-76C60BE18F81}"/>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58B2C283-DE6A-4A29-8EB1-5E8A48DB395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F71F002D-36FF-4212-87F5-98AAD6D38B7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13246E6-7BEA-49AE-9319-65165A43D3CD}" type="slidenum">
              <a:rPr lang="en-US" altLang="cs-CZ" smtClean="0"/>
              <a:pPr>
                <a:spcBef>
                  <a:spcPct val="0"/>
                </a:spcBef>
              </a:pPr>
              <a:t>9</a:t>
            </a:fld>
            <a:endParaRPr lang="en-US" altLang="cs-CZ"/>
          </a:p>
        </p:txBody>
      </p:sp>
      <p:sp>
        <p:nvSpPr>
          <p:cNvPr id="36867" name="Rectangle 2">
            <a:extLst>
              <a:ext uri="{FF2B5EF4-FFF2-40B4-BE49-F238E27FC236}">
                <a16:creationId xmlns:a16="http://schemas.microsoft.com/office/drawing/2014/main" id="{A7ACA88A-B734-48C4-B189-5B442DC9F9F8}"/>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568A0843-B5BC-40E8-9BFA-9279EC10224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311362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3477FD3A-9B41-489F-A498-E6C634C248C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7EACE19-943C-4698-BCF5-775A8942BC7E}" type="slidenum">
              <a:rPr lang="en-US" altLang="cs-CZ" smtClean="0"/>
              <a:pPr>
                <a:spcBef>
                  <a:spcPct val="0"/>
                </a:spcBef>
              </a:pPr>
              <a:t>88</a:t>
            </a:fld>
            <a:endParaRPr lang="en-US" altLang="cs-CZ"/>
          </a:p>
        </p:txBody>
      </p:sp>
      <p:sp>
        <p:nvSpPr>
          <p:cNvPr id="26627" name="Rectangle 2">
            <a:extLst>
              <a:ext uri="{FF2B5EF4-FFF2-40B4-BE49-F238E27FC236}">
                <a16:creationId xmlns:a16="http://schemas.microsoft.com/office/drawing/2014/main" id="{40933204-4B64-488B-B01B-76C60BE18F81}"/>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58B2C283-DE6A-4A29-8EB1-5E8A48DB395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395806720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3477FD3A-9B41-489F-A498-E6C634C248C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7EACE19-943C-4698-BCF5-775A8942BC7E}" type="slidenum">
              <a:rPr lang="en-US" altLang="cs-CZ" smtClean="0"/>
              <a:pPr>
                <a:spcBef>
                  <a:spcPct val="0"/>
                </a:spcBef>
              </a:pPr>
              <a:t>89</a:t>
            </a:fld>
            <a:endParaRPr lang="en-US" altLang="cs-CZ"/>
          </a:p>
        </p:txBody>
      </p:sp>
      <p:sp>
        <p:nvSpPr>
          <p:cNvPr id="26627" name="Rectangle 2">
            <a:extLst>
              <a:ext uri="{FF2B5EF4-FFF2-40B4-BE49-F238E27FC236}">
                <a16:creationId xmlns:a16="http://schemas.microsoft.com/office/drawing/2014/main" id="{40933204-4B64-488B-B01B-76C60BE18F81}"/>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58B2C283-DE6A-4A29-8EB1-5E8A48DB395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61878388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795153DF-CABE-405F-90DD-B7BC03635F2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95D84FE-E8FE-4A4A-AB7A-3808D4941300}" type="slidenum">
              <a:rPr lang="en-US" altLang="cs-CZ"/>
              <a:pPr>
                <a:spcBef>
                  <a:spcPct val="0"/>
                </a:spcBef>
              </a:pPr>
              <a:t>96</a:t>
            </a:fld>
            <a:endParaRPr lang="en-US" altLang="cs-CZ"/>
          </a:p>
        </p:txBody>
      </p:sp>
      <p:sp>
        <p:nvSpPr>
          <p:cNvPr id="18435" name="Rectangle 2">
            <a:extLst>
              <a:ext uri="{FF2B5EF4-FFF2-40B4-BE49-F238E27FC236}">
                <a16:creationId xmlns:a16="http://schemas.microsoft.com/office/drawing/2014/main" id="{BFA01685-ED36-4885-888E-B1009979E83D}"/>
              </a:ext>
            </a:extLst>
          </p:cNvPr>
          <p:cNvSpPr>
            <a:spLocks noRot="1" noChangeArrowheads="1" noTextEdit="1"/>
          </p:cNvSpPr>
          <p:nvPr>
            <p:ph type="sldImg"/>
          </p:nvPr>
        </p:nvSpPr>
        <p:spPr>
          <a:ln/>
        </p:spPr>
      </p:sp>
      <p:sp>
        <p:nvSpPr>
          <p:cNvPr id="18436" name="Rectangle 3">
            <a:extLst>
              <a:ext uri="{FF2B5EF4-FFF2-40B4-BE49-F238E27FC236}">
                <a16:creationId xmlns:a16="http://schemas.microsoft.com/office/drawing/2014/main" id="{3D239FD7-3B13-47E7-A316-20E746D6863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775136E7-44FE-4615-ABAC-1A94A49B8A7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25A2209-3B26-4D60-94B6-1AC3E328FEAF}" type="slidenum">
              <a:rPr lang="en-US" altLang="cs-CZ"/>
              <a:pPr>
                <a:spcBef>
                  <a:spcPct val="0"/>
                </a:spcBef>
              </a:pPr>
              <a:t>97</a:t>
            </a:fld>
            <a:endParaRPr lang="en-US" altLang="cs-CZ"/>
          </a:p>
        </p:txBody>
      </p:sp>
      <p:sp>
        <p:nvSpPr>
          <p:cNvPr id="22531" name="Rectangle 2">
            <a:extLst>
              <a:ext uri="{FF2B5EF4-FFF2-40B4-BE49-F238E27FC236}">
                <a16:creationId xmlns:a16="http://schemas.microsoft.com/office/drawing/2014/main" id="{AAD2FCD2-546A-4FA3-95EC-EA915AE4C033}"/>
              </a:ext>
            </a:extLst>
          </p:cNvPr>
          <p:cNvSpPr>
            <a:spLocks noRot="1" noChangeArrowheads="1" noTextEdit="1"/>
          </p:cNvSpPr>
          <p:nvPr>
            <p:ph type="sldImg"/>
          </p:nvPr>
        </p:nvSpPr>
        <p:spPr>
          <a:ln/>
        </p:spPr>
      </p:sp>
      <p:sp>
        <p:nvSpPr>
          <p:cNvPr id="22532" name="Rectangle 3">
            <a:extLst>
              <a:ext uri="{FF2B5EF4-FFF2-40B4-BE49-F238E27FC236}">
                <a16:creationId xmlns:a16="http://schemas.microsoft.com/office/drawing/2014/main" id="{F14572F2-D5EC-43D7-A804-40424690415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6F59D66E-A04B-43AB-A48D-8E3AB32F0DF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FFCCED4-4DA2-4F1C-967B-5619657F65D6}" type="slidenum">
              <a:rPr lang="en-US" altLang="cs-CZ"/>
              <a:pPr>
                <a:spcBef>
                  <a:spcPct val="0"/>
                </a:spcBef>
              </a:pPr>
              <a:t>98</a:t>
            </a:fld>
            <a:endParaRPr lang="en-US" altLang="cs-CZ"/>
          </a:p>
        </p:txBody>
      </p:sp>
      <p:sp>
        <p:nvSpPr>
          <p:cNvPr id="24579" name="Rectangle 2">
            <a:extLst>
              <a:ext uri="{FF2B5EF4-FFF2-40B4-BE49-F238E27FC236}">
                <a16:creationId xmlns:a16="http://schemas.microsoft.com/office/drawing/2014/main" id="{22A9CEB6-7824-4CB4-8D77-98F31437D5CA}"/>
              </a:ext>
            </a:extLst>
          </p:cNvPr>
          <p:cNvSpPr>
            <a:spLocks noRot="1" noChangeArrowheads="1" noTextEdit="1"/>
          </p:cNvSpPr>
          <p:nvPr>
            <p:ph type="sldImg"/>
          </p:nvPr>
        </p:nvSpPr>
        <p:spPr>
          <a:ln/>
        </p:spPr>
      </p:sp>
      <p:sp>
        <p:nvSpPr>
          <p:cNvPr id="24580" name="Rectangle 3">
            <a:extLst>
              <a:ext uri="{FF2B5EF4-FFF2-40B4-BE49-F238E27FC236}">
                <a16:creationId xmlns:a16="http://schemas.microsoft.com/office/drawing/2014/main" id="{BE659C6D-CF62-4AFA-BE82-3BB57644A88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474D3E0F-C9DA-46FE-A974-68DAF0868AA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EB41891-5E2E-41A0-8C87-343DC975613F}" type="slidenum">
              <a:rPr lang="en-US" altLang="cs-CZ"/>
              <a:pPr>
                <a:spcBef>
                  <a:spcPct val="0"/>
                </a:spcBef>
              </a:pPr>
              <a:t>99</a:t>
            </a:fld>
            <a:endParaRPr lang="en-US" altLang="cs-CZ"/>
          </a:p>
        </p:txBody>
      </p:sp>
      <p:sp>
        <p:nvSpPr>
          <p:cNvPr id="26627" name="Rectangle 2">
            <a:extLst>
              <a:ext uri="{FF2B5EF4-FFF2-40B4-BE49-F238E27FC236}">
                <a16:creationId xmlns:a16="http://schemas.microsoft.com/office/drawing/2014/main" id="{6537054C-0F46-464F-8815-4CADBE9C4880}"/>
              </a:ext>
            </a:extLst>
          </p:cNvPr>
          <p:cNvSpPr>
            <a:spLocks noRot="1" noChangeArrowheads="1" noTextEdit="1"/>
          </p:cNvSpPr>
          <p:nvPr>
            <p:ph type="sldImg"/>
          </p:nvPr>
        </p:nvSpPr>
        <p:spPr>
          <a:ln/>
        </p:spPr>
      </p:sp>
      <p:sp>
        <p:nvSpPr>
          <p:cNvPr id="26628" name="Rectangle 3">
            <a:extLst>
              <a:ext uri="{FF2B5EF4-FFF2-40B4-BE49-F238E27FC236}">
                <a16:creationId xmlns:a16="http://schemas.microsoft.com/office/drawing/2014/main" id="{F35FF86F-9671-4F8B-8731-0DC8127F646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E89B6E42-5109-4CC1-83CB-E8C22E08B30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425CC25-D90E-4073-A2E4-1F3DA2CCD283}" type="slidenum">
              <a:rPr lang="en-US" altLang="cs-CZ"/>
              <a:pPr>
                <a:spcBef>
                  <a:spcPct val="0"/>
                </a:spcBef>
              </a:pPr>
              <a:t>100</a:t>
            </a:fld>
            <a:endParaRPr lang="en-US" altLang="cs-CZ"/>
          </a:p>
        </p:txBody>
      </p:sp>
      <p:sp>
        <p:nvSpPr>
          <p:cNvPr id="28675" name="Rectangle 2">
            <a:extLst>
              <a:ext uri="{FF2B5EF4-FFF2-40B4-BE49-F238E27FC236}">
                <a16:creationId xmlns:a16="http://schemas.microsoft.com/office/drawing/2014/main" id="{47905F8A-F3C9-4D76-82A2-F58B0149B489}"/>
              </a:ext>
            </a:extLst>
          </p:cNvPr>
          <p:cNvSpPr>
            <a:spLocks noRot="1" noChangeArrowheads="1" noTextEdit="1"/>
          </p:cNvSpPr>
          <p:nvPr>
            <p:ph type="sldImg"/>
          </p:nvPr>
        </p:nvSpPr>
        <p:spPr>
          <a:ln/>
        </p:spPr>
      </p:sp>
      <p:sp>
        <p:nvSpPr>
          <p:cNvPr id="28676" name="Rectangle 3">
            <a:extLst>
              <a:ext uri="{FF2B5EF4-FFF2-40B4-BE49-F238E27FC236}">
                <a16:creationId xmlns:a16="http://schemas.microsoft.com/office/drawing/2014/main" id="{B1269BF0-3942-4F3B-8B65-008F5161854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412C8D1F-2EB1-4E06-8BA5-B4FF4A5B1FA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EC92854-CA37-4CC5-AD59-1AEA21C14D68}" type="slidenum">
              <a:rPr lang="en-US" altLang="cs-CZ"/>
              <a:pPr>
                <a:spcBef>
                  <a:spcPct val="0"/>
                </a:spcBef>
              </a:pPr>
              <a:t>101</a:t>
            </a:fld>
            <a:endParaRPr lang="en-US" altLang="cs-CZ"/>
          </a:p>
        </p:txBody>
      </p:sp>
      <p:sp>
        <p:nvSpPr>
          <p:cNvPr id="32771" name="Rectangle 2">
            <a:extLst>
              <a:ext uri="{FF2B5EF4-FFF2-40B4-BE49-F238E27FC236}">
                <a16:creationId xmlns:a16="http://schemas.microsoft.com/office/drawing/2014/main" id="{2E4DA7D9-341F-4582-9354-18C3E114C1F9}"/>
              </a:ext>
            </a:extLst>
          </p:cNvPr>
          <p:cNvSpPr>
            <a:spLocks noRot="1" noChangeArrowheads="1" noTextEdit="1"/>
          </p:cNvSpPr>
          <p:nvPr>
            <p:ph type="sldImg"/>
          </p:nvPr>
        </p:nvSpPr>
        <p:spPr>
          <a:ln/>
        </p:spPr>
      </p:sp>
      <p:sp>
        <p:nvSpPr>
          <p:cNvPr id="32772" name="Rectangle 3">
            <a:extLst>
              <a:ext uri="{FF2B5EF4-FFF2-40B4-BE49-F238E27FC236}">
                <a16:creationId xmlns:a16="http://schemas.microsoft.com/office/drawing/2014/main" id="{74858DA5-B33C-42E1-975C-442F87076B3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06E9949F-6EB9-4B3D-B79F-156E769E562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99BD69E-B2C4-44D0-BC10-14753F50EA18}" type="slidenum">
              <a:rPr lang="en-US" altLang="cs-CZ"/>
              <a:pPr>
                <a:spcBef>
                  <a:spcPct val="0"/>
                </a:spcBef>
              </a:pPr>
              <a:t>102</a:t>
            </a:fld>
            <a:endParaRPr lang="en-US" altLang="cs-CZ"/>
          </a:p>
        </p:txBody>
      </p:sp>
      <p:sp>
        <p:nvSpPr>
          <p:cNvPr id="34819" name="Rectangle 2">
            <a:extLst>
              <a:ext uri="{FF2B5EF4-FFF2-40B4-BE49-F238E27FC236}">
                <a16:creationId xmlns:a16="http://schemas.microsoft.com/office/drawing/2014/main" id="{0345ED9A-22AB-496B-AB9E-A3E603CD7135}"/>
              </a:ext>
            </a:extLst>
          </p:cNvPr>
          <p:cNvSpPr>
            <a:spLocks noRot="1" noChangeArrowheads="1" noTextEdit="1"/>
          </p:cNvSpPr>
          <p:nvPr>
            <p:ph type="sldImg"/>
          </p:nvPr>
        </p:nvSpPr>
        <p:spPr>
          <a:ln/>
        </p:spPr>
      </p:sp>
      <p:sp>
        <p:nvSpPr>
          <p:cNvPr id="34820" name="Rectangle 3">
            <a:extLst>
              <a:ext uri="{FF2B5EF4-FFF2-40B4-BE49-F238E27FC236}">
                <a16:creationId xmlns:a16="http://schemas.microsoft.com/office/drawing/2014/main" id="{90E0BF7A-670E-4A4D-A512-56E4A59A2AC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35CF4C13-3DBB-48EF-9CF3-59ED18A8C7B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F7BFA4A-F0FB-436C-9C35-CE481E58B086}" type="slidenum">
              <a:rPr lang="en-US" altLang="cs-CZ"/>
              <a:pPr>
                <a:spcBef>
                  <a:spcPct val="0"/>
                </a:spcBef>
              </a:pPr>
              <a:t>103</a:t>
            </a:fld>
            <a:endParaRPr lang="en-US" altLang="cs-CZ"/>
          </a:p>
        </p:txBody>
      </p:sp>
      <p:sp>
        <p:nvSpPr>
          <p:cNvPr id="36867" name="Rectangle 2">
            <a:extLst>
              <a:ext uri="{FF2B5EF4-FFF2-40B4-BE49-F238E27FC236}">
                <a16:creationId xmlns:a16="http://schemas.microsoft.com/office/drawing/2014/main" id="{28FDAEA0-0A2F-4C1E-A5FF-37F1659AACDF}"/>
              </a:ext>
            </a:extLst>
          </p:cNvPr>
          <p:cNvSpPr>
            <a:spLocks noRot="1" noChangeArrowheads="1" noTextEdit="1"/>
          </p:cNvSpPr>
          <p:nvPr>
            <p:ph type="sldImg"/>
          </p:nvPr>
        </p:nvSpPr>
        <p:spPr>
          <a:ln/>
        </p:spPr>
      </p:sp>
      <p:sp>
        <p:nvSpPr>
          <p:cNvPr id="36868" name="Rectangle 3">
            <a:extLst>
              <a:ext uri="{FF2B5EF4-FFF2-40B4-BE49-F238E27FC236}">
                <a16:creationId xmlns:a16="http://schemas.microsoft.com/office/drawing/2014/main" id="{73691B51-2639-404D-8323-790AFDF6B5C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C4DEBC85-F747-48D8-BC00-26F3FC30707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A43D60F-3C82-4FF4-8E9E-11FDE9FE3FDD}" type="slidenum">
              <a:rPr lang="en-US" altLang="cs-CZ" smtClean="0"/>
              <a:pPr>
                <a:spcBef>
                  <a:spcPct val="0"/>
                </a:spcBef>
              </a:pPr>
              <a:t>15</a:t>
            </a:fld>
            <a:endParaRPr lang="en-US" altLang="cs-CZ"/>
          </a:p>
        </p:txBody>
      </p:sp>
      <p:sp>
        <p:nvSpPr>
          <p:cNvPr id="24579" name="Rectangle 2">
            <a:extLst>
              <a:ext uri="{FF2B5EF4-FFF2-40B4-BE49-F238E27FC236}">
                <a16:creationId xmlns:a16="http://schemas.microsoft.com/office/drawing/2014/main" id="{6AD44C31-4B55-4406-81D6-E2ACED60BD75}"/>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2E37D883-7859-4325-9134-D15981219B6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253503846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FFF60815-16E5-405E-8B5F-A5F52B55E0B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3DA3F6B-8049-42C1-A66C-0D932E2503BF}" type="slidenum">
              <a:rPr lang="en-US" altLang="cs-CZ"/>
              <a:pPr>
                <a:spcBef>
                  <a:spcPct val="0"/>
                </a:spcBef>
              </a:pPr>
              <a:t>104</a:t>
            </a:fld>
            <a:endParaRPr lang="en-US" altLang="cs-CZ"/>
          </a:p>
        </p:txBody>
      </p:sp>
      <p:sp>
        <p:nvSpPr>
          <p:cNvPr id="38915" name="Rectangle 2">
            <a:extLst>
              <a:ext uri="{FF2B5EF4-FFF2-40B4-BE49-F238E27FC236}">
                <a16:creationId xmlns:a16="http://schemas.microsoft.com/office/drawing/2014/main" id="{F5DFFFF1-DC42-4A0A-9ED0-D036F5D68996}"/>
              </a:ext>
            </a:extLst>
          </p:cNvPr>
          <p:cNvSpPr>
            <a:spLocks noRot="1" noChangeArrowheads="1" noTextEdit="1"/>
          </p:cNvSpPr>
          <p:nvPr>
            <p:ph type="sldImg"/>
          </p:nvPr>
        </p:nvSpPr>
        <p:spPr>
          <a:ln/>
        </p:spPr>
      </p:sp>
      <p:sp>
        <p:nvSpPr>
          <p:cNvPr id="38916" name="Rectangle 3">
            <a:extLst>
              <a:ext uri="{FF2B5EF4-FFF2-40B4-BE49-F238E27FC236}">
                <a16:creationId xmlns:a16="http://schemas.microsoft.com/office/drawing/2014/main" id="{6C29B96D-8C96-49A0-8B51-C6ADCF12F3A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3D38909C-E2A8-4A23-BF4C-5A54B66EC31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79E9B22-BC20-48C7-803E-02C1BA9BCD44}" type="slidenum">
              <a:rPr lang="en-US" altLang="cs-CZ"/>
              <a:pPr>
                <a:spcBef>
                  <a:spcPct val="0"/>
                </a:spcBef>
              </a:pPr>
              <a:t>105</a:t>
            </a:fld>
            <a:endParaRPr lang="en-US" altLang="cs-CZ"/>
          </a:p>
        </p:txBody>
      </p:sp>
      <p:sp>
        <p:nvSpPr>
          <p:cNvPr id="40963" name="Rectangle 2">
            <a:extLst>
              <a:ext uri="{FF2B5EF4-FFF2-40B4-BE49-F238E27FC236}">
                <a16:creationId xmlns:a16="http://schemas.microsoft.com/office/drawing/2014/main" id="{CB9453A9-DE70-484F-9F72-745CB730A4F9}"/>
              </a:ext>
            </a:extLst>
          </p:cNvPr>
          <p:cNvSpPr>
            <a:spLocks noRot="1" noChangeArrowheads="1" noTextEdit="1"/>
          </p:cNvSpPr>
          <p:nvPr>
            <p:ph type="sldImg"/>
          </p:nvPr>
        </p:nvSpPr>
        <p:spPr>
          <a:ln/>
        </p:spPr>
      </p:sp>
      <p:sp>
        <p:nvSpPr>
          <p:cNvPr id="40964" name="Rectangle 3">
            <a:extLst>
              <a:ext uri="{FF2B5EF4-FFF2-40B4-BE49-F238E27FC236}">
                <a16:creationId xmlns:a16="http://schemas.microsoft.com/office/drawing/2014/main" id="{CD3208F7-8878-41EF-88E4-3857C908237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9B868ACF-77A4-471C-BCA4-B429ECBB81F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980BADB-A0CC-4DA6-9D96-8CCC8CB66432}" type="slidenum">
              <a:rPr lang="en-US" altLang="cs-CZ"/>
              <a:pPr>
                <a:spcBef>
                  <a:spcPct val="0"/>
                </a:spcBef>
              </a:pPr>
              <a:t>106</a:t>
            </a:fld>
            <a:endParaRPr lang="en-US" altLang="cs-CZ"/>
          </a:p>
        </p:txBody>
      </p:sp>
      <p:sp>
        <p:nvSpPr>
          <p:cNvPr id="43011" name="Rectangle 2">
            <a:extLst>
              <a:ext uri="{FF2B5EF4-FFF2-40B4-BE49-F238E27FC236}">
                <a16:creationId xmlns:a16="http://schemas.microsoft.com/office/drawing/2014/main" id="{A3F8C570-FDA2-44C6-AD1F-43F5074AFA94}"/>
              </a:ext>
            </a:extLst>
          </p:cNvPr>
          <p:cNvSpPr>
            <a:spLocks noRot="1" noChangeArrowheads="1" noTextEdit="1"/>
          </p:cNvSpPr>
          <p:nvPr>
            <p:ph type="sldImg"/>
          </p:nvPr>
        </p:nvSpPr>
        <p:spPr>
          <a:ln/>
        </p:spPr>
      </p:sp>
      <p:sp>
        <p:nvSpPr>
          <p:cNvPr id="43012" name="Rectangle 3">
            <a:extLst>
              <a:ext uri="{FF2B5EF4-FFF2-40B4-BE49-F238E27FC236}">
                <a16:creationId xmlns:a16="http://schemas.microsoft.com/office/drawing/2014/main" id="{024946E5-0D3B-4089-B831-643604006EF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F6BFFDDD-4BDF-4FF5-95F5-B598BDF3A9E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EEB3404-FE0E-4F25-B6CC-63D3B504C588}" type="slidenum">
              <a:rPr lang="en-US" altLang="cs-CZ" smtClean="0"/>
              <a:pPr>
                <a:spcBef>
                  <a:spcPct val="0"/>
                </a:spcBef>
              </a:pPr>
              <a:t>16</a:t>
            </a:fld>
            <a:endParaRPr lang="en-US" altLang="cs-CZ"/>
          </a:p>
        </p:txBody>
      </p:sp>
      <p:sp>
        <p:nvSpPr>
          <p:cNvPr id="22531" name="Rectangle 2">
            <a:extLst>
              <a:ext uri="{FF2B5EF4-FFF2-40B4-BE49-F238E27FC236}">
                <a16:creationId xmlns:a16="http://schemas.microsoft.com/office/drawing/2014/main" id="{5E60BAD0-D121-4A18-BC72-F73D2886F27C}"/>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AED78DCC-7EDA-466D-BFAA-B9F6EBE765C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p>
            <a:r>
              <a:rPr lang="cs-CZ"/>
              <a:t>Definujte zápatí - název prezentace / pracoviště</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lvl1pPr>
          </a:lstStyle>
          <a:p>
            <a:r>
              <a:rPr lang="cs-CZ"/>
              <a:t>Kliknutím lze upravit styl.</a:t>
            </a:r>
            <a:endParaRPr lang="cs-CZ" dirty="0"/>
          </a:p>
        </p:txBody>
      </p:sp>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pic>
        <p:nvPicPr>
          <p:cNvPr id="10" name="Obrázek 9">
            <a:extLst>
              <a:ext uri="{FF2B5EF4-FFF2-40B4-BE49-F238E27FC236}">
                <a16:creationId xmlns:a16="http://schemas.microsoft.com/office/drawing/2014/main" id="{BC5D462A-E758-4BCA-AD83-84964775D7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1"/>
          </a:xfrm>
          <a:prstGeom prst="rect">
            <a:avLst/>
          </a:prstGeom>
        </p:spPr>
      </p:pic>
    </p:spTree>
    <p:extLst>
      <p:ext uri="{BB962C8B-B14F-4D97-AF65-F5344CB8AC3E}">
        <p14:creationId xmlns:p14="http://schemas.microsoft.com/office/powerpoint/2010/main" val="935384140"/>
      </p:ext>
    </p:extLst>
  </p:cSld>
  <p:clrMapOvr>
    <a:masterClrMapping/>
  </p:clrMapOvr>
  <p:hf hdr="0" dt="0"/>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p:nvPr>
        </p:nvSpPr>
        <p:spPr>
          <a:xfrm>
            <a:off x="719997" y="718712"/>
            <a:ext cx="5220001" cy="320400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p:nvPr>
        </p:nvSpPr>
        <p:spPr>
          <a:xfrm>
            <a:off x="720724" y="4068000"/>
            <a:ext cx="5220000" cy="360000"/>
          </a:xfrm>
        </p:spPr>
        <p:txBody>
          <a:bodyPr/>
          <a:lstStyle>
            <a:lvl1pPr>
              <a:lnSpc>
                <a:spcPts val="1100"/>
              </a:lnSpc>
              <a:defRPr sz="900" b="1"/>
            </a:lvl1pPr>
          </a:lstStyle>
          <a:p>
            <a:pPr lvl="0"/>
            <a:r>
              <a:rPr lang="cs-CZ"/>
              <a:t>Upravte styly předlohy textu.</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p:nvPr>
        </p:nvSpPr>
        <p:spPr>
          <a:xfrm>
            <a:off x="6252003" y="4068000"/>
            <a:ext cx="5220000" cy="360000"/>
          </a:xfrm>
        </p:spPr>
        <p:txBody>
          <a:bodyPr/>
          <a:lstStyle>
            <a:lvl1pPr>
              <a:lnSpc>
                <a:spcPts val="1100"/>
              </a:lnSpc>
              <a:defRPr sz="900" b="1"/>
            </a:lvl1pPr>
          </a:lstStyle>
          <a:p>
            <a:pPr lvl="0"/>
            <a:r>
              <a:rPr lang="cs-CZ"/>
              <a:t>Upravte styly předlohy textu.</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p:nvPr>
        </p:nvSpPr>
        <p:spPr>
          <a:xfrm>
            <a:off x="6251278" y="718712"/>
            <a:ext cx="5220001" cy="3204001"/>
          </a:xfrm>
        </p:spPr>
        <p:txBody>
          <a:bodyPr/>
          <a:lstStyle/>
          <a:p>
            <a:pPr lvl="0"/>
            <a:r>
              <a:rPr lang="cs-CZ"/>
              <a:t>Upravte styly předlohy textu.</a:t>
            </a:r>
          </a:p>
        </p:txBody>
      </p:sp>
      <p:pic>
        <p:nvPicPr>
          <p:cNvPr id="14" name="Obrázek 13">
            <a:extLst>
              <a:ext uri="{FF2B5EF4-FFF2-40B4-BE49-F238E27FC236}">
                <a16:creationId xmlns:a16="http://schemas.microsoft.com/office/drawing/2014/main" id="{5FEE0D4D-8DE9-4C74-909E-3D6A7A05C0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1722986648"/>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snímek">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6" name="Obrázek 5">
            <a:extLst>
              <a:ext uri="{FF2B5EF4-FFF2-40B4-BE49-F238E27FC236}">
                <a16:creationId xmlns:a16="http://schemas.microsoft.com/office/drawing/2014/main" id="{BD9EAA30-1FED-4896-80B1-3BDC9D59935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723890779"/>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verzní snímek s obrázkem">
    <p:bg>
      <p:bgPr>
        <a:solidFill>
          <a:srgbClr val="9100DC"/>
        </a:solidFill>
        <a:effectLst/>
      </p:bgPr>
    </p:bg>
    <p:spTree>
      <p:nvGrpSpPr>
        <p:cNvPr id="1" name=""/>
        <p:cNvGrpSpPr/>
        <p:nvPr/>
      </p:nvGrpSpPr>
      <p:grpSpPr>
        <a:xfrm>
          <a:off x="0" y="0"/>
          <a:ext cx="0" cy="0"/>
          <a:chOff x="0" y="0"/>
          <a:chExt cx="0" cy="0"/>
        </a:xfrm>
      </p:grpSpPr>
      <p:sp>
        <p:nvSpPr>
          <p:cNvPr id="4" name="Zástupný symbol pro zápatí 1"/>
          <p:cNvSpPr>
            <a:spLocks noGrp="1"/>
          </p:cNvSpPr>
          <p:nvPr>
            <p:ph type="ftr" sz="quarter" idx="10"/>
          </p:nvPr>
        </p:nvSpPr>
        <p:spPr>
          <a:xfrm>
            <a:off x="720000" y="6228000"/>
            <a:ext cx="7920000" cy="252000"/>
          </a:xfrm>
        </p:spPr>
        <p:txBody>
          <a:bodyPr/>
          <a:lstStyle>
            <a:lvl1pPr>
              <a:defRPr>
                <a:solidFill>
                  <a:schemeClr val="bg1"/>
                </a:solidFill>
              </a:defRPr>
            </a:lvl1pPr>
          </a:lstStyle>
          <a:p>
            <a:r>
              <a:rPr lang="cs-CZ"/>
              <a:t>Definujte zápatí - název prezentace / pracoviště</a:t>
            </a:r>
            <a:endParaRPr lang="cs-CZ" dirty="0"/>
          </a:p>
        </p:txBody>
      </p:sp>
      <p:sp>
        <p:nvSpPr>
          <p:cNvPr id="5" name="Zástupný symbol pro číslo snímku 2"/>
          <p:cNvSpPr>
            <a:spLocks noGrp="1"/>
          </p:cNvSpPr>
          <p:nvPr>
            <p:ph type="sldNum" sz="quarter" idx="11"/>
          </p:nvPr>
        </p:nvSpPr>
        <p:spPr>
          <a:xfrm>
            <a:off x="414000" y="6228000"/>
            <a:ext cx="252000" cy="252000"/>
          </a:xfrm>
        </p:spPr>
        <p:txBody>
          <a:bodyPr/>
          <a:lstStyle>
            <a:lvl1pPr>
              <a:defRPr>
                <a:solidFill>
                  <a:schemeClr val="bg1"/>
                </a:solidFill>
              </a:defRPr>
            </a:lvl1pPr>
          </a:lstStyle>
          <a:p>
            <a:fld id="{D6D6C118-631F-4A80-9886-907009361577}" type="slidenum">
              <a:rPr lang="cs-CZ" altLang="cs-CZ" smtClean="0"/>
              <a:pPr/>
              <a:t>‹#›</a:t>
            </a:fld>
            <a:endParaRPr lang="cs-CZ" altLang="cs-CZ" dirty="0"/>
          </a:p>
        </p:txBody>
      </p:sp>
      <p:sp>
        <p:nvSpPr>
          <p:cNvPr id="8" name="Zástupný symbol pro obrázek 7"/>
          <p:cNvSpPr>
            <a:spLocks noGrp="1"/>
          </p:cNvSpPr>
          <p:nvPr>
            <p:ph type="pic" sz="quarter" idx="12"/>
          </p:nvPr>
        </p:nvSpPr>
        <p:spPr>
          <a:xfrm>
            <a:off x="0" y="1"/>
            <a:ext cx="12192000" cy="5842000"/>
          </a:xfrm>
        </p:spPr>
        <p:txBody>
          <a:bodyPr anchor="ctr"/>
          <a:lstStyle>
            <a:lvl1pPr algn="ctr">
              <a:defRPr>
                <a:solidFill>
                  <a:schemeClr val="bg1"/>
                </a:solidFill>
              </a:defRPr>
            </a:lvl1pPr>
          </a:lstStyle>
          <a:p>
            <a:r>
              <a:rPr lang="cs-CZ"/>
              <a:t>Kliknutím na ikonu přidáte obrázek.</a:t>
            </a:r>
            <a:endParaRPr lang="cs-CZ" dirty="0"/>
          </a:p>
        </p:txBody>
      </p:sp>
      <p:pic>
        <p:nvPicPr>
          <p:cNvPr id="7" name="Obrázek 6">
            <a:extLst>
              <a:ext uri="{FF2B5EF4-FFF2-40B4-BE49-F238E27FC236}">
                <a16:creationId xmlns:a16="http://schemas.microsoft.com/office/drawing/2014/main" id="{507BAEFB-3478-47F5-888D-1DA9C581BE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5419" cy="597139"/>
          </a:xfrm>
          <a:prstGeom prst="rect">
            <a:avLst/>
          </a:prstGeom>
        </p:spPr>
      </p:pic>
    </p:spTree>
    <p:extLst>
      <p:ext uri="{BB962C8B-B14F-4D97-AF65-F5344CB8AC3E}">
        <p14:creationId xmlns:p14="http://schemas.microsoft.com/office/powerpoint/2010/main" val="3163854523"/>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nímek MUNI LAW">
    <p:bg>
      <p:bgPr>
        <a:solidFill>
          <a:srgbClr val="9100DC"/>
        </a:solidFill>
        <a:effectLst/>
      </p:bgPr>
    </p:bg>
    <p:spTree>
      <p:nvGrpSpPr>
        <p:cNvPr id="1" name=""/>
        <p:cNvGrpSpPr/>
        <p:nvPr/>
      </p:nvGrpSpPr>
      <p:grpSpPr>
        <a:xfrm>
          <a:off x="0" y="0"/>
          <a:ext cx="0" cy="0"/>
          <a:chOff x="0" y="0"/>
          <a:chExt cx="0" cy="0"/>
        </a:xfrm>
      </p:grpSpPr>
      <p:pic>
        <p:nvPicPr>
          <p:cNvPr id="6" name="Obrázek 5">
            <a:extLst>
              <a:ext uri="{FF2B5EF4-FFF2-40B4-BE49-F238E27FC236}">
                <a16:creationId xmlns:a16="http://schemas.microsoft.com/office/drawing/2014/main" id="{3CB5923B-A900-438F-B7D2-0E35F40784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2870" y="2019299"/>
            <a:ext cx="4106255" cy="2833317"/>
          </a:xfrm>
          <a:prstGeom prst="rect">
            <a:avLst/>
          </a:prstGeom>
        </p:spPr>
      </p:pic>
      <p:sp>
        <p:nvSpPr>
          <p:cNvPr id="3" name="Zástupný symbol pro zápatí 1"/>
          <p:cNvSpPr>
            <a:spLocks noGrp="1"/>
          </p:cNvSpPr>
          <p:nvPr>
            <p:ph type="ftr" sz="quarter" idx="10"/>
          </p:nvPr>
        </p:nvSpPr>
        <p:spPr>
          <a:xfrm>
            <a:off x="720000" y="6228000"/>
            <a:ext cx="7920000" cy="252000"/>
          </a:xfrm>
        </p:spPr>
        <p:txBody>
          <a:bodyPr/>
          <a:lstStyle>
            <a:lvl1pPr>
              <a:defRPr>
                <a:solidFill>
                  <a:srgbClr val="9100DC"/>
                </a:solidFill>
              </a:defRPr>
            </a:lvl1pPr>
          </a:lstStyle>
          <a:p>
            <a:r>
              <a:rPr lang="cs-CZ" dirty="0"/>
              <a:t>Definujte zápatí - název prezentace / pracoviště</a:t>
            </a:r>
          </a:p>
        </p:txBody>
      </p:sp>
      <p:sp>
        <p:nvSpPr>
          <p:cNvPr id="4" name="Zástupný symbol pro číslo snímku 2"/>
          <p:cNvSpPr>
            <a:spLocks noGrp="1"/>
          </p:cNvSpPr>
          <p:nvPr>
            <p:ph type="sldNum" sz="quarter" idx="11"/>
          </p:nvPr>
        </p:nvSpPr>
        <p:spPr>
          <a:xfrm>
            <a:off x="414000" y="6228000"/>
            <a:ext cx="252000" cy="252000"/>
          </a:xfrm>
        </p:spPr>
        <p:txBody>
          <a:bodyPr/>
          <a:lstStyle>
            <a:lvl1pPr>
              <a:defRPr>
                <a:solidFill>
                  <a:srgbClr val="9100DC"/>
                </a:solidFill>
              </a:defRPr>
            </a:lvl1pPr>
          </a:lstStyle>
          <a:p>
            <a:fld id="{D6D6C118-631F-4A80-9886-907009361577}" type="slidenum">
              <a:rPr lang="cs-CZ" altLang="cs-CZ" smtClean="0"/>
              <a:pPr/>
              <a:t>‹#›</a:t>
            </a:fld>
            <a:endParaRPr lang="cs-CZ" altLang="cs-CZ" dirty="0"/>
          </a:p>
        </p:txBody>
      </p:sp>
    </p:spTree>
    <p:extLst>
      <p:ext uri="{BB962C8B-B14F-4D97-AF65-F5344CB8AC3E}">
        <p14:creationId xmlns:p14="http://schemas.microsoft.com/office/powerpoint/2010/main" val="3009703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nímek MUNI">
    <p:bg>
      <p:bgRef idx="1001">
        <a:schemeClr val="bg2"/>
      </p:bgRef>
    </p:bg>
    <p:spTree>
      <p:nvGrpSpPr>
        <p:cNvPr id="1" name=""/>
        <p:cNvGrpSpPr/>
        <p:nvPr/>
      </p:nvGrpSpPr>
      <p:grpSpPr>
        <a:xfrm>
          <a:off x="0" y="0"/>
          <a:ext cx="0" cy="0"/>
          <a:chOff x="0" y="0"/>
          <a:chExt cx="0" cy="0"/>
        </a:xfrm>
      </p:grpSpPr>
      <p:pic>
        <p:nvPicPr>
          <p:cNvPr id="4" name="Obrázek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50208" y="2434288"/>
            <a:ext cx="7673489" cy="1989423"/>
          </a:xfrm>
          <a:prstGeom prst="rect">
            <a:avLst/>
          </a:prstGeom>
        </p:spPr>
      </p:pic>
      <p:sp>
        <p:nvSpPr>
          <p:cNvPr id="3" name="Zástupný symbol pro zápatí 1">
            <a:extLst>
              <a:ext uri="{FF2B5EF4-FFF2-40B4-BE49-F238E27FC236}">
                <a16:creationId xmlns:a16="http://schemas.microsoft.com/office/drawing/2014/main" id="{AA728D69-F43C-45BB-A655-A4B6ABA23BCA}"/>
              </a:ext>
            </a:extLst>
          </p:cNvPr>
          <p:cNvSpPr>
            <a:spLocks noGrp="1"/>
          </p:cNvSpPr>
          <p:nvPr>
            <p:ph type="ftr" sz="quarter" idx="10"/>
          </p:nvPr>
        </p:nvSpPr>
        <p:spPr>
          <a:xfrm>
            <a:off x="720000" y="6228000"/>
            <a:ext cx="7920000" cy="252000"/>
          </a:xfrm>
        </p:spPr>
        <p:txBody>
          <a:bodyPr/>
          <a:lstStyle>
            <a:lvl1pPr>
              <a:defRPr>
                <a:solidFill>
                  <a:srgbClr val="0000DC"/>
                </a:solidFill>
              </a:defRPr>
            </a:lvl1pPr>
          </a:lstStyle>
          <a:p>
            <a:r>
              <a:rPr lang="cs-CZ" dirty="0"/>
              <a:t>Definujte zápatí - název prezentace / pracoviště</a:t>
            </a:r>
          </a:p>
        </p:txBody>
      </p:sp>
      <p:sp>
        <p:nvSpPr>
          <p:cNvPr id="5" name="Zástupný symbol pro číslo snímku 2">
            <a:extLst>
              <a:ext uri="{FF2B5EF4-FFF2-40B4-BE49-F238E27FC236}">
                <a16:creationId xmlns:a16="http://schemas.microsoft.com/office/drawing/2014/main" id="{B1B107C1-A64C-4C75-A4EF-124CAB9AEE0A}"/>
              </a:ext>
            </a:extLst>
          </p:cNvPr>
          <p:cNvSpPr>
            <a:spLocks noGrp="1"/>
          </p:cNvSpPr>
          <p:nvPr>
            <p:ph type="sldNum" sz="quarter" idx="11"/>
          </p:nvPr>
        </p:nvSpPr>
        <p:spPr>
          <a:xfrm>
            <a:off x="414000" y="6228000"/>
            <a:ext cx="252000" cy="252000"/>
          </a:xfrm>
        </p:spPr>
        <p:txBody>
          <a:bodyPr/>
          <a:lstStyle>
            <a:lvl1pPr>
              <a:defRPr>
                <a:solidFill>
                  <a:srgbClr val="0000DC"/>
                </a:solidFill>
              </a:defRPr>
            </a:lvl1pPr>
          </a:lstStyle>
          <a:p>
            <a:fld id="{D6D6C118-631F-4A80-9886-907009361577}" type="slidenum">
              <a:rPr lang="cs-CZ" altLang="cs-CZ" smtClean="0"/>
              <a:pPr/>
              <a:t>‹#›</a:t>
            </a:fld>
            <a:endParaRPr lang="cs-CZ" altLang="cs-CZ" dirty="0"/>
          </a:p>
        </p:txBody>
      </p:sp>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a:t>Definujte zápatí - název prezentace / pracoviště</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endParaRPr lang="cs-CZ" dirty="0"/>
          </a:p>
        </p:txBody>
      </p:sp>
      <p:sp>
        <p:nvSpPr>
          <p:cNvPr id="7"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10" name="Obrázek 9">
            <a:extLst>
              <a:ext uri="{FF2B5EF4-FFF2-40B4-BE49-F238E27FC236}">
                <a16:creationId xmlns:a16="http://schemas.microsoft.com/office/drawing/2014/main" id="{083D8F9C-31DA-4A72-9A88-45079BA91C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1691229579"/>
      </p:ext>
    </p:extLst>
  </p:cSld>
  <p:clrMapOvr>
    <a:masterClrMapping/>
  </p:clrMapOvr>
  <p:hf hdr="0" dt="0"/>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9100DC"/>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dirty="0"/>
              <a:t>Definujte zápatí - název prezentace / pracoviště</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solidFill>
                  <a:schemeClr val="bg1"/>
                </a:solidFill>
              </a:defRPr>
            </a:lvl1pPr>
          </a:lstStyle>
          <a:p>
            <a:r>
              <a:rPr lang="cs-CZ"/>
              <a:t>Kliknutím lze upravit styl.</a:t>
            </a:r>
            <a:endParaRPr lang="cs-CZ" dirty="0"/>
          </a:p>
        </p:txBody>
      </p:sp>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pic>
        <p:nvPicPr>
          <p:cNvPr id="11" name="Obrázek 10">
            <a:extLst>
              <a:ext uri="{FF2B5EF4-FFF2-40B4-BE49-F238E27FC236}">
                <a16:creationId xmlns:a16="http://schemas.microsoft.com/office/drawing/2014/main" id="{7A9A2BD2-1096-47BE-BE7D-31D4B6ED51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35992" cy="1059835"/>
          </a:xfrm>
          <a:prstGeom prst="rect">
            <a:avLst/>
          </a:prstGeom>
        </p:spPr>
      </p:pic>
    </p:spTree>
    <p:extLst>
      <p:ext uri="{BB962C8B-B14F-4D97-AF65-F5344CB8AC3E}">
        <p14:creationId xmlns:p14="http://schemas.microsoft.com/office/powerpoint/2010/main" val="39481167"/>
      </p:ext>
    </p:extLst>
  </p:cSld>
  <p:clrMapOvr>
    <a:masterClrMapping/>
  </p:clrMapOvr>
  <p:hf hdr="0" dt="0"/>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4" name="Zástupný symbol pro zápatí 3"/>
          <p:cNvSpPr>
            <a:spLocks noGrp="1"/>
          </p:cNvSpPr>
          <p:nvPr>
            <p:ph type="ftr" sz="quarter" idx="10"/>
          </p:nvPr>
        </p:nvSpPr>
        <p:spPr/>
        <p:txBody>
          <a:bodyPr/>
          <a:lstStyle>
            <a:lvl1pPr>
              <a:defRPr sz="1200"/>
            </a:lvl1pPr>
          </a:lstStyle>
          <a:p>
            <a:r>
              <a:rPr lang="cs-CZ"/>
              <a:t>Definujte zápatí - název prezentace / pracoviště</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p>
        </p:txBody>
      </p:sp>
      <p:pic>
        <p:nvPicPr>
          <p:cNvPr id="10" name="Obrázek 9">
            <a:extLst>
              <a:ext uri="{FF2B5EF4-FFF2-40B4-BE49-F238E27FC236}">
                <a16:creationId xmlns:a16="http://schemas.microsoft.com/office/drawing/2014/main" id="{BD636BBA-EAE3-4723-B113-5D7145D09D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4034428296"/>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22" name="Zástupný symbol pro obsah 2"/>
          <p:cNvSpPr>
            <a:spLocks noGrp="1"/>
          </p:cNvSpPr>
          <p:nvPr>
            <p:ph idx="1"/>
          </p:nvPr>
        </p:nvSpPr>
        <p:spPr>
          <a:xfrm>
            <a:off x="720000" y="169200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23" name="Zástupný symbol pro obsah 2"/>
          <p:cNvSpPr>
            <a:spLocks noGrp="1"/>
          </p:cNvSpPr>
          <p:nvPr>
            <p:ph idx="28"/>
          </p:nvPr>
        </p:nvSpPr>
        <p:spPr>
          <a:xfrm>
            <a:off x="6251280" y="169027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12" name="Obrázek 11">
            <a:extLst>
              <a:ext uri="{FF2B5EF4-FFF2-40B4-BE49-F238E27FC236}">
                <a16:creationId xmlns:a16="http://schemas.microsoft.com/office/drawing/2014/main" id="{8D071A41-2EBD-49A7-A906-FB9C1EE30D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3317168426"/>
      </p:ext>
    </p:extLst>
  </p:cSld>
  <p:clrMapOvr>
    <a:masterClrMapping/>
  </p:clrMapOvr>
  <p:hf hdr="0" dt="0"/>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adpis, obsah a text">
    <p:spTree>
      <p:nvGrpSpPr>
        <p:cNvPr id="1" name=""/>
        <p:cNvGrpSpPr/>
        <p:nvPr/>
      </p:nvGrpSpPr>
      <p:grpSpPr>
        <a:xfrm>
          <a:off x="0" y="0"/>
          <a:ext cx="0" cy="0"/>
          <a:chOff x="0" y="0"/>
          <a:chExt cx="0" cy="0"/>
        </a:xfrm>
      </p:grpSpPr>
      <p:sp>
        <p:nvSpPr>
          <p:cNvPr id="11"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1695074"/>
            <a:ext cx="5218413" cy="389671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p:nvPr>
        </p:nvSpPr>
        <p:spPr/>
        <p:txBody>
          <a:bodyPr/>
          <a:lstStyle/>
          <a:p>
            <a:r>
              <a:rPr lang="cs-CZ"/>
              <a:t>Kliknutím lze upravit styl.</a:t>
            </a:r>
            <a:endParaRPr lang="cs-CZ" dirty="0"/>
          </a:p>
        </p:txBody>
      </p:sp>
      <p:sp>
        <p:nvSpPr>
          <p:cNvPr id="9"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a:t>Upravte styly předlohy textu.</a:t>
            </a:r>
          </a:p>
        </p:txBody>
      </p:sp>
      <p:sp>
        <p:nvSpPr>
          <p:cNvPr id="12" name="Zástupný symbol pro obsah 2"/>
          <p:cNvSpPr>
            <a:spLocks noGrp="1"/>
          </p:cNvSpPr>
          <p:nvPr>
            <p:ph idx="28"/>
          </p:nvPr>
        </p:nvSpPr>
        <p:spPr>
          <a:xfrm>
            <a:off x="6251280" y="1667024"/>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13" name="Obrázek 12">
            <a:extLst>
              <a:ext uri="{FF2B5EF4-FFF2-40B4-BE49-F238E27FC236}">
                <a16:creationId xmlns:a16="http://schemas.microsoft.com/office/drawing/2014/main" id="{8EF222EE-72EC-4915-BFF7-454D9FCA75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2966739591"/>
      </p:ext>
    </p:extLst>
  </p:cSld>
  <p:clrMapOvr>
    <a:masterClrMapping/>
  </p:clrMapOvr>
  <p:hf hdr="0" dt="0"/>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p:nvPr>
        </p:nvSpPr>
        <p:spPr>
          <a:xfrm>
            <a:off x="4440000" y="1692002"/>
            <a:ext cx="3311525" cy="223071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p:nvPr>
        </p:nvSpPr>
        <p:spPr>
          <a:xfrm>
            <a:off x="720725" y="4025136"/>
            <a:ext cx="3311525" cy="216000"/>
          </a:xfrm>
        </p:spPr>
        <p:txBody>
          <a:bodyPr anchor="ctr"/>
          <a:lstStyle>
            <a:lvl1pPr>
              <a:lnSpc>
                <a:spcPts val="1100"/>
              </a:lnSpc>
              <a:defRPr sz="1000" b="0"/>
            </a:lvl1pPr>
          </a:lstStyle>
          <a:p>
            <a:pPr lvl="0"/>
            <a:r>
              <a:rPr lang="cs-CZ"/>
              <a:t>Upravte styly předlohy textu.</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p:nvPr>
        </p:nvSpPr>
        <p:spPr>
          <a:xfrm>
            <a:off x="4440475" y="4025136"/>
            <a:ext cx="3311525" cy="216000"/>
          </a:xfrm>
        </p:spPr>
        <p:txBody>
          <a:bodyPr anchor="ctr"/>
          <a:lstStyle>
            <a:lvl1pPr>
              <a:lnSpc>
                <a:spcPts val="1100"/>
              </a:lnSpc>
              <a:defRPr sz="1000" b="0"/>
            </a:lvl1pPr>
          </a:lstStyle>
          <a:p>
            <a:pPr lvl="0"/>
            <a:r>
              <a:rPr lang="cs-CZ"/>
              <a:t>Upravte styly předlohy textu.</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p:nvPr>
        </p:nvSpPr>
        <p:spPr>
          <a:xfrm>
            <a:off x="8161436" y="4025136"/>
            <a:ext cx="3311525" cy="216000"/>
          </a:xfrm>
        </p:spPr>
        <p:txBody>
          <a:bodyPr anchor="ctr"/>
          <a:lstStyle>
            <a:lvl1pPr>
              <a:lnSpc>
                <a:spcPts val="1100"/>
              </a:lnSpc>
              <a:defRPr sz="1000" b="0"/>
            </a:lvl1pPr>
          </a:lstStyle>
          <a:p>
            <a:pPr lvl="0"/>
            <a:r>
              <a:rPr lang="cs-CZ"/>
              <a:t>Upravte styly předlohy textu.</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p:nvPr>
        </p:nvSpPr>
        <p:spPr>
          <a:xfrm>
            <a:off x="719999" y="1692002"/>
            <a:ext cx="3311525" cy="2230711"/>
          </a:xfrm>
        </p:spPr>
        <p:txBody>
          <a:bodyPr/>
          <a:lstStyle/>
          <a:p>
            <a:pPr lvl="0"/>
            <a:r>
              <a:rPr lang="cs-CZ"/>
              <a:t>Upravte styly předlohy textu.</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p:nvPr>
        </p:nvSpPr>
        <p:spPr>
          <a:xfrm>
            <a:off x="8160001" y="1692002"/>
            <a:ext cx="3311525" cy="2230711"/>
          </a:xfrm>
        </p:spPr>
        <p:txBody>
          <a:bodyPr/>
          <a:lstStyle/>
          <a:p>
            <a:pPr lvl="0"/>
            <a:r>
              <a:rPr lang="cs-CZ"/>
              <a:t>Upravte styly předlohy textu.</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p>
        </p:txBody>
      </p:sp>
      <p:pic>
        <p:nvPicPr>
          <p:cNvPr id="17" name="Obrázek 16">
            <a:extLst>
              <a:ext uri="{FF2B5EF4-FFF2-40B4-BE49-F238E27FC236}">
                <a16:creationId xmlns:a16="http://schemas.microsoft.com/office/drawing/2014/main" id="{46E8DF9B-B034-4030-8D59-8EB30894BE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2713741071"/>
      </p:ext>
    </p:extLst>
  </p:cSld>
  <p:clrMapOvr>
    <a:masterClrMapping/>
  </p:clrMapOvr>
  <p:hf hdr="0" dt="0"/>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sah a text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4" name="Zástupný symbol pro obsah 2"/>
          <p:cNvSpPr>
            <a:spLocks noGrp="1"/>
          </p:cNvSpPr>
          <p:nvPr>
            <p:ph idx="1"/>
          </p:nvPr>
        </p:nvSpPr>
        <p:spPr>
          <a:xfrm>
            <a:off x="6272212" y="692150"/>
            <a:ext cx="5200987"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9"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692150"/>
            <a:ext cx="5218413" cy="4899635"/>
          </a:xfrm>
        </p:spPr>
        <p:txBody>
          <a:bodyPr/>
          <a:lstStyle/>
          <a:p>
            <a:pPr lvl="0"/>
            <a:r>
              <a:rPr lang="cs-CZ"/>
              <a:t>Upravte styly předlohy textu.</a:t>
            </a:r>
          </a:p>
        </p:txBody>
      </p:sp>
      <p:sp>
        <p:nvSpPr>
          <p:cNvPr id="10"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a:t>Upravte styly předlohy textu.</a:t>
            </a:r>
          </a:p>
        </p:txBody>
      </p:sp>
      <p:pic>
        <p:nvPicPr>
          <p:cNvPr id="11" name="Obrázek 10">
            <a:extLst>
              <a:ext uri="{FF2B5EF4-FFF2-40B4-BE49-F238E27FC236}">
                <a16:creationId xmlns:a16="http://schemas.microsoft.com/office/drawing/2014/main" id="{11D939FD-1FD8-4E6C-BF1C-80C9479ECF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2117383761"/>
      </p:ext>
    </p:extLst>
  </p:cSld>
  <p:clrMapOvr>
    <a:masterClrMapping/>
  </p:clrMapOvr>
  <p:hf hdr="0" dt="0"/>
  <p:extLst>
    <p:ext uri="{DCECCB84-F9BA-43D5-87BE-67443E8EF086}">
      <p15:sldGuideLst xmlns:p15="http://schemas.microsoft.com/office/powerpoint/2012/main">
        <p15:guide id="1" orient="horz" pos="3158"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bsah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0" name="Zástupný symbol pro obsah 2"/>
          <p:cNvSpPr>
            <a:spLocks noGrp="1"/>
          </p:cNvSpPr>
          <p:nvPr>
            <p:ph idx="1"/>
          </p:nvPr>
        </p:nvSpPr>
        <p:spPr>
          <a:xfrm>
            <a:off x="720000" y="692150"/>
            <a:ext cx="10753200"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7" name="Obrázek 6">
            <a:extLst>
              <a:ext uri="{FF2B5EF4-FFF2-40B4-BE49-F238E27FC236}">
                <a16:creationId xmlns:a16="http://schemas.microsoft.com/office/drawing/2014/main" id="{F8A642DD-F4D1-4553-8BF4-32A8C8CF50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234975528"/>
      </p:ext>
    </p:extLst>
  </p:cSld>
  <p:clrMapOvr>
    <a:masterClrMapping/>
  </p:clrMapOvr>
  <p:hf hdr="0" dt="0"/>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cs-CZ" dirty="0"/>
              <a:t>Definujte zápatí - název prezentace / pracoviště</a:t>
            </a:r>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lze upravit styl.</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lvl="0"/>
            <a:r>
              <a:rPr lang="cs-CZ" dirty="0"/>
              <a:t>Upravte styly předlohy textu</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90" r:id="rId3"/>
    <p:sldLayoutId id="2147483685" r:id="rId4"/>
    <p:sldLayoutId id="2147483688" r:id="rId5"/>
    <p:sldLayoutId id="2147483674" r:id="rId6"/>
    <p:sldLayoutId id="2147483673" r:id="rId7"/>
    <p:sldLayoutId id="2147483676" r:id="rId8"/>
    <p:sldLayoutId id="2147483675" r:id="rId9"/>
    <p:sldLayoutId id="2147483677" r:id="rId10"/>
    <p:sldLayoutId id="2147483686" r:id="rId11"/>
    <p:sldLayoutId id="2147483691" r:id="rId12"/>
    <p:sldLayoutId id="2147483692" r:id="rId13"/>
    <p:sldLayoutId id="2147483693" r:id="rId14"/>
  </p:sldLayoutIdLst>
  <p:hf sldNum="0" hdr="0" ft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indent="0" algn="l" rtl="0" eaLnBrk="1" fontAlgn="base" hangingPunct="1">
        <a:lnSpc>
          <a:spcPct val="100000"/>
        </a:lnSpc>
        <a:spcBef>
          <a:spcPts val="0"/>
        </a:spcBef>
        <a:spcAft>
          <a:spcPct val="0"/>
        </a:spcAft>
        <a:buClr>
          <a:schemeClr val="tx2"/>
        </a:buClr>
        <a:buSzPct val="100000"/>
        <a:buFontTx/>
        <a:buNone/>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6"/>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9"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hyperlink" Target="https://www.fio.cz/akcie-investice/obchodovani-derivaty/investicni-certifikaty/typy-certifikatu/garantovany-certifikat" TargetMode="External"/><Relationship Id="rId3" Type="http://schemas.openxmlformats.org/officeDocument/2006/relationships/hyperlink" Target="https://www.fio.cz/akcie-investice/obchodovani-derivaty/investicni-certifikaty/typy-certifikatu/indexovy-certifikat" TargetMode="External"/><Relationship Id="rId7" Type="http://schemas.openxmlformats.org/officeDocument/2006/relationships/hyperlink" Target="https://www.fio.cz/akcie-investice/obchodovani-derivaty/investicni-certifikaty/typy-certifikatu/turbo-certifikat"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s://www.fio.cz/akcie-investice/obchodovani-derivaty/investicni-certifikaty/typy-certifikatu/komoditni-certifikat" TargetMode="External"/><Relationship Id="rId5" Type="http://schemas.openxmlformats.org/officeDocument/2006/relationships/hyperlink" Target="https://www.fio.cz/akcie-investice/obchodovani-derivaty/investicni-certifikaty/typy-certifikatu/diskontni-certifikat" TargetMode="External"/><Relationship Id="rId4" Type="http://schemas.openxmlformats.org/officeDocument/2006/relationships/hyperlink" Target="https://www.fio.cz/akcie-investice/obchodovani-derivaty/investicni-certifikaty/typy-certifikatu/bonusovy-certifikat" TargetMode="External"/><Relationship Id="rId9" Type="http://schemas.openxmlformats.org/officeDocument/2006/relationships/hyperlink" Target="https://www.fio.cz/akcie-investice/obchodovani-derivaty/investicni-certifikaty/typy-certifikatu/reverzni-certifikat"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lexforum.cz/348"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8.xml.rels><?xml version="1.0" encoding="UTF-8" standalone="yes"?>
<Relationships xmlns="http://schemas.openxmlformats.org/package/2006/relationships"><Relationship Id="rId3" Type="http://schemas.openxmlformats.org/officeDocument/2006/relationships/hyperlink" Target="http://www.slv.cz/III.%C3%9AS3660/11"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s://www.cdcp.cz/index.php/cz/ucastnici/seznam-ucastniku"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hyperlink" Target="https://www.cdcp.cz/index.php/cz/kalkul" TargetMode="Externa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hyperlink" Target="https://www.cdcp.cz/index.php/cz/ucastnici/seznam-ucastniku"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hyperlink" Target="https://www.cdcp.cz/index.php/cz/kalkul" TargetMode="Externa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Katedra obchodního práva / Přednáška 7. 10. 2022</a:t>
            </a:r>
          </a:p>
        </p:txBody>
      </p:sp>
      <p:sp>
        <p:nvSpPr>
          <p:cNvPr id="3" name="Zástupný symbol pro číslo snímku 2"/>
          <p:cNvSpPr>
            <a:spLocks noGrp="1"/>
          </p:cNvSpPr>
          <p:nvPr>
            <p:ph type="sldNum" sz="quarter" idx="11"/>
          </p:nvPr>
        </p:nvSpPr>
        <p:spPr/>
        <p:txBody>
          <a:bodyPr/>
          <a:lstStyle/>
          <a:p>
            <a:fld id="{0DE708CC-0C3F-4567-9698-B54C0F35BD31}" type="slidenum">
              <a:rPr lang="cs-CZ" altLang="cs-CZ" smtClean="0"/>
              <a:pPr/>
              <a:t>1</a:t>
            </a:fld>
            <a:endParaRPr lang="cs-CZ" altLang="cs-CZ" dirty="0"/>
          </a:p>
        </p:txBody>
      </p:sp>
      <p:sp>
        <p:nvSpPr>
          <p:cNvPr id="4" name="Nadpis 3"/>
          <p:cNvSpPr>
            <a:spLocks noGrp="1"/>
          </p:cNvSpPr>
          <p:nvPr>
            <p:ph type="title"/>
          </p:nvPr>
        </p:nvSpPr>
        <p:spPr>
          <a:xfrm>
            <a:off x="398502" y="1805940"/>
            <a:ext cx="11361600" cy="2266005"/>
          </a:xfrm>
        </p:spPr>
        <p:txBody>
          <a:bodyPr/>
          <a:lstStyle/>
          <a:p>
            <a:br>
              <a:rPr lang="cs-CZ" dirty="0"/>
            </a:br>
            <a:r>
              <a:rPr lang="cs-CZ" dirty="0"/>
              <a:t>Cenné papíry a zaknihované cenné papíry</a:t>
            </a:r>
            <a:br>
              <a:rPr lang="cs-CZ" dirty="0"/>
            </a:br>
            <a:br>
              <a:rPr lang="cs-CZ" dirty="0"/>
            </a:br>
            <a:r>
              <a:rPr lang="cs-CZ" dirty="0"/>
              <a:t>Úvodní přednáška</a:t>
            </a:r>
            <a:br>
              <a:rPr lang="cs-CZ" dirty="0"/>
            </a:br>
            <a:br>
              <a:rPr lang="cs-CZ" dirty="0"/>
            </a:br>
            <a:br>
              <a:rPr lang="cs-CZ" dirty="0"/>
            </a:br>
            <a:endParaRPr lang="cs-CZ" dirty="0"/>
          </a:p>
        </p:txBody>
      </p:sp>
      <p:sp>
        <p:nvSpPr>
          <p:cNvPr id="5" name="Podnadpis 4"/>
          <p:cNvSpPr>
            <a:spLocks noGrp="1"/>
          </p:cNvSpPr>
          <p:nvPr>
            <p:ph type="subTitle" idx="1"/>
          </p:nvPr>
        </p:nvSpPr>
        <p:spPr>
          <a:xfrm>
            <a:off x="398502" y="4678680"/>
            <a:ext cx="11361600" cy="1280160"/>
          </a:xfrm>
        </p:spPr>
        <p:txBody>
          <a:bodyPr/>
          <a:lstStyle/>
          <a:p>
            <a:endParaRPr lang="cs-CZ" dirty="0"/>
          </a:p>
          <a:p>
            <a:r>
              <a:rPr lang="cs-CZ" i="1" dirty="0"/>
              <a:t>Josef Kotásek</a:t>
            </a:r>
          </a:p>
          <a:p>
            <a:endParaRPr lang="cs-CZ" i="1" dirty="0"/>
          </a:p>
        </p:txBody>
      </p:sp>
    </p:spTree>
    <p:extLst>
      <p:ext uri="{BB962C8B-B14F-4D97-AF65-F5344CB8AC3E}">
        <p14:creationId xmlns:p14="http://schemas.microsoft.com/office/powerpoint/2010/main" val="34033390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a:extLst>
              <a:ext uri="{FF2B5EF4-FFF2-40B4-BE49-F238E27FC236}">
                <a16:creationId xmlns:a16="http://schemas.microsoft.com/office/drawing/2014/main" id="{9402CBC9-29F9-4247-8FA6-329BEE5983E6}"/>
              </a:ext>
            </a:extLst>
          </p:cNvPr>
          <p:cNvSpPr>
            <a:spLocks noGrp="1"/>
          </p:cNvSpPr>
          <p:nvPr>
            <p:ph idx="1"/>
          </p:nvPr>
        </p:nvSpPr>
        <p:spPr>
          <a:xfrm>
            <a:off x="413999" y="1300899"/>
            <a:ext cx="11435493" cy="5179101"/>
          </a:xfrm>
        </p:spPr>
        <p:txBody>
          <a:bodyPr/>
          <a:lstStyle/>
          <a:p>
            <a:pPr>
              <a:lnSpc>
                <a:spcPct val="100000"/>
              </a:lnSpc>
            </a:pPr>
            <a:r>
              <a:rPr lang="cs-CZ" i="1" dirty="0"/>
              <a:t>OZ: § 1103 odst. (2)</a:t>
            </a:r>
            <a:r>
              <a:rPr lang="cs-CZ" dirty="0"/>
              <a:t> Vlastnické právo k cennému papíru na řad se převádí rubopisem a smlouvou k okamžiku jeho předání. O náležitostech rubopisu a jeho přijetí, jakož i o tom, kdo je z rubopisu oprávněn a jak toto oprávnění prokazuje, platí ustanovení právního předpisu upravujícího směnky</a:t>
            </a:r>
          </a:p>
          <a:p>
            <a:pPr>
              <a:lnSpc>
                <a:spcPct val="100000"/>
              </a:lnSpc>
            </a:pPr>
            <a:r>
              <a:rPr lang="cs-CZ" dirty="0"/>
              <a:t>SŠZ: § 16. </a:t>
            </a:r>
            <a:r>
              <a:rPr lang="cs-CZ" i="1" dirty="0"/>
              <a:t>(1)</a:t>
            </a:r>
            <a:r>
              <a:rPr lang="cs-CZ" dirty="0"/>
              <a:t> O tom, kdo má směnku v rukou, platí, že je řádným majitelem, prokáže-li své právo nepřetržitou řadou indosamentů, a to i tehdy, je-li poslední z nich blankoindosamentem. (…). </a:t>
            </a:r>
            <a:r>
              <a:rPr lang="cs-CZ" i="1" dirty="0"/>
              <a:t>(2)</a:t>
            </a:r>
            <a:r>
              <a:rPr lang="cs-CZ" dirty="0"/>
              <a:t> Pozbude-li někdo směnky jakýmkoliv způsobem, není nový majitel, který prokáže své právo způsobem uvedeným v odstavci 1, povinen směnku vydat, ledaže jí nabyl ve zlé víře anebo se při nabývání směnky provinil hrubou nedbalostí.</a:t>
            </a:r>
            <a:endParaRPr lang="cs-CZ" sz="4400" dirty="0">
              <a:ea typeface="Times New Roman" panose="02020603050405020304" pitchFamily="18" charset="0"/>
            </a:endParaRPr>
          </a:p>
          <a:p>
            <a:pPr marL="72000" indent="0">
              <a:buNone/>
            </a:pPr>
            <a:endParaRPr lang="cs-CZ" dirty="0"/>
          </a:p>
        </p:txBody>
      </p:sp>
      <p:sp>
        <p:nvSpPr>
          <p:cNvPr id="3" name="Zástupný symbol pro zápatí 2">
            <a:extLst>
              <a:ext uri="{FF2B5EF4-FFF2-40B4-BE49-F238E27FC236}">
                <a16:creationId xmlns:a16="http://schemas.microsoft.com/office/drawing/2014/main" id="{4DFE1296-3C4E-4B25-A531-422F74B068A4}"/>
              </a:ext>
            </a:extLst>
          </p:cNvPr>
          <p:cNvSpPr>
            <a:spLocks noGrp="1"/>
          </p:cNvSpPr>
          <p:nvPr>
            <p:ph type="ftr" sz="quarter" idx="10"/>
          </p:nvPr>
        </p:nvSpPr>
        <p:spPr/>
        <p:txBody>
          <a:bodyPr/>
          <a:lstStyle/>
          <a:p>
            <a:r>
              <a:rPr lang="cs-CZ"/>
              <a:t>Definujte zápatí - název prezentace / pracoviště</a:t>
            </a:r>
            <a:endParaRPr lang="cs-CZ" dirty="0"/>
          </a:p>
        </p:txBody>
      </p:sp>
      <p:sp>
        <p:nvSpPr>
          <p:cNvPr id="4" name="Zástupný symbol pro číslo snímku 3">
            <a:extLst>
              <a:ext uri="{FF2B5EF4-FFF2-40B4-BE49-F238E27FC236}">
                <a16:creationId xmlns:a16="http://schemas.microsoft.com/office/drawing/2014/main" id="{5D3ACBDB-1D9D-4D3E-9197-17E299F7EE6F}"/>
              </a:ext>
            </a:extLst>
          </p:cNvPr>
          <p:cNvSpPr>
            <a:spLocks noGrp="1"/>
          </p:cNvSpPr>
          <p:nvPr>
            <p:ph type="sldNum" sz="quarter" idx="11"/>
          </p:nvPr>
        </p:nvSpPr>
        <p:spPr/>
        <p:txBody>
          <a:bodyPr/>
          <a:lstStyle/>
          <a:p>
            <a:fld id="{0970407D-EE58-4A0B-824B-1D3AE42DD9CF}" type="slidenum">
              <a:rPr lang="cs-CZ" altLang="cs-CZ" smtClean="0"/>
              <a:pPr/>
              <a:t>10</a:t>
            </a:fld>
            <a:endParaRPr lang="cs-CZ" altLang="cs-CZ" dirty="0"/>
          </a:p>
        </p:txBody>
      </p:sp>
      <p:sp>
        <p:nvSpPr>
          <p:cNvPr id="5" name="Zástupný symbol pro text 4">
            <a:extLst>
              <a:ext uri="{FF2B5EF4-FFF2-40B4-BE49-F238E27FC236}">
                <a16:creationId xmlns:a16="http://schemas.microsoft.com/office/drawing/2014/main" id="{05A0BEE0-9B7D-4404-B4E3-9F2B11CA9642}"/>
              </a:ext>
            </a:extLst>
          </p:cNvPr>
          <p:cNvSpPr>
            <a:spLocks noGrp="1"/>
          </p:cNvSpPr>
          <p:nvPr>
            <p:ph type="body" sz="quarter" idx="13"/>
          </p:nvPr>
        </p:nvSpPr>
        <p:spPr>
          <a:xfrm>
            <a:off x="720725" y="914400"/>
            <a:ext cx="10752138" cy="386499"/>
          </a:xfrm>
        </p:spPr>
        <p:txBody>
          <a:bodyPr/>
          <a:lstStyle/>
          <a:p>
            <a:r>
              <a:rPr lang="cs-CZ" dirty="0"/>
              <a:t>Legitimační efekty</a:t>
            </a:r>
          </a:p>
        </p:txBody>
      </p:sp>
      <p:sp>
        <p:nvSpPr>
          <p:cNvPr id="6" name="Nadpis 5">
            <a:extLst>
              <a:ext uri="{FF2B5EF4-FFF2-40B4-BE49-F238E27FC236}">
                <a16:creationId xmlns:a16="http://schemas.microsoft.com/office/drawing/2014/main" id="{C1461FC6-4D4E-4B78-BCDE-55056F0E6FFA}"/>
              </a:ext>
            </a:extLst>
          </p:cNvPr>
          <p:cNvSpPr>
            <a:spLocks noGrp="1"/>
          </p:cNvSpPr>
          <p:nvPr>
            <p:ph type="title"/>
          </p:nvPr>
        </p:nvSpPr>
        <p:spPr>
          <a:xfrm>
            <a:off x="720000" y="378000"/>
            <a:ext cx="10753200" cy="536400"/>
          </a:xfrm>
        </p:spPr>
        <p:txBody>
          <a:bodyPr/>
          <a:lstStyle/>
          <a:p>
            <a:r>
              <a:rPr lang="cs-CZ" dirty="0"/>
              <a:t>Efekty inkorporace I</a:t>
            </a:r>
          </a:p>
        </p:txBody>
      </p:sp>
    </p:spTree>
    <p:extLst>
      <p:ext uri="{BB962C8B-B14F-4D97-AF65-F5344CB8AC3E}">
        <p14:creationId xmlns:p14="http://schemas.microsoft.com/office/powerpoint/2010/main" val="425433254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99988A2E-0E8F-431F-B88B-1E2B58802B00}"/>
              </a:ext>
            </a:extLst>
          </p:cNvPr>
          <p:cNvSpPr>
            <a:spLocks noGrp="1"/>
          </p:cNvSpPr>
          <p:nvPr>
            <p:ph type="title"/>
          </p:nvPr>
        </p:nvSpPr>
        <p:spPr/>
        <p:txBody>
          <a:bodyPr/>
          <a:lstStyle/>
          <a:p>
            <a:pPr eaLnBrk="1" hangingPunct="1"/>
            <a:r>
              <a:rPr lang="cs-CZ" altLang="cs-CZ" dirty="0"/>
              <a:t>Postavení výstavce cizí směnky</a:t>
            </a:r>
            <a:endParaRPr lang="en-US" altLang="cs-CZ" dirty="0"/>
          </a:p>
        </p:txBody>
      </p:sp>
      <p:sp>
        <p:nvSpPr>
          <p:cNvPr id="13315" name="Rectangle 3">
            <a:extLst>
              <a:ext uri="{FF2B5EF4-FFF2-40B4-BE49-F238E27FC236}">
                <a16:creationId xmlns:a16="http://schemas.microsoft.com/office/drawing/2014/main" id="{C5362EC3-4029-49E6-AAEE-8ABA0F48579B}"/>
              </a:ext>
            </a:extLst>
          </p:cNvPr>
          <p:cNvSpPr>
            <a:spLocks noGrp="1" noChangeArrowheads="1"/>
          </p:cNvSpPr>
          <p:nvPr>
            <p:ph sz="quarter" idx="1"/>
          </p:nvPr>
        </p:nvSpPr>
        <p:spPr>
          <a:xfrm>
            <a:off x="874294" y="1836822"/>
            <a:ext cx="8229600" cy="4528052"/>
          </a:xfrm>
        </p:spPr>
        <p:txBody>
          <a:bodyPr/>
          <a:lstStyle/>
          <a:p>
            <a:pPr algn="just" eaLnBrk="1" hangingPunct="1">
              <a:lnSpc>
                <a:spcPct val="90000"/>
              </a:lnSpc>
              <a:defRPr/>
            </a:pPr>
            <a:r>
              <a:rPr lang="sk-SK" altLang="cs-CZ" dirty="0" err="1"/>
              <a:t>Nepřímý</a:t>
            </a:r>
            <a:r>
              <a:rPr lang="sk-SK" altLang="cs-CZ" dirty="0"/>
              <a:t> </a:t>
            </a:r>
            <a:r>
              <a:rPr lang="sk-SK" altLang="cs-CZ" dirty="0" err="1"/>
              <a:t>dlužník</a:t>
            </a:r>
            <a:r>
              <a:rPr lang="sk-SK" altLang="cs-CZ" dirty="0"/>
              <a:t> (</a:t>
            </a:r>
            <a:r>
              <a:rPr lang="sk-SK" altLang="cs-CZ" dirty="0" err="1"/>
              <a:t>postižní</a:t>
            </a:r>
            <a:r>
              <a:rPr lang="sk-SK" altLang="cs-CZ" dirty="0"/>
              <a:t>, postihový, regresní)</a:t>
            </a:r>
          </a:p>
          <a:p>
            <a:pPr marL="0" indent="0" algn="just">
              <a:buNone/>
              <a:defRPr/>
            </a:pPr>
            <a:endParaRPr lang="cs-CZ" sz="2000" dirty="0"/>
          </a:p>
          <a:p>
            <a:pPr marL="0" indent="0" algn="just">
              <a:buNone/>
              <a:defRPr/>
            </a:pPr>
            <a:r>
              <a:rPr lang="cs-CZ" sz="2000" dirty="0"/>
              <a:t>Čl. I § 9</a:t>
            </a:r>
          </a:p>
          <a:p>
            <a:pPr marL="0" indent="0" algn="just">
              <a:buNone/>
              <a:defRPr/>
            </a:pPr>
            <a:r>
              <a:rPr lang="cs-CZ" sz="2000" dirty="0">
                <a:solidFill>
                  <a:schemeClr val="tx2"/>
                </a:solidFill>
              </a:rPr>
              <a:t>Výstavce odpovídá za přijetí a zaplacení směnky.</a:t>
            </a:r>
          </a:p>
          <a:p>
            <a:pPr marL="0" indent="0" algn="just">
              <a:buNone/>
              <a:defRPr/>
            </a:pPr>
            <a:r>
              <a:rPr lang="cs-CZ" sz="2000" dirty="0">
                <a:solidFill>
                  <a:schemeClr val="tx2"/>
                </a:solidFill>
              </a:rPr>
              <a:t>Svou odpovědnost za přijetí může výstavce vyloučit; každá doložka, kterou vyloučí svou odpovědnost za zaplacení, platí za nenapsanou.</a:t>
            </a:r>
          </a:p>
          <a:p>
            <a:pPr eaLnBrk="1" hangingPunct="1">
              <a:lnSpc>
                <a:spcPct val="90000"/>
              </a:lnSpc>
              <a:defRPr/>
            </a:pPr>
            <a:endParaRPr lang="cs-CZ" altLang="cs-CZ" dirty="0"/>
          </a:p>
          <a:p>
            <a:pPr eaLnBrk="1" hangingPunct="1">
              <a:lnSpc>
                <a:spcPct val="90000"/>
              </a:lnSpc>
              <a:defRPr/>
            </a:pPr>
            <a:endParaRPr lang="cs-CZ" altLang="cs-CZ" dirty="0">
              <a:solidFill>
                <a:schemeClr val="bg1"/>
              </a:solidFill>
            </a:endParaRPr>
          </a:p>
          <a:p>
            <a:pPr eaLnBrk="1" hangingPunct="1">
              <a:lnSpc>
                <a:spcPct val="90000"/>
              </a:lnSpc>
              <a:defRPr/>
            </a:pPr>
            <a:endParaRPr lang="en-US" altLang="cs-CZ"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C5F54CD1-A555-4AFC-9F8D-1B144DD36C70}"/>
              </a:ext>
            </a:extLst>
          </p:cNvPr>
          <p:cNvSpPr>
            <a:spLocks noGrp="1"/>
          </p:cNvSpPr>
          <p:nvPr>
            <p:ph type="title"/>
          </p:nvPr>
        </p:nvSpPr>
        <p:spPr/>
        <p:txBody>
          <a:bodyPr/>
          <a:lstStyle/>
          <a:p>
            <a:pPr eaLnBrk="1" hangingPunct="1"/>
            <a:r>
              <a:rPr lang="cs-CZ" altLang="cs-CZ">
                <a:solidFill>
                  <a:srgbClr val="7B9899"/>
                </a:solidFill>
              </a:rPr>
              <a:t>Redukce účastníků základní cizí směnky</a:t>
            </a:r>
            <a:endParaRPr lang="en-US" altLang="cs-CZ">
              <a:solidFill>
                <a:srgbClr val="7B9899"/>
              </a:solidFill>
            </a:endParaRPr>
          </a:p>
        </p:txBody>
      </p:sp>
      <p:sp>
        <p:nvSpPr>
          <p:cNvPr id="31747" name="Rectangle 3">
            <a:extLst>
              <a:ext uri="{FF2B5EF4-FFF2-40B4-BE49-F238E27FC236}">
                <a16:creationId xmlns:a16="http://schemas.microsoft.com/office/drawing/2014/main" id="{DB4562D7-C692-498A-9BA3-DF6552FC5579}"/>
              </a:ext>
            </a:extLst>
          </p:cNvPr>
          <p:cNvSpPr>
            <a:spLocks noGrp="1"/>
          </p:cNvSpPr>
          <p:nvPr>
            <p:ph sz="quarter" idx="1"/>
          </p:nvPr>
        </p:nvSpPr>
        <p:spPr>
          <a:xfrm>
            <a:off x="1981200" y="1600200"/>
            <a:ext cx="8470900" cy="4781550"/>
          </a:xfrm>
        </p:spPr>
        <p:txBody>
          <a:bodyPr/>
          <a:lstStyle/>
          <a:p>
            <a:pPr algn="just" eaLnBrk="1" hangingPunct="1"/>
            <a:r>
              <a:rPr lang="cs-CZ" altLang="cs-CZ"/>
              <a:t>Směnka cizí na vlastní řad výstavce (čl. I § 3 odst. 1 ZSŠ)</a:t>
            </a:r>
          </a:p>
          <a:p>
            <a:pPr algn="just" eaLnBrk="1" hangingPunct="1"/>
            <a:r>
              <a:rPr lang="cs-CZ" altLang="cs-CZ"/>
              <a:t>Zastřená směnka vlastní (čl. I § 3 odst. 2 ZSŠ)</a:t>
            </a:r>
          </a:p>
          <a:p>
            <a:pPr algn="just" eaLnBrk="1" hangingPunct="1"/>
            <a:r>
              <a:rPr lang="cs-CZ" altLang="cs-CZ"/>
              <a:t>Totální redukce účastníků</a:t>
            </a:r>
          </a:p>
          <a:p>
            <a:pPr eaLnBrk="1" hangingPunct="1">
              <a:buFontTx/>
              <a:buNone/>
            </a:pPr>
            <a:endParaRPr lang="cs-CZ" altLang="cs-CZ">
              <a:solidFill>
                <a:schemeClr val="bg1"/>
              </a:solidFill>
            </a:endParaRPr>
          </a:p>
          <a:p>
            <a:pPr eaLnBrk="1" hangingPunct="1">
              <a:buFontTx/>
              <a:buNone/>
            </a:pPr>
            <a:endParaRPr lang="en-US" altLang="cs-CZ" i="1"/>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88846459-0E64-4D76-B33E-AED4D1E1F7C6}"/>
              </a:ext>
            </a:extLst>
          </p:cNvPr>
          <p:cNvSpPr>
            <a:spLocks noGrp="1"/>
          </p:cNvSpPr>
          <p:nvPr>
            <p:ph type="title"/>
          </p:nvPr>
        </p:nvSpPr>
        <p:spPr/>
        <p:txBody>
          <a:bodyPr/>
          <a:lstStyle/>
          <a:p>
            <a:pPr eaLnBrk="1" hangingPunct="1"/>
            <a:r>
              <a:rPr lang="cs-CZ" altLang="cs-CZ">
                <a:solidFill>
                  <a:srgbClr val="7B9899"/>
                </a:solidFill>
              </a:rPr>
              <a:t>Směnka cizí na vlastní řad výstavce</a:t>
            </a:r>
            <a:endParaRPr lang="en-US" altLang="cs-CZ">
              <a:solidFill>
                <a:srgbClr val="7B9899"/>
              </a:solidFill>
            </a:endParaRPr>
          </a:p>
        </p:txBody>
      </p:sp>
      <p:sp>
        <p:nvSpPr>
          <p:cNvPr id="33795" name="Rectangle 3">
            <a:extLst>
              <a:ext uri="{FF2B5EF4-FFF2-40B4-BE49-F238E27FC236}">
                <a16:creationId xmlns:a16="http://schemas.microsoft.com/office/drawing/2014/main" id="{2EE81779-1867-4799-9051-053493B5DB41}"/>
              </a:ext>
            </a:extLst>
          </p:cNvPr>
          <p:cNvSpPr>
            <a:spLocks noGrp="1"/>
          </p:cNvSpPr>
          <p:nvPr>
            <p:ph sz="quarter" idx="1"/>
          </p:nvPr>
        </p:nvSpPr>
        <p:spPr>
          <a:xfrm>
            <a:off x="1981200" y="1600200"/>
            <a:ext cx="8470900" cy="4781550"/>
          </a:xfrm>
        </p:spPr>
        <p:txBody>
          <a:bodyPr/>
          <a:lstStyle/>
          <a:p>
            <a:pPr eaLnBrk="1" hangingPunct="1"/>
            <a:r>
              <a:rPr lang="cs-CZ" altLang="cs-CZ"/>
              <a:t>Totožnost věřitele a výstavce</a:t>
            </a:r>
          </a:p>
          <a:p>
            <a:pPr eaLnBrk="1" hangingPunct="1"/>
            <a:r>
              <a:rPr lang="cs-CZ" altLang="cs-CZ"/>
              <a:t>Nezapomenout na čl. I § 9</a:t>
            </a:r>
          </a:p>
          <a:p>
            <a:pPr eaLnBrk="1" hangingPunct="1"/>
            <a:r>
              <a:rPr lang="cs-CZ" altLang="cs-CZ"/>
              <a:t>Exonerační rubopis není spása</a:t>
            </a:r>
          </a:p>
          <a:p>
            <a:pPr eaLnBrk="1" hangingPunct="1">
              <a:buFontTx/>
              <a:buNone/>
            </a:pPr>
            <a:endParaRPr lang="cs-CZ" altLang="cs-CZ">
              <a:solidFill>
                <a:schemeClr val="bg1"/>
              </a:solidFill>
            </a:endParaRPr>
          </a:p>
          <a:p>
            <a:pPr eaLnBrk="1" hangingPunct="1">
              <a:buFontTx/>
              <a:buNone/>
            </a:pPr>
            <a:endParaRPr lang="en-US" altLang="cs-CZ" i="1"/>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D19C275B-75B9-440C-9A2F-D499082DCDC9}"/>
              </a:ext>
            </a:extLst>
          </p:cNvPr>
          <p:cNvSpPr>
            <a:spLocks noGrp="1"/>
          </p:cNvSpPr>
          <p:nvPr>
            <p:ph type="title"/>
          </p:nvPr>
        </p:nvSpPr>
        <p:spPr/>
        <p:txBody>
          <a:bodyPr/>
          <a:lstStyle/>
          <a:p>
            <a:pPr eaLnBrk="1" hangingPunct="1"/>
            <a:r>
              <a:rPr lang="cs-CZ" altLang="cs-CZ" dirty="0"/>
              <a:t>Příklad cizí směnky na vlastní řad výstavce</a:t>
            </a:r>
            <a:endParaRPr lang="en-US" altLang="cs-CZ" dirty="0"/>
          </a:p>
        </p:txBody>
      </p:sp>
      <p:sp>
        <p:nvSpPr>
          <p:cNvPr id="35843" name="Rectangle 3">
            <a:extLst>
              <a:ext uri="{FF2B5EF4-FFF2-40B4-BE49-F238E27FC236}">
                <a16:creationId xmlns:a16="http://schemas.microsoft.com/office/drawing/2014/main" id="{21EABA51-DE07-44DF-ABC9-D64DD7D5C5FE}"/>
              </a:ext>
            </a:extLst>
          </p:cNvPr>
          <p:cNvSpPr>
            <a:spLocks noGrp="1"/>
          </p:cNvSpPr>
          <p:nvPr>
            <p:ph sz="quarter" idx="1"/>
          </p:nvPr>
        </p:nvSpPr>
        <p:spPr>
          <a:xfrm>
            <a:off x="449179" y="1355558"/>
            <a:ext cx="11093116" cy="5242092"/>
          </a:xfrm>
        </p:spPr>
        <p:txBody>
          <a:bodyPr/>
          <a:lstStyle/>
          <a:p>
            <a:pPr>
              <a:lnSpc>
                <a:spcPct val="100000"/>
              </a:lnSpc>
            </a:pPr>
            <a:r>
              <a:rPr lang="cs-CZ" altLang="cs-CZ" dirty="0"/>
              <a:t>V Praze, 28. 2. 2018</a:t>
            </a:r>
          </a:p>
          <a:p>
            <a:pPr>
              <a:lnSpc>
                <a:spcPct val="100000"/>
              </a:lnSpc>
            </a:pPr>
            <a:r>
              <a:rPr lang="cs-CZ" altLang="cs-CZ" dirty="0"/>
              <a:t>Místo a den vystavení (měsíc slovy)</a:t>
            </a:r>
          </a:p>
          <a:p>
            <a:pPr>
              <a:lnSpc>
                <a:spcPct val="100000"/>
              </a:lnSpc>
            </a:pPr>
            <a:r>
              <a:rPr lang="cs-CZ" altLang="cs-CZ" dirty="0"/>
              <a:t>								</a:t>
            </a:r>
          </a:p>
          <a:p>
            <a:pPr>
              <a:lnSpc>
                <a:spcPct val="100000"/>
              </a:lnSpc>
            </a:pPr>
            <a:r>
              <a:rPr lang="cs-CZ" altLang="cs-CZ" dirty="0"/>
              <a:t>Za tuto směnku zaplaťte dne 4. 12. 2019 </a:t>
            </a:r>
            <a:r>
              <a:rPr lang="cs-CZ" altLang="cs-CZ" dirty="0">
                <a:solidFill>
                  <a:srgbClr val="FF0000"/>
                </a:solidFill>
              </a:rPr>
              <a:t>na řad můj vlastní</a:t>
            </a:r>
            <a:r>
              <a:rPr lang="cs-CZ" altLang="cs-CZ" dirty="0"/>
              <a:t> částku padesát tisíc korun.</a:t>
            </a:r>
          </a:p>
          <a:p>
            <a:pPr>
              <a:lnSpc>
                <a:spcPct val="100000"/>
              </a:lnSpc>
            </a:pPr>
            <a:r>
              <a:rPr lang="cs-CZ" altLang="cs-CZ" dirty="0"/>
              <a:t> </a:t>
            </a:r>
          </a:p>
          <a:p>
            <a:pPr>
              <a:lnSpc>
                <a:spcPct val="100000"/>
              </a:lnSpc>
            </a:pPr>
            <a:r>
              <a:rPr lang="cs-CZ" altLang="cs-CZ" dirty="0"/>
              <a:t>Směnečník : Jan Smělý</a:t>
            </a:r>
          </a:p>
          <a:p>
            <a:pPr>
              <a:lnSpc>
                <a:spcPct val="100000"/>
              </a:lnSpc>
            </a:pPr>
            <a:r>
              <a:rPr lang="cs-CZ" altLang="cs-CZ" dirty="0"/>
              <a:t>Olomouc</a:t>
            </a:r>
          </a:p>
          <a:p>
            <a:pPr>
              <a:lnSpc>
                <a:spcPct val="100000"/>
              </a:lnSpc>
            </a:pPr>
            <a:r>
              <a:rPr lang="cs-CZ" altLang="cs-CZ" dirty="0"/>
              <a:t> </a:t>
            </a:r>
          </a:p>
          <a:p>
            <a:pPr>
              <a:lnSpc>
                <a:spcPct val="100000"/>
              </a:lnSpc>
            </a:pPr>
            <a:r>
              <a:rPr lang="cs-CZ" altLang="cs-CZ" dirty="0"/>
              <a:t>Místo splatnosti: Brno				</a:t>
            </a:r>
            <a:r>
              <a:rPr lang="cs-CZ" altLang="cs-CZ" dirty="0">
                <a:latin typeface="Vladimir Script" panose="03050402040407070305" pitchFamily="66" charset="0"/>
              </a:rPr>
              <a:t>Jan Vystavil</a:t>
            </a:r>
          </a:p>
          <a:p>
            <a:pPr>
              <a:lnSpc>
                <a:spcPct val="100000"/>
              </a:lnSpc>
            </a:pPr>
            <a:r>
              <a:rPr lang="cs-CZ" altLang="cs-CZ" dirty="0"/>
              <a:t>							(podpis)	</a:t>
            </a:r>
          </a:p>
          <a:p>
            <a:pPr eaLnBrk="1" hangingPunct="1">
              <a:lnSpc>
                <a:spcPct val="90000"/>
              </a:lnSpc>
            </a:pPr>
            <a:endParaRPr lang="cs-CZ" altLang="cs-CZ" dirty="0">
              <a:solidFill>
                <a:schemeClr val="bg1"/>
              </a:solidFill>
            </a:endParaRPr>
          </a:p>
          <a:p>
            <a:pPr eaLnBrk="1" hangingPunct="1">
              <a:lnSpc>
                <a:spcPct val="90000"/>
              </a:lnSpc>
            </a:pPr>
            <a:endParaRPr lang="en-US" altLang="cs-CZ"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37EEA905-D1A3-450C-9E16-81ED1C8AC91A}"/>
              </a:ext>
            </a:extLst>
          </p:cNvPr>
          <p:cNvSpPr>
            <a:spLocks noGrp="1"/>
          </p:cNvSpPr>
          <p:nvPr>
            <p:ph type="title"/>
          </p:nvPr>
        </p:nvSpPr>
        <p:spPr/>
        <p:txBody>
          <a:bodyPr/>
          <a:lstStyle/>
          <a:p>
            <a:pPr eaLnBrk="1" hangingPunct="1"/>
            <a:r>
              <a:rPr lang="cs-CZ" altLang="cs-CZ" dirty="0"/>
              <a:t>Příklad cizí směnky na vlastní řad výstavce</a:t>
            </a:r>
            <a:endParaRPr lang="en-US" altLang="cs-CZ" dirty="0"/>
          </a:p>
        </p:txBody>
      </p:sp>
      <p:sp>
        <p:nvSpPr>
          <p:cNvPr id="25603" name="Rectangle 3">
            <a:extLst>
              <a:ext uri="{FF2B5EF4-FFF2-40B4-BE49-F238E27FC236}">
                <a16:creationId xmlns:a16="http://schemas.microsoft.com/office/drawing/2014/main" id="{D868DE38-5CA4-4B62-8B0F-0EC2E7485442}"/>
              </a:ext>
            </a:extLst>
          </p:cNvPr>
          <p:cNvSpPr>
            <a:spLocks noGrp="1" noChangeArrowheads="1"/>
          </p:cNvSpPr>
          <p:nvPr>
            <p:ph sz="quarter" idx="1"/>
          </p:nvPr>
        </p:nvSpPr>
        <p:spPr>
          <a:xfrm>
            <a:off x="1018674" y="1684421"/>
            <a:ext cx="9166726" cy="5057693"/>
          </a:xfrm>
        </p:spPr>
        <p:txBody>
          <a:bodyPr/>
          <a:lstStyle/>
          <a:p>
            <a:pPr marL="72000" indent="0">
              <a:lnSpc>
                <a:spcPct val="100000"/>
              </a:lnSpc>
              <a:buNone/>
              <a:defRPr/>
            </a:pPr>
            <a:r>
              <a:rPr lang="cs-CZ" altLang="cs-CZ" dirty="0"/>
              <a:t>V Praze, 28. 2. 2018</a:t>
            </a:r>
          </a:p>
          <a:p>
            <a:pPr marL="72000" indent="0">
              <a:lnSpc>
                <a:spcPct val="100000"/>
              </a:lnSpc>
              <a:buNone/>
              <a:defRPr/>
            </a:pPr>
            <a:r>
              <a:rPr lang="cs-CZ" altLang="cs-CZ" dirty="0"/>
              <a:t>Místo a den vystavení (měsíc slovy)</a:t>
            </a:r>
          </a:p>
          <a:p>
            <a:pPr marL="72000" indent="0">
              <a:lnSpc>
                <a:spcPct val="100000"/>
              </a:lnSpc>
              <a:buNone/>
              <a:defRPr/>
            </a:pPr>
            <a:r>
              <a:rPr lang="cs-CZ" altLang="cs-CZ" dirty="0"/>
              <a:t>								</a:t>
            </a:r>
          </a:p>
          <a:p>
            <a:pPr marL="72000" indent="0">
              <a:lnSpc>
                <a:spcPct val="100000"/>
              </a:lnSpc>
              <a:buNone/>
              <a:defRPr/>
            </a:pPr>
            <a:r>
              <a:rPr lang="cs-CZ" altLang="cs-CZ" dirty="0"/>
              <a:t>Za tuto směnku zaplaťte dne 4. 12. 2019 na řad Jana Vystavila, </a:t>
            </a:r>
            <a:r>
              <a:rPr lang="cs-CZ" altLang="cs-CZ" dirty="0" err="1"/>
              <a:t>r.č</a:t>
            </a:r>
            <a:r>
              <a:rPr lang="cs-CZ" altLang="cs-CZ" dirty="0"/>
              <a:t>. 11221122/1122 částku padesát tisíc korun českých.</a:t>
            </a:r>
          </a:p>
          <a:p>
            <a:pPr>
              <a:lnSpc>
                <a:spcPct val="100000"/>
              </a:lnSpc>
              <a:defRPr/>
            </a:pPr>
            <a:endParaRPr lang="cs-CZ" altLang="cs-CZ" dirty="0"/>
          </a:p>
          <a:p>
            <a:pPr marL="72000" indent="0">
              <a:lnSpc>
                <a:spcPct val="100000"/>
              </a:lnSpc>
              <a:buNone/>
              <a:defRPr/>
            </a:pPr>
            <a:r>
              <a:rPr lang="cs-CZ" altLang="cs-CZ" dirty="0"/>
              <a:t>Směnečník : Jan Smělý</a:t>
            </a:r>
          </a:p>
          <a:p>
            <a:pPr marL="72000" indent="0">
              <a:lnSpc>
                <a:spcPct val="100000"/>
              </a:lnSpc>
              <a:buNone/>
              <a:defRPr/>
            </a:pPr>
            <a:r>
              <a:rPr lang="cs-CZ" altLang="cs-CZ" dirty="0"/>
              <a:t>Olomouc</a:t>
            </a:r>
          </a:p>
          <a:p>
            <a:pPr marL="0" indent="0">
              <a:lnSpc>
                <a:spcPct val="100000"/>
              </a:lnSpc>
              <a:buNone/>
              <a:defRPr/>
            </a:pPr>
            <a:r>
              <a:rPr lang="cs-CZ" altLang="cs-CZ" dirty="0"/>
              <a:t> </a:t>
            </a:r>
          </a:p>
          <a:p>
            <a:pPr marL="72000" indent="0">
              <a:lnSpc>
                <a:spcPct val="100000"/>
              </a:lnSpc>
              <a:buNone/>
              <a:defRPr/>
            </a:pPr>
            <a:r>
              <a:rPr lang="cs-CZ" altLang="cs-CZ" dirty="0"/>
              <a:t>Místo splatnosti: Brno				</a:t>
            </a:r>
            <a:r>
              <a:rPr lang="cs-CZ" altLang="cs-CZ" dirty="0">
                <a:latin typeface="Vladimir Script" panose="03050402040407070305" pitchFamily="66" charset="0"/>
              </a:rPr>
              <a:t>Jan Vystavil</a:t>
            </a:r>
          </a:p>
          <a:p>
            <a:pPr marL="72000" indent="0">
              <a:lnSpc>
                <a:spcPct val="100000"/>
              </a:lnSpc>
              <a:buNone/>
              <a:defRPr/>
            </a:pPr>
            <a:r>
              <a:rPr lang="cs-CZ" altLang="cs-CZ" dirty="0"/>
              <a:t>						</a:t>
            </a:r>
            <a:r>
              <a:rPr lang="cs-CZ" altLang="cs-CZ" sz="1200" dirty="0" err="1"/>
              <a:t>r.č</a:t>
            </a:r>
            <a:r>
              <a:rPr lang="cs-CZ" altLang="cs-CZ" sz="1200" dirty="0"/>
              <a:t>. 11221122/1122 </a:t>
            </a:r>
            <a:r>
              <a:rPr lang="cs-CZ" altLang="cs-CZ" dirty="0"/>
              <a:t>(podpis)	</a:t>
            </a:r>
          </a:p>
          <a:p>
            <a:pPr eaLnBrk="1" hangingPunct="1">
              <a:lnSpc>
                <a:spcPct val="90000"/>
              </a:lnSpc>
              <a:defRPr/>
            </a:pPr>
            <a:endParaRPr lang="cs-CZ" altLang="cs-CZ" dirty="0">
              <a:solidFill>
                <a:schemeClr val="bg1"/>
              </a:solidFill>
            </a:endParaRPr>
          </a:p>
          <a:p>
            <a:pPr eaLnBrk="1" hangingPunct="1">
              <a:lnSpc>
                <a:spcPct val="90000"/>
              </a:lnSpc>
              <a:defRPr/>
            </a:pPr>
            <a:endParaRPr lang="en-US" altLang="cs-CZ"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287AE89E-6FA8-4C51-8A5B-4946D993339C}"/>
              </a:ext>
            </a:extLst>
          </p:cNvPr>
          <p:cNvSpPr>
            <a:spLocks noGrp="1"/>
          </p:cNvSpPr>
          <p:nvPr>
            <p:ph type="title"/>
          </p:nvPr>
        </p:nvSpPr>
        <p:spPr/>
        <p:txBody>
          <a:bodyPr/>
          <a:lstStyle/>
          <a:p>
            <a:pPr eaLnBrk="1" hangingPunct="1"/>
            <a:r>
              <a:rPr lang="cs-CZ" altLang="cs-CZ" dirty="0"/>
              <a:t>Zastřená směnka vlastní</a:t>
            </a:r>
            <a:endParaRPr lang="en-US" altLang="cs-CZ" dirty="0"/>
          </a:p>
        </p:txBody>
      </p:sp>
      <p:sp>
        <p:nvSpPr>
          <p:cNvPr id="13315" name="Rectangle 3">
            <a:extLst>
              <a:ext uri="{FF2B5EF4-FFF2-40B4-BE49-F238E27FC236}">
                <a16:creationId xmlns:a16="http://schemas.microsoft.com/office/drawing/2014/main" id="{6B0EE01E-1975-4C6A-BE0B-17A8950BA440}"/>
              </a:ext>
            </a:extLst>
          </p:cNvPr>
          <p:cNvSpPr>
            <a:spLocks noGrp="1" noChangeArrowheads="1"/>
          </p:cNvSpPr>
          <p:nvPr>
            <p:ph sz="quarter" idx="1"/>
          </p:nvPr>
        </p:nvSpPr>
        <p:spPr>
          <a:xfrm>
            <a:off x="1981200" y="1600200"/>
            <a:ext cx="8229600" cy="4673600"/>
          </a:xfrm>
        </p:spPr>
        <p:txBody>
          <a:bodyPr>
            <a:normAutofit/>
          </a:bodyPr>
          <a:lstStyle/>
          <a:p>
            <a:pPr eaLnBrk="1" hangingPunct="1">
              <a:defRPr/>
            </a:pPr>
            <a:r>
              <a:rPr lang="cs-CZ" altLang="cs-CZ" dirty="0"/>
              <a:t>Totožnost výstavce a směnečníka</a:t>
            </a:r>
          </a:p>
          <a:p>
            <a:pPr eaLnBrk="1" hangingPunct="1">
              <a:defRPr/>
            </a:pPr>
            <a:r>
              <a:rPr lang="cs-CZ" altLang="cs-CZ" dirty="0"/>
              <a:t>Bez podpisu směnečníka („duplicitního“) není přímý dlužník</a:t>
            </a:r>
          </a:p>
          <a:p>
            <a:pPr marL="274320" indent="-274320" algn="just" fontAlgn="auto">
              <a:spcAft>
                <a:spcPts val="0"/>
              </a:spcAft>
              <a:buNone/>
              <a:defRPr/>
            </a:pPr>
            <a:r>
              <a:rPr lang="cs-CZ" sz="2000" dirty="0"/>
              <a:t>					</a:t>
            </a:r>
          </a:p>
          <a:p>
            <a:pPr marL="274320" indent="-274320" algn="just" fontAlgn="auto">
              <a:spcAft>
                <a:spcPts val="0"/>
              </a:spcAft>
              <a:buNone/>
              <a:defRPr/>
            </a:pPr>
            <a:r>
              <a:rPr lang="cs-CZ" sz="2000" dirty="0"/>
              <a:t>						</a:t>
            </a:r>
          </a:p>
          <a:p>
            <a:pPr marL="274320" indent="-274320" algn="just" fontAlgn="auto">
              <a:spcAft>
                <a:spcPts val="0"/>
              </a:spcAft>
              <a:buNone/>
              <a:defRPr/>
            </a:pPr>
            <a:r>
              <a:rPr lang="cs-CZ" sz="2000" dirty="0"/>
              <a:t>						</a:t>
            </a:r>
            <a:endParaRPr lang="cs-CZ" dirty="0">
              <a:solidFill>
                <a:schemeClr val="bg1"/>
              </a:solidFill>
            </a:endParaRPr>
          </a:p>
          <a:p>
            <a:pPr marL="274320" indent="-274320" algn="just" fontAlgn="auto">
              <a:spcAft>
                <a:spcPts val="0"/>
              </a:spcAft>
              <a:buNone/>
              <a:defRPr/>
            </a:pPr>
            <a:endParaRPr lang="cs-CZ" dirty="0">
              <a:solidFill>
                <a:schemeClr val="bg1"/>
              </a:solidFill>
            </a:endParaRPr>
          </a:p>
          <a:p>
            <a:pPr marL="274320" indent="-274320" fontAlgn="auto">
              <a:spcAft>
                <a:spcPts val="0"/>
              </a:spcAft>
              <a:buNone/>
              <a:defRPr/>
            </a:pPr>
            <a:endParaRPr lang="en-US" i="1" dirty="0"/>
          </a:p>
        </p:txBody>
      </p:sp>
      <p:pic>
        <p:nvPicPr>
          <p:cNvPr id="39940" name="Picture 4" descr="http://qpress.de/wp-content/uploads/2011/08/Euro-Bond-0017-Revolver.jpg">
            <a:extLst>
              <a:ext uri="{FF2B5EF4-FFF2-40B4-BE49-F238E27FC236}">
                <a16:creationId xmlns:a16="http://schemas.microsoft.com/office/drawing/2014/main" id="{04DB0EFD-47B9-45AC-BB17-38CDD66993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6613" y="2689225"/>
            <a:ext cx="4608512"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E6925C18-B4CF-45FB-A0DD-649A38246FC9}"/>
              </a:ext>
            </a:extLst>
          </p:cNvPr>
          <p:cNvSpPr>
            <a:spLocks noGrp="1"/>
          </p:cNvSpPr>
          <p:nvPr>
            <p:ph type="title"/>
          </p:nvPr>
        </p:nvSpPr>
        <p:spPr/>
        <p:txBody>
          <a:bodyPr/>
          <a:lstStyle/>
          <a:p>
            <a:pPr eaLnBrk="1" hangingPunct="1"/>
            <a:r>
              <a:rPr lang="cs-CZ" altLang="cs-CZ" dirty="0"/>
              <a:t>Příklad zastřené směnky vlastní</a:t>
            </a:r>
            <a:endParaRPr lang="en-US" altLang="cs-CZ" dirty="0"/>
          </a:p>
        </p:txBody>
      </p:sp>
      <p:sp>
        <p:nvSpPr>
          <p:cNvPr id="41987" name="Rectangle 3">
            <a:extLst>
              <a:ext uri="{FF2B5EF4-FFF2-40B4-BE49-F238E27FC236}">
                <a16:creationId xmlns:a16="http://schemas.microsoft.com/office/drawing/2014/main" id="{179D8748-AE16-4C7F-A502-49EFF2D45A6D}"/>
              </a:ext>
            </a:extLst>
          </p:cNvPr>
          <p:cNvSpPr>
            <a:spLocks noGrp="1"/>
          </p:cNvSpPr>
          <p:nvPr>
            <p:ph sz="quarter" idx="1"/>
          </p:nvPr>
        </p:nvSpPr>
        <p:spPr>
          <a:xfrm>
            <a:off x="505326" y="1427746"/>
            <a:ext cx="9705474" cy="5169903"/>
          </a:xfrm>
        </p:spPr>
        <p:txBody>
          <a:bodyPr/>
          <a:lstStyle/>
          <a:p>
            <a:pPr marL="72000" indent="0">
              <a:lnSpc>
                <a:spcPct val="100000"/>
              </a:lnSpc>
              <a:buNone/>
            </a:pPr>
            <a:r>
              <a:rPr lang="cs-CZ" altLang="cs-CZ" dirty="0"/>
              <a:t>V Praze, 28. 2. 2018</a:t>
            </a:r>
          </a:p>
          <a:p>
            <a:pPr marL="72000" indent="0">
              <a:lnSpc>
                <a:spcPct val="100000"/>
              </a:lnSpc>
              <a:buNone/>
            </a:pPr>
            <a:r>
              <a:rPr lang="cs-CZ" altLang="cs-CZ" dirty="0"/>
              <a:t>Místo a den vystavení (měsíc slovy)</a:t>
            </a:r>
          </a:p>
          <a:p>
            <a:pPr marL="72000" indent="0">
              <a:lnSpc>
                <a:spcPct val="100000"/>
              </a:lnSpc>
              <a:buNone/>
            </a:pPr>
            <a:r>
              <a:rPr lang="cs-CZ" altLang="cs-CZ" dirty="0"/>
              <a:t>								</a:t>
            </a:r>
          </a:p>
          <a:p>
            <a:pPr marL="72000" indent="0">
              <a:lnSpc>
                <a:spcPct val="100000"/>
              </a:lnSpc>
              <a:buNone/>
            </a:pPr>
            <a:r>
              <a:rPr lang="cs-CZ" altLang="cs-CZ" dirty="0"/>
              <a:t>Za tuto směnku zaplaťte dne 4. 12. 2019 na řad Pavla </a:t>
            </a:r>
            <a:r>
              <a:rPr lang="cs-CZ" altLang="cs-CZ" dirty="0" err="1"/>
              <a:t>Remiáše</a:t>
            </a:r>
            <a:r>
              <a:rPr lang="cs-CZ" altLang="cs-CZ" dirty="0"/>
              <a:t> částku padesát tisíc korun českých.</a:t>
            </a:r>
          </a:p>
          <a:p>
            <a:pPr marL="72000" indent="0">
              <a:lnSpc>
                <a:spcPct val="100000"/>
              </a:lnSpc>
              <a:buNone/>
            </a:pPr>
            <a:r>
              <a:rPr lang="cs-CZ" altLang="cs-CZ" dirty="0"/>
              <a:t> </a:t>
            </a:r>
          </a:p>
          <a:p>
            <a:pPr marL="72000" indent="0">
              <a:lnSpc>
                <a:spcPct val="100000"/>
              </a:lnSpc>
              <a:buNone/>
            </a:pPr>
            <a:endParaRPr lang="cs-CZ" altLang="cs-CZ" dirty="0"/>
          </a:p>
          <a:p>
            <a:pPr marL="72000" indent="0">
              <a:lnSpc>
                <a:spcPct val="100000"/>
              </a:lnSpc>
              <a:buNone/>
            </a:pPr>
            <a:r>
              <a:rPr lang="cs-CZ" altLang="cs-CZ" dirty="0"/>
              <a:t>Směnečník : Jan Vystavil, </a:t>
            </a:r>
            <a:r>
              <a:rPr lang="cs-CZ" altLang="cs-CZ" dirty="0" err="1"/>
              <a:t>r.č</a:t>
            </a:r>
            <a:r>
              <a:rPr lang="cs-CZ" altLang="cs-CZ" dirty="0"/>
              <a:t>. 11221122/1122</a:t>
            </a:r>
          </a:p>
          <a:p>
            <a:pPr marL="72000" indent="0">
              <a:lnSpc>
                <a:spcPct val="100000"/>
              </a:lnSpc>
              <a:buNone/>
            </a:pPr>
            <a:r>
              <a:rPr lang="cs-CZ" altLang="cs-CZ" dirty="0"/>
              <a:t>Olomouc</a:t>
            </a:r>
          </a:p>
          <a:p>
            <a:pPr marL="72000" indent="0">
              <a:lnSpc>
                <a:spcPct val="100000"/>
              </a:lnSpc>
              <a:buNone/>
            </a:pPr>
            <a:r>
              <a:rPr lang="cs-CZ" altLang="cs-CZ" dirty="0"/>
              <a:t> </a:t>
            </a:r>
          </a:p>
          <a:p>
            <a:pPr marL="72000" indent="0">
              <a:lnSpc>
                <a:spcPct val="100000"/>
              </a:lnSpc>
              <a:buNone/>
            </a:pPr>
            <a:r>
              <a:rPr lang="cs-CZ" altLang="cs-CZ" dirty="0"/>
              <a:t>Místo splatnosti: Brno		   	    </a:t>
            </a:r>
            <a:r>
              <a:rPr lang="cs-CZ" altLang="cs-CZ" dirty="0">
                <a:latin typeface="Vladimir Script" panose="03050402040407070305" pitchFamily="66" charset="0"/>
              </a:rPr>
              <a:t>Jan Vystavil</a:t>
            </a:r>
          </a:p>
          <a:p>
            <a:pPr marL="72000" indent="0">
              <a:lnSpc>
                <a:spcPct val="100000"/>
              </a:lnSpc>
              <a:buNone/>
            </a:pPr>
            <a:r>
              <a:rPr lang="cs-CZ" altLang="cs-CZ" dirty="0"/>
              <a:t>				         </a:t>
            </a:r>
            <a:r>
              <a:rPr lang="cs-CZ" altLang="cs-CZ" dirty="0" err="1"/>
              <a:t>r.č</a:t>
            </a:r>
            <a:r>
              <a:rPr lang="cs-CZ" altLang="cs-CZ" dirty="0"/>
              <a:t>. 11221122/1122(podpis)	</a:t>
            </a:r>
          </a:p>
          <a:p>
            <a:pPr eaLnBrk="1" hangingPunct="1">
              <a:lnSpc>
                <a:spcPct val="100000"/>
              </a:lnSpc>
            </a:pPr>
            <a:endParaRPr lang="cs-CZ" altLang="cs-CZ" dirty="0">
              <a:solidFill>
                <a:schemeClr val="bg1"/>
              </a:solidFill>
            </a:endParaRPr>
          </a:p>
          <a:p>
            <a:pPr eaLnBrk="1" hangingPunct="1">
              <a:lnSpc>
                <a:spcPct val="100000"/>
              </a:lnSpc>
            </a:pPr>
            <a:endParaRPr lang="en-US" altLang="cs-CZ"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a:extLst>
              <a:ext uri="{FF2B5EF4-FFF2-40B4-BE49-F238E27FC236}">
                <a16:creationId xmlns:a16="http://schemas.microsoft.com/office/drawing/2014/main" id="{9402CBC9-29F9-4247-8FA6-329BEE5983E6}"/>
              </a:ext>
            </a:extLst>
          </p:cNvPr>
          <p:cNvSpPr>
            <a:spLocks noGrp="1"/>
          </p:cNvSpPr>
          <p:nvPr>
            <p:ph idx="1"/>
          </p:nvPr>
        </p:nvSpPr>
        <p:spPr>
          <a:xfrm>
            <a:off x="720000" y="1692002"/>
            <a:ext cx="10753200" cy="4787998"/>
          </a:xfrm>
        </p:spPr>
        <p:txBody>
          <a:bodyPr/>
          <a:lstStyle/>
          <a:p>
            <a:pPr marL="0" indent="0">
              <a:buNone/>
            </a:pPr>
            <a:r>
              <a:rPr lang="cs-CZ" dirty="0"/>
              <a:t>Dlužník z cenného papíru v zásadě plní oproti listině (případně oproti rozhodnutí o umoření listiny).</a:t>
            </a:r>
          </a:p>
          <a:p>
            <a:pPr marL="0" lvl="0" indent="0">
              <a:buNone/>
            </a:pPr>
            <a:endParaRPr lang="cs-CZ" dirty="0"/>
          </a:p>
          <a:p>
            <a:pPr marL="0" lvl="0" indent="0">
              <a:buNone/>
            </a:pPr>
            <a:r>
              <a:rPr lang="cs-CZ" dirty="0"/>
              <a:t>Prezentační povinnost</a:t>
            </a:r>
          </a:p>
          <a:p>
            <a:pPr marL="72000" indent="0">
              <a:buNone/>
            </a:pPr>
            <a:endParaRPr lang="cs-CZ" dirty="0"/>
          </a:p>
        </p:txBody>
      </p:sp>
      <p:sp>
        <p:nvSpPr>
          <p:cNvPr id="3" name="Zástupný symbol pro zápatí 2">
            <a:extLst>
              <a:ext uri="{FF2B5EF4-FFF2-40B4-BE49-F238E27FC236}">
                <a16:creationId xmlns:a16="http://schemas.microsoft.com/office/drawing/2014/main" id="{4DFE1296-3C4E-4B25-A531-422F74B068A4}"/>
              </a:ext>
            </a:extLst>
          </p:cNvPr>
          <p:cNvSpPr>
            <a:spLocks noGrp="1"/>
          </p:cNvSpPr>
          <p:nvPr>
            <p:ph type="ftr" sz="quarter" idx="10"/>
          </p:nvPr>
        </p:nvSpPr>
        <p:spPr/>
        <p:txBody>
          <a:bodyPr/>
          <a:lstStyle/>
          <a:p>
            <a:r>
              <a:rPr lang="cs-CZ"/>
              <a:t>Definujte zápatí - název prezentace / pracoviště</a:t>
            </a:r>
            <a:endParaRPr lang="cs-CZ" dirty="0"/>
          </a:p>
        </p:txBody>
      </p:sp>
      <p:sp>
        <p:nvSpPr>
          <p:cNvPr id="4" name="Zástupný symbol pro číslo snímku 3">
            <a:extLst>
              <a:ext uri="{FF2B5EF4-FFF2-40B4-BE49-F238E27FC236}">
                <a16:creationId xmlns:a16="http://schemas.microsoft.com/office/drawing/2014/main" id="{5D3ACBDB-1D9D-4D3E-9197-17E299F7EE6F}"/>
              </a:ext>
            </a:extLst>
          </p:cNvPr>
          <p:cNvSpPr>
            <a:spLocks noGrp="1"/>
          </p:cNvSpPr>
          <p:nvPr>
            <p:ph type="sldNum" sz="quarter" idx="11"/>
          </p:nvPr>
        </p:nvSpPr>
        <p:spPr/>
        <p:txBody>
          <a:bodyPr/>
          <a:lstStyle/>
          <a:p>
            <a:fld id="{0970407D-EE58-4A0B-824B-1D3AE42DD9CF}" type="slidenum">
              <a:rPr lang="cs-CZ" altLang="cs-CZ" smtClean="0"/>
              <a:pPr/>
              <a:t>11</a:t>
            </a:fld>
            <a:endParaRPr lang="cs-CZ" altLang="cs-CZ" dirty="0"/>
          </a:p>
        </p:txBody>
      </p:sp>
      <p:sp>
        <p:nvSpPr>
          <p:cNvPr id="5" name="Zástupný symbol pro text 4">
            <a:extLst>
              <a:ext uri="{FF2B5EF4-FFF2-40B4-BE49-F238E27FC236}">
                <a16:creationId xmlns:a16="http://schemas.microsoft.com/office/drawing/2014/main" id="{05A0BEE0-9B7D-4404-B4E3-9F2B11CA9642}"/>
              </a:ext>
            </a:extLst>
          </p:cNvPr>
          <p:cNvSpPr>
            <a:spLocks noGrp="1"/>
          </p:cNvSpPr>
          <p:nvPr>
            <p:ph type="body" sz="quarter" idx="13"/>
          </p:nvPr>
        </p:nvSpPr>
        <p:spPr/>
        <p:txBody>
          <a:bodyPr/>
          <a:lstStyle/>
          <a:p>
            <a:r>
              <a:rPr lang="cs-CZ" dirty="0"/>
              <a:t>Prezentační povinnost</a:t>
            </a:r>
          </a:p>
        </p:txBody>
      </p:sp>
      <p:sp>
        <p:nvSpPr>
          <p:cNvPr id="6" name="Nadpis 5">
            <a:extLst>
              <a:ext uri="{FF2B5EF4-FFF2-40B4-BE49-F238E27FC236}">
                <a16:creationId xmlns:a16="http://schemas.microsoft.com/office/drawing/2014/main" id="{C1461FC6-4D4E-4B78-BCDE-55056F0E6FFA}"/>
              </a:ext>
            </a:extLst>
          </p:cNvPr>
          <p:cNvSpPr>
            <a:spLocks noGrp="1"/>
          </p:cNvSpPr>
          <p:nvPr>
            <p:ph type="title"/>
          </p:nvPr>
        </p:nvSpPr>
        <p:spPr/>
        <p:txBody>
          <a:bodyPr/>
          <a:lstStyle/>
          <a:p>
            <a:r>
              <a:rPr lang="cs-CZ" dirty="0"/>
              <a:t>Efekty inkorporace II</a:t>
            </a:r>
          </a:p>
        </p:txBody>
      </p:sp>
    </p:spTree>
    <p:extLst>
      <p:ext uri="{BB962C8B-B14F-4D97-AF65-F5344CB8AC3E}">
        <p14:creationId xmlns:p14="http://schemas.microsoft.com/office/powerpoint/2010/main" val="1127332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a:extLst>
              <a:ext uri="{FF2B5EF4-FFF2-40B4-BE49-F238E27FC236}">
                <a16:creationId xmlns:a16="http://schemas.microsoft.com/office/drawing/2014/main" id="{9402CBC9-29F9-4247-8FA6-329BEE5983E6}"/>
              </a:ext>
            </a:extLst>
          </p:cNvPr>
          <p:cNvSpPr>
            <a:spLocks noGrp="1"/>
          </p:cNvSpPr>
          <p:nvPr>
            <p:ph idx="1"/>
          </p:nvPr>
        </p:nvSpPr>
        <p:spPr>
          <a:xfrm>
            <a:off x="720000" y="1692002"/>
            <a:ext cx="10753200" cy="4787998"/>
          </a:xfrm>
        </p:spPr>
        <p:txBody>
          <a:bodyPr/>
          <a:lstStyle/>
          <a:p>
            <a:pPr marL="0" indent="0" algn="just">
              <a:buNone/>
            </a:pPr>
            <a:r>
              <a:rPr lang="cs-CZ" dirty="0"/>
              <a:t>Plnění </a:t>
            </a:r>
            <a:r>
              <a:rPr lang="cs-CZ" dirty="0" err="1"/>
              <a:t>dobrověrného</a:t>
            </a:r>
            <a:r>
              <a:rPr lang="cs-CZ" dirty="0"/>
              <a:t> dlužníka z cenného papíru poskytnuté vlastníkovi této listiny = splnění povinnosti z cenného papíru.</a:t>
            </a:r>
          </a:p>
          <a:p>
            <a:pPr marL="0" indent="0" algn="just">
              <a:buNone/>
            </a:pPr>
            <a:endParaRPr lang="cs-CZ" dirty="0"/>
          </a:p>
          <a:p>
            <a:pPr marL="0" indent="0" algn="just">
              <a:buNone/>
            </a:pPr>
            <a:r>
              <a:rPr lang="cs-CZ" dirty="0"/>
              <a:t>Ochrana dlužníka: čl. I § 40 odst. 3 SŠZ: Kdo platí při splatnosti, zprošťuje se svého závazku, nejedná-li podvodně nebo nelze-li mu přičíst hrubou nedbalost. Je povinen zkoumat správnost řady indosamentů, nikoli však podpisy indosantů.</a:t>
            </a:r>
          </a:p>
          <a:p>
            <a:pPr marL="72000" indent="0">
              <a:buNone/>
            </a:pPr>
            <a:endParaRPr lang="cs-CZ" dirty="0"/>
          </a:p>
        </p:txBody>
      </p:sp>
      <p:sp>
        <p:nvSpPr>
          <p:cNvPr id="3" name="Zástupný symbol pro zápatí 2">
            <a:extLst>
              <a:ext uri="{FF2B5EF4-FFF2-40B4-BE49-F238E27FC236}">
                <a16:creationId xmlns:a16="http://schemas.microsoft.com/office/drawing/2014/main" id="{4DFE1296-3C4E-4B25-A531-422F74B068A4}"/>
              </a:ext>
            </a:extLst>
          </p:cNvPr>
          <p:cNvSpPr>
            <a:spLocks noGrp="1"/>
          </p:cNvSpPr>
          <p:nvPr>
            <p:ph type="ftr" sz="quarter" idx="10"/>
          </p:nvPr>
        </p:nvSpPr>
        <p:spPr/>
        <p:txBody>
          <a:bodyPr/>
          <a:lstStyle/>
          <a:p>
            <a:r>
              <a:rPr lang="cs-CZ"/>
              <a:t>Definujte zápatí - název prezentace / pracoviště</a:t>
            </a:r>
            <a:endParaRPr lang="cs-CZ" dirty="0"/>
          </a:p>
        </p:txBody>
      </p:sp>
      <p:sp>
        <p:nvSpPr>
          <p:cNvPr id="4" name="Zástupný symbol pro číslo snímku 3">
            <a:extLst>
              <a:ext uri="{FF2B5EF4-FFF2-40B4-BE49-F238E27FC236}">
                <a16:creationId xmlns:a16="http://schemas.microsoft.com/office/drawing/2014/main" id="{5D3ACBDB-1D9D-4D3E-9197-17E299F7EE6F}"/>
              </a:ext>
            </a:extLst>
          </p:cNvPr>
          <p:cNvSpPr>
            <a:spLocks noGrp="1"/>
          </p:cNvSpPr>
          <p:nvPr>
            <p:ph type="sldNum" sz="quarter" idx="11"/>
          </p:nvPr>
        </p:nvSpPr>
        <p:spPr/>
        <p:txBody>
          <a:bodyPr/>
          <a:lstStyle/>
          <a:p>
            <a:fld id="{0970407D-EE58-4A0B-824B-1D3AE42DD9CF}" type="slidenum">
              <a:rPr lang="cs-CZ" altLang="cs-CZ" smtClean="0"/>
              <a:pPr/>
              <a:t>12</a:t>
            </a:fld>
            <a:endParaRPr lang="cs-CZ" altLang="cs-CZ" dirty="0"/>
          </a:p>
        </p:txBody>
      </p:sp>
      <p:sp>
        <p:nvSpPr>
          <p:cNvPr id="5" name="Zástupný symbol pro text 4">
            <a:extLst>
              <a:ext uri="{FF2B5EF4-FFF2-40B4-BE49-F238E27FC236}">
                <a16:creationId xmlns:a16="http://schemas.microsoft.com/office/drawing/2014/main" id="{05A0BEE0-9B7D-4404-B4E3-9F2B11CA9642}"/>
              </a:ext>
            </a:extLst>
          </p:cNvPr>
          <p:cNvSpPr>
            <a:spLocks noGrp="1"/>
          </p:cNvSpPr>
          <p:nvPr>
            <p:ph type="body" sz="quarter" idx="13"/>
          </p:nvPr>
        </p:nvSpPr>
        <p:spPr/>
        <p:txBody>
          <a:bodyPr/>
          <a:lstStyle/>
          <a:p>
            <a:r>
              <a:rPr lang="cs-CZ" dirty="0"/>
              <a:t>Liberační efekty</a:t>
            </a:r>
          </a:p>
        </p:txBody>
      </p:sp>
      <p:sp>
        <p:nvSpPr>
          <p:cNvPr id="6" name="Nadpis 5">
            <a:extLst>
              <a:ext uri="{FF2B5EF4-FFF2-40B4-BE49-F238E27FC236}">
                <a16:creationId xmlns:a16="http://schemas.microsoft.com/office/drawing/2014/main" id="{C1461FC6-4D4E-4B78-BCDE-55056F0E6FFA}"/>
              </a:ext>
            </a:extLst>
          </p:cNvPr>
          <p:cNvSpPr>
            <a:spLocks noGrp="1"/>
          </p:cNvSpPr>
          <p:nvPr>
            <p:ph type="title"/>
          </p:nvPr>
        </p:nvSpPr>
        <p:spPr/>
        <p:txBody>
          <a:bodyPr/>
          <a:lstStyle/>
          <a:p>
            <a:r>
              <a:rPr lang="cs-CZ" dirty="0"/>
              <a:t>Efekty inkorporace III</a:t>
            </a:r>
          </a:p>
        </p:txBody>
      </p:sp>
    </p:spTree>
    <p:extLst>
      <p:ext uri="{BB962C8B-B14F-4D97-AF65-F5344CB8AC3E}">
        <p14:creationId xmlns:p14="http://schemas.microsoft.com/office/powerpoint/2010/main" val="829665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a:extLst>
              <a:ext uri="{FF2B5EF4-FFF2-40B4-BE49-F238E27FC236}">
                <a16:creationId xmlns:a16="http://schemas.microsoft.com/office/drawing/2014/main" id="{9402CBC9-29F9-4247-8FA6-329BEE5983E6}"/>
              </a:ext>
            </a:extLst>
          </p:cNvPr>
          <p:cNvSpPr>
            <a:spLocks noGrp="1"/>
          </p:cNvSpPr>
          <p:nvPr>
            <p:ph idx="1"/>
          </p:nvPr>
        </p:nvSpPr>
        <p:spPr>
          <a:xfrm>
            <a:off x="720000" y="1692002"/>
            <a:ext cx="10753200" cy="4787998"/>
          </a:xfrm>
        </p:spPr>
        <p:txBody>
          <a:bodyPr/>
          <a:lstStyle/>
          <a:p>
            <a:pPr marL="0" lvl="0" indent="0">
              <a:buNone/>
            </a:pPr>
            <a:r>
              <a:rPr lang="cs-CZ" dirty="0"/>
              <a:t>a) Rychlá mobilizace hodnoty cenného papíru </a:t>
            </a:r>
          </a:p>
          <a:p>
            <a:pPr marL="514350" lvl="0" indent="-514350">
              <a:buAutoNum type="alphaLcParenR"/>
            </a:pPr>
            <a:endParaRPr lang="cs-CZ" dirty="0"/>
          </a:p>
          <a:p>
            <a:pPr marL="72000" lvl="0" indent="0">
              <a:buNone/>
            </a:pPr>
            <a:r>
              <a:rPr lang="cs-CZ" dirty="0"/>
              <a:t>b) Nabytí od </a:t>
            </a:r>
            <a:r>
              <a:rPr lang="cs-CZ" dirty="0" err="1"/>
              <a:t>nevlastníka</a:t>
            </a:r>
            <a:r>
              <a:rPr lang="cs-CZ" dirty="0"/>
              <a:t> (§ 1109, § 1113 OZ)</a:t>
            </a:r>
          </a:p>
          <a:p>
            <a:pPr marL="72000" lvl="0" indent="0">
              <a:buNone/>
            </a:pPr>
            <a:endParaRPr lang="cs-CZ" dirty="0"/>
          </a:p>
          <a:p>
            <a:pPr marL="72000" lvl="0" indent="0">
              <a:buNone/>
            </a:pPr>
            <a:r>
              <a:rPr lang="cs-CZ" dirty="0"/>
              <a:t>c) Ochrana před </a:t>
            </a:r>
            <a:r>
              <a:rPr lang="cs-CZ" dirty="0" err="1"/>
              <a:t>mimolistinnými</a:t>
            </a:r>
            <a:r>
              <a:rPr lang="cs-CZ" dirty="0"/>
              <a:t> námitkami </a:t>
            </a:r>
          </a:p>
          <a:p>
            <a:endParaRPr lang="cs-CZ" dirty="0"/>
          </a:p>
          <a:p>
            <a:pPr marL="72000" indent="0">
              <a:buNone/>
            </a:pPr>
            <a:r>
              <a:rPr lang="cs-CZ" dirty="0"/>
              <a:t>d) Ochrana před emisními vadami</a:t>
            </a:r>
          </a:p>
          <a:p>
            <a:pPr marL="72000" indent="0">
              <a:buNone/>
            </a:pPr>
            <a:endParaRPr lang="cs-CZ" dirty="0"/>
          </a:p>
        </p:txBody>
      </p:sp>
      <p:sp>
        <p:nvSpPr>
          <p:cNvPr id="3" name="Zástupný symbol pro zápatí 2">
            <a:extLst>
              <a:ext uri="{FF2B5EF4-FFF2-40B4-BE49-F238E27FC236}">
                <a16:creationId xmlns:a16="http://schemas.microsoft.com/office/drawing/2014/main" id="{4DFE1296-3C4E-4B25-A531-422F74B068A4}"/>
              </a:ext>
            </a:extLst>
          </p:cNvPr>
          <p:cNvSpPr>
            <a:spLocks noGrp="1"/>
          </p:cNvSpPr>
          <p:nvPr>
            <p:ph type="ftr" sz="quarter" idx="10"/>
          </p:nvPr>
        </p:nvSpPr>
        <p:spPr/>
        <p:txBody>
          <a:bodyPr/>
          <a:lstStyle/>
          <a:p>
            <a:r>
              <a:rPr lang="cs-CZ"/>
              <a:t>Definujte zápatí - název prezentace / pracoviště</a:t>
            </a:r>
            <a:endParaRPr lang="cs-CZ" dirty="0"/>
          </a:p>
        </p:txBody>
      </p:sp>
      <p:sp>
        <p:nvSpPr>
          <p:cNvPr id="4" name="Zástupný symbol pro číslo snímku 3">
            <a:extLst>
              <a:ext uri="{FF2B5EF4-FFF2-40B4-BE49-F238E27FC236}">
                <a16:creationId xmlns:a16="http://schemas.microsoft.com/office/drawing/2014/main" id="{5D3ACBDB-1D9D-4D3E-9197-17E299F7EE6F}"/>
              </a:ext>
            </a:extLst>
          </p:cNvPr>
          <p:cNvSpPr>
            <a:spLocks noGrp="1"/>
          </p:cNvSpPr>
          <p:nvPr>
            <p:ph type="sldNum" sz="quarter" idx="11"/>
          </p:nvPr>
        </p:nvSpPr>
        <p:spPr/>
        <p:txBody>
          <a:bodyPr/>
          <a:lstStyle/>
          <a:p>
            <a:fld id="{0970407D-EE58-4A0B-824B-1D3AE42DD9CF}" type="slidenum">
              <a:rPr lang="cs-CZ" altLang="cs-CZ" smtClean="0"/>
              <a:pPr/>
              <a:t>13</a:t>
            </a:fld>
            <a:endParaRPr lang="cs-CZ" altLang="cs-CZ" dirty="0"/>
          </a:p>
        </p:txBody>
      </p:sp>
      <p:sp>
        <p:nvSpPr>
          <p:cNvPr id="6" name="Nadpis 5">
            <a:extLst>
              <a:ext uri="{FF2B5EF4-FFF2-40B4-BE49-F238E27FC236}">
                <a16:creationId xmlns:a16="http://schemas.microsoft.com/office/drawing/2014/main" id="{C1461FC6-4D4E-4B78-BCDE-55056F0E6FFA}"/>
              </a:ext>
            </a:extLst>
          </p:cNvPr>
          <p:cNvSpPr>
            <a:spLocks noGrp="1"/>
          </p:cNvSpPr>
          <p:nvPr>
            <p:ph type="title"/>
          </p:nvPr>
        </p:nvSpPr>
        <p:spPr/>
        <p:txBody>
          <a:bodyPr/>
          <a:lstStyle/>
          <a:p>
            <a:r>
              <a:rPr lang="cs-CZ" dirty="0"/>
              <a:t>Efekty inkorporace IV</a:t>
            </a:r>
          </a:p>
        </p:txBody>
      </p:sp>
      <p:sp>
        <p:nvSpPr>
          <p:cNvPr id="8" name="Zástupný symbol pro text 7">
            <a:extLst>
              <a:ext uri="{FF2B5EF4-FFF2-40B4-BE49-F238E27FC236}">
                <a16:creationId xmlns:a16="http://schemas.microsoft.com/office/drawing/2014/main" id="{1F195003-B691-4E15-936E-5784A5F67E4A}"/>
              </a:ext>
            </a:extLst>
          </p:cNvPr>
          <p:cNvSpPr>
            <a:spLocks noGrp="1"/>
          </p:cNvSpPr>
          <p:nvPr>
            <p:ph type="body" sz="quarter" idx="13"/>
          </p:nvPr>
        </p:nvSpPr>
        <p:spPr/>
        <p:txBody>
          <a:bodyPr/>
          <a:lstStyle/>
          <a:p>
            <a:r>
              <a:rPr lang="cs-CZ" dirty="0" err="1"/>
              <a:t>Oběhuschopnost</a:t>
            </a:r>
            <a:r>
              <a:rPr lang="cs-CZ" dirty="0"/>
              <a:t> cenného papíru – u skriptur</a:t>
            </a:r>
          </a:p>
        </p:txBody>
      </p:sp>
    </p:spTree>
    <p:extLst>
      <p:ext uri="{BB962C8B-B14F-4D97-AF65-F5344CB8AC3E}">
        <p14:creationId xmlns:p14="http://schemas.microsoft.com/office/powerpoint/2010/main" val="33188557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a:extLst>
              <a:ext uri="{FF2B5EF4-FFF2-40B4-BE49-F238E27FC236}">
                <a16:creationId xmlns:a16="http://schemas.microsoft.com/office/drawing/2014/main" id="{9402CBC9-29F9-4247-8FA6-329BEE5983E6}"/>
              </a:ext>
            </a:extLst>
          </p:cNvPr>
          <p:cNvSpPr>
            <a:spLocks noGrp="1"/>
          </p:cNvSpPr>
          <p:nvPr>
            <p:ph idx="1"/>
          </p:nvPr>
        </p:nvSpPr>
        <p:spPr>
          <a:xfrm>
            <a:off x="720000" y="1692002"/>
            <a:ext cx="10753200" cy="4787998"/>
          </a:xfrm>
        </p:spPr>
        <p:txBody>
          <a:bodyPr/>
          <a:lstStyle/>
          <a:p>
            <a:endParaRPr lang="cs-CZ" dirty="0"/>
          </a:p>
          <a:p>
            <a:r>
              <a:rPr lang="cs-CZ" dirty="0"/>
              <a:t>§ 249 </a:t>
            </a:r>
            <a:r>
              <a:rPr lang="cs-CZ" i="1" dirty="0"/>
              <a:t>Neoprávněné vydání cenného papíru</a:t>
            </a:r>
            <a:endParaRPr lang="cs-CZ" dirty="0"/>
          </a:p>
          <a:p>
            <a:r>
              <a:rPr lang="cs-CZ" dirty="0"/>
              <a:t>§ 234 Neoprávněné opatření, padělání a pozměnění platebního prostředku (v kontextu § 238 TZ)</a:t>
            </a:r>
          </a:p>
          <a:p>
            <a:endParaRPr lang="cs-CZ" dirty="0"/>
          </a:p>
          <a:p>
            <a:pPr marL="72000" indent="0">
              <a:buNone/>
            </a:pPr>
            <a:endParaRPr lang="cs-CZ" dirty="0"/>
          </a:p>
        </p:txBody>
      </p:sp>
      <p:sp>
        <p:nvSpPr>
          <p:cNvPr id="3" name="Zástupný symbol pro zápatí 2">
            <a:extLst>
              <a:ext uri="{FF2B5EF4-FFF2-40B4-BE49-F238E27FC236}">
                <a16:creationId xmlns:a16="http://schemas.microsoft.com/office/drawing/2014/main" id="{4DFE1296-3C4E-4B25-A531-422F74B068A4}"/>
              </a:ext>
            </a:extLst>
          </p:cNvPr>
          <p:cNvSpPr>
            <a:spLocks noGrp="1"/>
          </p:cNvSpPr>
          <p:nvPr>
            <p:ph type="ftr" sz="quarter" idx="10"/>
          </p:nvPr>
        </p:nvSpPr>
        <p:spPr/>
        <p:txBody>
          <a:bodyPr/>
          <a:lstStyle/>
          <a:p>
            <a:r>
              <a:rPr lang="cs-CZ"/>
              <a:t>Definujte zápatí - název prezentace / pracoviště</a:t>
            </a:r>
            <a:endParaRPr lang="cs-CZ" dirty="0"/>
          </a:p>
        </p:txBody>
      </p:sp>
      <p:sp>
        <p:nvSpPr>
          <p:cNvPr id="4" name="Zástupný symbol pro číslo snímku 3">
            <a:extLst>
              <a:ext uri="{FF2B5EF4-FFF2-40B4-BE49-F238E27FC236}">
                <a16:creationId xmlns:a16="http://schemas.microsoft.com/office/drawing/2014/main" id="{5D3ACBDB-1D9D-4D3E-9197-17E299F7EE6F}"/>
              </a:ext>
            </a:extLst>
          </p:cNvPr>
          <p:cNvSpPr>
            <a:spLocks noGrp="1"/>
          </p:cNvSpPr>
          <p:nvPr>
            <p:ph type="sldNum" sz="quarter" idx="11"/>
          </p:nvPr>
        </p:nvSpPr>
        <p:spPr/>
        <p:txBody>
          <a:bodyPr/>
          <a:lstStyle/>
          <a:p>
            <a:fld id="{0970407D-EE58-4A0B-824B-1D3AE42DD9CF}" type="slidenum">
              <a:rPr lang="cs-CZ" altLang="cs-CZ" smtClean="0"/>
              <a:pPr/>
              <a:t>14</a:t>
            </a:fld>
            <a:endParaRPr lang="cs-CZ" altLang="cs-CZ" dirty="0"/>
          </a:p>
        </p:txBody>
      </p:sp>
      <p:sp>
        <p:nvSpPr>
          <p:cNvPr id="6" name="Nadpis 5">
            <a:extLst>
              <a:ext uri="{FF2B5EF4-FFF2-40B4-BE49-F238E27FC236}">
                <a16:creationId xmlns:a16="http://schemas.microsoft.com/office/drawing/2014/main" id="{C1461FC6-4D4E-4B78-BCDE-55056F0E6FFA}"/>
              </a:ext>
            </a:extLst>
          </p:cNvPr>
          <p:cNvSpPr>
            <a:spLocks noGrp="1"/>
          </p:cNvSpPr>
          <p:nvPr>
            <p:ph type="title"/>
          </p:nvPr>
        </p:nvSpPr>
        <p:spPr/>
        <p:txBody>
          <a:bodyPr/>
          <a:lstStyle/>
          <a:p>
            <a:r>
              <a:rPr lang="cs-CZ" dirty="0"/>
              <a:t>Efekty inkorporace V</a:t>
            </a:r>
          </a:p>
        </p:txBody>
      </p:sp>
      <p:sp>
        <p:nvSpPr>
          <p:cNvPr id="8" name="Zástupný symbol pro text 7">
            <a:extLst>
              <a:ext uri="{FF2B5EF4-FFF2-40B4-BE49-F238E27FC236}">
                <a16:creationId xmlns:a16="http://schemas.microsoft.com/office/drawing/2014/main" id="{1F195003-B691-4E15-936E-5784A5F67E4A}"/>
              </a:ext>
            </a:extLst>
          </p:cNvPr>
          <p:cNvSpPr>
            <a:spLocks noGrp="1"/>
          </p:cNvSpPr>
          <p:nvPr>
            <p:ph type="body" sz="quarter" idx="13"/>
          </p:nvPr>
        </p:nvSpPr>
        <p:spPr/>
        <p:txBody>
          <a:bodyPr/>
          <a:lstStyle/>
          <a:p>
            <a:r>
              <a:rPr lang="cs-CZ" dirty="0"/>
              <a:t>Trestněprávní ochrana</a:t>
            </a:r>
          </a:p>
        </p:txBody>
      </p:sp>
    </p:spTree>
    <p:extLst>
      <p:ext uri="{BB962C8B-B14F-4D97-AF65-F5344CB8AC3E}">
        <p14:creationId xmlns:p14="http://schemas.microsoft.com/office/powerpoint/2010/main" val="21782742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a:extLst>
              <a:ext uri="{FF2B5EF4-FFF2-40B4-BE49-F238E27FC236}">
                <a16:creationId xmlns:a16="http://schemas.microsoft.com/office/drawing/2014/main" id="{1CB533FF-6B79-4E57-84ED-72F9BE4ED8E9}"/>
              </a:ext>
            </a:extLst>
          </p:cNvPr>
          <p:cNvSpPr>
            <a:spLocks noGrp="1" noChangeArrowheads="1"/>
          </p:cNvSpPr>
          <p:nvPr>
            <p:ph type="title"/>
          </p:nvPr>
        </p:nvSpPr>
        <p:spPr/>
        <p:txBody>
          <a:bodyPr>
            <a:normAutofit fontScale="90000"/>
          </a:bodyPr>
          <a:lstStyle/>
          <a:p>
            <a:pPr fontAlgn="auto">
              <a:spcAft>
                <a:spcPts val="0"/>
              </a:spcAft>
              <a:defRPr/>
            </a:pPr>
            <a:r>
              <a:rPr lang="cs-CZ" altLang="cs-CZ" dirty="0">
                <a:solidFill>
                  <a:schemeClr val="tx2">
                    <a:lumMod val="60000"/>
                    <a:lumOff val="40000"/>
                  </a:schemeClr>
                </a:solidFill>
              </a:rPr>
              <a:t>Ochrana nabyvatelů v dobré víře</a:t>
            </a:r>
            <a:endParaRPr lang="en-US" altLang="cs-CZ" dirty="0">
              <a:solidFill>
                <a:schemeClr val="tx2">
                  <a:lumMod val="60000"/>
                  <a:lumOff val="40000"/>
                </a:schemeClr>
              </a:solidFill>
            </a:endParaRPr>
          </a:p>
        </p:txBody>
      </p:sp>
      <p:sp>
        <p:nvSpPr>
          <p:cNvPr id="23555" name="Rectangle 3">
            <a:extLst>
              <a:ext uri="{FF2B5EF4-FFF2-40B4-BE49-F238E27FC236}">
                <a16:creationId xmlns:a16="http://schemas.microsoft.com/office/drawing/2014/main" id="{A2A0CB72-CED0-4784-A2FF-DBE6107E6599}"/>
              </a:ext>
            </a:extLst>
          </p:cNvPr>
          <p:cNvSpPr>
            <a:spLocks noGrp="1"/>
          </p:cNvSpPr>
          <p:nvPr>
            <p:ph sz="quarter" idx="1"/>
          </p:nvPr>
        </p:nvSpPr>
        <p:spPr>
          <a:xfrm>
            <a:off x="720000" y="1600200"/>
            <a:ext cx="9490800" cy="4852988"/>
          </a:xfrm>
        </p:spPr>
        <p:txBody>
          <a:bodyPr/>
          <a:lstStyle/>
          <a:p>
            <a:pPr algn="just" eaLnBrk="1" hangingPunct="1"/>
            <a:r>
              <a:rPr lang="cs-CZ" altLang="cs-CZ" dirty="0"/>
              <a:t>§ 521 odst. 1 OZ</a:t>
            </a:r>
          </a:p>
          <a:p>
            <a:pPr algn="just" eaLnBrk="1" hangingPunct="1"/>
            <a:r>
              <a:rPr lang="cs-CZ" altLang="cs-CZ" dirty="0"/>
              <a:t>Byl-li nabyvatel v dobré víře, že nabývá řádně vydaný cenný papír, je </a:t>
            </a:r>
            <a:r>
              <a:rPr lang="cs-CZ" altLang="cs-CZ" b="1" dirty="0"/>
              <a:t>vydán i přesto</a:t>
            </a:r>
            <a:r>
              <a:rPr lang="cs-CZ" altLang="cs-CZ" dirty="0"/>
              <a:t>, že nebyly dodrženy náležitosti postupu při vydání cenného papíru nebo že se cenný papír nestal vlastnictvím prvního nabyvatele stanoveným způsobem. </a:t>
            </a:r>
          </a:p>
        </p:txBody>
      </p:sp>
    </p:spTree>
    <p:extLst>
      <p:ext uri="{BB962C8B-B14F-4D97-AF65-F5344CB8AC3E}">
        <p14:creationId xmlns:p14="http://schemas.microsoft.com/office/powerpoint/2010/main" val="33000541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3378071E-BFFB-42AE-9A19-58A4C079C317}"/>
              </a:ext>
            </a:extLst>
          </p:cNvPr>
          <p:cNvSpPr>
            <a:spLocks noGrp="1"/>
          </p:cNvSpPr>
          <p:nvPr>
            <p:ph type="title"/>
          </p:nvPr>
        </p:nvSpPr>
        <p:spPr>
          <a:xfrm>
            <a:off x="720000" y="226243"/>
            <a:ext cx="10753200" cy="945333"/>
          </a:xfrm>
        </p:spPr>
        <p:txBody>
          <a:bodyPr/>
          <a:lstStyle/>
          <a:p>
            <a:pPr eaLnBrk="1" hangingPunct="1"/>
            <a:r>
              <a:rPr lang="cs-CZ" altLang="cs-CZ" dirty="0">
                <a:solidFill>
                  <a:schemeClr val="tx2">
                    <a:lumMod val="60000"/>
                    <a:lumOff val="40000"/>
                  </a:schemeClr>
                </a:solidFill>
              </a:rPr>
              <a:t>Vazba na hmotný substrát</a:t>
            </a:r>
            <a:endParaRPr lang="en-US" altLang="cs-CZ" dirty="0">
              <a:solidFill>
                <a:schemeClr val="tx2">
                  <a:lumMod val="60000"/>
                  <a:lumOff val="40000"/>
                </a:schemeClr>
              </a:solidFill>
            </a:endParaRPr>
          </a:p>
        </p:txBody>
      </p:sp>
      <p:sp>
        <p:nvSpPr>
          <p:cNvPr id="23555" name="Rectangle 3">
            <a:extLst>
              <a:ext uri="{FF2B5EF4-FFF2-40B4-BE49-F238E27FC236}">
                <a16:creationId xmlns:a16="http://schemas.microsoft.com/office/drawing/2014/main" id="{F286E005-054B-479F-9765-20467F9D0ED1}"/>
              </a:ext>
            </a:extLst>
          </p:cNvPr>
          <p:cNvSpPr>
            <a:spLocks noGrp="1" noChangeArrowheads="1"/>
          </p:cNvSpPr>
          <p:nvPr>
            <p:ph sz="quarter" idx="1"/>
          </p:nvPr>
        </p:nvSpPr>
        <p:spPr>
          <a:xfrm>
            <a:off x="720000" y="1196976"/>
            <a:ext cx="10479043" cy="5661025"/>
          </a:xfrm>
        </p:spPr>
        <p:txBody>
          <a:bodyPr>
            <a:normAutofit/>
          </a:bodyPr>
          <a:lstStyle/>
          <a:p>
            <a:pPr marL="274320" indent="-274320" fontAlgn="auto">
              <a:spcAft>
                <a:spcPts val="0"/>
              </a:spcAft>
              <a:buFont typeface="Wingdings 3"/>
              <a:buChar char=""/>
              <a:defRPr/>
            </a:pPr>
            <a:r>
              <a:rPr lang="cs-CZ" altLang="cs-CZ" dirty="0"/>
              <a:t>Předmětem vlastnictví není (nehmotné) subjektivní právo, nýbrž listina, jejíž právní osud inkorporované právo následuje</a:t>
            </a:r>
          </a:p>
          <a:p>
            <a:pPr marL="274320" indent="-274320" fontAlgn="auto">
              <a:spcAft>
                <a:spcPts val="0"/>
              </a:spcAft>
              <a:buFont typeface="Wingdings 3"/>
              <a:buChar char=""/>
              <a:defRPr/>
            </a:pPr>
            <a:r>
              <a:rPr lang="cs-CZ" altLang="cs-CZ" dirty="0"/>
              <a:t>Vazba není absolutní: umoření, u akcie výměna:</a:t>
            </a:r>
          </a:p>
          <a:p>
            <a:pPr lvl="1">
              <a:defRPr/>
            </a:pPr>
            <a:r>
              <a:rPr lang="cs-CZ" dirty="0"/>
              <a:t>Akcionář může požádat společnost o výměnu akcie, je-li poškozena tak, že některé údaje na ní uvedené nejsou čitelné, a o pravosti této akcie není pochyb.</a:t>
            </a:r>
          </a:p>
          <a:p>
            <a:pPr lvl="1">
              <a:defRPr/>
            </a:pPr>
            <a:r>
              <a:rPr lang="cs-CZ" dirty="0"/>
              <a:t>Společnost vymění akcii bez zbytečného odkladu po jejím předložení. Vrácenou akcii společnost zničí a na nové akcii uvede, že jde o stejnopis zničené akcie.</a:t>
            </a:r>
          </a:p>
          <a:p>
            <a:pPr marL="274320" indent="-274320" fontAlgn="auto">
              <a:spcAft>
                <a:spcPts val="0"/>
              </a:spcAft>
              <a:buFont typeface="Wingdings 3"/>
              <a:buChar char=""/>
              <a:defRPr/>
            </a:pPr>
            <a:r>
              <a:rPr lang="cs-CZ" altLang="cs-CZ" dirty="0"/>
              <a:t>Umoření, </a:t>
            </a:r>
            <a:r>
              <a:rPr lang="cs-CZ" dirty="0"/>
              <a:t>§ 303–315 zákona o zvláštních řízeních soudních (do 1. ledna 2014 v § 185i–185s OSŘ)</a:t>
            </a:r>
          </a:p>
          <a:p>
            <a:pPr marL="274320" indent="-274320" fontAlgn="auto">
              <a:spcAft>
                <a:spcPts val="0"/>
              </a:spcAft>
              <a:buFont typeface="Wingdings 3"/>
              <a:buChar char=""/>
              <a:defRPr/>
            </a:pPr>
            <a:r>
              <a:rPr lang="cs-CZ" altLang="cs-CZ" dirty="0"/>
              <a:t>„Neviditelná směnka“</a:t>
            </a:r>
          </a:p>
          <a:p>
            <a:pPr marL="274320" indent="-274320" fontAlgn="auto">
              <a:spcAft>
                <a:spcPts val="0"/>
              </a:spcAft>
              <a:buNone/>
              <a:defRPr/>
            </a:pPr>
            <a:endParaRPr lang="cs-CZ" altLang="cs-CZ" dirty="0">
              <a:solidFill>
                <a:schemeClr val="bg1"/>
              </a:solidFill>
            </a:endParaRPr>
          </a:p>
          <a:p>
            <a:pPr marL="274320" indent="-274320" fontAlgn="auto">
              <a:spcAft>
                <a:spcPts val="0"/>
              </a:spcAft>
              <a:buNone/>
              <a:defRPr/>
            </a:pPr>
            <a:endParaRPr lang="en-US" altLang="cs-CZ" i="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8951A5C5-3A15-48E4-9004-606B53AF797F}"/>
              </a:ext>
            </a:extLst>
          </p:cNvPr>
          <p:cNvSpPr>
            <a:spLocks noGrp="1"/>
          </p:cNvSpPr>
          <p:nvPr>
            <p:ph type="title"/>
          </p:nvPr>
        </p:nvSpPr>
        <p:spPr/>
        <p:txBody>
          <a:bodyPr/>
          <a:lstStyle/>
          <a:p>
            <a:pPr eaLnBrk="1" hangingPunct="1"/>
            <a:r>
              <a:rPr lang="cs-CZ" altLang="cs-CZ"/>
              <a:t>Abstraktní povaha závazků z CP</a:t>
            </a:r>
            <a:endParaRPr lang="en-US" altLang="cs-CZ"/>
          </a:p>
        </p:txBody>
      </p:sp>
      <p:sp>
        <p:nvSpPr>
          <p:cNvPr id="111619" name="Rectangle 3">
            <a:extLst>
              <a:ext uri="{FF2B5EF4-FFF2-40B4-BE49-F238E27FC236}">
                <a16:creationId xmlns:a16="http://schemas.microsoft.com/office/drawing/2014/main" id="{3F3FDA0D-1C8A-4C47-8906-6C3F937DE67F}"/>
              </a:ext>
            </a:extLst>
          </p:cNvPr>
          <p:cNvSpPr>
            <a:spLocks noGrp="1"/>
          </p:cNvSpPr>
          <p:nvPr>
            <p:ph sz="quarter" idx="1"/>
          </p:nvPr>
        </p:nvSpPr>
        <p:spPr>
          <a:xfrm>
            <a:off x="720001" y="1600201"/>
            <a:ext cx="9589226" cy="4492625"/>
          </a:xfrm>
        </p:spPr>
        <p:txBody>
          <a:bodyPr/>
          <a:lstStyle/>
          <a:p>
            <a:pPr eaLnBrk="1" hangingPunct="1"/>
            <a:r>
              <a:rPr lang="cs-CZ" altLang="cs-CZ" dirty="0"/>
              <a:t>Rozlišení kauzálních a abstraktních cenných papírů</a:t>
            </a:r>
          </a:p>
          <a:p>
            <a:pPr eaLnBrk="1" hangingPunct="1"/>
            <a:r>
              <a:rPr lang="cs-CZ" altLang="cs-CZ" dirty="0"/>
              <a:t>Neznamená, že CP kauzu nikdy nemá, jen nemusí být vyjádřena</a:t>
            </a:r>
          </a:p>
          <a:p>
            <a:pPr eaLnBrk="1" hangingPunct="1"/>
            <a:r>
              <a:rPr lang="cs-CZ" altLang="cs-CZ" dirty="0"/>
              <a:t>§ 1791 „Jedná-li se o závazek z cenného papíru, věřitel důvod závazku neprokazuje, ledaže to zákon zvlášť stanoví“.</a:t>
            </a:r>
          </a:p>
          <a:p>
            <a:pPr eaLnBrk="1" hangingPunct="1"/>
            <a:r>
              <a:rPr lang="cs-CZ" altLang="cs-CZ" dirty="0"/>
              <a:t>Rozpor s dřívějším § 495 </a:t>
            </a:r>
            <a:r>
              <a:rPr lang="cs-CZ" altLang="cs-CZ" dirty="0" err="1"/>
              <a:t>ObčZ</a:t>
            </a:r>
            <a:r>
              <a:rPr lang="cs-CZ" altLang="cs-CZ" dirty="0"/>
              <a:t>, Čl. I § 17 SŠZ</a:t>
            </a:r>
          </a:p>
          <a:p>
            <a:pPr eaLnBrk="1" hangingPunct="1">
              <a:lnSpc>
                <a:spcPct val="80000"/>
              </a:lnSpc>
            </a:pPr>
            <a:endParaRPr lang="cs-CZ" altLang="cs-CZ" sz="2400" dirty="0"/>
          </a:p>
          <a:p>
            <a:pPr eaLnBrk="1" hangingPunct="1">
              <a:lnSpc>
                <a:spcPct val="80000"/>
              </a:lnSpc>
            </a:pPr>
            <a:endParaRPr lang="cs-CZ" altLang="cs-CZ" sz="2400" dirty="0"/>
          </a:p>
          <a:p>
            <a:pPr eaLnBrk="1" hangingPunct="1">
              <a:lnSpc>
                <a:spcPct val="80000"/>
              </a:lnSpc>
            </a:pPr>
            <a:endParaRPr lang="en-US" altLang="cs-CZ" sz="2400" dirty="0"/>
          </a:p>
        </p:txBody>
      </p:sp>
    </p:spTree>
    <p:extLst>
      <p:ext uri="{BB962C8B-B14F-4D97-AF65-F5344CB8AC3E}">
        <p14:creationId xmlns:p14="http://schemas.microsoft.com/office/powerpoint/2010/main" val="6246696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599DC02D-035B-43C4-8DD6-0822A396B05B}"/>
              </a:ext>
            </a:extLst>
          </p:cNvPr>
          <p:cNvSpPr>
            <a:spLocks noGrp="1"/>
          </p:cNvSpPr>
          <p:nvPr>
            <p:ph type="title"/>
          </p:nvPr>
        </p:nvSpPr>
        <p:spPr>
          <a:xfrm>
            <a:off x="720000" y="395926"/>
            <a:ext cx="10997518" cy="603315"/>
          </a:xfrm>
        </p:spPr>
        <p:txBody>
          <a:bodyPr/>
          <a:lstStyle/>
          <a:p>
            <a:pPr eaLnBrk="1" hangingPunct="1"/>
            <a:r>
              <a:rPr lang="cs-CZ" altLang="cs-CZ" dirty="0">
                <a:solidFill>
                  <a:schemeClr val="tx2">
                    <a:lumMod val="60000"/>
                    <a:lumOff val="40000"/>
                  </a:schemeClr>
                </a:solidFill>
              </a:rPr>
              <a:t>Funkcionální pohled na inkorporaci do listiny</a:t>
            </a:r>
            <a:endParaRPr lang="en-US" altLang="cs-CZ" dirty="0">
              <a:solidFill>
                <a:schemeClr val="tx2">
                  <a:lumMod val="60000"/>
                  <a:lumOff val="40000"/>
                </a:schemeClr>
              </a:solidFill>
            </a:endParaRPr>
          </a:p>
        </p:txBody>
      </p:sp>
      <p:sp>
        <p:nvSpPr>
          <p:cNvPr id="25603" name="Rectangle 3">
            <a:extLst>
              <a:ext uri="{FF2B5EF4-FFF2-40B4-BE49-F238E27FC236}">
                <a16:creationId xmlns:a16="http://schemas.microsoft.com/office/drawing/2014/main" id="{C945088C-9B4E-4603-90AE-2219ECA341DA}"/>
              </a:ext>
            </a:extLst>
          </p:cNvPr>
          <p:cNvSpPr>
            <a:spLocks noGrp="1"/>
          </p:cNvSpPr>
          <p:nvPr>
            <p:ph sz="quarter" idx="1"/>
          </p:nvPr>
        </p:nvSpPr>
        <p:spPr>
          <a:xfrm>
            <a:off x="718799" y="999241"/>
            <a:ext cx="10753199" cy="5858759"/>
          </a:xfrm>
        </p:spPr>
        <p:txBody>
          <a:bodyPr/>
          <a:lstStyle/>
          <a:p>
            <a:pPr eaLnBrk="1" hangingPunct="1"/>
            <a:r>
              <a:rPr lang="cs-CZ" altLang="cs-CZ" sz="3600" b="1" dirty="0"/>
              <a:t>Aktivní funkce cenného papíru</a:t>
            </a:r>
          </a:p>
          <a:p>
            <a:pPr lvl="1" eaLnBrk="1" hangingPunct="1"/>
            <a:r>
              <a:rPr lang="cs-CZ" altLang="cs-CZ" sz="2800" dirty="0"/>
              <a:t>Zajištění/utvrzení (kumulace)</a:t>
            </a:r>
          </a:p>
          <a:p>
            <a:pPr lvl="1" eaLnBrk="1" hangingPunct="1"/>
            <a:r>
              <a:rPr lang="cs-CZ" altLang="cs-CZ" sz="2800" dirty="0"/>
              <a:t>Platební funkce</a:t>
            </a:r>
          </a:p>
          <a:p>
            <a:pPr lvl="2" indent="-273050"/>
            <a:r>
              <a:rPr lang="cs-CZ" altLang="cs-CZ" sz="2000" dirty="0"/>
              <a:t>Přímé placení (pro </a:t>
            </a:r>
            <a:r>
              <a:rPr lang="cs-CZ" altLang="cs-CZ" sz="2000" dirty="0" err="1"/>
              <a:t>soluto</a:t>
            </a:r>
            <a:r>
              <a:rPr lang="cs-CZ" altLang="cs-CZ" sz="2000" dirty="0"/>
              <a:t>)</a:t>
            </a:r>
          </a:p>
          <a:p>
            <a:pPr lvl="2" indent="-273050"/>
            <a:r>
              <a:rPr lang="cs-CZ" altLang="cs-CZ" sz="2000" dirty="0"/>
              <a:t>Zprostředkovaná platba (pro </a:t>
            </a:r>
            <a:r>
              <a:rPr lang="cs-CZ" altLang="cs-CZ" sz="2000" dirty="0" err="1"/>
              <a:t>solvendo</a:t>
            </a:r>
            <a:r>
              <a:rPr lang="cs-CZ" altLang="cs-CZ" sz="2000" dirty="0"/>
              <a:t>)</a:t>
            </a:r>
          </a:p>
          <a:p>
            <a:pPr lvl="3" indent="-273050"/>
            <a:r>
              <a:rPr lang="cs-CZ" altLang="cs-CZ" sz="2000" dirty="0"/>
              <a:t>Použil-li dlužník ve shodě se smlouvou jako prostředek placení směnku, nemá vystavení směnky vliv na trvání peněžitého dluhu, </a:t>
            </a:r>
            <a:r>
              <a:rPr lang="cs-CZ" altLang="cs-CZ" sz="2000" b="1" dirty="0"/>
              <a:t>ale věřitel může na dlužníku požadovat plnění dluhu, jen nemohl-li dosáhnout splnění ze směnky</a:t>
            </a:r>
            <a:r>
              <a:rPr lang="cs-CZ" altLang="cs-CZ" sz="2000" dirty="0"/>
              <a:t>; pokud však věřitel splnění dosáhl, považuje se dluh za splněný již vystavením směnky. To platí i tehdy, byl-li otevřen akreditiv, vystaven šek nebo v jiných obdobných případech.</a:t>
            </a:r>
          </a:p>
          <a:p>
            <a:pPr lvl="1" eaLnBrk="1" hangingPunct="1"/>
            <a:r>
              <a:rPr lang="cs-CZ" altLang="cs-CZ" sz="2800" dirty="0"/>
              <a:t>Sankce</a:t>
            </a:r>
          </a:p>
          <a:p>
            <a:pPr eaLnBrk="1" hangingPunct="1"/>
            <a:r>
              <a:rPr lang="cs-CZ" altLang="cs-CZ" sz="3600" b="1" dirty="0"/>
              <a:t>Pasivní funkce</a:t>
            </a:r>
          </a:p>
          <a:p>
            <a:pPr lvl="1" eaLnBrk="1" hangingPunct="1"/>
            <a:r>
              <a:rPr lang="cs-CZ" altLang="cs-CZ" sz="2800" dirty="0"/>
              <a:t>Předmět obchodu</a:t>
            </a:r>
          </a:p>
          <a:p>
            <a:pPr lvl="1" eaLnBrk="1" hangingPunct="1"/>
            <a:r>
              <a:rPr lang="cs-CZ" altLang="cs-CZ" sz="2800" dirty="0"/>
              <a:t>Předmět investice</a:t>
            </a:r>
            <a:endParaRPr lang="en-US" altLang="cs-CZ" sz="2400" i="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a:extLst>
              <a:ext uri="{FF2B5EF4-FFF2-40B4-BE49-F238E27FC236}">
                <a16:creationId xmlns:a16="http://schemas.microsoft.com/office/drawing/2014/main" id="{25E13E24-C572-45F9-BC57-9DB5340F1FB0}"/>
              </a:ext>
            </a:extLst>
          </p:cNvPr>
          <p:cNvSpPr>
            <a:spLocks noGrp="1"/>
          </p:cNvSpPr>
          <p:nvPr>
            <p:ph type="title"/>
          </p:nvPr>
        </p:nvSpPr>
        <p:spPr>
          <a:xfrm>
            <a:off x="720000" y="471340"/>
            <a:ext cx="10753200" cy="584462"/>
          </a:xfrm>
        </p:spPr>
        <p:txBody>
          <a:bodyPr/>
          <a:lstStyle/>
          <a:p>
            <a:pPr eaLnBrk="1" hangingPunct="1"/>
            <a:r>
              <a:rPr lang="cs-CZ" altLang="cs-CZ" dirty="0">
                <a:solidFill>
                  <a:schemeClr val="tx2">
                    <a:lumMod val="60000"/>
                    <a:lumOff val="40000"/>
                  </a:schemeClr>
                </a:solidFill>
              </a:rPr>
              <a:t>Forma cenného papíru</a:t>
            </a:r>
            <a:endParaRPr lang="en-US" altLang="cs-CZ" dirty="0">
              <a:solidFill>
                <a:schemeClr val="tx2">
                  <a:lumMod val="60000"/>
                  <a:lumOff val="40000"/>
                </a:schemeClr>
              </a:solidFill>
            </a:endParaRPr>
          </a:p>
        </p:txBody>
      </p:sp>
      <p:sp>
        <p:nvSpPr>
          <p:cNvPr id="113667" name="Rectangle 3">
            <a:extLst>
              <a:ext uri="{FF2B5EF4-FFF2-40B4-BE49-F238E27FC236}">
                <a16:creationId xmlns:a16="http://schemas.microsoft.com/office/drawing/2014/main" id="{F7943CCF-4465-4EA1-88B5-FC8BBA253509}"/>
              </a:ext>
            </a:extLst>
          </p:cNvPr>
          <p:cNvSpPr>
            <a:spLocks noGrp="1"/>
          </p:cNvSpPr>
          <p:nvPr>
            <p:ph sz="quarter" idx="1"/>
          </p:nvPr>
        </p:nvSpPr>
        <p:spPr>
          <a:xfrm>
            <a:off x="1981200" y="1348033"/>
            <a:ext cx="8294016" cy="5203596"/>
          </a:xfrm>
        </p:spPr>
        <p:txBody>
          <a:bodyPr/>
          <a:lstStyle/>
          <a:p>
            <a:pPr eaLnBrk="1" hangingPunct="1">
              <a:lnSpc>
                <a:spcPct val="80000"/>
              </a:lnSpc>
            </a:pPr>
            <a:endParaRPr lang="cs-CZ" altLang="cs-CZ" sz="3600" dirty="0"/>
          </a:p>
          <a:p>
            <a:pPr eaLnBrk="1" hangingPunct="1">
              <a:lnSpc>
                <a:spcPct val="80000"/>
              </a:lnSpc>
            </a:pPr>
            <a:r>
              <a:rPr lang="cs-CZ" altLang="cs-CZ" sz="3600" dirty="0"/>
              <a:t> Na doručitele (majitele)</a:t>
            </a:r>
          </a:p>
          <a:p>
            <a:pPr eaLnBrk="1" hangingPunct="1">
              <a:lnSpc>
                <a:spcPct val="80000"/>
              </a:lnSpc>
            </a:pPr>
            <a:endParaRPr lang="cs-CZ" altLang="cs-CZ" sz="3600" dirty="0"/>
          </a:p>
          <a:p>
            <a:pPr eaLnBrk="1" hangingPunct="1">
              <a:lnSpc>
                <a:spcPct val="80000"/>
              </a:lnSpc>
            </a:pPr>
            <a:endParaRPr lang="cs-CZ" altLang="cs-CZ" sz="3600" dirty="0"/>
          </a:p>
          <a:p>
            <a:pPr eaLnBrk="1" hangingPunct="1">
              <a:lnSpc>
                <a:spcPct val="80000"/>
              </a:lnSpc>
            </a:pPr>
            <a:r>
              <a:rPr lang="cs-CZ" altLang="cs-CZ" sz="3600" dirty="0"/>
              <a:t> Na řad (</a:t>
            </a:r>
            <a:r>
              <a:rPr lang="cs-CZ" altLang="cs-CZ" sz="3600" dirty="0" err="1"/>
              <a:t>ordrepapíry</a:t>
            </a:r>
            <a:r>
              <a:rPr lang="cs-CZ" altLang="cs-CZ" sz="3600" dirty="0"/>
              <a:t>)</a:t>
            </a:r>
          </a:p>
          <a:p>
            <a:pPr eaLnBrk="1" hangingPunct="1">
              <a:lnSpc>
                <a:spcPct val="80000"/>
              </a:lnSpc>
            </a:pPr>
            <a:endParaRPr lang="cs-CZ" altLang="cs-CZ" sz="3600" dirty="0"/>
          </a:p>
          <a:p>
            <a:pPr eaLnBrk="1" hangingPunct="1">
              <a:lnSpc>
                <a:spcPct val="80000"/>
              </a:lnSpc>
            </a:pPr>
            <a:endParaRPr lang="cs-CZ" altLang="cs-CZ" sz="3600" dirty="0"/>
          </a:p>
          <a:p>
            <a:pPr eaLnBrk="1" hangingPunct="1">
              <a:lnSpc>
                <a:spcPct val="80000"/>
              </a:lnSpc>
            </a:pPr>
            <a:r>
              <a:rPr lang="cs-CZ" altLang="cs-CZ" sz="3600" dirty="0"/>
              <a:t> Na jméno (</a:t>
            </a:r>
            <a:r>
              <a:rPr lang="cs-CZ" altLang="cs-CZ" sz="3600" dirty="0" err="1"/>
              <a:t>rektapapíry</a:t>
            </a:r>
            <a:r>
              <a:rPr lang="cs-CZ" altLang="cs-CZ" sz="3600" dirty="0"/>
              <a:t>)</a:t>
            </a:r>
          </a:p>
          <a:p>
            <a:pPr eaLnBrk="1" hangingPunct="1">
              <a:lnSpc>
                <a:spcPct val="80000"/>
              </a:lnSpc>
            </a:pPr>
            <a:endParaRPr lang="cs-CZ" altLang="cs-CZ" sz="3600" dirty="0"/>
          </a:p>
          <a:p>
            <a:pPr eaLnBrk="1" hangingPunct="1">
              <a:lnSpc>
                <a:spcPct val="80000"/>
              </a:lnSpc>
            </a:pPr>
            <a:endParaRPr lang="cs-CZ" altLang="cs-CZ" sz="3600" i="1" dirty="0"/>
          </a:p>
          <a:p>
            <a:pPr eaLnBrk="1" hangingPunct="1">
              <a:lnSpc>
                <a:spcPct val="80000"/>
              </a:lnSpc>
            </a:pPr>
            <a:r>
              <a:rPr lang="cs-CZ" altLang="cs-CZ" sz="3600" i="1" dirty="0"/>
              <a:t>Zaknihované cenné papíry</a:t>
            </a:r>
            <a:r>
              <a:rPr lang="cs-CZ" altLang="cs-CZ" sz="2400" i="1" dirty="0"/>
              <a:t> (ne akcie)</a:t>
            </a:r>
          </a:p>
          <a:p>
            <a:pPr eaLnBrk="1" hangingPunct="1">
              <a:lnSpc>
                <a:spcPct val="80000"/>
              </a:lnSpc>
            </a:pPr>
            <a:endParaRPr lang="cs-CZ" altLang="cs-CZ" sz="3600" i="1" dirty="0"/>
          </a:p>
        </p:txBody>
      </p:sp>
    </p:spTree>
    <p:extLst>
      <p:ext uri="{BB962C8B-B14F-4D97-AF65-F5344CB8AC3E}">
        <p14:creationId xmlns:p14="http://schemas.microsoft.com/office/powerpoint/2010/main" val="3132143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6A0AB15A-4F11-4ED0-B02A-96695ABB7F9F}"/>
              </a:ext>
            </a:extLst>
          </p:cNvPr>
          <p:cNvSpPr>
            <a:spLocks noGrp="1"/>
          </p:cNvSpPr>
          <p:nvPr>
            <p:ph type="title"/>
          </p:nvPr>
        </p:nvSpPr>
        <p:spPr>
          <a:xfrm>
            <a:off x="720000" y="720000"/>
            <a:ext cx="10753200" cy="401790"/>
          </a:xfrm>
        </p:spPr>
        <p:txBody>
          <a:bodyPr/>
          <a:lstStyle/>
          <a:p>
            <a:pPr eaLnBrk="1" hangingPunct="1"/>
            <a:r>
              <a:rPr lang="cs-CZ" altLang="cs-CZ" dirty="0">
                <a:solidFill>
                  <a:schemeClr val="tx2">
                    <a:lumMod val="60000"/>
                    <a:lumOff val="40000"/>
                  </a:schemeClr>
                </a:solidFill>
              </a:rPr>
              <a:t>Literatura k přednáškám</a:t>
            </a:r>
            <a:endParaRPr lang="en-US" altLang="cs-CZ" dirty="0">
              <a:solidFill>
                <a:schemeClr val="tx2">
                  <a:lumMod val="60000"/>
                  <a:lumOff val="40000"/>
                </a:schemeClr>
              </a:solidFill>
            </a:endParaRPr>
          </a:p>
        </p:txBody>
      </p:sp>
      <p:sp>
        <p:nvSpPr>
          <p:cNvPr id="15363" name="Rectangle 3">
            <a:extLst>
              <a:ext uri="{FF2B5EF4-FFF2-40B4-BE49-F238E27FC236}">
                <a16:creationId xmlns:a16="http://schemas.microsoft.com/office/drawing/2014/main" id="{37B40214-1CF3-4F00-8637-1CEA494F7D24}"/>
              </a:ext>
            </a:extLst>
          </p:cNvPr>
          <p:cNvSpPr>
            <a:spLocks noGrp="1"/>
          </p:cNvSpPr>
          <p:nvPr>
            <p:ph sz="quarter" idx="1"/>
          </p:nvPr>
        </p:nvSpPr>
        <p:spPr>
          <a:xfrm>
            <a:off x="650449" y="1451728"/>
            <a:ext cx="10152669" cy="4704598"/>
          </a:xfrm>
        </p:spPr>
        <p:txBody>
          <a:bodyPr/>
          <a:lstStyle/>
          <a:p>
            <a:pPr eaLnBrk="1" hangingPunct="1">
              <a:lnSpc>
                <a:spcPct val="90000"/>
              </a:lnSpc>
            </a:pPr>
            <a:r>
              <a:rPr lang="cs-CZ" altLang="cs-CZ" dirty="0"/>
              <a:t>Kotásek, J. ,</a:t>
            </a:r>
            <a:r>
              <a:rPr lang="cs-CZ" altLang="cs-CZ" dirty="0" err="1"/>
              <a:t>Pihera</a:t>
            </a:r>
            <a:r>
              <a:rPr lang="cs-CZ" altLang="cs-CZ" dirty="0"/>
              <a:t>, V., Pokorná,  J. Vítek, J. Právo cenných papírů. 1. vyd. Praha: C. H. Beck, 2014. </a:t>
            </a:r>
          </a:p>
          <a:p>
            <a:pPr eaLnBrk="1" hangingPunct="1">
              <a:lnSpc>
                <a:spcPct val="90000"/>
              </a:lnSpc>
            </a:pPr>
            <a:r>
              <a:rPr lang="cs-CZ" altLang="cs-CZ" dirty="0"/>
              <a:t>Chalupa, I. </a:t>
            </a:r>
            <a:r>
              <a:rPr lang="cs-CZ" altLang="cs-CZ" dirty="0" err="1"/>
              <a:t>Reitermann</a:t>
            </a:r>
            <a:r>
              <a:rPr lang="cs-CZ" altLang="cs-CZ" dirty="0"/>
              <a:t>, D. Cenné papíry, C. H. Beck 2014</a:t>
            </a:r>
          </a:p>
          <a:p>
            <a:pPr eaLnBrk="1" hangingPunct="1">
              <a:lnSpc>
                <a:spcPct val="90000"/>
              </a:lnSpc>
            </a:pPr>
            <a:r>
              <a:rPr lang="cs-CZ" altLang="cs-CZ" dirty="0"/>
              <a:t>Polišenská, P. a kol. Právo cenných papírů, </a:t>
            </a:r>
            <a:r>
              <a:rPr lang="cs-CZ" altLang="cs-CZ" dirty="0" err="1"/>
              <a:t>Wolters</a:t>
            </a:r>
            <a:r>
              <a:rPr lang="cs-CZ" altLang="cs-CZ" dirty="0"/>
              <a:t> 2016</a:t>
            </a:r>
          </a:p>
          <a:p>
            <a:pPr eaLnBrk="1" hangingPunct="1">
              <a:lnSpc>
                <a:spcPct val="90000"/>
              </a:lnSpc>
            </a:pPr>
            <a:r>
              <a:rPr lang="cs-CZ" altLang="cs-CZ" dirty="0"/>
              <a:t>Marek, R., Ježek, V. Cenné papíry v novém občanském zákoníku. C. H. Beck, 2013</a:t>
            </a:r>
          </a:p>
          <a:p>
            <a:pPr eaLnBrk="1" hangingPunct="1">
              <a:lnSpc>
                <a:spcPct val="90000"/>
              </a:lnSpc>
            </a:pPr>
            <a:r>
              <a:rPr lang="cs-CZ" altLang="cs-CZ" dirty="0"/>
              <a:t>Komentáře k OZ:  Beck (Vítek), </a:t>
            </a:r>
            <a:r>
              <a:rPr lang="cs-CZ" altLang="cs-CZ" dirty="0" err="1"/>
              <a:t>Wolters</a:t>
            </a:r>
            <a:r>
              <a:rPr lang="cs-CZ" altLang="cs-CZ" dirty="0"/>
              <a:t> (Pauly), </a:t>
            </a:r>
            <a:r>
              <a:rPr lang="cs-CZ" altLang="cs-CZ" dirty="0" err="1"/>
              <a:t>Leges</a:t>
            </a:r>
            <a:r>
              <a:rPr lang="cs-CZ" altLang="cs-CZ" dirty="0"/>
              <a:t> (Kotásek)</a:t>
            </a:r>
          </a:p>
          <a:p>
            <a:pPr eaLnBrk="1" hangingPunct="1">
              <a:lnSpc>
                <a:spcPct val="90000"/>
              </a:lnSpc>
            </a:pPr>
            <a:endParaRPr lang="cs-CZ" altLang="cs-CZ" dirty="0"/>
          </a:p>
          <a:p>
            <a:pPr eaLnBrk="1" hangingPunct="1">
              <a:lnSpc>
                <a:spcPct val="90000"/>
              </a:lnSpc>
            </a:pPr>
            <a:endParaRPr lang="en-US" altLang="cs-CZ" dirty="0"/>
          </a:p>
        </p:txBody>
      </p:sp>
      <p:pic>
        <p:nvPicPr>
          <p:cNvPr id="15364" name="Picture 4">
            <a:extLst>
              <a:ext uri="{FF2B5EF4-FFF2-40B4-BE49-F238E27FC236}">
                <a16:creationId xmlns:a16="http://schemas.microsoft.com/office/drawing/2014/main" id="{96D4D07B-0D5D-40E0-A02F-462660788E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4678" y="4583113"/>
            <a:ext cx="2006600"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5" name="Picture 5">
            <a:extLst>
              <a:ext uri="{FF2B5EF4-FFF2-40B4-BE49-F238E27FC236}">
                <a16:creationId xmlns:a16="http://schemas.microsoft.com/office/drawing/2014/main" id="{93893C3B-CDD0-482D-A37E-E43EBC924B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449" y="4583113"/>
            <a:ext cx="2143125" cy="2141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6" name="Picture 1">
            <a:extLst>
              <a:ext uri="{FF2B5EF4-FFF2-40B4-BE49-F238E27FC236}">
                <a16:creationId xmlns:a16="http://schemas.microsoft.com/office/drawing/2014/main" id="{E2450FA2-30A1-4500-9BA2-64C1C989BA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7575" y="4560888"/>
            <a:ext cx="1512887" cy="2141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7" name="Picture 8" descr="Musíš znát... Právo cenných papír&amp;uring;">
            <a:extLst>
              <a:ext uri="{FF2B5EF4-FFF2-40B4-BE49-F238E27FC236}">
                <a16:creationId xmlns:a16="http://schemas.microsoft.com/office/drawing/2014/main" id="{B49F8D0F-E61B-4FDF-A9BF-951E595F6BF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35714" y="4560888"/>
            <a:ext cx="1476375" cy="216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a:extLst>
              <a:ext uri="{FF2B5EF4-FFF2-40B4-BE49-F238E27FC236}">
                <a16:creationId xmlns:a16="http://schemas.microsoft.com/office/drawing/2014/main" id="{25E13E24-C572-45F9-BC57-9DB5340F1FB0}"/>
              </a:ext>
            </a:extLst>
          </p:cNvPr>
          <p:cNvSpPr>
            <a:spLocks noGrp="1"/>
          </p:cNvSpPr>
          <p:nvPr>
            <p:ph type="title"/>
          </p:nvPr>
        </p:nvSpPr>
        <p:spPr>
          <a:xfrm>
            <a:off x="720000" y="471340"/>
            <a:ext cx="10753200" cy="584462"/>
          </a:xfrm>
        </p:spPr>
        <p:txBody>
          <a:bodyPr/>
          <a:lstStyle/>
          <a:p>
            <a:pPr eaLnBrk="1" hangingPunct="1"/>
            <a:r>
              <a:rPr lang="cs-CZ" altLang="cs-CZ" dirty="0">
                <a:solidFill>
                  <a:schemeClr val="tx2">
                    <a:lumMod val="60000"/>
                    <a:lumOff val="40000"/>
                  </a:schemeClr>
                </a:solidFill>
              </a:rPr>
              <a:t>Terminologie?</a:t>
            </a:r>
            <a:endParaRPr lang="en-US" altLang="cs-CZ" dirty="0">
              <a:solidFill>
                <a:schemeClr val="tx2">
                  <a:lumMod val="60000"/>
                  <a:lumOff val="40000"/>
                </a:schemeClr>
              </a:solidFill>
            </a:endParaRPr>
          </a:p>
        </p:txBody>
      </p:sp>
      <p:sp>
        <p:nvSpPr>
          <p:cNvPr id="113667" name="Rectangle 3">
            <a:extLst>
              <a:ext uri="{FF2B5EF4-FFF2-40B4-BE49-F238E27FC236}">
                <a16:creationId xmlns:a16="http://schemas.microsoft.com/office/drawing/2014/main" id="{F7943CCF-4465-4EA1-88B5-FC8BBA253509}"/>
              </a:ext>
            </a:extLst>
          </p:cNvPr>
          <p:cNvSpPr>
            <a:spLocks noGrp="1"/>
          </p:cNvSpPr>
          <p:nvPr>
            <p:ph sz="quarter" idx="1"/>
          </p:nvPr>
        </p:nvSpPr>
        <p:spPr>
          <a:xfrm>
            <a:off x="1981200" y="1348033"/>
            <a:ext cx="8294016" cy="5203596"/>
          </a:xfrm>
        </p:spPr>
        <p:txBody>
          <a:bodyPr/>
          <a:lstStyle/>
          <a:p>
            <a:pPr eaLnBrk="1" hangingPunct="1">
              <a:lnSpc>
                <a:spcPct val="80000"/>
              </a:lnSpc>
            </a:pPr>
            <a:endParaRPr lang="cs-CZ" altLang="cs-CZ" sz="3600" dirty="0"/>
          </a:p>
          <a:p>
            <a:pPr eaLnBrk="1" hangingPunct="1">
              <a:lnSpc>
                <a:spcPct val="80000"/>
              </a:lnSpc>
            </a:pPr>
            <a:r>
              <a:rPr lang="cs-CZ" altLang="cs-CZ" sz="3600" dirty="0"/>
              <a:t> „Forma“</a:t>
            </a:r>
          </a:p>
          <a:p>
            <a:pPr eaLnBrk="1" hangingPunct="1">
              <a:lnSpc>
                <a:spcPct val="80000"/>
              </a:lnSpc>
            </a:pPr>
            <a:endParaRPr lang="cs-CZ" altLang="cs-CZ" sz="3600" dirty="0"/>
          </a:p>
          <a:p>
            <a:pPr eaLnBrk="1" hangingPunct="1">
              <a:lnSpc>
                <a:spcPct val="80000"/>
              </a:lnSpc>
            </a:pPr>
            <a:r>
              <a:rPr lang="cs-CZ" altLang="cs-CZ" sz="3600" dirty="0"/>
              <a:t>„Podoba“</a:t>
            </a:r>
            <a:endParaRPr lang="cs-CZ" altLang="cs-CZ" sz="2400" dirty="0"/>
          </a:p>
          <a:p>
            <a:pPr eaLnBrk="1" hangingPunct="1">
              <a:lnSpc>
                <a:spcPct val="80000"/>
              </a:lnSpc>
            </a:pPr>
            <a:endParaRPr lang="cs-CZ" altLang="cs-CZ" sz="3600" i="1" dirty="0"/>
          </a:p>
        </p:txBody>
      </p:sp>
    </p:spTree>
    <p:extLst>
      <p:ext uri="{BB962C8B-B14F-4D97-AF65-F5344CB8AC3E}">
        <p14:creationId xmlns:p14="http://schemas.microsoft.com/office/powerpoint/2010/main" val="17871561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9729BF69-55A5-4309-8355-01762682E551}"/>
              </a:ext>
            </a:extLst>
          </p:cNvPr>
          <p:cNvSpPr>
            <a:spLocks noGrp="1"/>
          </p:cNvSpPr>
          <p:nvPr>
            <p:ph type="title"/>
          </p:nvPr>
        </p:nvSpPr>
        <p:spPr>
          <a:xfrm>
            <a:off x="720000" y="348792"/>
            <a:ext cx="10753200" cy="612742"/>
          </a:xfrm>
        </p:spPr>
        <p:txBody>
          <a:bodyPr/>
          <a:lstStyle/>
          <a:p>
            <a:pPr eaLnBrk="1" hangingPunct="1"/>
            <a:r>
              <a:rPr lang="cs-CZ" altLang="cs-CZ" dirty="0">
                <a:solidFill>
                  <a:schemeClr val="tx2">
                    <a:lumMod val="60000"/>
                    <a:lumOff val="40000"/>
                  </a:schemeClr>
                </a:solidFill>
              </a:rPr>
              <a:t>Forma CP v OZ</a:t>
            </a:r>
            <a:endParaRPr lang="en-US" altLang="cs-CZ" dirty="0">
              <a:solidFill>
                <a:schemeClr val="tx2">
                  <a:lumMod val="60000"/>
                  <a:lumOff val="40000"/>
                </a:schemeClr>
              </a:solidFill>
            </a:endParaRPr>
          </a:p>
        </p:txBody>
      </p:sp>
      <p:sp>
        <p:nvSpPr>
          <p:cNvPr id="37891" name="Rectangle 3">
            <a:extLst>
              <a:ext uri="{FF2B5EF4-FFF2-40B4-BE49-F238E27FC236}">
                <a16:creationId xmlns:a16="http://schemas.microsoft.com/office/drawing/2014/main" id="{B020E5E5-1009-4A1C-A3E8-BDD8E9AFBB46}"/>
              </a:ext>
            </a:extLst>
          </p:cNvPr>
          <p:cNvSpPr>
            <a:spLocks noGrp="1"/>
          </p:cNvSpPr>
          <p:nvPr>
            <p:ph sz="quarter" idx="1"/>
          </p:nvPr>
        </p:nvSpPr>
        <p:spPr>
          <a:xfrm>
            <a:off x="518474" y="1233488"/>
            <a:ext cx="11227324" cy="5624512"/>
          </a:xfrm>
        </p:spPr>
        <p:txBody>
          <a:bodyPr/>
          <a:lstStyle/>
          <a:p>
            <a:pPr eaLnBrk="1" hangingPunct="1">
              <a:lnSpc>
                <a:spcPct val="80000"/>
              </a:lnSpc>
              <a:buFontTx/>
              <a:buNone/>
            </a:pPr>
            <a:r>
              <a:rPr lang="cs-CZ" altLang="cs-CZ" dirty="0"/>
              <a:t>§ 518 (1) Cenný papír může mít formu cenného papíru na doručitele, na řad, nebo na jméno. (2) Obsahuje-li cenný papír jméno oprávněné osoby, má se za to, že se jedná o cenný papír na řad. Neobsahuje-li cenný papír jméno oprávněné osoby, platí, že se jedná o cenný papír na doručitele.</a:t>
            </a:r>
          </a:p>
          <a:p>
            <a:pPr eaLnBrk="1" hangingPunct="1">
              <a:lnSpc>
                <a:spcPct val="80000"/>
              </a:lnSpc>
              <a:buFontTx/>
              <a:buNone/>
            </a:pPr>
            <a:r>
              <a:rPr lang="cs-CZ" altLang="cs-CZ" dirty="0"/>
              <a:t>§ 1103 (1) Vlastnické právo k cennému papíru na doručitele se převádí smlouvou k okamžiku jeho předání. (2) Vlastnické právo k cennému papíru na řad se převádí rubopisem a smlouvou k okamžiku jeho předání. O náležitostech rubopisu a jeho přijetí, jakož i o tom, kdo je z rubopisu oprávněn a jak toto oprávnění prokazuje, platí ustanovení právního předpisu upravujícího směnky; převodce cenného papíru však ručí za uspokojení práv z cenného papíru, jen je-li k tomu zvlášť zavázán. (3) Vlastnické právo k cennému papíru na jméno se převádí už samotnou smlouvou k okamžiku její účinnosti.</a:t>
            </a:r>
          </a:p>
        </p:txBody>
      </p:sp>
    </p:spTree>
    <p:extLst>
      <p:ext uri="{BB962C8B-B14F-4D97-AF65-F5344CB8AC3E}">
        <p14:creationId xmlns:p14="http://schemas.microsoft.com/office/powerpoint/2010/main" val="16589909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F5D3D617-CE6D-404D-8884-AB0D19386ED1}"/>
              </a:ext>
            </a:extLst>
          </p:cNvPr>
          <p:cNvSpPr>
            <a:spLocks noGrp="1" noChangeArrowheads="1"/>
          </p:cNvSpPr>
          <p:nvPr>
            <p:ph type="title"/>
          </p:nvPr>
        </p:nvSpPr>
        <p:spPr/>
        <p:txBody>
          <a:bodyPr>
            <a:normAutofit fontScale="90000"/>
          </a:bodyPr>
          <a:lstStyle/>
          <a:p>
            <a:pPr fontAlgn="auto">
              <a:spcAft>
                <a:spcPts val="0"/>
              </a:spcAft>
              <a:defRPr/>
            </a:pPr>
            <a:r>
              <a:rPr lang="cs-CZ" altLang="cs-CZ" dirty="0">
                <a:solidFill>
                  <a:schemeClr val="tx2">
                    <a:lumMod val="60000"/>
                    <a:lumOff val="40000"/>
                  </a:schemeClr>
                </a:solidFill>
              </a:rPr>
              <a:t>Určení formy na příkladu skladištního listu</a:t>
            </a:r>
            <a:endParaRPr lang="en-US" altLang="cs-CZ" dirty="0">
              <a:solidFill>
                <a:schemeClr val="tx2">
                  <a:lumMod val="60000"/>
                  <a:lumOff val="40000"/>
                </a:schemeClr>
              </a:solidFill>
            </a:endParaRPr>
          </a:p>
        </p:txBody>
      </p:sp>
      <p:sp>
        <p:nvSpPr>
          <p:cNvPr id="99331" name="Rectangle 3">
            <a:extLst>
              <a:ext uri="{FF2B5EF4-FFF2-40B4-BE49-F238E27FC236}">
                <a16:creationId xmlns:a16="http://schemas.microsoft.com/office/drawing/2014/main" id="{73EF373F-0C0E-4F37-AE34-D43A796574CE}"/>
              </a:ext>
            </a:extLst>
          </p:cNvPr>
          <p:cNvSpPr>
            <a:spLocks noGrp="1" noChangeArrowheads="1"/>
          </p:cNvSpPr>
          <p:nvPr>
            <p:ph sz="quarter" idx="1"/>
          </p:nvPr>
        </p:nvSpPr>
        <p:spPr>
          <a:xfrm>
            <a:off x="641023" y="1219201"/>
            <a:ext cx="10520313" cy="5413375"/>
          </a:xfrm>
        </p:spPr>
        <p:txBody>
          <a:bodyPr>
            <a:normAutofit lnSpcReduction="10000"/>
          </a:bodyPr>
          <a:lstStyle/>
          <a:p>
            <a:pPr marL="274320" indent="-274320" fontAlgn="auto">
              <a:lnSpc>
                <a:spcPct val="80000"/>
              </a:lnSpc>
              <a:spcAft>
                <a:spcPts val="0"/>
              </a:spcAft>
              <a:buFont typeface="Wingdings 3"/>
              <a:buChar char=""/>
              <a:defRPr/>
            </a:pPr>
            <a:endParaRPr lang="cs-CZ" altLang="cs-CZ" sz="2400" dirty="0"/>
          </a:p>
          <a:p>
            <a:pPr marL="274320" indent="-274320" fontAlgn="auto">
              <a:lnSpc>
                <a:spcPct val="80000"/>
              </a:lnSpc>
              <a:spcAft>
                <a:spcPts val="0"/>
              </a:spcAft>
              <a:buNone/>
              <a:defRPr/>
            </a:pPr>
            <a:r>
              <a:rPr lang="cs-CZ" altLang="cs-CZ" sz="2400" dirty="0"/>
              <a:t>(3) Skladištní list může znít na doručitele nebo na jméno. Zní-li na doručitele, je skladovatel povinen vydat zboží osobě, která skladištní list předloží. Zní-li na jméno, je povinen věc vydat osobě v skladištním listu uvedené. </a:t>
            </a:r>
            <a:r>
              <a:rPr lang="cs-CZ" altLang="cs-CZ" sz="2400" b="1" dirty="0"/>
              <a:t>Skladištní list na jméno může oprávněná osoba převádět rubopisem </a:t>
            </a:r>
            <a:r>
              <a:rPr lang="cs-CZ" altLang="cs-CZ" sz="2400" dirty="0"/>
              <a:t>na jiné osoby, pokud v něm není převod vyloučen. O rubopisu platí obdobně předpisy upravující směnky.</a:t>
            </a:r>
          </a:p>
          <a:p>
            <a:pPr marL="274320" indent="-274320" fontAlgn="auto">
              <a:lnSpc>
                <a:spcPct val="80000"/>
              </a:lnSpc>
              <a:spcAft>
                <a:spcPts val="0"/>
              </a:spcAft>
              <a:buNone/>
              <a:defRPr/>
            </a:pPr>
            <a:r>
              <a:rPr lang="cs-CZ" altLang="cs-CZ" sz="2400" dirty="0"/>
              <a:t>(5) Skladištní list musí obsahovat alespoň</a:t>
            </a:r>
            <a:br>
              <a:rPr lang="cs-CZ" altLang="cs-CZ" sz="2400" dirty="0"/>
            </a:br>
            <a:r>
              <a:rPr lang="cs-CZ" altLang="cs-CZ" sz="2400" dirty="0"/>
              <a:t>a) firmu nebo název a sídlo právnické osoby nebo jméno a místo podnikání, popřípadě bydliště skladovatele,</a:t>
            </a:r>
            <a:br>
              <a:rPr lang="cs-CZ" altLang="cs-CZ" sz="2400" dirty="0"/>
            </a:br>
            <a:r>
              <a:rPr lang="cs-CZ" altLang="cs-CZ" sz="2400" dirty="0"/>
              <a:t>b) firmu nebo název a sídlo právnické osoby nebo jméno a místo podnikání, popřípadě bydliště ukladatele,</a:t>
            </a:r>
            <a:br>
              <a:rPr lang="cs-CZ" altLang="cs-CZ" sz="2400" dirty="0"/>
            </a:br>
            <a:r>
              <a:rPr lang="cs-CZ" altLang="cs-CZ" sz="2400" dirty="0"/>
              <a:t>c) označení a množství, váhu nebo objem uskladněného zboží,</a:t>
            </a:r>
            <a:br>
              <a:rPr lang="cs-CZ" altLang="cs-CZ" sz="2400" dirty="0"/>
            </a:br>
            <a:r>
              <a:rPr lang="cs-CZ" altLang="cs-CZ" sz="2400" dirty="0"/>
              <a:t>d) údaj, zda skladištní list </a:t>
            </a:r>
            <a:r>
              <a:rPr lang="cs-CZ" altLang="cs-CZ" sz="2400" b="1" dirty="0"/>
              <a:t>byl vydán na doručitele nebo na řad </a:t>
            </a:r>
            <a:r>
              <a:rPr lang="cs-CZ" altLang="cs-CZ" sz="2400" dirty="0"/>
              <a:t>s uvedením jména nebo firmy či názvu osoby, na jejíž řad byl vydán,</a:t>
            </a:r>
            <a:br>
              <a:rPr lang="cs-CZ" altLang="cs-CZ" sz="2400" dirty="0"/>
            </a:br>
            <a:r>
              <a:rPr lang="cs-CZ" altLang="cs-CZ" sz="2400" dirty="0"/>
              <a:t>e) označení místa, kde je zboží uskladněno,</a:t>
            </a:r>
            <a:br>
              <a:rPr lang="cs-CZ" altLang="cs-CZ" sz="2400" dirty="0"/>
            </a:br>
            <a:r>
              <a:rPr lang="cs-CZ" altLang="cs-CZ" sz="2400" dirty="0"/>
              <a:t>f) dobu, na niž je zboží uskladněno, </a:t>
            </a:r>
            <a:br>
              <a:rPr lang="cs-CZ" altLang="cs-CZ" sz="2400" dirty="0"/>
            </a:br>
            <a:r>
              <a:rPr lang="cs-CZ" altLang="cs-CZ" sz="2400" dirty="0"/>
              <a:t>g) místo a den vydání skladištního listu a podpis skladovatele.</a:t>
            </a:r>
          </a:p>
          <a:p>
            <a:pPr marL="274320" indent="-274320" fontAlgn="auto">
              <a:lnSpc>
                <a:spcPct val="80000"/>
              </a:lnSpc>
              <a:spcAft>
                <a:spcPts val="0"/>
              </a:spcAft>
              <a:buNone/>
              <a:defRPr/>
            </a:pPr>
            <a:r>
              <a:rPr lang="cs-CZ" altLang="cs-CZ" sz="2400" dirty="0"/>
              <a:t>(6) Jestliže skladištní list neobsahuje jméno osoby, na jejíž řad je vydán, považuje se za vystavený na řad ukladatele. </a:t>
            </a:r>
            <a:endParaRPr lang="en-US" altLang="cs-CZ" sz="2400" dirty="0"/>
          </a:p>
          <a:p>
            <a:pPr marL="274320" indent="-274320" fontAlgn="auto">
              <a:lnSpc>
                <a:spcPct val="80000"/>
              </a:lnSpc>
              <a:spcAft>
                <a:spcPts val="0"/>
              </a:spcAft>
              <a:buNone/>
              <a:defRPr/>
            </a:pPr>
            <a:endParaRPr lang="cs-CZ" altLang="cs-CZ" sz="2400" dirty="0"/>
          </a:p>
        </p:txBody>
      </p:sp>
    </p:spTree>
    <p:extLst>
      <p:ext uri="{BB962C8B-B14F-4D97-AF65-F5344CB8AC3E}">
        <p14:creationId xmlns:p14="http://schemas.microsoft.com/office/powerpoint/2010/main" val="19021616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a:extLst>
              <a:ext uri="{FF2B5EF4-FFF2-40B4-BE49-F238E27FC236}">
                <a16:creationId xmlns:a16="http://schemas.microsoft.com/office/drawing/2014/main" id="{3BD78BFB-BB64-4510-8D04-E6592807E09E}"/>
              </a:ext>
            </a:extLst>
          </p:cNvPr>
          <p:cNvSpPr>
            <a:spLocks noGrp="1"/>
          </p:cNvSpPr>
          <p:nvPr>
            <p:ph type="title"/>
          </p:nvPr>
        </p:nvSpPr>
        <p:spPr/>
        <p:txBody>
          <a:bodyPr/>
          <a:lstStyle/>
          <a:p>
            <a:pPr eaLnBrk="1" hangingPunct="1"/>
            <a:r>
              <a:rPr lang="cs-CZ" altLang="cs-CZ" dirty="0">
                <a:solidFill>
                  <a:schemeClr val="tx2">
                    <a:lumMod val="60000"/>
                    <a:lumOff val="40000"/>
                  </a:schemeClr>
                </a:solidFill>
              </a:rPr>
              <a:t>Určení formy na příkladu akcie</a:t>
            </a:r>
            <a:endParaRPr lang="en-US" altLang="cs-CZ" dirty="0">
              <a:solidFill>
                <a:schemeClr val="tx2">
                  <a:lumMod val="60000"/>
                  <a:lumOff val="40000"/>
                </a:schemeClr>
              </a:solidFill>
            </a:endParaRPr>
          </a:p>
        </p:txBody>
      </p:sp>
      <p:sp>
        <p:nvSpPr>
          <p:cNvPr id="99331" name="Rectangle 3">
            <a:extLst>
              <a:ext uri="{FF2B5EF4-FFF2-40B4-BE49-F238E27FC236}">
                <a16:creationId xmlns:a16="http://schemas.microsoft.com/office/drawing/2014/main" id="{9ADEC25E-471B-40D4-AFE9-60DEAFFF9739}"/>
              </a:ext>
            </a:extLst>
          </p:cNvPr>
          <p:cNvSpPr>
            <a:spLocks noGrp="1" noChangeArrowheads="1"/>
          </p:cNvSpPr>
          <p:nvPr>
            <p:ph sz="quarter" idx="1"/>
          </p:nvPr>
        </p:nvSpPr>
        <p:spPr>
          <a:xfrm>
            <a:off x="433633" y="1338606"/>
            <a:ext cx="9777167" cy="5293970"/>
          </a:xfrm>
        </p:spPr>
        <p:txBody>
          <a:bodyPr>
            <a:normAutofit/>
          </a:bodyPr>
          <a:lstStyle/>
          <a:p>
            <a:pPr marL="72000" indent="0">
              <a:buNone/>
            </a:pPr>
            <a:r>
              <a:rPr lang="cs-CZ" dirty="0"/>
              <a:t>§ 263 </a:t>
            </a:r>
            <a:r>
              <a:rPr lang="cs-CZ" b="1" dirty="0"/>
              <a:t>Forma akcie</a:t>
            </a:r>
          </a:p>
          <a:p>
            <a:pPr marL="72000" indent="0">
              <a:buNone/>
            </a:pPr>
            <a:r>
              <a:rPr lang="cs-CZ" i="1" dirty="0"/>
              <a:t>(1)</a:t>
            </a:r>
            <a:r>
              <a:rPr lang="cs-CZ" dirty="0"/>
              <a:t> Akcie může mít formu cenného papíru na řad nebo na doručitele; to platí obdobně pro zaknihované akcie.</a:t>
            </a:r>
          </a:p>
          <a:p>
            <a:pPr marL="72000" indent="0">
              <a:buNone/>
            </a:pPr>
            <a:r>
              <a:rPr lang="cs-CZ" i="1" dirty="0"/>
              <a:t>(2)</a:t>
            </a:r>
            <a:r>
              <a:rPr lang="cs-CZ" dirty="0"/>
              <a:t> Akcie ve formě cenného papíru na doručitele se označuje jako akcie na majitele.</a:t>
            </a:r>
          </a:p>
          <a:p>
            <a:pPr marL="72000" indent="0">
              <a:buNone/>
            </a:pPr>
            <a:r>
              <a:rPr lang="cs-CZ" i="1" dirty="0"/>
              <a:t>(3)</a:t>
            </a:r>
            <a:r>
              <a:rPr lang="cs-CZ" dirty="0"/>
              <a:t> Akcie ve formě cenného papíru na řad se označuje jako akcie na jméno.</a:t>
            </a:r>
          </a:p>
          <a:p>
            <a:pPr marL="274320" indent="-274320" fontAlgn="auto">
              <a:lnSpc>
                <a:spcPct val="80000"/>
              </a:lnSpc>
              <a:spcAft>
                <a:spcPts val="0"/>
              </a:spcAft>
              <a:buNone/>
              <a:defRPr/>
            </a:pPr>
            <a:endParaRPr lang="cs-CZ" altLang="cs-CZ" sz="2400" dirty="0"/>
          </a:p>
        </p:txBody>
      </p:sp>
    </p:spTree>
    <p:extLst>
      <p:ext uri="{BB962C8B-B14F-4D97-AF65-F5344CB8AC3E}">
        <p14:creationId xmlns:p14="http://schemas.microsoft.com/office/powerpoint/2010/main" val="6968126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a:extLst>
              <a:ext uri="{FF2B5EF4-FFF2-40B4-BE49-F238E27FC236}">
                <a16:creationId xmlns:a16="http://schemas.microsoft.com/office/drawing/2014/main" id="{3BD78BFB-BB64-4510-8D04-E6592807E09E}"/>
              </a:ext>
            </a:extLst>
          </p:cNvPr>
          <p:cNvSpPr>
            <a:spLocks noGrp="1"/>
          </p:cNvSpPr>
          <p:nvPr>
            <p:ph type="title"/>
          </p:nvPr>
        </p:nvSpPr>
        <p:spPr/>
        <p:txBody>
          <a:bodyPr/>
          <a:lstStyle/>
          <a:p>
            <a:pPr eaLnBrk="1" hangingPunct="1"/>
            <a:r>
              <a:rPr lang="cs-CZ" altLang="cs-CZ" dirty="0">
                <a:solidFill>
                  <a:schemeClr val="tx2">
                    <a:lumMod val="60000"/>
                    <a:lumOff val="40000"/>
                  </a:schemeClr>
                </a:solidFill>
              </a:rPr>
              <a:t>Určení formy dluhopisu</a:t>
            </a:r>
            <a:endParaRPr lang="en-US" altLang="cs-CZ" dirty="0">
              <a:solidFill>
                <a:schemeClr val="tx2">
                  <a:lumMod val="60000"/>
                  <a:lumOff val="40000"/>
                </a:schemeClr>
              </a:solidFill>
            </a:endParaRPr>
          </a:p>
        </p:txBody>
      </p:sp>
      <p:sp>
        <p:nvSpPr>
          <p:cNvPr id="99331" name="Rectangle 3">
            <a:extLst>
              <a:ext uri="{FF2B5EF4-FFF2-40B4-BE49-F238E27FC236}">
                <a16:creationId xmlns:a16="http://schemas.microsoft.com/office/drawing/2014/main" id="{9ADEC25E-471B-40D4-AFE9-60DEAFFF9739}"/>
              </a:ext>
            </a:extLst>
          </p:cNvPr>
          <p:cNvSpPr>
            <a:spLocks noGrp="1" noChangeArrowheads="1"/>
          </p:cNvSpPr>
          <p:nvPr>
            <p:ph sz="quarter" idx="1"/>
          </p:nvPr>
        </p:nvSpPr>
        <p:spPr>
          <a:xfrm>
            <a:off x="433633" y="1338606"/>
            <a:ext cx="9777167" cy="5293970"/>
          </a:xfrm>
        </p:spPr>
        <p:txBody>
          <a:bodyPr>
            <a:normAutofit/>
          </a:bodyPr>
          <a:lstStyle/>
          <a:p>
            <a:pPr marL="274320" indent="-274320" fontAlgn="auto">
              <a:spcAft>
                <a:spcPts val="0"/>
              </a:spcAft>
              <a:buNone/>
              <a:defRPr/>
            </a:pPr>
            <a:endParaRPr lang="cs-CZ" sz="2400" dirty="0"/>
          </a:p>
          <a:p>
            <a:pPr marL="274320" indent="-274320" fontAlgn="auto">
              <a:spcAft>
                <a:spcPts val="0"/>
              </a:spcAft>
              <a:buNone/>
              <a:defRPr/>
            </a:pPr>
            <a:r>
              <a:rPr lang="cs-CZ" sz="3200" dirty="0" err="1"/>
              <a:t>Dluhoopis</a:t>
            </a:r>
            <a:r>
              <a:rPr lang="cs-CZ" sz="3200" dirty="0"/>
              <a:t>, který není zaknihovaným cenným papírem ani imobilizovaným cenným papírem (dále jen „listinný dluhopis“), je cenným </a:t>
            </a:r>
            <a:r>
              <a:rPr lang="cs-CZ" sz="3200" b="1" dirty="0"/>
              <a:t>papírem na řad</a:t>
            </a:r>
            <a:r>
              <a:rPr lang="cs-CZ" sz="3200" dirty="0"/>
              <a:t>. V rubopisu listinného dluhopisu se uvede identifikace nabyvatele.</a:t>
            </a:r>
            <a:endParaRPr lang="cs-CZ" altLang="cs-CZ" sz="2400" dirty="0"/>
          </a:p>
        </p:txBody>
      </p:sp>
    </p:spTree>
    <p:extLst>
      <p:ext uri="{BB962C8B-B14F-4D97-AF65-F5344CB8AC3E}">
        <p14:creationId xmlns:p14="http://schemas.microsoft.com/office/powerpoint/2010/main" val="24520057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a:extLst>
              <a:ext uri="{FF2B5EF4-FFF2-40B4-BE49-F238E27FC236}">
                <a16:creationId xmlns:a16="http://schemas.microsoft.com/office/drawing/2014/main" id="{3BD78BFB-BB64-4510-8D04-E6592807E09E}"/>
              </a:ext>
            </a:extLst>
          </p:cNvPr>
          <p:cNvSpPr>
            <a:spLocks noGrp="1"/>
          </p:cNvSpPr>
          <p:nvPr>
            <p:ph type="title"/>
          </p:nvPr>
        </p:nvSpPr>
        <p:spPr/>
        <p:txBody>
          <a:bodyPr/>
          <a:lstStyle/>
          <a:p>
            <a:pPr eaLnBrk="1" hangingPunct="1"/>
            <a:r>
              <a:rPr lang="cs-CZ" altLang="cs-CZ" dirty="0">
                <a:solidFill>
                  <a:schemeClr val="tx2">
                    <a:lumMod val="60000"/>
                    <a:lumOff val="40000"/>
                  </a:schemeClr>
                </a:solidFill>
              </a:rPr>
              <a:t>Určení formy u </a:t>
            </a:r>
            <a:r>
              <a:rPr lang="cs-CZ" altLang="cs-CZ" dirty="0" err="1">
                <a:solidFill>
                  <a:schemeClr val="tx2">
                    <a:lumMod val="60000"/>
                    <a:lumOff val="40000"/>
                  </a:schemeClr>
                </a:solidFill>
              </a:rPr>
              <a:t>inominátu</a:t>
            </a:r>
            <a:endParaRPr lang="en-US" altLang="cs-CZ" dirty="0">
              <a:solidFill>
                <a:schemeClr val="tx2">
                  <a:lumMod val="60000"/>
                  <a:lumOff val="40000"/>
                </a:schemeClr>
              </a:solidFill>
            </a:endParaRPr>
          </a:p>
        </p:txBody>
      </p:sp>
      <p:sp>
        <p:nvSpPr>
          <p:cNvPr id="99331" name="Rectangle 3">
            <a:extLst>
              <a:ext uri="{FF2B5EF4-FFF2-40B4-BE49-F238E27FC236}">
                <a16:creationId xmlns:a16="http://schemas.microsoft.com/office/drawing/2014/main" id="{9ADEC25E-471B-40D4-AFE9-60DEAFFF9739}"/>
              </a:ext>
            </a:extLst>
          </p:cNvPr>
          <p:cNvSpPr>
            <a:spLocks noGrp="1" noChangeArrowheads="1"/>
          </p:cNvSpPr>
          <p:nvPr>
            <p:ph sz="quarter" idx="1"/>
          </p:nvPr>
        </p:nvSpPr>
        <p:spPr>
          <a:xfrm>
            <a:off x="433633" y="1338606"/>
            <a:ext cx="9777167" cy="5293970"/>
          </a:xfrm>
        </p:spPr>
        <p:txBody>
          <a:bodyPr>
            <a:normAutofit/>
          </a:bodyPr>
          <a:lstStyle/>
          <a:p>
            <a:pPr marL="274320" indent="-274320" fontAlgn="auto">
              <a:lnSpc>
                <a:spcPct val="80000"/>
              </a:lnSpc>
              <a:spcAft>
                <a:spcPts val="0"/>
              </a:spcAft>
              <a:buNone/>
              <a:defRPr/>
            </a:pPr>
            <a:endParaRPr lang="cs-CZ" sz="2400" dirty="0"/>
          </a:p>
          <a:p>
            <a:pPr marL="274320" indent="-274320" fontAlgn="auto">
              <a:spcAft>
                <a:spcPts val="0"/>
              </a:spcAft>
              <a:buNone/>
              <a:defRPr/>
            </a:pPr>
            <a:r>
              <a:rPr lang="cs-CZ" b="1" dirty="0"/>
              <a:t>§ 518 II OZ</a:t>
            </a:r>
          </a:p>
          <a:p>
            <a:pPr marL="274320" indent="-274320" fontAlgn="auto">
              <a:spcAft>
                <a:spcPts val="0"/>
              </a:spcAft>
              <a:buNone/>
              <a:defRPr/>
            </a:pPr>
            <a:endParaRPr lang="cs-CZ" dirty="0"/>
          </a:p>
          <a:p>
            <a:pPr marL="274320" indent="-274320" fontAlgn="auto">
              <a:spcAft>
                <a:spcPts val="0"/>
              </a:spcAft>
              <a:buNone/>
              <a:defRPr/>
            </a:pPr>
            <a:r>
              <a:rPr lang="cs-CZ" dirty="0"/>
              <a:t>Obsahuje-li cenný papír jméno oprávněné osoby, má se za to, že se jedná o cenný papír na řad. Neobsahuje-li cenný papír jméno oprávněné osoby, platí, že se jedná o cenný papír na doručitele.</a:t>
            </a:r>
            <a:endParaRPr lang="cs-CZ" altLang="cs-CZ" dirty="0"/>
          </a:p>
        </p:txBody>
      </p:sp>
    </p:spTree>
    <p:extLst>
      <p:ext uri="{BB962C8B-B14F-4D97-AF65-F5344CB8AC3E}">
        <p14:creationId xmlns:p14="http://schemas.microsoft.com/office/powerpoint/2010/main" val="20233686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FCDBCC43-99E7-4050-AB33-4B3EACFDD5E7}"/>
              </a:ext>
            </a:extLst>
          </p:cNvPr>
          <p:cNvSpPr>
            <a:spLocks noGrp="1" noChangeArrowheads="1"/>
          </p:cNvSpPr>
          <p:nvPr>
            <p:ph type="title"/>
          </p:nvPr>
        </p:nvSpPr>
        <p:spPr>
          <a:xfrm>
            <a:off x="820132" y="228601"/>
            <a:ext cx="9539893" cy="1298575"/>
          </a:xfrm>
        </p:spPr>
        <p:txBody>
          <a:bodyPr>
            <a:normAutofit/>
          </a:bodyPr>
          <a:lstStyle/>
          <a:p>
            <a:pPr fontAlgn="auto">
              <a:spcAft>
                <a:spcPts val="0"/>
              </a:spcAft>
              <a:defRPr/>
            </a:pPr>
            <a:r>
              <a:rPr lang="cs-CZ" dirty="0"/>
              <a:t>Praktický význam formy – indosatář v. postupník (cesionář)</a:t>
            </a:r>
            <a:endParaRPr lang="en-US" dirty="0"/>
          </a:p>
        </p:txBody>
      </p:sp>
      <p:sp>
        <p:nvSpPr>
          <p:cNvPr id="121859" name="Rectangle 3">
            <a:extLst>
              <a:ext uri="{FF2B5EF4-FFF2-40B4-BE49-F238E27FC236}">
                <a16:creationId xmlns:a16="http://schemas.microsoft.com/office/drawing/2014/main" id="{4FF87A6A-58E1-44F2-B4F8-64530E15961B}"/>
              </a:ext>
            </a:extLst>
          </p:cNvPr>
          <p:cNvSpPr>
            <a:spLocks noGrp="1"/>
          </p:cNvSpPr>
          <p:nvPr>
            <p:ph sz="quarter" idx="1"/>
          </p:nvPr>
        </p:nvSpPr>
        <p:spPr>
          <a:xfrm>
            <a:off x="197963" y="1527175"/>
            <a:ext cx="11528981" cy="4889500"/>
          </a:xfrm>
        </p:spPr>
        <p:txBody>
          <a:bodyPr/>
          <a:lstStyle/>
          <a:p>
            <a:pPr algn="just" eaLnBrk="1" hangingPunct="1">
              <a:lnSpc>
                <a:spcPct val="80000"/>
              </a:lnSpc>
              <a:buFontTx/>
              <a:buNone/>
            </a:pPr>
            <a:r>
              <a:rPr lang="cs-CZ" altLang="cs-CZ" b="1" dirty="0"/>
              <a:t>Indosament:</a:t>
            </a:r>
            <a:r>
              <a:rPr lang="cs-CZ" altLang="cs-CZ" dirty="0"/>
              <a:t> § 11 ZSŠ (1) Každou směnku, i když nebyla vystavena na řad, lze převést indosamentem (rubopisem).</a:t>
            </a:r>
          </a:p>
          <a:p>
            <a:pPr eaLnBrk="1" hangingPunct="1">
              <a:lnSpc>
                <a:spcPct val="80000"/>
              </a:lnSpc>
              <a:buFontTx/>
              <a:buNone/>
            </a:pPr>
            <a:r>
              <a:rPr lang="cs-CZ" altLang="cs-CZ" dirty="0"/>
              <a:t>	(2) Pojal-li výstavce do směnky slova "nikoli na řad" nebo jinou doložku stejného významu, lze převést směnku jen ve formě a s účinky obyčejného postupu (</a:t>
            </a:r>
            <a:r>
              <a:rPr lang="cs-CZ" altLang="cs-CZ" dirty="0" err="1"/>
              <a:t>cesse</a:t>
            </a:r>
            <a:r>
              <a:rPr lang="cs-CZ" altLang="cs-CZ" dirty="0"/>
              <a:t>).</a:t>
            </a:r>
          </a:p>
          <a:p>
            <a:pPr eaLnBrk="1" hangingPunct="1">
              <a:lnSpc>
                <a:spcPct val="80000"/>
              </a:lnSpc>
              <a:buFontTx/>
              <a:buNone/>
            </a:pPr>
            <a:r>
              <a:rPr lang="cs-CZ" altLang="cs-CZ" dirty="0"/>
              <a:t>§ 17 ZSŠ Kdo je žalován ze směnky, nemůže činit majiteli námitky, které se zakládají na jeho vlastních vztazích k výstavci nebo k dřívějším majitelům, ledaže majitel při nabývání směnky jednal vědomě na škodu dlužníka. </a:t>
            </a:r>
          </a:p>
          <a:p>
            <a:pPr>
              <a:lnSpc>
                <a:spcPct val="80000"/>
              </a:lnSpc>
              <a:buNone/>
            </a:pPr>
            <a:endParaRPr lang="cs-CZ" dirty="0"/>
          </a:p>
          <a:p>
            <a:pPr marL="72000" indent="0">
              <a:lnSpc>
                <a:spcPct val="100000"/>
              </a:lnSpc>
              <a:buNone/>
            </a:pPr>
            <a:r>
              <a:rPr lang="cs-CZ" b="1" dirty="0" err="1"/>
              <a:t>Cesse</a:t>
            </a:r>
            <a:r>
              <a:rPr lang="cs-CZ" b="1" dirty="0"/>
              <a:t>:</a:t>
            </a:r>
            <a:r>
              <a:rPr lang="cs-CZ" dirty="0"/>
              <a:t> Věřitel může celou pohledávku nebo její část postoupit smlouvou jako postupitel i bez souhlasu dlužníka jiné osobě (postupníkovi). § 1884</a:t>
            </a:r>
            <a:r>
              <a:rPr lang="cs-CZ" i="1" dirty="0"/>
              <a:t>(1)</a:t>
            </a:r>
            <a:r>
              <a:rPr lang="cs-CZ" dirty="0"/>
              <a:t> Dlužníku zůstávají i po postoupení zachovány námitky proti pohledávce, které měl v době postoupení.</a:t>
            </a:r>
          </a:p>
          <a:p>
            <a:pPr>
              <a:lnSpc>
                <a:spcPct val="80000"/>
              </a:lnSpc>
              <a:buNone/>
            </a:pPr>
            <a:endParaRPr lang="cs-CZ" altLang="cs-CZ" dirty="0"/>
          </a:p>
          <a:p>
            <a:pPr eaLnBrk="1" hangingPunct="1">
              <a:lnSpc>
                <a:spcPct val="80000"/>
              </a:lnSpc>
              <a:buFontTx/>
              <a:buNone/>
            </a:pPr>
            <a:endParaRPr lang="cs-CZ" altLang="cs-CZ" sz="2000" dirty="0"/>
          </a:p>
        </p:txBody>
      </p:sp>
    </p:spTree>
    <p:extLst>
      <p:ext uri="{BB962C8B-B14F-4D97-AF65-F5344CB8AC3E}">
        <p14:creationId xmlns:p14="http://schemas.microsoft.com/office/powerpoint/2010/main" val="28888377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a:extLst>
              <a:ext uri="{FF2B5EF4-FFF2-40B4-BE49-F238E27FC236}">
                <a16:creationId xmlns:a16="http://schemas.microsoft.com/office/drawing/2014/main" id="{DE8A1137-EB00-44A8-A16C-4F5041B1CC6E}"/>
              </a:ext>
            </a:extLst>
          </p:cNvPr>
          <p:cNvSpPr>
            <a:spLocks noGrp="1"/>
          </p:cNvSpPr>
          <p:nvPr>
            <p:ph type="title"/>
          </p:nvPr>
        </p:nvSpPr>
        <p:spPr/>
        <p:txBody>
          <a:bodyPr/>
          <a:lstStyle/>
          <a:p>
            <a:pPr eaLnBrk="1" hangingPunct="1"/>
            <a:r>
              <a:rPr lang="cs-CZ" altLang="cs-CZ" dirty="0">
                <a:solidFill>
                  <a:schemeClr val="tx2">
                    <a:lumMod val="60000"/>
                    <a:lumOff val="40000"/>
                  </a:schemeClr>
                </a:solidFill>
              </a:rPr>
              <a:t>Další praktické dopady</a:t>
            </a:r>
            <a:endParaRPr lang="en-US" altLang="cs-CZ" dirty="0">
              <a:solidFill>
                <a:schemeClr val="tx2">
                  <a:lumMod val="60000"/>
                  <a:lumOff val="40000"/>
                </a:schemeClr>
              </a:solidFill>
            </a:endParaRPr>
          </a:p>
        </p:txBody>
      </p:sp>
      <p:sp>
        <p:nvSpPr>
          <p:cNvPr id="123907" name="Rectangle 3">
            <a:extLst>
              <a:ext uri="{FF2B5EF4-FFF2-40B4-BE49-F238E27FC236}">
                <a16:creationId xmlns:a16="http://schemas.microsoft.com/office/drawing/2014/main" id="{91B07C0D-6CA2-4A96-8005-FA2BBE8BA7BF}"/>
              </a:ext>
            </a:extLst>
          </p:cNvPr>
          <p:cNvSpPr>
            <a:spLocks noGrp="1"/>
          </p:cNvSpPr>
          <p:nvPr>
            <p:ph sz="quarter" idx="1"/>
          </p:nvPr>
        </p:nvSpPr>
        <p:spPr>
          <a:xfrm>
            <a:off x="556181" y="1233488"/>
            <a:ext cx="9654619" cy="5472112"/>
          </a:xfrm>
        </p:spPr>
        <p:txBody>
          <a:bodyPr/>
          <a:lstStyle/>
          <a:p>
            <a:pPr algn="just" eaLnBrk="1" hangingPunct="1">
              <a:lnSpc>
                <a:spcPct val="80000"/>
              </a:lnSpc>
              <a:buFontTx/>
              <a:buNone/>
            </a:pPr>
            <a:r>
              <a:rPr lang="cs-CZ" altLang="cs-CZ" sz="2400" dirty="0"/>
              <a:t>	</a:t>
            </a:r>
          </a:p>
          <a:p>
            <a:pPr algn="just" eaLnBrk="1" hangingPunct="1">
              <a:lnSpc>
                <a:spcPct val="80000"/>
              </a:lnSpc>
              <a:buFontTx/>
              <a:buNone/>
            </a:pPr>
            <a:r>
              <a:rPr lang="cs-CZ" altLang="cs-CZ" sz="2400" dirty="0">
                <a:solidFill>
                  <a:schemeClr val="bg1"/>
                </a:solidFill>
              </a:rPr>
              <a:t>	</a:t>
            </a:r>
            <a:endParaRPr lang="cs-CZ" altLang="cs-CZ" dirty="0">
              <a:solidFill>
                <a:schemeClr val="bg1"/>
              </a:solidFill>
            </a:endParaRPr>
          </a:p>
          <a:p>
            <a:pPr algn="just" eaLnBrk="1" hangingPunct="1">
              <a:lnSpc>
                <a:spcPct val="80000"/>
              </a:lnSpc>
              <a:buFontTx/>
              <a:buNone/>
            </a:pPr>
            <a:r>
              <a:rPr lang="cs-CZ" altLang="cs-CZ" dirty="0">
                <a:solidFill>
                  <a:schemeClr val="bg1"/>
                </a:solidFill>
              </a:rPr>
              <a:t>	</a:t>
            </a:r>
            <a:r>
              <a:rPr lang="cs-CZ" altLang="cs-CZ" dirty="0"/>
              <a:t>Změní se účinností OZ odpověď na otázku, zda lze převádět postoupením pohledávky směnky, které rektadoložku neobsahují (běžné </a:t>
            </a:r>
            <a:r>
              <a:rPr lang="cs-CZ" altLang="cs-CZ" dirty="0" err="1"/>
              <a:t>ordresměnky</a:t>
            </a:r>
            <a:r>
              <a:rPr lang="cs-CZ" altLang="cs-CZ" dirty="0"/>
              <a:t>)?</a:t>
            </a:r>
          </a:p>
          <a:p>
            <a:pPr algn="just" eaLnBrk="1" hangingPunct="1">
              <a:lnSpc>
                <a:spcPct val="80000"/>
              </a:lnSpc>
              <a:buFontTx/>
              <a:buNone/>
            </a:pPr>
            <a:endParaRPr lang="cs-CZ" altLang="cs-CZ" dirty="0"/>
          </a:p>
          <a:p>
            <a:pPr algn="just" eaLnBrk="1" hangingPunct="1">
              <a:lnSpc>
                <a:spcPct val="80000"/>
              </a:lnSpc>
              <a:buFontTx/>
              <a:buNone/>
            </a:pPr>
            <a:r>
              <a:rPr lang="cs-CZ" altLang="cs-CZ" dirty="0"/>
              <a:t>	Jde nadále o vylučující se způsoby převodu?</a:t>
            </a:r>
          </a:p>
          <a:p>
            <a:pPr algn="just" eaLnBrk="1" hangingPunct="1">
              <a:lnSpc>
                <a:spcPct val="80000"/>
              </a:lnSpc>
              <a:buFontTx/>
              <a:buNone/>
            </a:pPr>
            <a:endParaRPr lang="cs-CZ" altLang="cs-CZ" sz="2400" dirty="0">
              <a:solidFill>
                <a:schemeClr val="bg1"/>
              </a:solidFill>
            </a:endParaRPr>
          </a:p>
          <a:p>
            <a:pPr algn="just" eaLnBrk="1" hangingPunct="1">
              <a:lnSpc>
                <a:spcPct val="80000"/>
              </a:lnSpc>
              <a:buFontTx/>
              <a:buNone/>
            </a:pPr>
            <a:r>
              <a:rPr lang="cs-CZ" altLang="cs-CZ" sz="2400" dirty="0">
                <a:solidFill>
                  <a:schemeClr val="bg1"/>
                </a:solidFill>
              </a:rPr>
              <a:t>	</a:t>
            </a:r>
          </a:p>
        </p:txBody>
      </p:sp>
    </p:spTree>
    <p:extLst>
      <p:ext uri="{BB962C8B-B14F-4D97-AF65-F5344CB8AC3E}">
        <p14:creationId xmlns:p14="http://schemas.microsoft.com/office/powerpoint/2010/main" val="37466224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a:extLst>
              <a:ext uri="{FF2B5EF4-FFF2-40B4-BE49-F238E27FC236}">
                <a16:creationId xmlns:a16="http://schemas.microsoft.com/office/drawing/2014/main" id="{30FF1198-E45C-434E-891A-BF883BDFF868}"/>
              </a:ext>
            </a:extLst>
          </p:cNvPr>
          <p:cNvSpPr>
            <a:spLocks noGrp="1"/>
          </p:cNvSpPr>
          <p:nvPr>
            <p:ph type="title"/>
          </p:nvPr>
        </p:nvSpPr>
        <p:spPr/>
        <p:txBody>
          <a:bodyPr/>
          <a:lstStyle/>
          <a:p>
            <a:pPr eaLnBrk="1" hangingPunct="1"/>
            <a:r>
              <a:rPr lang="cs-CZ" altLang="cs-CZ" sz="3600"/>
              <a:t>NS sp. zn. 29 Odo 1114/2004</a:t>
            </a:r>
            <a:endParaRPr lang="en-US" altLang="cs-CZ">
              <a:solidFill>
                <a:srgbClr val="7B9899"/>
              </a:solidFill>
            </a:endParaRPr>
          </a:p>
        </p:txBody>
      </p:sp>
      <p:sp>
        <p:nvSpPr>
          <p:cNvPr id="125955" name="Rectangle 3">
            <a:extLst>
              <a:ext uri="{FF2B5EF4-FFF2-40B4-BE49-F238E27FC236}">
                <a16:creationId xmlns:a16="http://schemas.microsoft.com/office/drawing/2014/main" id="{191A72D8-7AE1-45E9-ADF2-8EA71B380313}"/>
              </a:ext>
            </a:extLst>
          </p:cNvPr>
          <p:cNvSpPr>
            <a:spLocks noGrp="1"/>
          </p:cNvSpPr>
          <p:nvPr>
            <p:ph sz="quarter" idx="1"/>
          </p:nvPr>
        </p:nvSpPr>
        <p:spPr>
          <a:xfrm>
            <a:off x="537328" y="1233488"/>
            <a:ext cx="9673472" cy="5472112"/>
          </a:xfrm>
        </p:spPr>
        <p:txBody>
          <a:bodyPr/>
          <a:lstStyle/>
          <a:p>
            <a:pPr algn="just" eaLnBrk="1" hangingPunct="1">
              <a:lnSpc>
                <a:spcPct val="80000"/>
              </a:lnSpc>
              <a:buFontTx/>
              <a:buNone/>
            </a:pPr>
            <a:r>
              <a:rPr lang="cs-CZ" altLang="cs-CZ" sz="2400" dirty="0"/>
              <a:t>	</a:t>
            </a:r>
            <a:endParaRPr lang="cs-CZ" altLang="cs-CZ" sz="3200" dirty="0"/>
          </a:p>
          <a:p>
            <a:pPr algn="just" eaLnBrk="1" hangingPunct="1">
              <a:lnSpc>
                <a:spcPct val="80000"/>
              </a:lnSpc>
              <a:buFontTx/>
              <a:buNone/>
            </a:pPr>
            <a:r>
              <a:rPr lang="cs-CZ" altLang="cs-CZ" sz="3200" dirty="0">
                <a:solidFill>
                  <a:schemeClr val="bg1"/>
                </a:solidFill>
              </a:rPr>
              <a:t>	</a:t>
            </a:r>
            <a:r>
              <a:rPr lang="cs-CZ" altLang="cs-CZ" sz="3200" i="1" dirty="0"/>
              <a:t>„pro jednotlivé druhy CP se použije především úprava zvláštního zákona upravujícího příslušný druh cenného papíru, a nelze‑li některé otázky řešit podle příslušného zákona, použije se úprava zákona o cenných papírech. […] Z ustanovení § 18 zákona o cenných papírech vyplývá, že k převodu listinného cenného papíru na řad se kromě uzavření smlouvy o jeho převodu vyžaduje i rubopis. Z ustanovení § 18 a z poměru tohoto zákona k občanskému zákoníku tedy, za situace, kdy směnečný zákon neupravuje možnost převodu směnky na řad </a:t>
            </a:r>
            <a:r>
              <a:rPr lang="cs-CZ" altLang="cs-CZ" sz="3200" i="1" dirty="0" err="1"/>
              <a:t>cessí</a:t>
            </a:r>
            <a:r>
              <a:rPr lang="cs-CZ" altLang="cs-CZ" sz="3200" i="1" dirty="0"/>
              <a:t>, vyplývá, že směnku na řad smlouvou o postoupení pohledávky převést nelze.“</a:t>
            </a:r>
            <a:r>
              <a:rPr lang="cs-CZ" altLang="cs-CZ" sz="3200" dirty="0"/>
              <a:t> </a:t>
            </a:r>
            <a:endParaRPr lang="cs-CZ" altLang="cs-CZ" sz="3200" dirty="0">
              <a:solidFill>
                <a:schemeClr val="bg1"/>
              </a:solidFill>
            </a:endParaRPr>
          </a:p>
          <a:p>
            <a:pPr algn="just" eaLnBrk="1" hangingPunct="1">
              <a:lnSpc>
                <a:spcPct val="80000"/>
              </a:lnSpc>
              <a:buFontTx/>
              <a:buNone/>
            </a:pPr>
            <a:r>
              <a:rPr lang="cs-CZ" altLang="cs-CZ" sz="2400" dirty="0">
                <a:solidFill>
                  <a:schemeClr val="bg1"/>
                </a:solidFill>
              </a:rPr>
              <a:t>	</a:t>
            </a:r>
          </a:p>
        </p:txBody>
      </p:sp>
    </p:spTree>
    <p:extLst>
      <p:ext uri="{BB962C8B-B14F-4D97-AF65-F5344CB8AC3E}">
        <p14:creationId xmlns:p14="http://schemas.microsoft.com/office/powerpoint/2010/main" val="22958343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a:extLst>
              <a:ext uri="{FF2B5EF4-FFF2-40B4-BE49-F238E27FC236}">
                <a16:creationId xmlns:a16="http://schemas.microsoft.com/office/drawing/2014/main" id="{DE8A1137-EB00-44A8-A16C-4F5041B1CC6E}"/>
              </a:ext>
            </a:extLst>
          </p:cNvPr>
          <p:cNvSpPr>
            <a:spLocks noGrp="1"/>
          </p:cNvSpPr>
          <p:nvPr>
            <p:ph type="title"/>
          </p:nvPr>
        </p:nvSpPr>
        <p:spPr/>
        <p:txBody>
          <a:bodyPr/>
          <a:lstStyle/>
          <a:p>
            <a:pPr eaLnBrk="1" hangingPunct="1"/>
            <a:r>
              <a:rPr lang="cs-CZ" altLang="cs-CZ" dirty="0">
                <a:solidFill>
                  <a:schemeClr val="tx2">
                    <a:lumMod val="60000"/>
                    <a:lumOff val="40000"/>
                  </a:schemeClr>
                </a:solidFill>
              </a:rPr>
              <a:t>3 nespojené řeky?</a:t>
            </a:r>
            <a:endParaRPr lang="en-US" altLang="cs-CZ" dirty="0">
              <a:solidFill>
                <a:schemeClr val="tx2">
                  <a:lumMod val="60000"/>
                  <a:lumOff val="40000"/>
                </a:schemeClr>
              </a:solidFill>
            </a:endParaRPr>
          </a:p>
        </p:txBody>
      </p:sp>
      <p:sp>
        <p:nvSpPr>
          <p:cNvPr id="123907" name="Rectangle 3">
            <a:extLst>
              <a:ext uri="{FF2B5EF4-FFF2-40B4-BE49-F238E27FC236}">
                <a16:creationId xmlns:a16="http://schemas.microsoft.com/office/drawing/2014/main" id="{91B07C0D-6CA2-4A96-8005-FA2BBE8BA7BF}"/>
              </a:ext>
            </a:extLst>
          </p:cNvPr>
          <p:cNvSpPr>
            <a:spLocks noGrp="1"/>
          </p:cNvSpPr>
          <p:nvPr>
            <p:ph sz="quarter" idx="1"/>
          </p:nvPr>
        </p:nvSpPr>
        <p:spPr>
          <a:xfrm>
            <a:off x="556181" y="1233488"/>
            <a:ext cx="10689335" cy="5472112"/>
          </a:xfrm>
        </p:spPr>
        <p:txBody>
          <a:bodyPr/>
          <a:lstStyle/>
          <a:p>
            <a:pPr algn="just" eaLnBrk="1" hangingPunct="1">
              <a:lnSpc>
                <a:spcPct val="80000"/>
              </a:lnSpc>
              <a:buFontTx/>
              <a:buNone/>
            </a:pPr>
            <a:r>
              <a:rPr lang="cs-CZ" altLang="cs-CZ" sz="2400" dirty="0"/>
              <a:t>	</a:t>
            </a:r>
          </a:p>
          <a:p>
            <a:r>
              <a:rPr lang="cs-CZ" sz="2400" dirty="0"/>
              <a:t>§ 13 SŠZ V indosamentu nemusí být udán indosatář (na koho se směnka rubopisem převádí); indosament může záležet i v pouhém podpisu indosantově (nevyplněný indosament, blankoindosament). V posledním případě musí být indosament, aby byl platný, napsán na rub směnky nebo na přívěsek.</a:t>
            </a:r>
          </a:p>
          <a:p>
            <a:r>
              <a:rPr lang="cs-CZ" sz="2400" dirty="0"/>
              <a:t>§ 14. </a:t>
            </a:r>
            <a:r>
              <a:rPr lang="cs-CZ" sz="2400" i="1" dirty="0"/>
              <a:t>(2)</a:t>
            </a:r>
            <a:r>
              <a:rPr lang="cs-CZ" sz="2400" dirty="0"/>
              <a:t> Jde-li o blankoindosament, může majitel: </a:t>
            </a:r>
            <a:r>
              <a:rPr lang="cs-CZ" sz="2400" i="1" dirty="0"/>
              <a:t>a)</a:t>
            </a:r>
            <a:r>
              <a:rPr lang="cs-CZ" sz="2400" dirty="0"/>
              <a:t> vyplnit indosament svým jménem nebo jménem někoho jiného; </a:t>
            </a:r>
            <a:r>
              <a:rPr lang="cs-CZ" sz="2400" i="1" dirty="0"/>
              <a:t>b)</a:t>
            </a:r>
            <a:r>
              <a:rPr lang="cs-CZ" sz="2400" dirty="0"/>
              <a:t> dále indosovat směnku blankoindosamentem nebo na určitou osobu; </a:t>
            </a:r>
            <a:r>
              <a:rPr lang="cs-CZ" sz="2400" i="1" dirty="0"/>
              <a:t>c)</a:t>
            </a:r>
            <a:r>
              <a:rPr lang="cs-CZ" sz="2400" dirty="0"/>
              <a:t> odevzdat směnku osobě třetí, aniž blankoindosament vyplní a aniž směnku indosuje.</a:t>
            </a:r>
          </a:p>
          <a:p>
            <a:pPr algn="just" eaLnBrk="1" hangingPunct="1">
              <a:lnSpc>
                <a:spcPct val="80000"/>
              </a:lnSpc>
              <a:buFontTx/>
              <a:buNone/>
            </a:pPr>
            <a:endParaRPr lang="cs-CZ" altLang="cs-CZ" sz="2400" dirty="0">
              <a:solidFill>
                <a:schemeClr val="bg1"/>
              </a:solidFill>
            </a:endParaRPr>
          </a:p>
          <a:p>
            <a:pPr algn="just" eaLnBrk="1" hangingPunct="1">
              <a:lnSpc>
                <a:spcPct val="80000"/>
              </a:lnSpc>
              <a:buFontTx/>
              <a:buNone/>
            </a:pPr>
            <a:r>
              <a:rPr lang="cs-CZ" altLang="cs-CZ" sz="2400" dirty="0">
                <a:solidFill>
                  <a:schemeClr val="bg1"/>
                </a:solidFill>
              </a:rPr>
              <a:t>	</a:t>
            </a:r>
          </a:p>
        </p:txBody>
      </p:sp>
    </p:spTree>
    <p:extLst>
      <p:ext uri="{BB962C8B-B14F-4D97-AF65-F5344CB8AC3E}">
        <p14:creationId xmlns:p14="http://schemas.microsoft.com/office/powerpoint/2010/main" val="1835978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123FBF19-D683-4410-9E84-E3061B62E6D2}"/>
              </a:ext>
            </a:extLst>
          </p:cNvPr>
          <p:cNvSpPr>
            <a:spLocks noGrp="1"/>
          </p:cNvSpPr>
          <p:nvPr>
            <p:ph type="title"/>
          </p:nvPr>
        </p:nvSpPr>
        <p:spPr>
          <a:xfrm>
            <a:off x="641023" y="443060"/>
            <a:ext cx="9507865" cy="952106"/>
          </a:xfrm>
        </p:spPr>
        <p:txBody>
          <a:bodyPr/>
          <a:lstStyle/>
          <a:p>
            <a:pPr eaLnBrk="1" hangingPunct="1"/>
            <a:r>
              <a:rPr lang="cs-CZ" altLang="cs-CZ" dirty="0">
                <a:solidFill>
                  <a:schemeClr val="tx2">
                    <a:lumMod val="60000"/>
                    <a:lumOff val="40000"/>
                  </a:schemeClr>
                </a:solidFill>
              </a:rPr>
              <a:t>Aktuální úprava CP a ZCP</a:t>
            </a:r>
            <a:endParaRPr lang="en-US" altLang="cs-CZ" dirty="0">
              <a:solidFill>
                <a:schemeClr val="tx2">
                  <a:lumMod val="60000"/>
                  <a:lumOff val="40000"/>
                </a:schemeClr>
              </a:solidFill>
            </a:endParaRPr>
          </a:p>
        </p:txBody>
      </p:sp>
      <p:sp>
        <p:nvSpPr>
          <p:cNvPr id="19459" name="Rectangle 3">
            <a:extLst>
              <a:ext uri="{FF2B5EF4-FFF2-40B4-BE49-F238E27FC236}">
                <a16:creationId xmlns:a16="http://schemas.microsoft.com/office/drawing/2014/main" id="{11C85E1B-C0BC-4B8F-868C-330274171EF2}"/>
              </a:ext>
            </a:extLst>
          </p:cNvPr>
          <p:cNvSpPr>
            <a:spLocks noGrp="1"/>
          </p:cNvSpPr>
          <p:nvPr>
            <p:ph sz="quarter" idx="1"/>
          </p:nvPr>
        </p:nvSpPr>
        <p:spPr>
          <a:xfrm>
            <a:off x="546755" y="1687397"/>
            <a:ext cx="10708849" cy="4798243"/>
          </a:xfrm>
        </p:spPr>
        <p:txBody>
          <a:bodyPr/>
          <a:lstStyle/>
          <a:p>
            <a:pPr eaLnBrk="1" hangingPunct="1">
              <a:lnSpc>
                <a:spcPct val="90000"/>
              </a:lnSpc>
            </a:pPr>
            <a:r>
              <a:rPr lang="cs-CZ" altLang="cs-CZ" dirty="0"/>
              <a:t>Zrušena „ústava cenných papírů“ - </a:t>
            </a:r>
            <a:r>
              <a:rPr lang="cs-CZ" altLang="cs-CZ" dirty="0" err="1"/>
              <a:t>CenP</a:t>
            </a:r>
            <a:r>
              <a:rPr lang="cs-CZ" altLang="cs-CZ" dirty="0"/>
              <a:t>, zák. č. 591/1992 Sb. (ve znění novel)</a:t>
            </a:r>
          </a:p>
          <a:p>
            <a:pPr eaLnBrk="1" hangingPunct="1">
              <a:lnSpc>
                <a:spcPct val="90000"/>
              </a:lnSpc>
            </a:pPr>
            <a:endParaRPr lang="cs-CZ" altLang="cs-CZ" dirty="0"/>
          </a:p>
          <a:p>
            <a:pPr eaLnBrk="1" hangingPunct="1">
              <a:lnSpc>
                <a:spcPct val="90000"/>
              </a:lnSpc>
            </a:pPr>
            <a:r>
              <a:rPr lang="cs-CZ" altLang="cs-CZ" dirty="0"/>
              <a:t>Nově úprava některých typů CP plus nové CP (ZOK, OZ)</a:t>
            </a:r>
          </a:p>
          <a:p>
            <a:pPr eaLnBrk="1" hangingPunct="1">
              <a:lnSpc>
                <a:spcPct val="90000"/>
              </a:lnSpc>
            </a:pPr>
            <a:endParaRPr lang="cs-CZ" altLang="cs-CZ" dirty="0"/>
          </a:p>
          <a:p>
            <a:pPr eaLnBrk="1" hangingPunct="1">
              <a:lnSpc>
                <a:spcPct val="90000"/>
              </a:lnSpc>
            </a:pPr>
            <a:r>
              <a:rPr lang="cs-CZ" altLang="cs-CZ" dirty="0"/>
              <a:t>OZ: kupón (§ 523), náložný list (§ 2572), skladištní list (§ 2417) </a:t>
            </a:r>
          </a:p>
          <a:p>
            <a:pPr eaLnBrk="1" hangingPunct="1">
              <a:lnSpc>
                <a:spcPct val="90000"/>
              </a:lnSpc>
            </a:pPr>
            <a:endParaRPr lang="cs-CZ" altLang="cs-CZ" dirty="0"/>
          </a:p>
          <a:p>
            <a:pPr eaLnBrk="1" hangingPunct="1">
              <a:lnSpc>
                <a:spcPct val="90000"/>
              </a:lnSpc>
            </a:pPr>
            <a:r>
              <a:rPr lang="cs-CZ" altLang="cs-CZ" dirty="0"/>
              <a:t>ZPKT – ponechání dosavadní smíšené koncepce, význam zejména pro kapitálový trh (investiční cenné papíry)</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a:extLst>
              <a:ext uri="{FF2B5EF4-FFF2-40B4-BE49-F238E27FC236}">
                <a16:creationId xmlns:a16="http://schemas.microsoft.com/office/drawing/2014/main" id="{DE8A1137-EB00-44A8-A16C-4F5041B1CC6E}"/>
              </a:ext>
            </a:extLst>
          </p:cNvPr>
          <p:cNvSpPr>
            <a:spLocks noGrp="1"/>
          </p:cNvSpPr>
          <p:nvPr>
            <p:ph type="title"/>
          </p:nvPr>
        </p:nvSpPr>
        <p:spPr>
          <a:xfrm>
            <a:off x="720000" y="224589"/>
            <a:ext cx="10753200" cy="585537"/>
          </a:xfrm>
        </p:spPr>
        <p:txBody>
          <a:bodyPr/>
          <a:lstStyle/>
          <a:p>
            <a:pPr eaLnBrk="1" hangingPunct="1"/>
            <a:r>
              <a:rPr lang="cs-CZ" altLang="cs-CZ" dirty="0">
                <a:solidFill>
                  <a:schemeClr val="tx2">
                    <a:lumMod val="60000"/>
                    <a:lumOff val="40000"/>
                  </a:schemeClr>
                </a:solidFill>
              </a:rPr>
              <a:t>Záleží na cenném papíru</a:t>
            </a:r>
            <a:endParaRPr lang="en-US" altLang="cs-CZ" dirty="0">
              <a:solidFill>
                <a:schemeClr val="tx2">
                  <a:lumMod val="60000"/>
                  <a:lumOff val="40000"/>
                </a:schemeClr>
              </a:solidFill>
            </a:endParaRPr>
          </a:p>
        </p:txBody>
      </p:sp>
      <p:sp>
        <p:nvSpPr>
          <p:cNvPr id="123907" name="Rectangle 3">
            <a:extLst>
              <a:ext uri="{FF2B5EF4-FFF2-40B4-BE49-F238E27FC236}">
                <a16:creationId xmlns:a16="http://schemas.microsoft.com/office/drawing/2014/main" id="{91B07C0D-6CA2-4A96-8005-FA2BBE8BA7BF}"/>
              </a:ext>
            </a:extLst>
          </p:cNvPr>
          <p:cNvSpPr>
            <a:spLocks noGrp="1"/>
          </p:cNvSpPr>
          <p:nvPr>
            <p:ph sz="quarter" idx="1"/>
          </p:nvPr>
        </p:nvSpPr>
        <p:spPr>
          <a:xfrm>
            <a:off x="556181" y="1002632"/>
            <a:ext cx="10917019" cy="5855368"/>
          </a:xfrm>
        </p:spPr>
        <p:txBody>
          <a:bodyPr/>
          <a:lstStyle/>
          <a:p>
            <a:pPr algn="just" eaLnBrk="1" hangingPunct="1">
              <a:lnSpc>
                <a:spcPct val="80000"/>
              </a:lnSpc>
              <a:buFontTx/>
              <a:buNone/>
            </a:pPr>
            <a:r>
              <a:rPr lang="cs-CZ" altLang="cs-CZ" sz="2400" dirty="0"/>
              <a:t>	</a:t>
            </a:r>
            <a:r>
              <a:rPr lang="cs-CZ" sz="2400" dirty="0"/>
              <a:t>Je-li podíl společníka představován kmenovým listem, uvede se v rubopise </a:t>
            </a:r>
            <a:r>
              <a:rPr lang="cs-CZ" sz="2400" b="1" dirty="0"/>
              <a:t>jednoznačná identifikace nabyvatele</a:t>
            </a:r>
            <a:r>
              <a:rPr lang="cs-CZ" sz="2400" dirty="0"/>
              <a:t>.</a:t>
            </a:r>
          </a:p>
          <a:p>
            <a:r>
              <a:rPr lang="cs-CZ" sz="2400" dirty="0"/>
              <a:t>Akcie na jméno se převádí rubopisem, v němž se uvede</a:t>
            </a:r>
            <a:r>
              <a:rPr lang="cs-CZ" sz="2400" b="1" dirty="0"/>
              <a:t> jednoznačná identifikace nabyvatele</a:t>
            </a:r>
            <a:r>
              <a:rPr lang="cs-CZ" sz="2400" dirty="0"/>
              <a:t>.</a:t>
            </a:r>
          </a:p>
          <a:p>
            <a:r>
              <a:rPr lang="cs-CZ" sz="2400" dirty="0"/>
              <a:t>Dluhopis, který není zaknihovaným cenným papírem ani imobilizovaným cenným papírem (dále jen „listinný dluhopis“), je cenným papírem na řad. V rubopisu listinného dluhopisu se </a:t>
            </a:r>
            <a:r>
              <a:rPr lang="cs-CZ" sz="2400" b="1" dirty="0"/>
              <a:t>uvede identifikace nabyvatele.</a:t>
            </a:r>
          </a:p>
          <a:p>
            <a:pPr>
              <a:lnSpc>
                <a:spcPct val="100000"/>
              </a:lnSpc>
            </a:pPr>
            <a:r>
              <a:rPr lang="cs-CZ" sz="2400" dirty="0"/>
              <a:t>§ 3019 OZ Údaji, podle nichž lze člověka zjistit, jsou zejména jméno, bydliště a datum narození, popřípadě identifikující údaj podle jiného právního předpisu. Identifikujícím údajem právnické osoby nebo podnikatele je identifikační číslo osoby, bylo-li jim přiděleno.</a:t>
            </a:r>
          </a:p>
          <a:p>
            <a:r>
              <a:rPr lang="cs-CZ" sz="2400" dirty="0"/>
              <a:t>.</a:t>
            </a:r>
            <a:endParaRPr lang="cs-CZ" altLang="cs-CZ" sz="2400" dirty="0">
              <a:solidFill>
                <a:schemeClr val="bg1"/>
              </a:solidFill>
            </a:endParaRPr>
          </a:p>
          <a:p>
            <a:pPr algn="just" eaLnBrk="1" hangingPunct="1">
              <a:lnSpc>
                <a:spcPct val="80000"/>
              </a:lnSpc>
              <a:buFontTx/>
              <a:buNone/>
            </a:pPr>
            <a:r>
              <a:rPr lang="cs-CZ" altLang="cs-CZ" sz="2400" dirty="0">
                <a:solidFill>
                  <a:schemeClr val="bg1"/>
                </a:solidFill>
              </a:rPr>
              <a:t>	--</a:t>
            </a:r>
          </a:p>
        </p:txBody>
      </p:sp>
    </p:spTree>
    <p:extLst>
      <p:ext uri="{BB962C8B-B14F-4D97-AF65-F5344CB8AC3E}">
        <p14:creationId xmlns:p14="http://schemas.microsoft.com/office/powerpoint/2010/main" val="26236683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5322EA6B-A88F-4C6B-AE88-77613E9B903E}"/>
              </a:ext>
            </a:extLst>
          </p:cNvPr>
          <p:cNvSpPr>
            <a:spLocks noGrp="1"/>
          </p:cNvSpPr>
          <p:nvPr>
            <p:ph type="title"/>
          </p:nvPr>
        </p:nvSpPr>
        <p:spPr/>
        <p:txBody>
          <a:bodyPr/>
          <a:lstStyle/>
          <a:p>
            <a:pPr eaLnBrk="1" hangingPunct="1"/>
            <a:r>
              <a:rPr lang="cs-CZ" altLang="cs-CZ" dirty="0">
                <a:solidFill>
                  <a:schemeClr val="tx2">
                    <a:lumMod val="60000"/>
                    <a:lumOff val="40000"/>
                  </a:schemeClr>
                </a:solidFill>
              </a:rPr>
              <a:t>Typy cenných papírů</a:t>
            </a:r>
            <a:endParaRPr lang="en-US" altLang="cs-CZ" dirty="0">
              <a:solidFill>
                <a:schemeClr val="tx2">
                  <a:lumMod val="60000"/>
                  <a:lumOff val="40000"/>
                </a:schemeClr>
              </a:solidFill>
            </a:endParaRPr>
          </a:p>
        </p:txBody>
      </p:sp>
      <p:sp>
        <p:nvSpPr>
          <p:cNvPr id="46083" name="Rectangle 3">
            <a:extLst>
              <a:ext uri="{FF2B5EF4-FFF2-40B4-BE49-F238E27FC236}">
                <a16:creationId xmlns:a16="http://schemas.microsoft.com/office/drawing/2014/main" id="{50C1587B-ACCA-4D2E-B6F6-C6DA1C15A9B7}"/>
              </a:ext>
            </a:extLst>
          </p:cNvPr>
          <p:cNvSpPr>
            <a:spLocks noGrp="1"/>
          </p:cNvSpPr>
          <p:nvPr>
            <p:ph sz="quarter" idx="1"/>
          </p:nvPr>
        </p:nvSpPr>
        <p:spPr>
          <a:xfrm>
            <a:off x="720000" y="1600200"/>
            <a:ext cx="9490800" cy="4894868"/>
          </a:xfrm>
        </p:spPr>
        <p:txBody>
          <a:bodyPr/>
          <a:lstStyle/>
          <a:p>
            <a:pPr marL="72000" indent="0" eaLnBrk="1" hangingPunct="1">
              <a:buNone/>
            </a:pPr>
            <a:r>
              <a:rPr lang="cs-CZ" altLang="cs-CZ" dirty="0"/>
              <a:t>V minulosti demonstrativní výčet v § 1 odst. 1 </a:t>
            </a:r>
            <a:r>
              <a:rPr lang="cs-CZ" altLang="cs-CZ" dirty="0" err="1"/>
              <a:t>CenP</a:t>
            </a:r>
            <a:r>
              <a:rPr lang="cs-CZ" altLang="cs-CZ" dirty="0"/>
              <a:t>:</a:t>
            </a:r>
          </a:p>
          <a:p>
            <a:pPr lvl="1" eaLnBrk="1" hangingPunct="1"/>
            <a:r>
              <a:rPr lang="cs-CZ" altLang="cs-CZ" sz="2400" dirty="0"/>
              <a:t>akcie,</a:t>
            </a:r>
          </a:p>
          <a:p>
            <a:pPr lvl="1" eaLnBrk="1" hangingPunct="1"/>
            <a:r>
              <a:rPr lang="cs-CZ" altLang="cs-CZ" sz="2400" dirty="0"/>
              <a:t>zatímní listy</a:t>
            </a:r>
          </a:p>
          <a:p>
            <a:pPr lvl="1" eaLnBrk="1" hangingPunct="1"/>
            <a:r>
              <a:rPr lang="cs-CZ" altLang="cs-CZ" sz="2400" dirty="0"/>
              <a:t>poukázky na akcie, podílové listy, </a:t>
            </a:r>
          </a:p>
          <a:p>
            <a:pPr lvl="1" eaLnBrk="1" hangingPunct="1"/>
            <a:r>
              <a:rPr lang="cs-CZ" altLang="cs-CZ" sz="2400" dirty="0"/>
              <a:t>dluhopisy, investiční kupóny, </a:t>
            </a:r>
          </a:p>
          <a:p>
            <a:pPr lvl="1" eaLnBrk="1" hangingPunct="1"/>
            <a:r>
              <a:rPr lang="cs-CZ" altLang="cs-CZ" sz="2400" dirty="0"/>
              <a:t>kupóny, </a:t>
            </a:r>
          </a:p>
          <a:p>
            <a:pPr lvl="1" eaLnBrk="1" hangingPunct="1"/>
            <a:r>
              <a:rPr lang="cs-CZ" altLang="cs-CZ" sz="2400" dirty="0"/>
              <a:t>opční listy,</a:t>
            </a:r>
          </a:p>
          <a:p>
            <a:pPr lvl="1" eaLnBrk="1" hangingPunct="1"/>
            <a:r>
              <a:rPr lang="cs-CZ" altLang="cs-CZ" sz="2400" dirty="0"/>
              <a:t>směnky, šeky, </a:t>
            </a:r>
          </a:p>
          <a:p>
            <a:pPr lvl="1" eaLnBrk="1" hangingPunct="1"/>
            <a:r>
              <a:rPr lang="cs-CZ" altLang="cs-CZ" sz="2400" dirty="0"/>
              <a:t>náložné listy, skladištní listy,</a:t>
            </a:r>
          </a:p>
          <a:p>
            <a:pPr lvl="1" eaLnBrk="1" hangingPunct="1"/>
            <a:r>
              <a:rPr lang="cs-CZ" altLang="cs-CZ" sz="2400" dirty="0"/>
              <a:t>zemědělské skladní listy. </a:t>
            </a:r>
            <a:endParaRPr lang="en-US" altLang="cs-CZ" sz="24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F924281F-8BC9-466A-ACCB-1830B136ADCE}"/>
              </a:ext>
            </a:extLst>
          </p:cNvPr>
          <p:cNvSpPr>
            <a:spLocks noGrp="1"/>
          </p:cNvSpPr>
          <p:nvPr>
            <p:ph type="title"/>
          </p:nvPr>
        </p:nvSpPr>
        <p:spPr/>
        <p:txBody>
          <a:bodyPr/>
          <a:lstStyle/>
          <a:p>
            <a:pPr eaLnBrk="1" hangingPunct="1"/>
            <a:r>
              <a:rPr lang="cs-CZ" altLang="cs-CZ" dirty="0">
                <a:solidFill>
                  <a:schemeClr val="tx2">
                    <a:lumMod val="60000"/>
                    <a:lumOff val="40000"/>
                  </a:schemeClr>
                </a:solidFill>
              </a:rPr>
              <a:t>Druhy (typy) cenných papírů v SR</a:t>
            </a:r>
            <a:endParaRPr lang="en-US" altLang="cs-CZ" dirty="0">
              <a:solidFill>
                <a:schemeClr val="tx2">
                  <a:lumMod val="60000"/>
                  <a:lumOff val="40000"/>
                </a:schemeClr>
              </a:solidFill>
            </a:endParaRPr>
          </a:p>
        </p:txBody>
      </p:sp>
      <p:sp>
        <p:nvSpPr>
          <p:cNvPr id="48131" name="Rectangle 3">
            <a:extLst>
              <a:ext uri="{FF2B5EF4-FFF2-40B4-BE49-F238E27FC236}">
                <a16:creationId xmlns:a16="http://schemas.microsoft.com/office/drawing/2014/main" id="{4FE96DDB-E902-4935-89CC-C12527571894}"/>
              </a:ext>
            </a:extLst>
          </p:cNvPr>
          <p:cNvSpPr>
            <a:spLocks noGrp="1"/>
          </p:cNvSpPr>
          <p:nvPr>
            <p:ph sz="quarter" idx="1"/>
          </p:nvPr>
        </p:nvSpPr>
        <p:spPr>
          <a:xfrm>
            <a:off x="622169" y="1395167"/>
            <a:ext cx="11236751" cy="4878633"/>
          </a:xfrm>
        </p:spPr>
        <p:txBody>
          <a:bodyPr/>
          <a:lstStyle/>
          <a:p>
            <a:pPr eaLnBrk="1" hangingPunct="1"/>
            <a:r>
              <a:rPr lang="cs-CZ" altLang="cs-CZ" dirty="0"/>
              <a:t>Taxativní výčet v § 2 </a:t>
            </a:r>
            <a:r>
              <a:rPr lang="cs-CZ" altLang="cs-CZ" dirty="0" err="1"/>
              <a:t>sZCP</a:t>
            </a:r>
            <a:r>
              <a:rPr lang="cs-CZ" altLang="cs-CZ" dirty="0"/>
              <a:t>:</a:t>
            </a:r>
          </a:p>
          <a:p>
            <a:pPr eaLnBrk="1" hangingPunct="1"/>
            <a:r>
              <a:rPr lang="sk-SK" altLang="cs-CZ" dirty="0"/>
              <a:t>Sústavu cenných papierov tvoria tieto druhy cenných papierov: a) akcie, b) dočasné listy,  c) podielové listy, d) dlhopisy, e) vkladové listy,  f) pokladničné poukážky (§ 3), g) vkladné knižky,  h) kupóny (§ 4), i) zmenky, j) šeky, k) cestovné </a:t>
            </a:r>
            <a:r>
              <a:rPr lang="sk-SK" altLang="cs-CZ" dirty="0" err="1"/>
              <a:t>šeky,l</a:t>
            </a:r>
            <a:r>
              <a:rPr lang="sk-SK" altLang="cs-CZ" dirty="0"/>
              <a:t>) náložné listy, m) skladištné listy, n) skladiskové záložné listy, o) tovarové záložné listy, p) družstevné podielnické </a:t>
            </a:r>
            <a:r>
              <a:rPr lang="sk-SK" altLang="cs-CZ" dirty="0" err="1"/>
              <a:t>listy,r</a:t>
            </a:r>
            <a:r>
              <a:rPr lang="sk-SK" altLang="cs-CZ" dirty="0"/>
              <a:t>) investičné </a:t>
            </a:r>
            <a:r>
              <a:rPr lang="sk-SK" altLang="cs-CZ" dirty="0" err="1"/>
              <a:t>certifikáty,s</a:t>
            </a:r>
            <a:r>
              <a:rPr lang="sk-SK" altLang="cs-CZ" dirty="0"/>
              <a:t>) iný druh cenného papiera, </a:t>
            </a:r>
            <a:r>
              <a:rPr lang="sk-SK" altLang="cs-CZ" b="1" dirty="0"/>
              <a:t>ktorý za cenný papier vyhlási osobitný </a:t>
            </a:r>
            <a:r>
              <a:rPr lang="sk-SK" altLang="cs-CZ" dirty="0"/>
              <a:t>zákon.</a:t>
            </a:r>
            <a:endParaRPr lang="cs-CZ" altLang="cs-CZ" sz="18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9E4198E6-0F84-4659-9C22-47E6156C8997}"/>
              </a:ext>
            </a:extLst>
          </p:cNvPr>
          <p:cNvSpPr>
            <a:spLocks noGrp="1"/>
          </p:cNvSpPr>
          <p:nvPr>
            <p:ph type="title"/>
          </p:nvPr>
        </p:nvSpPr>
        <p:spPr/>
        <p:txBody>
          <a:bodyPr/>
          <a:lstStyle/>
          <a:p>
            <a:pPr eaLnBrk="1" hangingPunct="1"/>
            <a:r>
              <a:rPr lang="cs-CZ" altLang="cs-CZ" dirty="0">
                <a:solidFill>
                  <a:schemeClr val="tx2">
                    <a:lumMod val="60000"/>
                    <a:lumOff val="40000"/>
                  </a:schemeClr>
                </a:solidFill>
              </a:rPr>
              <a:t>Druhy (typy) CP po rekodifikaci</a:t>
            </a:r>
            <a:endParaRPr lang="en-US" altLang="cs-CZ" dirty="0">
              <a:solidFill>
                <a:schemeClr val="tx2">
                  <a:lumMod val="60000"/>
                  <a:lumOff val="40000"/>
                </a:schemeClr>
              </a:solidFill>
            </a:endParaRPr>
          </a:p>
        </p:txBody>
      </p:sp>
      <p:sp>
        <p:nvSpPr>
          <p:cNvPr id="23555" name="Rectangle 3">
            <a:extLst>
              <a:ext uri="{FF2B5EF4-FFF2-40B4-BE49-F238E27FC236}">
                <a16:creationId xmlns:a16="http://schemas.microsoft.com/office/drawing/2014/main" id="{3453841B-1A4F-4E5B-8EE2-91CC322AE424}"/>
              </a:ext>
            </a:extLst>
          </p:cNvPr>
          <p:cNvSpPr>
            <a:spLocks noGrp="1" noChangeArrowheads="1"/>
          </p:cNvSpPr>
          <p:nvPr>
            <p:ph sz="quarter" idx="1"/>
          </p:nvPr>
        </p:nvSpPr>
        <p:spPr>
          <a:xfrm>
            <a:off x="612742" y="1414021"/>
            <a:ext cx="9598058" cy="5443979"/>
          </a:xfrm>
        </p:spPr>
        <p:txBody>
          <a:bodyPr>
            <a:normAutofit fontScale="92500" lnSpcReduction="20000"/>
          </a:bodyPr>
          <a:lstStyle/>
          <a:p>
            <a:pPr marL="274320" indent="-274320" fontAlgn="auto">
              <a:spcAft>
                <a:spcPts val="0"/>
              </a:spcAft>
              <a:buFont typeface="Wingdings 3"/>
              <a:buChar char=""/>
              <a:defRPr/>
            </a:pPr>
            <a:r>
              <a:rPr lang="cs-CZ" sz="2600" dirty="0"/>
              <a:t>OZ upravuje kupón (§ 523), skladištní list (§ 2417) a náložný list (§ 2572)</a:t>
            </a:r>
          </a:p>
          <a:p>
            <a:pPr marL="274320" indent="-274320" fontAlgn="auto">
              <a:spcAft>
                <a:spcPts val="0"/>
              </a:spcAft>
              <a:buFont typeface="Wingdings 3"/>
              <a:buChar char=""/>
              <a:defRPr/>
            </a:pPr>
            <a:r>
              <a:rPr lang="cs-CZ" sz="2600" dirty="0"/>
              <a:t>ZOK - kmenové listy (§ 137 ZOK), akcie (§ 256 </a:t>
            </a:r>
            <a:r>
              <a:rPr lang="cs-CZ" sz="2600" dirty="0" err="1"/>
              <a:t>an</a:t>
            </a:r>
            <a:r>
              <a:rPr lang="cs-CZ" sz="2600" dirty="0"/>
              <a:t>. ZOK), zatímní listy (§ 285 ZOK) a opční listy (§ 295 </a:t>
            </a:r>
            <a:r>
              <a:rPr lang="cs-CZ" sz="2600" dirty="0" err="1"/>
              <a:t>an</a:t>
            </a:r>
            <a:r>
              <a:rPr lang="cs-CZ" sz="2600" dirty="0"/>
              <a:t>. ZOK); plus definice účastnických cenných papírů (§ 245 ZOK)</a:t>
            </a:r>
          </a:p>
          <a:p>
            <a:pPr marL="274320" indent="-274320" fontAlgn="auto">
              <a:spcAft>
                <a:spcPts val="0"/>
              </a:spcAft>
              <a:buFont typeface="Wingdings 3"/>
              <a:buChar char=""/>
              <a:defRPr/>
            </a:pPr>
            <a:r>
              <a:rPr lang="cs-CZ" sz="2600" dirty="0"/>
              <a:t>směnky a šeky - zákon č. 191/1950 Sb., zákon směnečný a šekový, ve znění pozdějších předpisů</a:t>
            </a:r>
          </a:p>
          <a:p>
            <a:pPr marL="274320" indent="-274320" fontAlgn="auto">
              <a:spcAft>
                <a:spcPts val="0"/>
              </a:spcAft>
              <a:buFont typeface="Wingdings 3"/>
              <a:buChar char=""/>
              <a:defRPr/>
            </a:pPr>
            <a:r>
              <a:rPr lang="cs-CZ" sz="2600" dirty="0"/>
              <a:t>dluhopisy - zákon č. 190/2004 Sb., o dluhopisech</a:t>
            </a:r>
          </a:p>
          <a:p>
            <a:pPr marL="274320" indent="-274320" fontAlgn="auto">
              <a:spcAft>
                <a:spcPts val="0"/>
              </a:spcAft>
              <a:buFont typeface="Wingdings 3"/>
              <a:buChar char=""/>
              <a:defRPr/>
            </a:pPr>
            <a:r>
              <a:rPr lang="cs-CZ" sz="2600" dirty="0"/>
              <a:t>zemědělské skladní listy – zák. č. 307/2000 Sb., o zemědělských skladních listech a zemědělských veřejných skladech (§ 4 cit. zákona)</a:t>
            </a:r>
          </a:p>
          <a:p>
            <a:pPr marL="274320" indent="-274320" fontAlgn="auto">
              <a:spcAft>
                <a:spcPts val="0"/>
              </a:spcAft>
              <a:buFont typeface="Wingdings 3"/>
              <a:buChar char=""/>
              <a:defRPr/>
            </a:pPr>
            <a:endParaRPr lang="cs-CZ" sz="2400" dirty="0"/>
          </a:p>
          <a:p>
            <a:pPr marL="0" indent="0" fontAlgn="auto">
              <a:spcAft>
                <a:spcPts val="0"/>
              </a:spcAft>
              <a:buNone/>
              <a:defRPr/>
            </a:pPr>
            <a:endParaRPr lang="en-US" sz="24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A78E5CA9-3121-4DAD-A82A-7EE17E2B7824}"/>
              </a:ext>
            </a:extLst>
          </p:cNvPr>
          <p:cNvSpPr>
            <a:spLocks noGrp="1"/>
          </p:cNvSpPr>
          <p:nvPr>
            <p:ph type="title"/>
          </p:nvPr>
        </p:nvSpPr>
        <p:spPr/>
        <p:txBody>
          <a:bodyPr/>
          <a:lstStyle/>
          <a:p>
            <a:pPr eaLnBrk="1" hangingPunct="1"/>
            <a:r>
              <a:rPr lang="cs-CZ" altLang="cs-CZ" dirty="0">
                <a:solidFill>
                  <a:schemeClr val="tx2">
                    <a:lumMod val="60000"/>
                    <a:lumOff val="40000"/>
                  </a:schemeClr>
                </a:solidFill>
              </a:rPr>
              <a:t>Druhy (typy) CP po rekodifikaci II</a:t>
            </a:r>
            <a:endParaRPr lang="en-US" altLang="cs-CZ" dirty="0">
              <a:solidFill>
                <a:schemeClr val="tx2">
                  <a:lumMod val="60000"/>
                  <a:lumOff val="40000"/>
                </a:schemeClr>
              </a:solidFill>
            </a:endParaRPr>
          </a:p>
        </p:txBody>
      </p:sp>
      <p:sp>
        <p:nvSpPr>
          <p:cNvPr id="23555" name="Rectangle 3">
            <a:extLst>
              <a:ext uri="{FF2B5EF4-FFF2-40B4-BE49-F238E27FC236}">
                <a16:creationId xmlns:a16="http://schemas.microsoft.com/office/drawing/2014/main" id="{DCCFE9C8-AD16-40C0-B71F-8E934B55FBC2}"/>
              </a:ext>
            </a:extLst>
          </p:cNvPr>
          <p:cNvSpPr>
            <a:spLocks noGrp="1" noChangeArrowheads="1"/>
          </p:cNvSpPr>
          <p:nvPr>
            <p:ph sz="quarter" idx="1"/>
          </p:nvPr>
        </p:nvSpPr>
        <p:spPr>
          <a:xfrm>
            <a:off x="433632" y="1498862"/>
            <a:ext cx="11039567" cy="5359138"/>
          </a:xfrm>
        </p:spPr>
        <p:txBody>
          <a:bodyPr>
            <a:normAutofit/>
          </a:bodyPr>
          <a:lstStyle/>
          <a:p>
            <a:pPr marL="274320" indent="-274320" fontAlgn="auto">
              <a:spcAft>
                <a:spcPts val="0"/>
              </a:spcAft>
              <a:buFont typeface="Wingdings 3"/>
              <a:buChar char=""/>
              <a:defRPr/>
            </a:pPr>
            <a:r>
              <a:rPr lang="cs-CZ" sz="2400" dirty="0"/>
              <a:t>Investiční listy - (zákon o investičních společnostech a investičních fondech)</a:t>
            </a:r>
          </a:p>
          <a:p>
            <a:pPr marL="274320" indent="-274320" fontAlgn="auto">
              <a:spcAft>
                <a:spcPts val="0"/>
              </a:spcAft>
              <a:buFont typeface="Wingdings 3"/>
              <a:buChar char=""/>
              <a:defRPr/>
            </a:pPr>
            <a:r>
              <a:rPr lang="cs-CZ" sz="2400" dirty="0"/>
              <a:t>nominálně je nadále součástí českého práva i investiční kupón (§ 22 zákona č. 92/1991 Sb., o podmínkách převodu majetku státu na jiné osoby)</a:t>
            </a:r>
          </a:p>
          <a:p>
            <a:pPr marL="274320" indent="-274320" fontAlgn="auto">
              <a:spcAft>
                <a:spcPts val="0"/>
              </a:spcAft>
              <a:buFont typeface="Wingdings 3"/>
              <a:buChar char=""/>
              <a:defRPr/>
            </a:pPr>
            <a:r>
              <a:rPr lang="cs-CZ" sz="2400" dirty="0"/>
              <a:t>cestovní šek doposud upravený v § 720 obchodního zákoníku již není výslovně upraven</a:t>
            </a:r>
          </a:p>
          <a:p>
            <a:pPr marL="274320" indent="-274320" fontAlgn="auto">
              <a:spcAft>
                <a:spcPts val="0"/>
              </a:spcAft>
              <a:buFont typeface="Wingdings 3"/>
              <a:buChar char=""/>
              <a:defRPr/>
            </a:pPr>
            <a:r>
              <a:rPr lang="cs-CZ" sz="2400" dirty="0"/>
              <a:t>další prameny: vyhlášené mezinárodní smlouvy (přeprava), konosamenty a další specifické druhy náložných či nákladních listů a obdobných dokumentů naplňujících znaky cenného papíru</a:t>
            </a:r>
          </a:p>
          <a:p>
            <a:pPr marL="274320" indent="-274320" fontAlgn="auto">
              <a:spcAft>
                <a:spcPts val="0"/>
              </a:spcAft>
              <a:buFont typeface="Wingdings 3"/>
              <a:buChar char=""/>
              <a:defRPr/>
            </a:pPr>
            <a:endParaRPr lang="cs-CZ" sz="2400" dirty="0"/>
          </a:p>
          <a:p>
            <a:pPr marL="0" indent="0" fontAlgn="auto">
              <a:spcAft>
                <a:spcPts val="0"/>
              </a:spcAft>
              <a:buNone/>
              <a:defRPr/>
            </a:pPr>
            <a:endParaRPr lang="en-US" sz="24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BE6EF506-C086-4DC1-8303-54618FABD69C}"/>
              </a:ext>
            </a:extLst>
          </p:cNvPr>
          <p:cNvSpPr>
            <a:spLocks noGrp="1"/>
          </p:cNvSpPr>
          <p:nvPr>
            <p:ph type="title"/>
          </p:nvPr>
        </p:nvSpPr>
        <p:spPr/>
        <p:txBody>
          <a:bodyPr/>
          <a:lstStyle/>
          <a:p>
            <a:pPr eaLnBrk="1" hangingPunct="1"/>
            <a:r>
              <a:rPr lang="cs-CZ" altLang="cs-CZ" dirty="0" err="1">
                <a:solidFill>
                  <a:schemeClr val="tx2">
                    <a:lumMod val="60000"/>
                    <a:lumOff val="40000"/>
                  </a:schemeClr>
                </a:solidFill>
              </a:rPr>
              <a:t>Inominátní</a:t>
            </a:r>
            <a:r>
              <a:rPr lang="cs-CZ" altLang="cs-CZ" dirty="0">
                <a:solidFill>
                  <a:schemeClr val="tx2">
                    <a:lumMod val="60000"/>
                    <a:lumOff val="40000"/>
                  </a:schemeClr>
                </a:solidFill>
              </a:rPr>
              <a:t> cenné papíry</a:t>
            </a:r>
            <a:endParaRPr lang="en-US" altLang="cs-CZ" dirty="0">
              <a:solidFill>
                <a:schemeClr val="tx2">
                  <a:lumMod val="60000"/>
                  <a:lumOff val="40000"/>
                </a:schemeClr>
              </a:solidFill>
            </a:endParaRPr>
          </a:p>
        </p:txBody>
      </p:sp>
      <p:sp>
        <p:nvSpPr>
          <p:cNvPr id="58371" name="Rectangle 3">
            <a:extLst>
              <a:ext uri="{FF2B5EF4-FFF2-40B4-BE49-F238E27FC236}">
                <a16:creationId xmlns:a16="http://schemas.microsoft.com/office/drawing/2014/main" id="{3EC17514-DB90-45C5-866C-B80D5445DD73}"/>
              </a:ext>
            </a:extLst>
          </p:cNvPr>
          <p:cNvSpPr>
            <a:spLocks noGrp="1"/>
          </p:cNvSpPr>
          <p:nvPr>
            <p:ph sz="quarter" idx="1"/>
          </p:nvPr>
        </p:nvSpPr>
        <p:spPr>
          <a:xfrm>
            <a:off x="801278" y="1600200"/>
            <a:ext cx="9409522" cy="4673600"/>
          </a:xfrm>
        </p:spPr>
        <p:txBody>
          <a:bodyPr/>
          <a:lstStyle/>
          <a:p>
            <a:pPr algn="just" eaLnBrk="1" hangingPunct="1">
              <a:buFont typeface="Wingdings 2" panose="05020102010507070707" pitchFamily="18" charset="2"/>
              <a:buNone/>
            </a:pPr>
            <a:r>
              <a:rPr lang="cs-CZ" altLang="cs-CZ" dirty="0">
                <a:solidFill>
                  <a:schemeClr val="bg1"/>
                </a:solidFill>
              </a:rPr>
              <a:t>	</a:t>
            </a:r>
            <a:r>
              <a:rPr lang="cs-CZ" altLang="cs-CZ" dirty="0"/>
              <a:t>§ 515</a:t>
            </a:r>
          </a:p>
          <a:p>
            <a:pPr algn="just" eaLnBrk="1" hangingPunct="1"/>
            <a:endParaRPr lang="cs-CZ" altLang="cs-CZ" dirty="0"/>
          </a:p>
          <a:p>
            <a:pPr algn="just" eaLnBrk="1" hangingPunct="1">
              <a:buFont typeface="Wingdings 2" panose="05020102010507070707" pitchFamily="18" charset="2"/>
              <a:buNone/>
            </a:pPr>
            <a:r>
              <a:rPr lang="cs-CZ" altLang="cs-CZ" dirty="0"/>
              <a:t>	Nevydal-li emitent cenný papír jako druh s náležitostmi zvlášť upravenými zákonem, musí listina určit alespoň odkazem na emisní podmínky právo, které je s cenným papírem spojeno, a údaj o emitentovi.</a:t>
            </a:r>
            <a:endParaRPr lang="en-US" altLang="cs-CZ" sz="24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A1D2105B-113D-4448-909A-7166D3E49151}"/>
              </a:ext>
            </a:extLst>
          </p:cNvPr>
          <p:cNvSpPr>
            <a:spLocks noGrp="1"/>
          </p:cNvSpPr>
          <p:nvPr>
            <p:ph type="title"/>
          </p:nvPr>
        </p:nvSpPr>
        <p:spPr>
          <a:xfrm>
            <a:off x="720000" y="348792"/>
            <a:ext cx="10753200" cy="822784"/>
          </a:xfrm>
        </p:spPr>
        <p:txBody>
          <a:bodyPr/>
          <a:lstStyle/>
          <a:p>
            <a:pPr eaLnBrk="1" hangingPunct="1"/>
            <a:r>
              <a:rPr lang="cs-CZ" altLang="cs-CZ" dirty="0">
                <a:solidFill>
                  <a:schemeClr val="tx2">
                    <a:lumMod val="60000"/>
                    <a:lumOff val="40000"/>
                  </a:schemeClr>
                </a:solidFill>
              </a:rPr>
              <a:t>Příklad: dluhopis v. certifikát</a:t>
            </a:r>
            <a:endParaRPr lang="en-US" altLang="cs-CZ" dirty="0">
              <a:solidFill>
                <a:schemeClr val="tx2">
                  <a:lumMod val="60000"/>
                  <a:lumOff val="40000"/>
                </a:schemeClr>
              </a:solidFill>
            </a:endParaRPr>
          </a:p>
        </p:txBody>
      </p:sp>
      <p:sp>
        <p:nvSpPr>
          <p:cNvPr id="62467" name="Rectangle 3">
            <a:extLst>
              <a:ext uri="{FF2B5EF4-FFF2-40B4-BE49-F238E27FC236}">
                <a16:creationId xmlns:a16="http://schemas.microsoft.com/office/drawing/2014/main" id="{B526825F-142F-4389-89CC-353208C4453F}"/>
              </a:ext>
            </a:extLst>
          </p:cNvPr>
          <p:cNvSpPr>
            <a:spLocks noGrp="1" noChangeArrowheads="1"/>
          </p:cNvSpPr>
          <p:nvPr>
            <p:ph sz="quarter" idx="1"/>
          </p:nvPr>
        </p:nvSpPr>
        <p:spPr>
          <a:xfrm>
            <a:off x="719999" y="1219201"/>
            <a:ext cx="10940957" cy="5568098"/>
          </a:xfrm>
        </p:spPr>
        <p:txBody>
          <a:bodyPr>
            <a:normAutofit/>
          </a:bodyPr>
          <a:lstStyle/>
          <a:p>
            <a:pPr marL="274320" indent="-274320" fontAlgn="auto">
              <a:spcAft>
                <a:spcPts val="0"/>
              </a:spcAft>
              <a:buFont typeface="Wingdings 3"/>
              <a:buChar char=""/>
              <a:defRPr/>
            </a:pPr>
            <a:r>
              <a:rPr lang="cs-CZ" altLang="cs-CZ" dirty="0"/>
              <a:t>Definice dluhopisu</a:t>
            </a:r>
          </a:p>
          <a:p>
            <a:pPr marL="274320" indent="-274320" fontAlgn="auto">
              <a:spcAft>
                <a:spcPts val="0"/>
              </a:spcAft>
              <a:buFont typeface="Wingdings 3"/>
              <a:buChar char=""/>
              <a:defRPr/>
            </a:pPr>
            <a:endParaRPr lang="cs-CZ" altLang="cs-CZ" dirty="0"/>
          </a:p>
          <a:p>
            <a:pPr marL="274320" indent="-274320" fontAlgn="auto">
              <a:spcAft>
                <a:spcPts val="0"/>
              </a:spcAft>
              <a:buFont typeface="Wingdings 3"/>
              <a:buChar char=""/>
              <a:defRPr/>
            </a:pPr>
            <a:r>
              <a:rPr lang="cs-CZ" dirty="0"/>
              <a:t>Dluhopis je cenný papír nebo zaknihovaný cenný papír, s nímž je spojeno právo na splacení </a:t>
            </a:r>
            <a:r>
              <a:rPr lang="cs-CZ" b="1" dirty="0"/>
              <a:t>určité dlužné částky odpovídající jmenovité hodnotě jeho emitentem, a to najednou nebo postupně k určitému okamžiku</a:t>
            </a:r>
            <a:r>
              <a:rPr lang="cs-CZ" dirty="0"/>
              <a:t>, a popřípadě i další práva plynoucí ze zákona nebo z emisních podmínek dluhopisu</a:t>
            </a:r>
            <a:endParaRPr lang="cs-CZ" altLang="cs-CZ" dirty="0"/>
          </a:p>
          <a:p>
            <a:pPr marL="274320" indent="-274320" fontAlgn="auto">
              <a:spcAft>
                <a:spcPts val="0"/>
              </a:spcAft>
              <a:buFont typeface="Wingdings 3"/>
              <a:buChar char=""/>
              <a:defRPr/>
            </a:pPr>
            <a:endParaRPr lang="cs-CZ" dirty="0"/>
          </a:p>
          <a:p>
            <a:pPr marL="274320" indent="-274320" fontAlgn="auto">
              <a:spcAft>
                <a:spcPts val="0"/>
              </a:spcAft>
              <a:buFont typeface="Wingdings 3"/>
              <a:buChar char=""/>
              <a:defRPr/>
            </a:pPr>
            <a:endParaRPr lang="cs-CZ" altLang="cs-CZ" dirty="0"/>
          </a:p>
          <a:p>
            <a:pPr marL="274320" indent="-274320" fontAlgn="auto">
              <a:spcAft>
                <a:spcPts val="0"/>
              </a:spcAft>
              <a:buFont typeface="Wingdings 3"/>
              <a:buChar char=""/>
              <a:defRPr/>
            </a:pPr>
            <a:endParaRPr lang="cs-CZ" altLang="cs-CZ" dirty="0"/>
          </a:p>
        </p:txBody>
      </p:sp>
    </p:spTree>
    <p:extLst>
      <p:ext uri="{BB962C8B-B14F-4D97-AF65-F5344CB8AC3E}">
        <p14:creationId xmlns:p14="http://schemas.microsoft.com/office/powerpoint/2010/main" val="39922684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A1D2105B-113D-4448-909A-7166D3E49151}"/>
              </a:ext>
            </a:extLst>
          </p:cNvPr>
          <p:cNvSpPr>
            <a:spLocks noGrp="1"/>
          </p:cNvSpPr>
          <p:nvPr>
            <p:ph type="title"/>
          </p:nvPr>
        </p:nvSpPr>
        <p:spPr>
          <a:xfrm>
            <a:off x="720000" y="348792"/>
            <a:ext cx="10753200" cy="822784"/>
          </a:xfrm>
        </p:spPr>
        <p:txBody>
          <a:bodyPr/>
          <a:lstStyle/>
          <a:p>
            <a:pPr eaLnBrk="1" hangingPunct="1"/>
            <a:r>
              <a:rPr lang="cs-CZ" altLang="cs-CZ" dirty="0">
                <a:solidFill>
                  <a:schemeClr val="tx2">
                    <a:lumMod val="60000"/>
                    <a:lumOff val="40000"/>
                  </a:schemeClr>
                </a:solidFill>
              </a:rPr>
              <a:t>Podmíněný dluhový cenný papír</a:t>
            </a:r>
            <a:endParaRPr lang="en-US" altLang="cs-CZ" dirty="0">
              <a:solidFill>
                <a:schemeClr val="tx2">
                  <a:lumMod val="60000"/>
                  <a:lumOff val="40000"/>
                </a:schemeClr>
              </a:solidFill>
            </a:endParaRPr>
          </a:p>
        </p:txBody>
      </p:sp>
      <p:sp>
        <p:nvSpPr>
          <p:cNvPr id="62467" name="Rectangle 3">
            <a:extLst>
              <a:ext uri="{FF2B5EF4-FFF2-40B4-BE49-F238E27FC236}">
                <a16:creationId xmlns:a16="http://schemas.microsoft.com/office/drawing/2014/main" id="{B526825F-142F-4389-89CC-353208C4453F}"/>
              </a:ext>
            </a:extLst>
          </p:cNvPr>
          <p:cNvSpPr>
            <a:spLocks noGrp="1" noChangeArrowheads="1"/>
          </p:cNvSpPr>
          <p:nvPr>
            <p:ph sz="quarter" idx="1"/>
          </p:nvPr>
        </p:nvSpPr>
        <p:spPr>
          <a:xfrm>
            <a:off x="719999" y="1219200"/>
            <a:ext cx="11110640" cy="5638799"/>
          </a:xfrm>
        </p:spPr>
        <p:txBody>
          <a:bodyPr>
            <a:normAutofit/>
          </a:bodyPr>
          <a:lstStyle/>
          <a:p>
            <a:pPr marL="72000" indent="0">
              <a:buNone/>
            </a:pPr>
            <a:r>
              <a:rPr lang="cs-CZ" sz="2400" dirty="0"/>
              <a:t>§ 43 </a:t>
            </a:r>
            <a:r>
              <a:rPr lang="cs-CZ" sz="2400" dirty="0" err="1"/>
              <a:t>DluhZ</a:t>
            </a:r>
            <a:r>
              <a:rPr lang="cs-CZ" sz="2400" dirty="0"/>
              <a:t> </a:t>
            </a:r>
            <a:r>
              <a:rPr lang="cs-CZ" sz="2400" b="1" dirty="0"/>
              <a:t>Dluhopisům obdobné cenné papíry nebo zaknihované cenné papíry</a:t>
            </a:r>
          </a:p>
          <a:p>
            <a:r>
              <a:rPr lang="cs-CZ" sz="2400" i="1" dirty="0"/>
              <a:t>(1)</a:t>
            </a:r>
            <a:r>
              <a:rPr lang="cs-CZ" sz="2400" dirty="0"/>
              <a:t> CP nebo ZCP, který není vyměnitelným dluhopisem a s nímž je spojeno právo na splacení určité dlužné částky, které je byť jen částečně závislé na tom, zda určitá okolnost nastane nebo nenastane, se nepovažuje za dluhopis.</a:t>
            </a:r>
          </a:p>
          <a:p>
            <a:r>
              <a:rPr lang="cs-CZ" sz="2400" i="1" dirty="0"/>
              <a:t>(2)</a:t>
            </a:r>
            <a:r>
              <a:rPr lang="cs-CZ" sz="2400" dirty="0"/>
              <a:t> Pro CP nebo ZCP, s nímž je spojeno právo na splacení určité dlužné částky a který není dluhopisem, lze tento zákon nebo jeho jednotlivé ustanovení </a:t>
            </a:r>
            <a:r>
              <a:rPr lang="cs-CZ" sz="2400" b="1" dirty="0"/>
              <a:t>použít jen tehdy, dovolávají-li se toho emisní podmínky</a:t>
            </a:r>
            <a:r>
              <a:rPr lang="cs-CZ" sz="2400" dirty="0"/>
              <a:t> těchto cenných papírů nebo zaknihovaných cenných papírů; takový cenný papír nebo zaknihovaný cenný papír však nesmí obsahovat označení „dluhopis“.</a:t>
            </a:r>
            <a:endParaRPr lang="cs-CZ" altLang="cs-CZ" sz="2400" dirty="0"/>
          </a:p>
        </p:txBody>
      </p:sp>
    </p:spTree>
    <p:extLst>
      <p:ext uri="{BB962C8B-B14F-4D97-AF65-F5344CB8AC3E}">
        <p14:creationId xmlns:p14="http://schemas.microsoft.com/office/powerpoint/2010/main" val="23177986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A2F10D02-44AD-4BBC-A1F3-08A3A1C5AAE1}"/>
              </a:ext>
            </a:extLst>
          </p:cNvPr>
          <p:cNvSpPr>
            <a:spLocks noGrp="1"/>
          </p:cNvSpPr>
          <p:nvPr>
            <p:ph type="title"/>
          </p:nvPr>
        </p:nvSpPr>
        <p:spPr>
          <a:xfrm>
            <a:off x="688157" y="260349"/>
            <a:ext cx="9522643" cy="828678"/>
          </a:xfrm>
        </p:spPr>
        <p:txBody>
          <a:bodyPr/>
          <a:lstStyle/>
          <a:p>
            <a:pPr eaLnBrk="1" hangingPunct="1"/>
            <a:r>
              <a:rPr lang="cs-CZ" altLang="cs-CZ" dirty="0">
                <a:solidFill>
                  <a:schemeClr val="tx2">
                    <a:lumMod val="60000"/>
                    <a:lumOff val="40000"/>
                  </a:schemeClr>
                </a:solidFill>
              </a:rPr>
              <a:t>Certifikáty</a:t>
            </a:r>
            <a:endParaRPr lang="en-US" altLang="cs-CZ" dirty="0">
              <a:solidFill>
                <a:schemeClr val="tx2">
                  <a:lumMod val="60000"/>
                  <a:lumOff val="40000"/>
                </a:schemeClr>
              </a:solidFill>
            </a:endParaRPr>
          </a:p>
        </p:txBody>
      </p:sp>
      <p:sp>
        <p:nvSpPr>
          <p:cNvPr id="58371" name="Rectangle 3">
            <a:extLst>
              <a:ext uri="{FF2B5EF4-FFF2-40B4-BE49-F238E27FC236}">
                <a16:creationId xmlns:a16="http://schemas.microsoft.com/office/drawing/2014/main" id="{BFDAAF1C-AC94-4BDD-8647-F000A4DC255D}"/>
              </a:ext>
            </a:extLst>
          </p:cNvPr>
          <p:cNvSpPr>
            <a:spLocks noGrp="1" noChangeArrowheads="1"/>
          </p:cNvSpPr>
          <p:nvPr>
            <p:ph sz="quarter" idx="1"/>
          </p:nvPr>
        </p:nvSpPr>
        <p:spPr>
          <a:xfrm>
            <a:off x="461913" y="650450"/>
            <a:ext cx="10755984" cy="5947202"/>
          </a:xfrm>
        </p:spPr>
        <p:txBody>
          <a:bodyPr/>
          <a:lstStyle/>
          <a:p>
            <a:pPr algn="just">
              <a:defRPr/>
            </a:pPr>
            <a:r>
              <a:rPr lang="cs-CZ" dirty="0"/>
              <a:t>Investiční certifikáty jsou finanční instrumenty, jejichž cena se odvíjí od vývoje hodnoty podkladového aktiva. </a:t>
            </a:r>
          </a:p>
          <a:p>
            <a:pPr algn="just">
              <a:defRPr/>
            </a:pPr>
            <a:r>
              <a:rPr lang="cs-CZ" dirty="0"/>
              <a:t>Investiční certifikáty emitují banky zatím spíše ze zahraničí. </a:t>
            </a:r>
          </a:p>
          <a:p>
            <a:pPr algn="just">
              <a:defRPr/>
            </a:pPr>
            <a:r>
              <a:rPr lang="cs-CZ" dirty="0"/>
              <a:t>Podkladovými aktivy: burzovní indexy, akcie, komodity, měny, a další. </a:t>
            </a:r>
          </a:p>
          <a:p>
            <a:pPr algn="just">
              <a:defRPr/>
            </a:pPr>
            <a:r>
              <a:rPr lang="cs-CZ" dirty="0"/>
              <a:t>Cena investičního certifikátu je odvozována dle jeho podkladového aktiva.</a:t>
            </a:r>
          </a:p>
          <a:p>
            <a:pPr algn="just">
              <a:defRPr/>
            </a:pPr>
            <a:r>
              <a:rPr lang="cs-CZ" dirty="0"/>
              <a:t>Na BCPP některé certifikáty obchodovány na Regulovaném trhu.</a:t>
            </a:r>
          </a:p>
          <a:p>
            <a:pPr marL="609600" indent="-609600" algn="just">
              <a:buNone/>
              <a:defRPr/>
            </a:pPr>
            <a:endParaRPr lang="en-US" altLang="cs-CZ"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22EA65F7-E2B9-47A3-8DF0-626E6F781C28}"/>
              </a:ext>
            </a:extLst>
          </p:cNvPr>
          <p:cNvSpPr>
            <a:spLocks noGrp="1"/>
          </p:cNvSpPr>
          <p:nvPr>
            <p:ph type="title"/>
          </p:nvPr>
        </p:nvSpPr>
        <p:spPr>
          <a:xfrm>
            <a:off x="1981200" y="274639"/>
            <a:ext cx="8229600" cy="814387"/>
          </a:xfrm>
        </p:spPr>
        <p:txBody>
          <a:bodyPr/>
          <a:lstStyle/>
          <a:p>
            <a:pPr eaLnBrk="1" hangingPunct="1"/>
            <a:r>
              <a:rPr lang="cs-CZ" altLang="cs-CZ">
                <a:solidFill>
                  <a:srgbClr val="7B9899"/>
                </a:solidFill>
              </a:rPr>
              <a:t>Druhy certifikátů - příklady</a:t>
            </a:r>
            <a:endParaRPr lang="en-US" altLang="cs-CZ">
              <a:solidFill>
                <a:srgbClr val="7B9899"/>
              </a:solidFill>
            </a:endParaRPr>
          </a:p>
        </p:txBody>
      </p:sp>
      <p:sp>
        <p:nvSpPr>
          <p:cNvPr id="64515" name="Rectangle 3">
            <a:extLst>
              <a:ext uri="{FF2B5EF4-FFF2-40B4-BE49-F238E27FC236}">
                <a16:creationId xmlns:a16="http://schemas.microsoft.com/office/drawing/2014/main" id="{E78A033C-6B31-4617-BC62-D9A5ADC2F8FE}"/>
              </a:ext>
            </a:extLst>
          </p:cNvPr>
          <p:cNvSpPr>
            <a:spLocks noGrp="1"/>
          </p:cNvSpPr>
          <p:nvPr>
            <p:ph sz="quarter" idx="1"/>
          </p:nvPr>
        </p:nvSpPr>
        <p:spPr>
          <a:xfrm>
            <a:off x="556180" y="744718"/>
            <a:ext cx="11123629" cy="6042581"/>
          </a:xfrm>
        </p:spPr>
        <p:txBody>
          <a:bodyPr/>
          <a:lstStyle/>
          <a:p>
            <a:r>
              <a:rPr lang="cs-CZ" altLang="cs-CZ" dirty="0">
                <a:hlinkClick r:id="rId3"/>
              </a:rPr>
              <a:t>Indexový certifikát</a:t>
            </a:r>
            <a:endParaRPr lang="cs-CZ" altLang="cs-CZ" dirty="0"/>
          </a:p>
          <a:p>
            <a:r>
              <a:rPr lang="cs-CZ" altLang="cs-CZ" dirty="0">
                <a:hlinkClick r:id="rId4"/>
              </a:rPr>
              <a:t>Bonusový certifikát</a:t>
            </a:r>
            <a:endParaRPr lang="cs-CZ" altLang="cs-CZ" dirty="0"/>
          </a:p>
          <a:p>
            <a:r>
              <a:rPr lang="cs-CZ" altLang="cs-CZ" dirty="0">
                <a:hlinkClick r:id="rId5"/>
              </a:rPr>
              <a:t>Diskontní certifikát</a:t>
            </a:r>
            <a:endParaRPr lang="cs-CZ" altLang="cs-CZ" dirty="0"/>
          </a:p>
          <a:p>
            <a:r>
              <a:rPr lang="cs-CZ" altLang="cs-CZ" dirty="0">
                <a:hlinkClick r:id="rId6"/>
              </a:rPr>
              <a:t>Komoditní certifikát</a:t>
            </a:r>
            <a:endParaRPr lang="cs-CZ" altLang="cs-CZ" dirty="0"/>
          </a:p>
          <a:p>
            <a:r>
              <a:rPr lang="cs-CZ" altLang="cs-CZ" dirty="0">
                <a:hlinkClick r:id="rId7"/>
              </a:rPr>
              <a:t>Turbo certifikát</a:t>
            </a:r>
            <a:endParaRPr lang="cs-CZ" altLang="cs-CZ" dirty="0"/>
          </a:p>
          <a:p>
            <a:r>
              <a:rPr lang="cs-CZ" altLang="cs-CZ" dirty="0">
                <a:hlinkClick r:id="rId8"/>
              </a:rPr>
              <a:t>Garantovaný certifikát</a:t>
            </a:r>
            <a:endParaRPr lang="cs-CZ" altLang="cs-CZ" dirty="0"/>
          </a:p>
          <a:p>
            <a:r>
              <a:rPr lang="cs-CZ" altLang="cs-CZ" dirty="0">
                <a:hlinkClick r:id="rId9"/>
              </a:rPr>
              <a:t>Reverzní bonusový certifikát</a:t>
            </a:r>
            <a:endParaRPr lang="cs-CZ" altLang="cs-CZ" dirty="0"/>
          </a:p>
          <a:p>
            <a:r>
              <a:rPr lang="cs-CZ" altLang="cs-CZ" dirty="0" err="1"/>
              <a:t>Weather</a:t>
            </a:r>
            <a:r>
              <a:rPr lang="cs-CZ" altLang="cs-CZ" dirty="0"/>
              <a:t> </a:t>
            </a:r>
            <a:r>
              <a:rPr lang="cs-CZ" altLang="cs-CZ" dirty="0" err="1"/>
              <a:t>Certificate</a:t>
            </a:r>
            <a:r>
              <a:rPr lang="cs-CZ" altLang="cs-CZ" dirty="0"/>
              <a:t> </a:t>
            </a:r>
          </a:p>
          <a:p>
            <a:pPr lvl="1"/>
            <a:r>
              <a:rPr lang="cs-CZ" altLang="cs-CZ" dirty="0" err="1"/>
              <a:t>Rain</a:t>
            </a:r>
            <a:r>
              <a:rPr lang="cs-CZ" altLang="cs-CZ" dirty="0"/>
              <a:t> </a:t>
            </a:r>
            <a:r>
              <a:rPr lang="cs-CZ" altLang="cs-CZ" dirty="0" err="1"/>
              <a:t>Season</a:t>
            </a:r>
            <a:r>
              <a:rPr lang="cs-CZ" altLang="cs-CZ" dirty="0"/>
              <a:t> </a:t>
            </a:r>
            <a:r>
              <a:rPr lang="cs-CZ" altLang="cs-CZ" dirty="0" err="1"/>
              <a:t>Certificate</a:t>
            </a:r>
            <a:r>
              <a:rPr lang="cs-CZ" altLang="cs-CZ" dirty="0"/>
              <a:t> (</a:t>
            </a:r>
            <a:r>
              <a:rPr lang="cs-CZ" altLang="cs-CZ" dirty="0" err="1"/>
              <a:t>Cumulative</a:t>
            </a:r>
            <a:r>
              <a:rPr lang="cs-CZ" altLang="cs-CZ" dirty="0"/>
              <a:t> Index in mm)</a:t>
            </a:r>
          </a:p>
          <a:p>
            <a:pPr lvl="1"/>
            <a:r>
              <a:rPr lang="en-US" altLang="cs-CZ" dirty="0"/>
              <a:t>Heat Day Certificate (Daily Maximum Temperature Index) </a:t>
            </a:r>
            <a:endParaRPr lang="cs-CZ" altLang="cs-CZ" dirty="0"/>
          </a:p>
          <a:p>
            <a:pPr lvl="1"/>
            <a:r>
              <a:rPr lang="en-US" altLang="cs-CZ" dirty="0"/>
              <a:t>Rain Day Certificate (Daily index)</a:t>
            </a:r>
            <a:endParaRPr lang="cs-CZ" altLang="cs-CZ"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AE1E5B2E-FAA3-434F-92A8-6D869BAAE219}"/>
              </a:ext>
            </a:extLst>
          </p:cNvPr>
          <p:cNvSpPr>
            <a:spLocks noGrp="1"/>
          </p:cNvSpPr>
          <p:nvPr>
            <p:ph type="ftr" sz="quarter" idx="10"/>
          </p:nvPr>
        </p:nvSpPr>
        <p:spPr/>
        <p:txBody>
          <a:bodyPr/>
          <a:lstStyle/>
          <a:p>
            <a:r>
              <a:rPr lang="cs-CZ" altLang="cs-CZ" dirty="0"/>
              <a:t>Vánoce 2020</a:t>
            </a:r>
          </a:p>
        </p:txBody>
      </p:sp>
      <p:sp>
        <p:nvSpPr>
          <p:cNvPr id="3" name="Zástupný symbol pro číslo snímku 2">
            <a:extLst>
              <a:ext uri="{FF2B5EF4-FFF2-40B4-BE49-F238E27FC236}">
                <a16:creationId xmlns:a16="http://schemas.microsoft.com/office/drawing/2014/main" id="{B2346F86-4A3A-4BBE-A2FB-8F9440083A82}"/>
              </a:ext>
            </a:extLst>
          </p:cNvPr>
          <p:cNvSpPr>
            <a:spLocks noGrp="1"/>
          </p:cNvSpPr>
          <p:nvPr>
            <p:ph type="sldNum" sz="quarter" idx="11"/>
          </p:nvPr>
        </p:nvSpPr>
        <p:spPr/>
        <p:txBody>
          <a:bodyPr/>
          <a:lstStyle/>
          <a:p>
            <a:fld id="{D6D6C118-631F-4A80-9886-907009361577}" type="slidenum">
              <a:rPr lang="cs-CZ" altLang="cs-CZ" smtClean="0"/>
              <a:pPr/>
              <a:t>4</a:t>
            </a:fld>
            <a:endParaRPr lang="cs-CZ" altLang="cs-CZ" dirty="0"/>
          </a:p>
        </p:txBody>
      </p:sp>
      <p:pic>
        <p:nvPicPr>
          <p:cNvPr id="6" name="Zástupný symbol pro obsah 5">
            <a:extLst>
              <a:ext uri="{FF2B5EF4-FFF2-40B4-BE49-F238E27FC236}">
                <a16:creationId xmlns:a16="http://schemas.microsoft.com/office/drawing/2014/main" id="{EE7180C6-9152-4D9A-B7EC-9B30699F7EF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68684" y="614594"/>
            <a:ext cx="4888133" cy="5865405"/>
          </a:xfrm>
        </p:spPr>
      </p:pic>
    </p:spTree>
    <p:extLst>
      <p:ext uri="{BB962C8B-B14F-4D97-AF65-F5344CB8AC3E}">
        <p14:creationId xmlns:p14="http://schemas.microsoft.com/office/powerpoint/2010/main" val="15596110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583CDE9D-1704-41CD-9C4B-5412CB43D71B}"/>
              </a:ext>
            </a:extLst>
          </p:cNvPr>
          <p:cNvSpPr>
            <a:spLocks noGrp="1"/>
          </p:cNvSpPr>
          <p:nvPr>
            <p:ph type="title"/>
          </p:nvPr>
        </p:nvSpPr>
        <p:spPr>
          <a:xfrm>
            <a:off x="681872" y="274639"/>
            <a:ext cx="9528928" cy="814387"/>
          </a:xfrm>
        </p:spPr>
        <p:txBody>
          <a:bodyPr/>
          <a:lstStyle/>
          <a:p>
            <a:pPr eaLnBrk="1" hangingPunct="1"/>
            <a:r>
              <a:rPr lang="cs-CZ" altLang="cs-CZ" dirty="0">
                <a:solidFill>
                  <a:schemeClr val="tx2">
                    <a:lumMod val="60000"/>
                    <a:lumOff val="40000"/>
                  </a:schemeClr>
                </a:solidFill>
              </a:rPr>
              <a:t>Limity veřejného práva</a:t>
            </a:r>
            <a:endParaRPr lang="en-US" altLang="cs-CZ" dirty="0">
              <a:solidFill>
                <a:schemeClr val="tx2">
                  <a:lumMod val="60000"/>
                  <a:lumOff val="40000"/>
                </a:schemeClr>
              </a:solidFill>
            </a:endParaRPr>
          </a:p>
        </p:txBody>
      </p:sp>
      <p:sp>
        <p:nvSpPr>
          <p:cNvPr id="29699" name="Rectangle 3">
            <a:extLst>
              <a:ext uri="{FF2B5EF4-FFF2-40B4-BE49-F238E27FC236}">
                <a16:creationId xmlns:a16="http://schemas.microsoft.com/office/drawing/2014/main" id="{1E8A9FD3-5C7F-4854-BE7C-B05FBEA1571E}"/>
              </a:ext>
            </a:extLst>
          </p:cNvPr>
          <p:cNvSpPr>
            <a:spLocks noGrp="1" noChangeArrowheads="1"/>
          </p:cNvSpPr>
          <p:nvPr>
            <p:ph sz="quarter" idx="1"/>
          </p:nvPr>
        </p:nvSpPr>
        <p:spPr>
          <a:xfrm>
            <a:off x="584462" y="810705"/>
            <a:ext cx="10925666" cy="7377915"/>
          </a:xfrm>
        </p:spPr>
        <p:txBody>
          <a:bodyPr>
            <a:normAutofit/>
          </a:bodyPr>
          <a:lstStyle/>
          <a:p>
            <a:pPr marL="274320" indent="-274320" fontAlgn="auto">
              <a:spcAft>
                <a:spcPts val="0"/>
              </a:spcAft>
              <a:buFont typeface="Wingdings 3"/>
              <a:buChar char=""/>
              <a:defRPr/>
            </a:pPr>
            <a:r>
              <a:rPr lang="cs-CZ" altLang="cs-CZ" dirty="0"/>
              <a:t>Vydávání či prodej nepojmenovaného cenného papíru může představovat porušení pravidel, které vyhrazují přijímání vkladů od veřejnosti toliko bankám (§ 2 zákona o bankách), příp. vyhrazují kolektivní investování investičním společnostem a investičním fondům (</a:t>
            </a:r>
            <a:r>
              <a:rPr lang="cs-CZ" dirty="0"/>
              <a:t>zákon č. 240/2013 Sb., o investičních společnostech a investičních fondech)</a:t>
            </a:r>
          </a:p>
          <a:p>
            <a:pPr marL="274320" indent="-274320" fontAlgn="auto">
              <a:spcAft>
                <a:spcPts val="0"/>
              </a:spcAft>
              <a:buFont typeface="Wingdings 3"/>
              <a:buChar char=""/>
              <a:defRPr/>
            </a:pPr>
            <a:r>
              <a:rPr lang="cs-CZ" dirty="0"/>
              <a:t>Veřejná nabídka investičních cenných papírů - § 34 </a:t>
            </a:r>
            <a:r>
              <a:rPr lang="cs-CZ" dirty="0" err="1"/>
              <a:t>an</a:t>
            </a:r>
            <a:r>
              <a:rPr lang="cs-CZ" dirty="0"/>
              <a:t>. ZPKT</a:t>
            </a:r>
          </a:p>
          <a:p>
            <a:pPr marL="274320" indent="-274320" fontAlgn="auto">
              <a:spcAft>
                <a:spcPts val="0"/>
              </a:spcAft>
              <a:buFont typeface="Wingdings 3"/>
              <a:buChar char=""/>
              <a:defRPr/>
            </a:pPr>
            <a:r>
              <a:rPr lang="cs-CZ" dirty="0"/>
              <a:t> Černý investiční fond (případ </a:t>
            </a:r>
            <a:r>
              <a:rPr lang="cs-CZ" dirty="0" err="1"/>
              <a:t>Woman</a:t>
            </a:r>
            <a:r>
              <a:rPr lang="cs-CZ" dirty="0"/>
              <a:t> and Man </a:t>
            </a:r>
            <a:r>
              <a:rPr lang="cs-CZ" dirty="0" err="1"/>
              <a:t>Exclusive</a:t>
            </a:r>
            <a:r>
              <a:rPr lang="cs-CZ" dirty="0"/>
              <a:t> s.r.o.)</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8173894B-C549-40E0-9228-C419DF8E128F}"/>
              </a:ext>
            </a:extLst>
          </p:cNvPr>
          <p:cNvSpPr>
            <a:spLocks noGrp="1"/>
          </p:cNvSpPr>
          <p:nvPr>
            <p:ph type="title"/>
          </p:nvPr>
        </p:nvSpPr>
        <p:spPr>
          <a:xfrm>
            <a:off x="1981200" y="274639"/>
            <a:ext cx="8229600" cy="814387"/>
          </a:xfrm>
        </p:spPr>
        <p:txBody>
          <a:bodyPr/>
          <a:lstStyle/>
          <a:p>
            <a:pPr eaLnBrk="1" hangingPunct="1"/>
            <a:r>
              <a:rPr lang="cs-CZ" altLang="cs-CZ"/>
              <a:t>Zdánlivé CP nebo inominátní CP?</a:t>
            </a:r>
          </a:p>
        </p:txBody>
      </p:sp>
      <p:sp>
        <p:nvSpPr>
          <p:cNvPr id="25603" name="Rectangle 3">
            <a:extLst>
              <a:ext uri="{FF2B5EF4-FFF2-40B4-BE49-F238E27FC236}">
                <a16:creationId xmlns:a16="http://schemas.microsoft.com/office/drawing/2014/main" id="{3C206498-E332-4F02-BE2F-6F73A8400D63}"/>
              </a:ext>
            </a:extLst>
          </p:cNvPr>
          <p:cNvSpPr>
            <a:spLocks noGrp="1" noChangeArrowheads="1"/>
          </p:cNvSpPr>
          <p:nvPr>
            <p:ph sz="quarter" idx="1"/>
          </p:nvPr>
        </p:nvSpPr>
        <p:spPr>
          <a:xfrm>
            <a:off x="301657" y="1268414"/>
            <a:ext cx="11481847" cy="6948487"/>
          </a:xfrm>
        </p:spPr>
        <p:txBody>
          <a:bodyPr>
            <a:normAutofit/>
          </a:bodyPr>
          <a:lstStyle/>
          <a:p>
            <a:pPr marL="609600" indent="-609600" algn="just" fontAlgn="auto">
              <a:spcAft>
                <a:spcPts val="0"/>
              </a:spcAft>
              <a:buNone/>
              <a:defRPr/>
            </a:pPr>
            <a:r>
              <a:rPr lang="cs-CZ" dirty="0"/>
              <a:t>Lze „překvalifikovat“ vadný cenný papír v </a:t>
            </a:r>
            <a:r>
              <a:rPr lang="cs-CZ" dirty="0" err="1"/>
              <a:t>innominátní</a:t>
            </a:r>
            <a:r>
              <a:rPr lang="cs-CZ" dirty="0"/>
              <a:t> papír dle § 517 OZ?</a:t>
            </a:r>
          </a:p>
          <a:p>
            <a:pPr marL="274320" indent="-274320" fontAlgn="auto">
              <a:spcAft>
                <a:spcPts val="0"/>
              </a:spcAft>
              <a:buFont typeface="Wingdings 3"/>
              <a:buChar char=""/>
              <a:defRPr/>
            </a:pPr>
            <a:r>
              <a:rPr lang="cs-CZ" dirty="0"/>
              <a:t>Pokud má být vydán konkrétní typový cenný papír, a listina nevyhovuje co do náležitostí požadavkům zákona – lze vůbec uvažovat o nepojmenovaném cenné papíru?</a:t>
            </a:r>
          </a:p>
          <a:p>
            <a:pPr marL="609600" indent="-609600" algn="just" fontAlgn="auto">
              <a:spcAft>
                <a:spcPts val="0"/>
              </a:spcAft>
              <a:buNone/>
              <a:defRPr/>
            </a:pP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F2391D35-0E1E-4819-B780-786511C3570F}"/>
              </a:ext>
            </a:extLst>
          </p:cNvPr>
          <p:cNvSpPr>
            <a:spLocks noGrp="1"/>
          </p:cNvSpPr>
          <p:nvPr>
            <p:ph type="title"/>
          </p:nvPr>
        </p:nvSpPr>
        <p:spPr>
          <a:xfrm>
            <a:off x="720000" y="414779"/>
            <a:ext cx="10753200" cy="756797"/>
          </a:xfrm>
        </p:spPr>
        <p:txBody>
          <a:bodyPr/>
          <a:lstStyle/>
          <a:p>
            <a:pPr eaLnBrk="1" hangingPunct="1"/>
            <a:r>
              <a:rPr lang="cs-CZ" altLang="cs-CZ" dirty="0">
                <a:solidFill>
                  <a:schemeClr val="tx2">
                    <a:lumMod val="60000"/>
                    <a:lumOff val="40000"/>
                  </a:schemeClr>
                </a:solidFill>
              </a:rPr>
              <a:t>CP a povaha inkorporovaného práva</a:t>
            </a:r>
            <a:endParaRPr lang="en-US" altLang="cs-CZ" dirty="0">
              <a:solidFill>
                <a:schemeClr val="tx2">
                  <a:lumMod val="60000"/>
                  <a:lumOff val="40000"/>
                </a:schemeClr>
              </a:solidFill>
            </a:endParaRPr>
          </a:p>
        </p:txBody>
      </p:sp>
      <p:sp>
        <p:nvSpPr>
          <p:cNvPr id="60419" name="Rectangle 3">
            <a:extLst>
              <a:ext uri="{FF2B5EF4-FFF2-40B4-BE49-F238E27FC236}">
                <a16:creationId xmlns:a16="http://schemas.microsoft.com/office/drawing/2014/main" id="{AFEDEAEE-485F-41DE-B28B-A9A715FD9F69}"/>
              </a:ext>
            </a:extLst>
          </p:cNvPr>
          <p:cNvSpPr>
            <a:spLocks noGrp="1" noChangeArrowheads="1"/>
          </p:cNvSpPr>
          <p:nvPr>
            <p:ph sz="quarter" idx="1"/>
          </p:nvPr>
        </p:nvSpPr>
        <p:spPr>
          <a:xfrm>
            <a:off x="245097" y="1219200"/>
            <a:ext cx="11698664" cy="5773738"/>
          </a:xfrm>
        </p:spPr>
        <p:txBody>
          <a:bodyPr>
            <a:normAutofit/>
          </a:bodyPr>
          <a:lstStyle/>
          <a:p>
            <a:pPr marL="0" indent="0" fontAlgn="auto">
              <a:lnSpc>
                <a:spcPct val="90000"/>
              </a:lnSpc>
              <a:spcAft>
                <a:spcPts val="0"/>
              </a:spcAft>
              <a:buNone/>
              <a:defRPr/>
            </a:pPr>
            <a:endParaRPr lang="cs-CZ" altLang="cs-CZ" dirty="0"/>
          </a:p>
          <a:p>
            <a:pPr marL="0" indent="0" fontAlgn="auto">
              <a:lnSpc>
                <a:spcPct val="90000"/>
              </a:lnSpc>
              <a:spcAft>
                <a:spcPts val="0"/>
              </a:spcAft>
              <a:buNone/>
              <a:defRPr/>
            </a:pPr>
            <a:r>
              <a:rPr lang="cs-CZ" altLang="cs-CZ" sz="4000" dirty="0"/>
              <a:t>Podílnické x Obligační x </a:t>
            </a:r>
            <a:r>
              <a:rPr lang="cs-CZ" altLang="cs-CZ" sz="4000" dirty="0" err="1"/>
              <a:t>Věcněprávní</a:t>
            </a:r>
            <a:endParaRPr lang="cs-CZ" altLang="cs-CZ" sz="4000" dirty="0"/>
          </a:p>
          <a:p>
            <a:pPr marL="0" indent="0" fontAlgn="auto">
              <a:lnSpc>
                <a:spcPct val="90000"/>
              </a:lnSpc>
              <a:spcAft>
                <a:spcPts val="0"/>
              </a:spcAft>
              <a:buNone/>
              <a:defRPr/>
            </a:pPr>
            <a:endParaRPr lang="cs-CZ" altLang="cs-CZ" sz="4000" dirty="0"/>
          </a:p>
          <a:p>
            <a:pPr marL="274320" indent="-274320" fontAlgn="auto">
              <a:spcAft>
                <a:spcPts val="0"/>
              </a:spcAft>
              <a:buFont typeface="Wingdings 3"/>
              <a:buChar char=""/>
              <a:defRPr/>
            </a:pPr>
            <a:r>
              <a:rPr lang="cs-CZ" dirty="0"/>
              <a:t>Zákon č. 307/2000 Sb., o zemědělských skladních listech a zemědělských veřejných skladech a o změně některých souvisejících zákonů § 5</a:t>
            </a:r>
            <a:endParaRPr lang="cs-CZ" altLang="cs-CZ"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F2391D35-0E1E-4819-B780-786511C3570F}"/>
              </a:ext>
            </a:extLst>
          </p:cNvPr>
          <p:cNvSpPr>
            <a:spLocks noGrp="1"/>
          </p:cNvSpPr>
          <p:nvPr>
            <p:ph type="title"/>
          </p:nvPr>
        </p:nvSpPr>
        <p:spPr>
          <a:xfrm>
            <a:off x="720000" y="414779"/>
            <a:ext cx="10753200" cy="756797"/>
          </a:xfrm>
        </p:spPr>
        <p:txBody>
          <a:bodyPr/>
          <a:lstStyle/>
          <a:p>
            <a:pPr eaLnBrk="1" hangingPunct="1"/>
            <a:r>
              <a:rPr lang="cs-CZ" altLang="cs-CZ" dirty="0">
                <a:solidFill>
                  <a:schemeClr val="tx2">
                    <a:lumMod val="60000"/>
                    <a:lumOff val="40000"/>
                  </a:schemeClr>
                </a:solidFill>
              </a:rPr>
              <a:t>Zastupitelné a nezastupitelné CP</a:t>
            </a:r>
            <a:endParaRPr lang="en-US" altLang="cs-CZ" dirty="0">
              <a:solidFill>
                <a:schemeClr val="tx2">
                  <a:lumMod val="60000"/>
                  <a:lumOff val="40000"/>
                </a:schemeClr>
              </a:solidFill>
            </a:endParaRPr>
          </a:p>
        </p:txBody>
      </p:sp>
      <p:sp>
        <p:nvSpPr>
          <p:cNvPr id="60419" name="Rectangle 3">
            <a:extLst>
              <a:ext uri="{FF2B5EF4-FFF2-40B4-BE49-F238E27FC236}">
                <a16:creationId xmlns:a16="http://schemas.microsoft.com/office/drawing/2014/main" id="{AFEDEAEE-485F-41DE-B28B-A9A715FD9F69}"/>
              </a:ext>
            </a:extLst>
          </p:cNvPr>
          <p:cNvSpPr>
            <a:spLocks noGrp="1" noChangeArrowheads="1"/>
          </p:cNvSpPr>
          <p:nvPr>
            <p:ph sz="quarter" idx="1"/>
          </p:nvPr>
        </p:nvSpPr>
        <p:spPr>
          <a:xfrm>
            <a:off x="245097" y="1219200"/>
            <a:ext cx="11698664" cy="5773738"/>
          </a:xfrm>
        </p:spPr>
        <p:txBody>
          <a:bodyPr>
            <a:normAutofit fontScale="92500"/>
          </a:bodyPr>
          <a:lstStyle/>
          <a:p>
            <a:r>
              <a:rPr lang="cs-CZ" sz="4000" dirty="0"/>
              <a:t>§ 499 </a:t>
            </a:r>
            <a:r>
              <a:rPr lang="cs-CZ" sz="4000" b="1" dirty="0"/>
              <a:t>Zastupitelná věc</a:t>
            </a:r>
          </a:p>
          <a:p>
            <a:r>
              <a:rPr lang="cs-CZ" sz="4000" dirty="0"/>
              <a:t>Movitá věc, která může být nahrazena jinou věcí téhož druhu, je zastupitelná; ostatní věci jsou nezastupitelné. V pochybnostech se případ posoudí podle zvyklostí.</a:t>
            </a:r>
          </a:p>
          <a:p>
            <a:pPr marL="0" indent="0" fontAlgn="auto">
              <a:lnSpc>
                <a:spcPct val="90000"/>
              </a:lnSpc>
              <a:spcAft>
                <a:spcPts val="0"/>
              </a:spcAft>
              <a:buNone/>
              <a:defRPr/>
            </a:pPr>
            <a:endParaRPr lang="cs-CZ" altLang="cs-CZ" sz="4000" dirty="0"/>
          </a:p>
          <a:p>
            <a:pPr marL="274320" indent="-274320" fontAlgn="auto">
              <a:spcAft>
                <a:spcPts val="0"/>
              </a:spcAft>
              <a:buFont typeface="Wingdings 3"/>
              <a:buChar char=""/>
              <a:defRPr/>
            </a:pPr>
            <a:r>
              <a:rPr lang="cs-CZ" altLang="cs-CZ" dirty="0"/>
              <a:t>Povinná zastupitelnost u dluhopisů</a:t>
            </a:r>
          </a:p>
          <a:p>
            <a:pPr marL="274320" indent="-274320" fontAlgn="auto">
              <a:spcAft>
                <a:spcPts val="0"/>
              </a:spcAft>
              <a:buFont typeface="Wingdings 3"/>
              <a:buChar char=""/>
              <a:defRPr/>
            </a:pPr>
            <a:r>
              <a:rPr lang="cs-CZ" altLang="cs-CZ" dirty="0"/>
              <a:t>Z podstaty směnky a šeky individuální?</a:t>
            </a:r>
          </a:p>
          <a:p>
            <a:pPr marL="274320" indent="-274320" fontAlgn="auto">
              <a:spcAft>
                <a:spcPts val="0"/>
              </a:spcAft>
              <a:buFont typeface="Wingdings 3"/>
              <a:buChar char=""/>
              <a:defRPr/>
            </a:pPr>
            <a:r>
              <a:rPr lang="cs-CZ" altLang="cs-CZ" dirty="0"/>
              <a:t>Praktické u náhražky podpisů</a:t>
            </a:r>
          </a:p>
        </p:txBody>
      </p:sp>
    </p:spTree>
    <p:extLst>
      <p:ext uri="{BB962C8B-B14F-4D97-AF65-F5344CB8AC3E}">
        <p14:creationId xmlns:p14="http://schemas.microsoft.com/office/powerpoint/2010/main" val="27660576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3BD78F70-5A82-44B0-9A84-C11ACFB2BF35}"/>
              </a:ext>
            </a:extLst>
          </p:cNvPr>
          <p:cNvSpPr>
            <a:spLocks noGrp="1"/>
          </p:cNvSpPr>
          <p:nvPr>
            <p:ph type="title"/>
          </p:nvPr>
        </p:nvSpPr>
        <p:spPr/>
        <p:txBody>
          <a:bodyPr/>
          <a:lstStyle/>
          <a:p>
            <a:pPr eaLnBrk="1" hangingPunct="1"/>
            <a:r>
              <a:rPr lang="cs-CZ" altLang="cs-CZ" dirty="0">
                <a:solidFill>
                  <a:schemeClr val="tx2">
                    <a:lumMod val="60000"/>
                    <a:lumOff val="40000"/>
                  </a:schemeClr>
                </a:solidFill>
              </a:rPr>
              <a:t>Hmotný substrát cenných papírů</a:t>
            </a:r>
            <a:endParaRPr lang="en-US" altLang="cs-CZ" dirty="0">
              <a:solidFill>
                <a:schemeClr val="tx2">
                  <a:lumMod val="60000"/>
                  <a:lumOff val="40000"/>
                </a:schemeClr>
              </a:solidFill>
            </a:endParaRPr>
          </a:p>
        </p:txBody>
      </p:sp>
      <p:sp>
        <p:nvSpPr>
          <p:cNvPr id="87043" name="Rectangle 3">
            <a:extLst>
              <a:ext uri="{FF2B5EF4-FFF2-40B4-BE49-F238E27FC236}">
                <a16:creationId xmlns:a16="http://schemas.microsoft.com/office/drawing/2014/main" id="{BF592913-12CF-4B14-817F-F1A3B0F17DE7}"/>
              </a:ext>
            </a:extLst>
          </p:cNvPr>
          <p:cNvSpPr>
            <a:spLocks noGrp="1"/>
          </p:cNvSpPr>
          <p:nvPr>
            <p:ph sz="quarter" idx="1"/>
          </p:nvPr>
        </p:nvSpPr>
        <p:spPr>
          <a:xfrm>
            <a:off x="829559" y="1219201"/>
            <a:ext cx="10463752" cy="4937125"/>
          </a:xfrm>
        </p:spPr>
        <p:txBody>
          <a:bodyPr/>
          <a:lstStyle/>
          <a:p>
            <a:pPr eaLnBrk="1" hangingPunct="1">
              <a:lnSpc>
                <a:spcPct val="90000"/>
              </a:lnSpc>
            </a:pPr>
            <a:endParaRPr lang="cs-CZ" altLang="cs-CZ" dirty="0"/>
          </a:p>
          <a:p>
            <a:pPr eaLnBrk="1" hangingPunct="1">
              <a:lnSpc>
                <a:spcPct val="90000"/>
              </a:lnSpc>
              <a:buFont typeface="Wingdings 2" panose="05020102010507070707" pitchFamily="18" charset="2"/>
              <a:buNone/>
            </a:pPr>
            <a:r>
              <a:rPr lang="cs-CZ" altLang="cs-CZ" dirty="0"/>
              <a:t>Kvalifikovaná podoba</a:t>
            </a:r>
          </a:p>
          <a:p>
            <a:pPr lvl="1" eaLnBrk="1" hangingPunct="1">
              <a:lnSpc>
                <a:spcPct val="90000"/>
              </a:lnSpc>
            </a:pPr>
            <a:r>
              <a:rPr lang="cs-CZ" altLang="cs-CZ" sz="2600" dirty="0"/>
              <a:t>Faktické důvody</a:t>
            </a:r>
          </a:p>
          <a:p>
            <a:pPr lvl="2" eaLnBrk="1" hangingPunct="1">
              <a:lnSpc>
                <a:spcPct val="90000"/>
              </a:lnSpc>
            </a:pPr>
            <a:r>
              <a:rPr lang="cs-CZ" altLang="cs-CZ" sz="2600" dirty="0"/>
              <a:t>Šeky, bez bankovního formuláře nefunkční</a:t>
            </a:r>
          </a:p>
          <a:p>
            <a:pPr lvl="1" eaLnBrk="1" hangingPunct="1">
              <a:lnSpc>
                <a:spcPct val="90000"/>
              </a:lnSpc>
            </a:pPr>
            <a:r>
              <a:rPr lang="cs-CZ" altLang="cs-CZ" sz="2600" dirty="0"/>
              <a:t>Právní důvody </a:t>
            </a:r>
          </a:p>
          <a:p>
            <a:pPr lvl="2" algn="just" eaLnBrk="1" hangingPunct="1">
              <a:lnSpc>
                <a:spcPct val="90000"/>
              </a:lnSpc>
            </a:pPr>
            <a:r>
              <a:rPr lang="cs-CZ" altLang="cs-CZ" sz="2600" dirty="0"/>
              <a:t>V minulosti: Vyhláška č. 260/2004 Sb., o náležitostech technického provedení kótovaných listinných cenných papírů</a:t>
            </a:r>
          </a:p>
          <a:p>
            <a:pPr lvl="2" algn="just" eaLnBrk="1" hangingPunct="1">
              <a:lnSpc>
                <a:spcPct val="90000"/>
              </a:lnSpc>
            </a:pPr>
            <a:r>
              <a:rPr lang="cs-CZ" altLang="cs-CZ" sz="2600" dirty="0"/>
              <a:t>Podmínky organizátorů regulovaného trhu</a:t>
            </a:r>
          </a:p>
          <a:p>
            <a:pPr eaLnBrk="1" hangingPunct="1">
              <a:lnSpc>
                <a:spcPct val="90000"/>
              </a:lnSpc>
              <a:buFontTx/>
              <a:buNone/>
            </a:pPr>
            <a:endParaRPr lang="cs-CZ" altLang="cs-CZ" dirty="0">
              <a:solidFill>
                <a:schemeClr val="bg1"/>
              </a:solidFill>
            </a:endParaRPr>
          </a:p>
          <a:p>
            <a:pPr eaLnBrk="1" hangingPunct="1">
              <a:lnSpc>
                <a:spcPct val="90000"/>
              </a:lnSpc>
              <a:buFontTx/>
              <a:buNone/>
            </a:pPr>
            <a:endParaRPr lang="en-US" altLang="cs-CZ"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A66A9E77-673C-4941-9463-DB8709DF6F78}"/>
              </a:ext>
            </a:extLst>
          </p:cNvPr>
          <p:cNvSpPr>
            <a:spLocks noGrp="1"/>
          </p:cNvSpPr>
          <p:nvPr>
            <p:ph type="title"/>
          </p:nvPr>
        </p:nvSpPr>
        <p:spPr/>
        <p:txBody>
          <a:bodyPr/>
          <a:lstStyle/>
          <a:p>
            <a:pPr eaLnBrk="1" hangingPunct="1"/>
            <a:r>
              <a:rPr lang="cs-CZ" altLang="cs-CZ" dirty="0">
                <a:solidFill>
                  <a:schemeClr val="tx2">
                    <a:lumMod val="60000"/>
                    <a:lumOff val="40000"/>
                  </a:schemeClr>
                </a:solidFill>
              </a:rPr>
              <a:t>Hmotný substrát pro CP</a:t>
            </a:r>
            <a:endParaRPr lang="en-US" altLang="cs-CZ" dirty="0">
              <a:solidFill>
                <a:schemeClr val="tx2">
                  <a:lumMod val="60000"/>
                  <a:lumOff val="40000"/>
                </a:schemeClr>
              </a:solidFill>
            </a:endParaRPr>
          </a:p>
        </p:txBody>
      </p:sp>
      <p:sp>
        <p:nvSpPr>
          <p:cNvPr id="89091" name="Rectangle 3">
            <a:extLst>
              <a:ext uri="{FF2B5EF4-FFF2-40B4-BE49-F238E27FC236}">
                <a16:creationId xmlns:a16="http://schemas.microsoft.com/office/drawing/2014/main" id="{B669399B-D087-4194-BFC5-5979EA8D4426}"/>
              </a:ext>
            </a:extLst>
          </p:cNvPr>
          <p:cNvSpPr>
            <a:spLocks noGrp="1"/>
          </p:cNvSpPr>
          <p:nvPr>
            <p:ph sz="quarter" idx="1"/>
          </p:nvPr>
        </p:nvSpPr>
        <p:spPr>
          <a:xfrm>
            <a:off x="546755" y="1527176"/>
            <a:ext cx="9783108" cy="4854575"/>
          </a:xfrm>
        </p:spPr>
        <p:txBody>
          <a:bodyPr/>
          <a:lstStyle/>
          <a:p>
            <a:pPr eaLnBrk="1" hangingPunct="1"/>
            <a:r>
              <a:rPr lang="cs-CZ" altLang="cs-CZ" dirty="0"/>
              <a:t>Podklad, jenž je schopen relativně stabilně zachytit text,</a:t>
            </a:r>
          </a:p>
          <a:p>
            <a:pPr eaLnBrk="1" hangingPunct="1"/>
            <a:r>
              <a:rPr lang="cs-CZ" altLang="cs-CZ" dirty="0"/>
              <a:t>má rub a líc a</a:t>
            </a:r>
          </a:p>
          <a:p>
            <a:pPr eaLnBrk="1" hangingPunct="1"/>
            <a:r>
              <a:rPr lang="cs-CZ" altLang="cs-CZ" dirty="0"/>
              <a:t>umožňuje připojit přívěsek (alonž). </a:t>
            </a:r>
          </a:p>
          <a:p>
            <a:pPr eaLnBrk="1" hangingPunct="1"/>
            <a:r>
              <a:rPr lang="cs-CZ" altLang="cs-CZ" dirty="0"/>
              <a:t> Zejména v angloamerické literatuře se často traduje případ </a:t>
            </a:r>
            <a:r>
              <a:rPr lang="cs-CZ" altLang="cs-CZ" i="1" dirty="0" err="1"/>
              <a:t>Board</a:t>
            </a:r>
            <a:r>
              <a:rPr lang="cs-CZ" altLang="cs-CZ" i="1" dirty="0"/>
              <a:t> </a:t>
            </a:r>
            <a:r>
              <a:rPr lang="cs-CZ" altLang="cs-CZ" i="1" dirty="0" err="1"/>
              <a:t>of</a:t>
            </a:r>
            <a:r>
              <a:rPr lang="cs-CZ" altLang="cs-CZ" i="1" dirty="0"/>
              <a:t> -</a:t>
            </a:r>
            <a:r>
              <a:rPr lang="cs-CZ" altLang="cs-CZ" i="1" dirty="0" err="1"/>
              <a:t>Inland</a:t>
            </a:r>
            <a:r>
              <a:rPr lang="cs-CZ" altLang="cs-CZ" i="1" dirty="0"/>
              <a:t> </a:t>
            </a:r>
            <a:r>
              <a:rPr lang="cs-CZ" altLang="cs-CZ" i="1" dirty="0" err="1"/>
              <a:t>Revenue</a:t>
            </a:r>
            <a:r>
              <a:rPr lang="cs-CZ" altLang="cs-CZ" i="1" dirty="0"/>
              <a:t> v. </a:t>
            </a:r>
            <a:r>
              <a:rPr lang="cs-CZ" altLang="cs-CZ" i="1" dirty="0" err="1"/>
              <a:t>Haddock</a:t>
            </a:r>
            <a:r>
              <a:rPr lang="cs-CZ" altLang="cs-CZ" dirty="0"/>
              <a:t>, kde se klíčovou otázka stala přípustnost směnky vystavené na (živé) krávě – „</a:t>
            </a:r>
            <a:r>
              <a:rPr lang="cs-CZ" altLang="cs-CZ" dirty="0" err="1"/>
              <a:t>Negotiable</a:t>
            </a:r>
            <a:r>
              <a:rPr lang="cs-CZ" altLang="cs-CZ" dirty="0"/>
              <a:t> </a:t>
            </a:r>
            <a:r>
              <a:rPr lang="cs-CZ" altLang="cs-CZ" dirty="0" err="1"/>
              <a:t>cow</a:t>
            </a:r>
            <a:r>
              <a:rPr lang="cs-CZ" altLang="cs-CZ" dirty="0"/>
              <a:t>“. </a:t>
            </a:r>
            <a:endParaRPr lang="cs-CZ" altLang="cs-CZ" dirty="0">
              <a:solidFill>
                <a:schemeClr val="bg1"/>
              </a:solidFill>
            </a:endParaRPr>
          </a:p>
          <a:p>
            <a:pPr eaLnBrk="1" hangingPunct="1">
              <a:lnSpc>
                <a:spcPct val="90000"/>
              </a:lnSpc>
              <a:buFontTx/>
              <a:buNone/>
            </a:pPr>
            <a:endParaRPr lang="en-US" altLang="cs-CZ"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1E10250A-D490-4D68-88B9-D9266BBCD283}"/>
              </a:ext>
            </a:extLst>
          </p:cNvPr>
          <p:cNvSpPr>
            <a:spLocks noGrp="1"/>
          </p:cNvSpPr>
          <p:nvPr>
            <p:ph type="title"/>
          </p:nvPr>
        </p:nvSpPr>
        <p:spPr/>
        <p:txBody>
          <a:bodyPr/>
          <a:lstStyle/>
          <a:p>
            <a:pPr eaLnBrk="1" hangingPunct="1"/>
            <a:r>
              <a:rPr lang="cs-CZ" altLang="cs-CZ" dirty="0">
                <a:solidFill>
                  <a:schemeClr val="tx2">
                    <a:lumMod val="60000"/>
                    <a:lumOff val="40000"/>
                  </a:schemeClr>
                </a:solidFill>
              </a:rPr>
              <a:t>Absurdní požadavky na CP</a:t>
            </a:r>
            <a:endParaRPr lang="en-US" altLang="cs-CZ" dirty="0">
              <a:solidFill>
                <a:schemeClr val="tx2">
                  <a:lumMod val="60000"/>
                  <a:lumOff val="40000"/>
                </a:schemeClr>
              </a:solidFill>
            </a:endParaRPr>
          </a:p>
        </p:txBody>
      </p:sp>
      <p:sp>
        <p:nvSpPr>
          <p:cNvPr id="91139" name="Rectangle 3">
            <a:extLst>
              <a:ext uri="{FF2B5EF4-FFF2-40B4-BE49-F238E27FC236}">
                <a16:creationId xmlns:a16="http://schemas.microsoft.com/office/drawing/2014/main" id="{ED56088E-B877-4E3E-9137-EE39016696E0}"/>
              </a:ext>
            </a:extLst>
          </p:cNvPr>
          <p:cNvSpPr>
            <a:spLocks noGrp="1"/>
          </p:cNvSpPr>
          <p:nvPr>
            <p:ph sz="quarter" idx="1"/>
          </p:nvPr>
        </p:nvSpPr>
        <p:spPr>
          <a:xfrm>
            <a:off x="1981200" y="1600200"/>
            <a:ext cx="8229600" cy="5257800"/>
          </a:xfrm>
        </p:spPr>
        <p:txBody>
          <a:bodyPr/>
          <a:lstStyle/>
          <a:p>
            <a:pPr eaLnBrk="1" hangingPunct="1">
              <a:lnSpc>
                <a:spcPct val="90000"/>
              </a:lnSpc>
              <a:buFontTx/>
              <a:buNone/>
            </a:pPr>
            <a:r>
              <a:rPr lang="cs-CZ" altLang="cs-CZ" dirty="0"/>
              <a:t>VS Praha 8 </a:t>
            </a:r>
            <a:r>
              <a:rPr lang="cs-CZ" altLang="cs-CZ" dirty="0" err="1"/>
              <a:t>Cmo</a:t>
            </a:r>
            <a:r>
              <a:rPr lang="cs-CZ" altLang="cs-CZ" dirty="0"/>
              <a:t> 337/2008</a:t>
            </a:r>
          </a:p>
          <a:p>
            <a:pPr eaLnBrk="1" hangingPunct="1">
              <a:lnSpc>
                <a:spcPct val="90000"/>
              </a:lnSpc>
              <a:buFontTx/>
              <a:buNone/>
            </a:pPr>
            <a:r>
              <a:rPr lang="cs-CZ" altLang="cs-CZ" dirty="0"/>
              <a:t>VS Praha 8 </a:t>
            </a:r>
            <a:r>
              <a:rPr lang="cs-CZ" altLang="cs-CZ" dirty="0" err="1"/>
              <a:t>Cmo</a:t>
            </a:r>
            <a:r>
              <a:rPr lang="cs-CZ" altLang="cs-CZ" dirty="0"/>
              <a:t> 84/2010 </a:t>
            </a:r>
          </a:p>
          <a:p>
            <a:pPr eaLnBrk="1" hangingPunct="1">
              <a:lnSpc>
                <a:spcPct val="90000"/>
              </a:lnSpc>
              <a:buFontTx/>
              <a:buNone/>
            </a:pPr>
            <a:r>
              <a:rPr lang="cs-CZ" altLang="cs-CZ" dirty="0"/>
              <a:t>	grafické členění listiny „zbytečně nepřehledné a nelogické, způsobuje rozložení uvedených náležitostí směnky do jednotlivých údajů, mezi nimiž chybí vzájemná vazba“</a:t>
            </a:r>
          </a:p>
          <a:p>
            <a:pPr eaLnBrk="1" hangingPunct="1">
              <a:lnSpc>
                <a:spcPct val="90000"/>
              </a:lnSpc>
              <a:buFontTx/>
              <a:buNone/>
            </a:pPr>
            <a:endParaRPr lang="cs-CZ" altLang="cs-CZ" dirty="0"/>
          </a:p>
          <a:p>
            <a:pPr eaLnBrk="1" hangingPunct="1">
              <a:lnSpc>
                <a:spcPct val="90000"/>
              </a:lnSpc>
              <a:buFontTx/>
              <a:buNone/>
            </a:pPr>
            <a:r>
              <a:rPr lang="cs-CZ" altLang="cs-CZ" dirty="0"/>
              <a:t>K tomu kritická poznámka:</a:t>
            </a:r>
          </a:p>
          <a:p>
            <a:pPr eaLnBrk="1" hangingPunct="1">
              <a:lnSpc>
                <a:spcPct val="90000"/>
              </a:lnSpc>
              <a:buFontTx/>
              <a:buNone/>
            </a:pPr>
            <a:r>
              <a:rPr lang="cs-CZ" altLang="cs-CZ" sz="2500" dirty="0">
                <a:hlinkClick r:id="rId3"/>
              </a:rPr>
              <a:t>Co si osmý senát Vrchního soudu v Praze za rámeček nedá</a:t>
            </a:r>
            <a:r>
              <a:rPr lang="cs-CZ" altLang="cs-CZ" sz="2500" dirty="0"/>
              <a:t>, http://www.lexforum.cz/348</a:t>
            </a:r>
            <a:endParaRPr lang="en-US" altLang="cs-CZ" sz="25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89DD3914-580F-43D4-A3A7-157C9C32D85D}"/>
              </a:ext>
            </a:extLst>
          </p:cNvPr>
          <p:cNvSpPr>
            <a:spLocks noGrp="1"/>
          </p:cNvSpPr>
          <p:nvPr>
            <p:ph type="title"/>
          </p:nvPr>
        </p:nvSpPr>
        <p:spPr>
          <a:xfrm>
            <a:off x="1981200" y="274639"/>
            <a:ext cx="8229600" cy="731837"/>
          </a:xfrm>
        </p:spPr>
        <p:txBody>
          <a:bodyPr/>
          <a:lstStyle/>
          <a:p>
            <a:pPr eaLnBrk="1" hangingPunct="1"/>
            <a:r>
              <a:rPr lang="cs-CZ" altLang="cs-CZ" sz="2500">
                <a:solidFill>
                  <a:srgbClr val="7B9899"/>
                </a:solidFill>
              </a:rPr>
              <a:t>Tenká linie….</a:t>
            </a:r>
            <a:endParaRPr lang="en-US" altLang="cs-CZ" sz="2500">
              <a:solidFill>
                <a:srgbClr val="7B9899"/>
              </a:solidFill>
            </a:endParaRPr>
          </a:p>
        </p:txBody>
      </p:sp>
      <p:sp>
        <p:nvSpPr>
          <p:cNvPr id="93187" name="Rectangle 3">
            <a:extLst>
              <a:ext uri="{FF2B5EF4-FFF2-40B4-BE49-F238E27FC236}">
                <a16:creationId xmlns:a16="http://schemas.microsoft.com/office/drawing/2014/main" id="{A8C8C143-10BC-4DC3-8039-682260513C1B}"/>
              </a:ext>
            </a:extLst>
          </p:cNvPr>
          <p:cNvSpPr>
            <a:spLocks noGrp="1"/>
          </p:cNvSpPr>
          <p:nvPr>
            <p:ph sz="quarter" idx="1"/>
          </p:nvPr>
        </p:nvSpPr>
        <p:spPr>
          <a:xfrm>
            <a:off x="1981200" y="1600201"/>
            <a:ext cx="8229600" cy="4816475"/>
          </a:xfrm>
        </p:spPr>
        <p:txBody>
          <a:bodyPr/>
          <a:lstStyle/>
          <a:p>
            <a:pPr eaLnBrk="1" hangingPunct="1">
              <a:lnSpc>
                <a:spcPct val="90000"/>
              </a:lnSpc>
              <a:buFontTx/>
              <a:buNone/>
            </a:pPr>
            <a:endParaRPr lang="cs-CZ" altLang="cs-CZ" u="sng">
              <a:solidFill>
                <a:schemeClr val="bg1"/>
              </a:solidFill>
            </a:endParaRPr>
          </a:p>
          <a:p>
            <a:pPr eaLnBrk="1" hangingPunct="1">
              <a:lnSpc>
                <a:spcPct val="90000"/>
              </a:lnSpc>
              <a:buFontTx/>
              <a:buNone/>
            </a:pPr>
            <a:endParaRPr lang="en-US" altLang="cs-CZ" u="sng">
              <a:solidFill>
                <a:schemeClr val="bg1"/>
              </a:solidFill>
            </a:endParaRPr>
          </a:p>
        </p:txBody>
      </p:sp>
      <p:pic>
        <p:nvPicPr>
          <p:cNvPr id="93188" name="Picture 2">
            <a:extLst>
              <a:ext uri="{FF2B5EF4-FFF2-40B4-BE49-F238E27FC236}">
                <a16:creationId xmlns:a16="http://schemas.microsoft.com/office/drawing/2014/main" id="{F09011BA-34FD-4B3B-8D72-B24AF933A0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851" y="1006476"/>
            <a:ext cx="6372225"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89" name="Picture 3">
            <a:extLst>
              <a:ext uri="{FF2B5EF4-FFF2-40B4-BE49-F238E27FC236}">
                <a16:creationId xmlns:a16="http://schemas.microsoft.com/office/drawing/2014/main" id="{90D18A25-39D7-46D4-8400-DD254C1EFE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7575" y="3773488"/>
            <a:ext cx="59309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FC7426EB-EAF5-4E8B-A6EE-6F083C721949}"/>
              </a:ext>
            </a:extLst>
          </p:cNvPr>
          <p:cNvSpPr>
            <a:spLocks noGrp="1"/>
          </p:cNvSpPr>
          <p:nvPr>
            <p:ph type="title"/>
          </p:nvPr>
        </p:nvSpPr>
        <p:spPr/>
        <p:txBody>
          <a:bodyPr/>
          <a:lstStyle/>
          <a:p>
            <a:pPr eaLnBrk="1" hangingPunct="1"/>
            <a:r>
              <a:rPr lang="cs-CZ" altLang="cs-CZ" dirty="0">
                <a:solidFill>
                  <a:schemeClr val="tx2">
                    <a:lumMod val="60000"/>
                    <a:lumOff val="40000"/>
                  </a:schemeClr>
                </a:solidFill>
              </a:rPr>
              <a:t>Rámečky u ÚS</a:t>
            </a:r>
            <a:endParaRPr lang="en-US" altLang="cs-CZ" dirty="0">
              <a:solidFill>
                <a:schemeClr val="tx2">
                  <a:lumMod val="60000"/>
                  <a:lumOff val="40000"/>
                </a:schemeClr>
              </a:solidFill>
            </a:endParaRPr>
          </a:p>
        </p:txBody>
      </p:sp>
      <p:sp>
        <p:nvSpPr>
          <p:cNvPr id="95235" name="Rectangle 3">
            <a:extLst>
              <a:ext uri="{FF2B5EF4-FFF2-40B4-BE49-F238E27FC236}">
                <a16:creationId xmlns:a16="http://schemas.microsoft.com/office/drawing/2014/main" id="{F219447A-70C8-4918-8103-333A12283A04}"/>
              </a:ext>
            </a:extLst>
          </p:cNvPr>
          <p:cNvSpPr>
            <a:spLocks noGrp="1"/>
          </p:cNvSpPr>
          <p:nvPr>
            <p:ph sz="quarter" idx="1"/>
          </p:nvPr>
        </p:nvSpPr>
        <p:spPr>
          <a:xfrm>
            <a:off x="720000" y="1600201"/>
            <a:ext cx="9490800" cy="4816475"/>
          </a:xfrm>
        </p:spPr>
        <p:txBody>
          <a:bodyPr/>
          <a:lstStyle/>
          <a:p>
            <a:pPr eaLnBrk="1" hangingPunct="1">
              <a:lnSpc>
                <a:spcPct val="90000"/>
              </a:lnSpc>
              <a:buFontTx/>
              <a:buNone/>
            </a:pPr>
            <a:r>
              <a:rPr lang="cs-CZ" altLang="cs-CZ" dirty="0">
                <a:hlinkClick r:id="rId3"/>
              </a:rPr>
              <a:t>III. ÚS 3660/11</a:t>
            </a:r>
            <a:endParaRPr lang="cs-CZ" altLang="cs-CZ" dirty="0"/>
          </a:p>
          <a:p>
            <a:pPr eaLnBrk="1" hangingPunct="1">
              <a:lnSpc>
                <a:spcPct val="90000"/>
              </a:lnSpc>
              <a:buFontTx/>
              <a:buNone/>
            </a:pPr>
            <a:endParaRPr lang="cs-CZ" altLang="cs-CZ" u="sng" dirty="0"/>
          </a:p>
          <a:p>
            <a:pPr eaLnBrk="1" hangingPunct="1">
              <a:lnSpc>
                <a:spcPct val="90000"/>
              </a:lnSpc>
              <a:buFontTx/>
              <a:buNone/>
            </a:pPr>
            <a:r>
              <a:rPr lang="cs-CZ" altLang="cs-CZ" dirty="0"/>
              <a:t>„sofistikované zdůvodňování zjevné nespravedlnosti“</a:t>
            </a:r>
          </a:p>
          <a:p>
            <a:pPr eaLnBrk="1" hangingPunct="1">
              <a:lnSpc>
                <a:spcPct val="90000"/>
              </a:lnSpc>
              <a:buFontTx/>
              <a:buNone/>
            </a:pPr>
            <a:endParaRPr lang="cs-CZ" altLang="cs-CZ" dirty="0"/>
          </a:p>
          <a:p>
            <a:pPr eaLnBrk="1" hangingPunct="1">
              <a:lnSpc>
                <a:spcPct val="90000"/>
              </a:lnSpc>
              <a:buFontTx/>
              <a:buNone/>
            </a:pPr>
            <a:r>
              <a:rPr lang="cs-CZ" altLang="cs-CZ" dirty="0"/>
              <a:t>„Ústavní soud se pozastavuje nad změnou právního názoru Nejvyššího soudu, který v průběhu 24 hodin vydal dvě diametrálně odlišná rozhodnutí v obdobných věcech“</a:t>
            </a:r>
          </a:p>
          <a:p>
            <a:pPr eaLnBrk="1" hangingPunct="1">
              <a:lnSpc>
                <a:spcPct val="90000"/>
              </a:lnSpc>
              <a:buFontTx/>
              <a:buNone/>
            </a:pPr>
            <a:endParaRPr lang="cs-CZ" altLang="cs-CZ" sz="2300" u="sng" dirty="0">
              <a:solidFill>
                <a:schemeClr val="bg1"/>
              </a:solidFill>
            </a:endParaRPr>
          </a:p>
          <a:p>
            <a:pPr eaLnBrk="1" hangingPunct="1">
              <a:lnSpc>
                <a:spcPct val="90000"/>
              </a:lnSpc>
              <a:buFontTx/>
              <a:buNone/>
            </a:pPr>
            <a:endParaRPr lang="en-US" altLang="cs-CZ" sz="2300" u="sng" dirty="0">
              <a:solidFill>
                <a:schemeClr val="bg1"/>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6FA9FD7B-B9EB-4164-866C-51AE32909CE2}"/>
              </a:ext>
            </a:extLst>
          </p:cNvPr>
          <p:cNvSpPr>
            <a:spLocks noGrp="1"/>
          </p:cNvSpPr>
          <p:nvPr>
            <p:ph type="title"/>
          </p:nvPr>
        </p:nvSpPr>
        <p:spPr/>
        <p:txBody>
          <a:bodyPr/>
          <a:lstStyle/>
          <a:p>
            <a:pPr eaLnBrk="1" hangingPunct="1"/>
            <a:r>
              <a:rPr lang="cs-CZ" altLang="cs-CZ" dirty="0"/>
              <a:t>Zaknihované cenné papíry v OZ</a:t>
            </a:r>
            <a:endParaRPr lang="en-US" altLang="cs-CZ" dirty="0"/>
          </a:p>
        </p:txBody>
      </p:sp>
      <p:sp>
        <p:nvSpPr>
          <p:cNvPr id="103427" name="Rectangle 3">
            <a:extLst>
              <a:ext uri="{FF2B5EF4-FFF2-40B4-BE49-F238E27FC236}">
                <a16:creationId xmlns:a16="http://schemas.microsoft.com/office/drawing/2014/main" id="{0C73EE69-0B1D-4AB5-A6DD-4386E5A67FF6}"/>
              </a:ext>
            </a:extLst>
          </p:cNvPr>
          <p:cNvSpPr>
            <a:spLocks noGrp="1"/>
          </p:cNvSpPr>
          <p:nvPr>
            <p:ph sz="quarter" idx="1"/>
          </p:nvPr>
        </p:nvSpPr>
        <p:spPr>
          <a:xfrm>
            <a:off x="650448" y="1600201"/>
            <a:ext cx="10444899" cy="4492625"/>
          </a:xfrm>
        </p:spPr>
        <p:txBody>
          <a:bodyPr/>
          <a:lstStyle/>
          <a:p>
            <a:pPr lvl="1" eaLnBrk="1" hangingPunct="1">
              <a:lnSpc>
                <a:spcPct val="150000"/>
              </a:lnSpc>
            </a:pPr>
            <a:r>
              <a:rPr lang="cs-CZ" altLang="cs-CZ" sz="2800" dirty="0"/>
              <a:t>Zaknihovaný cenný papír se považuje za věc v právním smyslu (§ 489)</a:t>
            </a:r>
          </a:p>
          <a:p>
            <a:pPr lvl="1" eaLnBrk="1" hangingPunct="1">
              <a:lnSpc>
                <a:spcPct val="150000"/>
              </a:lnSpc>
            </a:pPr>
            <a:r>
              <a:rPr lang="cs-CZ" altLang="cs-CZ" sz="2800" dirty="0"/>
              <a:t>Věcí je vše, co je rozdílné od osoby a slouží potřebě lidí.</a:t>
            </a:r>
          </a:p>
          <a:p>
            <a:pPr lvl="1" eaLnBrk="1" hangingPunct="1">
              <a:lnSpc>
                <a:spcPct val="150000"/>
              </a:lnSpc>
            </a:pPr>
            <a:r>
              <a:rPr lang="cs-CZ" altLang="cs-CZ" sz="2800" dirty="0"/>
              <a:t>Zatímco předchozí úprava (§ 1 odst. 2 </a:t>
            </a:r>
            <a:r>
              <a:rPr lang="cs-CZ" altLang="cs-CZ" sz="2800" dirty="0" err="1"/>
              <a:t>CenP</a:t>
            </a:r>
            <a:r>
              <a:rPr lang="cs-CZ" altLang="cs-CZ" sz="2800" dirty="0"/>
              <a:t>) pro úpravu zaknihovaných cenných papírů používala ustanovení o věcech movitých, za věci v právním smyslu je nepovažovala</a:t>
            </a:r>
          </a:p>
          <a:p>
            <a:pPr lvl="1" eaLnBrk="1" hangingPunct="1">
              <a:lnSpc>
                <a:spcPct val="150000"/>
              </a:lnSpc>
            </a:pPr>
            <a:r>
              <a:rPr lang="cs-CZ" altLang="cs-CZ" sz="2800" dirty="0"/>
              <a:t>„Porézní zeď“ - § 525 odst. 2 OZ</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4246B45F-F655-4482-A075-E8BF5C13069A}"/>
              </a:ext>
            </a:extLst>
          </p:cNvPr>
          <p:cNvSpPr>
            <a:spLocks noGrp="1"/>
          </p:cNvSpPr>
          <p:nvPr>
            <p:ph type="title"/>
          </p:nvPr>
        </p:nvSpPr>
        <p:spPr>
          <a:xfrm>
            <a:off x="720000" y="377072"/>
            <a:ext cx="10753200" cy="794504"/>
          </a:xfrm>
        </p:spPr>
        <p:txBody>
          <a:bodyPr/>
          <a:lstStyle/>
          <a:p>
            <a:pPr eaLnBrk="1" hangingPunct="1"/>
            <a:r>
              <a:rPr lang="cs-CZ" altLang="cs-CZ" dirty="0">
                <a:solidFill>
                  <a:schemeClr val="tx2">
                    <a:lumMod val="60000"/>
                    <a:lumOff val="40000"/>
                  </a:schemeClr>
                </a:solidFill>
              </a:rPr>
              <a:t>Potíže s definicí cenného papíru</a:t>
            </a:r>
            <a:endParaRPr lang="en-US" altLang="cs-CZ" dirty="0">
              <a:solidFill>
                <a:schemeClr val="tx2">
                  <a:lumMod val="60000"/>
                  <a:lumOff val="40000"/>
                </a:schemeClr>
              </a:solidFill>
            </a:endParaRPr>
          </a:p>
        </p:txBody>
      </p:sp>
      <p:sp>
        <p:nvSpPr>
          <p:cNvPr id="13315" name="Rectangle 3">
            <a:extLst>
              <a:ext uri="{FF2B5EF4-FFF2-40B4-BE49-F238E27FC236}">
                <a16:creationId xmlns:a16="http://schemas.microsoft.com/office/drawing/2014/main" id="{8DA34280-5324-4DE3-9571-9451388A8364}"/>
              </a:ext>
            </a:extLst>
          </p:cNvPr>
          <p:cNvSpPr>
            <a:spLocks noGrp="1" noChangeArrowheads="1"/>
          </p:cNvSpPr>
          <p:nvPr>
            <p:ph sz="quarter" idx="1"/>
          </p:nvPr>
        </p:nvSpPr>
        <p:spPr>
          <a:xfrm>
            <a:off x="301659" y="1310326"/>
            <a:ext cx="11321590" cy="5547673"/>
          </a:xfrm>
        </p:spPr>
        <p:txBody>
          <a:bodyPr>
            <a:normAutofit fontScale="40000" lnSpcReduction="20000"/>
          </a:bodyPr>
          <a:lstStyle/>
          <a:p>
            <a:pPr marL="274320" indent="-274320" algn="just">
              <a:spcAft>
                <a:spcPts val="0"/>
              </a:spcAft>
              <a:buNone/>
              <a:defRPr/>
            </a:pPr>
            <a:r>
              <a:rPr lang="cs-CZ" sz="6000" b="1" dirty="0"/>
              <a:t>Definice CP v § 514 OZ:</a:t>
            </a:r>
            <a:r>
              <a:rPr lang="cs-CZ" sz="6000" dirty="0"/>
              <a:t> Cenný papír je listina, se kterou je právo spojeno takovým způsobem, že je po vydání CP nelze bez této listiny uplatnit ani převést.</a:t>
            </a:r>
          </a:p>
          <a:p>
            <a:pPr marL="274320" indent="-274320" algn="just">
              <a:spcAft>
                <a:spcPts val="0"/>
              </a:spcAft>
              <a:buNone/>
              <a:defRPr/>
            </a:pPr>
            <a:endParaRPr lang="cs-CZ" sz="6000" dirty="0"/>
          </a:p>
          <a:p>
            <a:pPr marL="274320" indent="-274320" algn="just">
              <a:spcAft>
                <a:spcPts val="0"/>
              </a:spcAft>
              <a:buNone/>
              <a:defRPr/>
            </a:pPr>
            <a:r>
              <a:rPr lang="cs-CZ" altLang="cs-CZ" sz="6000" b="1" dirty="0"/>
              <a:t>Převody CP v 1103 OZ:</a:t>
            </a:r>
            <a:r>
              <a:rPr lang="cs-CZ" altLang="cs-CZ" sz="6000" dirty="0"/>
              <a:t> (1) Vlastnické právo k cennému papíru na doručitele se převádí smlouvou k okamžiku jeho </a:t>
            </a:r>
            <a:r>
              <a:rPr lang="cs-CZ" altLang="cs-CZ" sz="6000" b="1" dirty="0"/>
              <a:t>předání</a:t>
            </a:r>
            <a:r>
              <a:rPr lang="cs-CZ" altLang="cs-CZ" sz="6000" dirty="0"/>
              <a:t>. (2) Vlastnické právo k cennému papíru na řad se převádí rubopisem a smlouvou k okamžiku jeho </a:t>
            </a:r>
            <a:r>
              <a:rPr lang="cs-CZ" altLang="cs-CZ" sz="6000" b="1" dirty="0"/>
              <a:t>předání</a:t>
            </a:r>
            <a:r>
              <a:rPr lang="cs-CZ" altLang="cs-CZ" sz="6000" dirty="0"/>
              <a:t>. O náležitostech rubopisu a jeho přijetí, jakož i o tom, kdo je z rubopisu oprávněn a jak toto oprávnění prokazuje, platí ustanovení právního předpisu upravujícího směnky; převodce cenného papíru však ručí za uspokojení práv z cenného papíru, jen je-li k tomu zvlášť zavázán. (3) Vlastnické právo k cennému papíru na jméno se převádí </a:t>
            </a:r>
            <a:r>
              <a:rPr lang="cs-CZ" altLang="cs-CZ" sz="6000" b="1" dirty="0"/>
              <a:t>už samotnou smlouvou k okamžiku její účinnosti</a:t>
            </a:r>
            <a:r>
              <a:rPr lang="cs-CZ" altLang="cs-CZ" sz="6000" dirty="0"/>
              <a:t>.</a:t>
            </a:r>
            <a:r>
              <a:rPr lang="cs-CZ" sz="2000" dirty="0"/>
              <a:t>						</a:t>
            </a:r>
          </a:p>
          <a:p>
            <a:pPr marL="274320" indent="-274320" algn="just" fontAlgn="auto">
              <a:spcAft>
                <a:spcPts val="0"/>
              </a:spcAft>
              <a:buNone/>
              <a:defRPr/>
            </a:pPr>
            <a:r>
              <a:rPr lang="cs-CZ" sz="2000" dirty="0"/>
              <a:t>						</a:t>
            </a:r>
            <a:endParaRPr lang="cs-CZ" dirty="0">
              <a:solidFill>
                <a:schemeClr val="bg1"/>
              </a:solidFill>
            </a:endParaRPr>
          </a:p>
          <a:p>
            <a:pPr marL="274320" indent="-274320" algn="just" fontAlgn="auto">
              <a:spcAft>
                <a:spcPts val="0"/>
              </a:spcAft>
              <a:buNone/>
              <a:defRPr/>
            </a:pPr>
            <a:endParaRPr lang="cs-CZ" dirty="0">
              <a:solidFill>
                <a:schemeClr val="bg1"/>
              </a:solidFill>
            </a:endParaRPr>
          </a:p>
          <a:p>
            <a:pPr marL="274320" indent="-274320" fontAlgn="auto">
              <a:spcAft>
                <a:spcPts val="0"/>
              </a:spcAft>
              <a:buNone/>
              <a:defRPr/>
            </a:pPr>
            <a:endParaRPr lang="en-US" i="1" dirty="0"/>
          </a:p>
        </p:txBody>
      </p:sp>
    </p:spTree>
    <p:extLst>
      <p:ext uri="{BB962C8B-B14F-4D97-AF65-F5344CB8AC3E}">
        <p14:creationId xmlns:p14="http://schemas.microsoft.com/office/powerpoint/2010/main" val="30043571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81D589A8-2C39-4B59-8F7F-49A1B0C01E5E}"/>
              </a:ext>
            </a:extLst>
          </p:cNvPr>
          <p:cNvSpPr>
            <a:spLocks noGrp="1" noChangeArrowheads="1"/>
          </p:cNvSpPr>
          <p:nvPr>
            <p:ph type="title"/>
          </p:nvPr>
        </p:nvSpPr>
        <p:spPr/>
        <p:txBody>
          <a:bodyPr>
            <a:normAutofit fontScale="90000"/>
          </a:bodyPr>
          <a:lstStyle/>
          <a:p>
            <a:pPr fontAlgn="auto">
              <a:spcAft>
                <a:spcPts val="0"/>
              </a:spcAft>
              <a:defRPr/>
            </a:pPr>
            <a:r>
              <a:rPr lang="cs-CZ" dirty="0"/>
              <a:t>Zaknihované cenné papíry nejsou cenné papíry!</a:t>
            </a:r>
            <a:endParaRPr lang="en-US" dirty="0"/>
          </a:p>
        </p:txBody>
      </p:sp>
      <p:sp>
        <p:nvSpPr>
          <p:cNvPr id="105475" name="Rectangle 3">
            <a:extLst>
              <a:ext uri="{FF2B5EF4-FFF2-40B4-BE49-F238E27FC236}">
                <a16:creationId xmlns:a16="http://schemas.microsoft.com/office/drawing/2014/main" id="{51F918DB-FD0A-42DB-A3CE-06C52193A942}"/>
              </a:ext>
            </a:extLst>
          </p:cNvPr>
          <p:cNvSpPr>
            <a:spLocks noGrp="1"/>
          </p:cNvSpPr>
          <p:nvPr>
            <p:ph sz="quarter" idx="1"/>
          </p:nvPr>
        </p:nvSpPr>
        <p:spPr>
          <a:xfrm>
            <a:off x="720001" y="1600201"/>
            <a:ext cx="9589226" cy="4492625"/>
          </a:xfrm>
        </p:spPr>
        <p:txBody>
          <a:bodyPr/>
          <a:lstStyle/>
          <a:p>
            <a:pPr eaLnBrk="1" hangingPunct="1"/>
            <a:r>
              <a:rPr lang="cs-CZ" altLang="cs-CZ" sz="2400" dirty="0"/>
              <a:t>Nová koncepce zaknihovaných cenných papírů</a:t>
            </a:r>
          </a:p>
          <a:p>
            <a:pPr eaLnBrk="1" hangingPunct="1"/>
            <a:r>
              <a:rPr lang="cs-CZ" altLang="cs-CZ" sz="2400" dirty="0"/>
              <a:t>Zaknihované cenné papíry už nejsou CP se zvláštní podobou, ale zvláštní věci nehmotné podstaty, na něž se zásadně použije ustanovení o cenných papírech, pokud to nevylučuje jejich povaha. </a:t>
            </a:r>
          </a:p>
          <a:p>
            <a:pPr eaLnBrk="1" hangingPunct="1"/>
            <a:r>
              <a:rPr lang="cs-CZ" altLang="cs-CZ" sz="2400" dirty="0"/>
              <a:t>Cennými papíry toliko listinné CP. </a:t>
            </a:r>
          </a:p>
          <a:p>
            <a:pPr eaLnBrk="1" hangingPunct="1"/>
            <a:r>
              <a:rPr lang="cs-CZ" altLang="cs-CZ" sz="2400" dirty="0"/>
              <a:t>Za</a:t>
            </a:r>
            <a:r>
              <a:rPr lang="en-US" altLang="cs-CZ" sz="2400" dirty="0" err="1"/>
              <a:t>knihovaný</a:t>
            </a:r>
            <a:r>
              <a:rPr lang="en-US" altLang="cs-CZ" sz="2400" dirty="0"/>
              <a:t> </a:t>
            </a:r>
            <a:r>
              <a:rPr lang="en-US" altLang="cs-CZ" sz="2400" dirty="0" err="1"/>
              <a:t>cenný</a:t>
            </a:r>
            <a:r>
              <a:rPr lang="en-US" altLang="cs-CZ" sz="2400" dirty="0"/>
              <a:t> </a:t>
            </a:r>
            <a:r>
              <a:rPr lang="en-US" altLang="cs-CZ" sz="2400" dirty="0" err="1"/>
              <a:t>papír</a:t>
            </a:r>
            <a:r>
              <a:rPr lang="en-US" altLang="cs-CZ" sz="2400" dirty="0"/>
              <a:t> je </a:t>
            </a:r>
            <a:r>
              <a:rPr lang="en-US" altLang="cs-CZ" sz="2400" dirty="0" err="1"/>
              <a:t>veden</a:t>
            </a:r>
            <a:r>
              <a:rPr lang="en-US" altLang="cs-CZ" sz="2400" dirty="0"/>
              <a:t> v </a:t>
            </a:r>
            <a:r>
              <a:rPr lang="en-US" altLang="cs-CZ" sz="2400" b="1" dirty="0" err="1"/>
              <a:t>centrální</a:t>
            </a:r>
            <a:r>
              <a:rPr lang="en-US" altLang="cs-CZ" sz="2400" b="1" dirty="0"/>
              <a:t> </a:t>
            </a:r>
            <a:r>
              <a:rPr lang="en-US" altLang="cs-CZ" sz="2400" b="1" dirty="0" err="1"/>
              <a:t>evidenci</a:t>
            </a:r>
            <a:r>
              <a:rPr lang="en-US" altLang="cs-CZ" sz="2400" b="1" dirty="0"/>
              <a:t> </a:t>
            </a:r>
            <a:r>
              <a:rPr lang="en-US" altLang="cs-CZ" sz="2400" b="1" dirty="0" err="1"/>
              <a:t>zaknihovaných</a:t>
            </a:r>
            <a:r>
              <a:rPr lang="en-US" altLang="cs-CZ" sz="2400" b="1" dirty="0"/>
              <a:t> </a:t>
            </a:r>
            <a:r>
              <a:rPr lang="en-US" altLang="cs-CZ" sz="2400" b="1" dirty="0" err="1"/>
              <a:t>cenných</a:t>
            </a:r>
            <a:r>
              <a:rPr lang="en-US" altLang="cs-CZ" sz="2400" b="1" dirty="0"/>
              <a:t> </a:t>
            </a:r>
            <a:r>
              <a:rPr lang="en-US" altLang="cs-CZ" sz="2400" b="1" dirty="0" err="1"/>
              <a:t>papírů</a:t>
            </a:r>
            <a:r>
              <a:rPr lang="en-US" altLang="cs-CZ" sz="2400" b="1" dirty="0"/>
              <a:t>, </a:t>
            </a:r>
            <a:r>
              <a:rPr lang="en-US" altLang="cs-CZ" sz="2400" dirty="0" err="1"/>
              <a:t>nestanoví</a:t>
            </a:r>
            <a:r>
              <a:rPr lang="en-US" altLang="cs-CZ" sz="2400" dirty="0"/>
              <a:t>-li </a:t>
            </a:r>
            <a:r>
              <a:rPr lang="en-US" altLang="cs-CZ" sz="2400" dirty="0" err="1"/>
              <a:t>právní</a:t>
            </a:r>
            <a:r>
              <a:rPr lang="en-US" altLang="cs-CZ" sz="2400" dirty="0"/>
              <a:t> </a:t>
            </a:r>
            <a:r>
              <a:rPr lang="en-US" altLang="cs-CZ" sz="2400" dirty="0" err="1"/>
              <a:t>předpis</a:t>
            </a:r>
            <a:r>
              <a:rPr lang="en-US" altLang="cs-CZ" sz="2400" dirty="0"/>
              <a:t> </a:t>
            </a:r>
            <a:r>
              <a:rPr lang="en-US" altLang="cs-CZ" sz="2400" dirty="0" err="1"/>
              <a:t>jinak</a:t>
            </a:r>
            <a:r>
              <a:rPr lang="en-US" altLang="cs-CZ" sz="2400" dirty="0"/>
              <a:t>.</a:t>
            </a:r>
            <a:endParaRPr lang="cs-CZ" altLang="cs-CZ" sz="2400" dirty="0"/>
          </a:p>
          <a:p>
            <a:pPr eaLnBrk="1" hangingPunct="1"/>
            <a:r>
              <a:rPr lang="cs-CZ" altLang="cs-CZ" sz="2400" dirty="0"/>
              <a:t>Evidenci vede: CD, OCP, investiční společnosti a ČNB</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10172A79-A49F-4872-9C84-28EBC7D9D0B6}"/>
              </a:ext>
            </a:extLst>
          </p:cNvPr>
          <p:cNvSpPr>
            <a:spLocks noGrp="1"/>
          </p:cNvSpPr>
          <p:nvPr>
            <p:ph type="title"/>
          </p:nvPr>
        </p:nvSpPr>
        <p:spPr/>
        <p:txBody>
          <a:bodyPr/>
          <a:lstStyle/>
          <a:p>
            <a:pPr eaLnBrk="1" hangingPunct="1"/>
            <a:r>
              <a:rPr lang="cs-CZ" altLang="cs-CZ"/>
              <a:t>Aplikace ustanovení o CP</a:t>
            </a:r>
            <a:endParaRPr lang="en-US" altLang="cs-CZ"/>
          </a:p>
        </p:txBody>
      </p:sp>
      <p:sp>
        <p:nvSpPr>
          <p:cNvPr id="107523" name="Rectangle 3">
            <a:extLst>
              <a:ext uri="{FF2B5EF4-FFF2-40B4-BE49-F238E27FC236}">
                <a16:creationId xmlns:a16="http://schemas.microsoft.com/office/drawing/2014/main" id="{E66D5641-9E79-4A2A-9368-A0D17A303EC4}"/>
              </a:ext>
            </a:extLst>
          </p:cNvPr>
          <p:cNvSpPr>
            <a:spLocks noGrp="1"/>
          </p:cNvSpPr>
          <p:nvPr>
            <p:ph sz="quarter" idx="1"/>
          </p:nvPr>
        </p:nvSpPr>
        <p:spPr>
          <a:xfrm>
            <a:off x="480767" y="1600201"/>
            <a:ext cx="10831398" cy="4492625"/>
          </a:xfrm>
        </p:spPr>
        <p:txBody>
          <a:bodyPr/>
          <a:lstStyle/>
          <a:p>
            <a:pPr eaLnBrk="1" hangingPunct="1"/>
            <a:r>
              <a:rPr lang="cs-CZ" altLang="cs-CZ" sz="2400" dirty="0"/>
              <a:t>§ 525 odst. 2 – falešná dichotomie?</a:t>
            </a:r>
          </a:p>
          <a:p>
            <a:pPr eaLnBrk="1" hangingPunct="1"/>
            <a:r>
              <a:rPr lang="cs-CZ" altLang="cs-CZ" sz="2400" dirty="0"/>
              <a:t>Ustanovení o CP se použijí i na zaknihované cenné papíry, ledaže to vylučuje jejich povaha, tento zákon nebo jiný právní předpis.</a:t>
            </a:r>
          </a:p>
          <a:p>
            <a:pPr eaLnBrk="1" hangingPunct="1"/>
            <a:r>
              <a:rPr lang="cs-CZ" altLang="cs-CZ" sz="2400" dirty="0"/>
              <a:t>o „ustanoveních o cenných papírech“, nikoli o „ustanoveních OZ o cenných papírech“</a:t>
            </a:r>
          </a:p>
          <a:p>
            <a:pPr eaLnBrk="1" hangingPunct="1"/>
            <a:r>
              <a:rPr lang="cs-CZ" altLang="cs-CZ" sz="2400" dirty="0"/>
              <a:t>Závěr: i ustanovení zvláštních právních předpisů upravujících pojmenované cenné papíry je třeba použít na pojmenované zaknihované cenné papíry, pokud to povaha (pojmenovaných) zaknihovaných cenných papírů, OZ nebo tento zvláštní předpis nevylučuje.</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8B7CA7BA-AAAF-4F6D-A0A3-A7A712A6A212}"/>
              </a:ext>
            </a:extLst>
          </p:cNvPr>
          <p:cNvSpPr>
            <a:spLocks noGrp="1"/>
          </p:cNvSpPr>
          <p:nvPr>
            <p:ph type="title"/>
          </p:nvPr>
        </p:nvSpPr>
        <p:spPr/>
        <p:txBody>
          <a:bodyPr/>
          <a:lstStyle/>
          <a:p>
            <a:pPr eaLnBrk="1" hangingPunct="1"/>
            <a:r>
              <a:rPr lang="cs-CZ" altLang="cs-CZ"/>
              <a:t>Nezastupitelnost CP a ZaknCP</a:t>
            </a:r>
            <a:endParaRPr lang="en-US" altLang="cs-CZ"/>
          </a:p>
        </p:txBody>
      </p:sp>
      <p:sp>
        <p:nvSpPr>
          <p:cNvPr id="109571" name="Rectangle 3">
            <a:extLst>
              <a:ext uri="{FF2B5EF4-FFF2-40B4-BE49-F238E27FC236}">
                <a16:creationId xmlns:a16="http://schemas.microsoft.com/office/drawing/2014/main" id="{9C40FB22-2C91-47BE-A206-7183E42A1F4D}"/>
              </a:ext>
            </a:extLst>
          </p:cNvPr>
          <p:cNvSpPr>
            <a:spLocks noGrp="1"/>
          </p:cNvSpPr>
          <p:nvPr>
            <p:ph sz="quarter" idx="1"/>
          </p:nvPr>
        </p:nvSpPr>
        <p:spPr>
          <a:xfrm>
            <a:off x="720000" y="1600201"/>
            <a:ext cx="10753200" cy="4492625"/>
          </a:xfrm>
        </p:spPr>
        <p:txBody>
          <a:bodyPr/>
          <a:lstStyle/>
          <a:p>
            <a:pPr eaLnBrk="1" hangingPunct="1"/>
            <a:r>
              <a:rPr lang="cs-CZ" altLang="cs-CZ" dirty="0"/>
              <a:t>§ 516 OZ u CP požaduje vydání v totožném druhu a formě stejným emitentem a totožnost práv z cenných papírů vznikajících.</a:t>
            </a:r>
          </a:p>
          <a:p>
            <a:pPr eaLnBrk="1" hangingPunct="1"/>
            <a:r>
              <a:rPr lang="cs-CZ" altLang="cs-CZ" dirty="0"/>
              <a:t>OZ  pro cenné papíry a zaknihované cenné papíry vylučuje jejich vzájemnou zastupitelnost. </a:t>
            </a:r>
          </a:p>
          <a:p>
            <a:pPr eaLnBrk="1" hangingPunct="1"/>
            <a:r>
              <a:rPr lang="cs-CZ" altLang="cs-CZ" dirty="0"/>
              <a:t>Přestože práva z cenného papíru a zaknihovaného cenného papíru by měla být totožná, práva k nim se významně liší. </a:t>
            </a:r>
          </a:p>
          <a:p>
            <a:pPr eaLnBrk="1" hangingPunct="1"/>
            <a:r>
              <a:rPr lang="cs-CZ" altLang="cs-CZ" dirty="0"/>
              <a:t>OZ v § 499 vyžaduje od zastupitelnosti také totožnost druhu věci – není splněno</a:t>
            </a:r>
          </a:p>
          <a:p>
            <a:pPr eaLnBrk="1" hangingPunct="1">
              <a:lnSpc>
                <a:spcPct val="80000"/>
              </a:lnSpc>
            </a:pPr>
            <a:endParaRPr lang="cs-CZ" altLang="cs-CZ" sz="2400" dirty="0"/>
          </a:p>
          <a:p>
            <a:pPr eaLnBrk="1" hangingPunct="1">
              <a:lnSpc>
                <a:spcPct val="80000"/>
              </a:lnSpc>
            </a:pPr>
            <a:endParaRPr lang="cs-CZ" altLang="cs-CZ" sz="2400" dirty="0"/>
          </a:p>
          <a:p>
            <a:pPr eaLnBrk="1" hangingPunct="1">
              <a:lnSpc>
                <a:spcPct val="80000"/>
              </a:lnSpc>
            </a:pPr>
            <a:endParaRPr lang="en-US" altLang="cs-CZ" sz="24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lgn="just" eaLnBrk="1" hangingPunct="1"/>
            <a:r>
              <a:rPr lang="cs-CZ" altLang="cs-CZ" dirty="0"/>
              <a:t>Motivace k zaknihování - veřejné zakázky</a:t>
            </a:r>
            <a:r>
              <a:rPr lang="cs-CZ" altLang="cs-CZ" dirty="0">
                <a:solidFill>
                  <a:srgbClr val="7B9899"/>
                </a:solidFill>
              </a:rPr>
              <a:t>	</a:t>
            </a:r>
            <a:endParaRPr lang="en-US" altLang="cs-CZ" dirty="0">
              <a:solidFill>
                <a:srgbClr val="7B9899"/>
              </a:solidFill>
            </a:endParaRPr>
          </a:p>
        </p:txBody>
      </p:sp>
      <p:sp>
        <p:nvSpPr>
          <p:cNvPr id="13315" name="Rectangle 6"/>
          <p:cNvSpPr>
            <a:spLocks noChangeArrowheads="1"/>
          </p:cNvSpPr>
          <p:nvPr/>
        </p:nvSpPr>
        <p:spPr bwMode="auto">
          <a:xfrm>
            <a:off x="3181351" y="1216969"/>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cs-CZ" altLang="cs-CZ"/>
          </a:p>
        </p:txBody>
      </p:sp>
      <p:sp>
        <p:nvSpPr>
          <p:cNvPr id="13316" name="Zástupný symbol pro obsah 2"/>
          <p:cNvSpPr>
            <a:spLocks noGrp="1"/>
          </p:cNvSpPr>
          <p:nvPr>
            <p:ph sz="quarter" idx="1"/>
          </p:nvPr>
        </p:nvSpPr>
        <p:spPr>
          <a:xfrm>
            <a:off x="720001" y="1548063"/>
            <a:ext cx="9980084" cy="4608263"/>
          </a:xfrm>
        </p:spPr>
        <p:txBody>
          <a:bodyPr/>
          <a:lstStyle/>
          <a:p>
            <a:pPr algn="just" eaLnBrk="1" hangingPunct="1"/>
            <a:r>
              <a:rPr lang="cs-CZ" altLang="cs-CZ" dirty="0"/>
              <a:t>§ 48 odst.  7 </a:t>
            </a:r>
            <a:r>
              <a:rPr lang="cs-CZ" altLang="cs-CZ" dirty="0" err="1"/>
              <a:t>ZVeřZ</a:t>
            </a:r>
            <a:endParaRPr lang="cs-CZ" altLang="cs-CZ" dirty="0"/>
          </a:p>
          <a:p>
            <a:pPr algn="just" eaLnBrk="1" hangingPunct="1"/>
            <a:r>
              <a:rPr lang="cs-CZ" dirty="0"/>
              <a:t>Zadavatel může vyloučit účastníka zadávacího řízení, který je akciovou společností nebo má právní formu obdobnou akciové společnosti a nemá vydány výlučně zaknihované akcie.</a:t>
            </a:r>
            <a:endParaRPr lang="cs-CZ" altLang="cs-CZ" dirty="0"/>
          </a:p>
          <a:p>
            <a:pPr lvl="1" algn="just" eaLnBrk="1" hangingPunct="1"/>
            <a:r>
              <a:rPr lang="cs-CZ" altLang="cs-CZ" sz="2500" dirty="0"/>
              <a:t>Odst. 9 – může nebo musí?</a:t>
            </a:r>
          </a:p>
          <a:p>
            <a:pPr lvl="1" algn="just" eaLnBrk="1" hangingPunct="1"/>
            <a:endParaRPr lang="cs-CZ" altLang="cs-CZ" sz="2500" dirty="0"/>
          </a:p>
          <a:p>
            <a:pPr lvl="1" algn="just" eaLnBrk="1" hangingPunct="1"/>
            <a:endParaRPr lang="cs-CZ" altLang="cs-CZ" dirty="0"/>
          </a:p>
          <a:p>
            <a:pPr lvl="1" algn="just" eaLnBrk="1" hangingPunct="1"/>
            <a:endParaRPr lang="cs-CZ" altLang="cs-CZ" dirty="0"/>
          </a:p>
          <a:p>
            <a:pPr lvl="1" algn="just" eaLnBrk="1" hangingPunct="1"/>
            <a:endParaRPr lang="cs-CZ" altLang="cs-CZ" dirty="0"/>
          </a:p>
          <a:p>
            <a:pPr lvl="1" algn="just" eaLnBrk="1" hangingPunct="1"/>
            <a:endParaRPr lang="cs-CZ" altLang="cs-CZ" dirty="0"/>
          </a:p>
        </p:txBody>
      </p:sp>
    </p:spTree>
    <p:extLst>
      <p:ext uri="{BB962C8B-B14F-4D97-AF65-F5344CB8AC3E}">
        <p14:creationId xmlns:p14="http://schemas.microsoft.com/office/powerpoint/2010/main" val="38402502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cs-CZ" altLang="cs-CZ" dirty="0"/>
              <a:t>Zaknihovaný cenný papír – obecný pohled</a:t>
            </a:r>
            <a:endParaRPr lang="en-US" altLang="cs-CZ" dirty="0"/>
          </a:p>
        </p:txBody>
      </p:sp>
      <p:sp>
        <p:nvSpPr>
          <p:cNvPr id="37891" name="Rectangle 3"/>
          <p:cNvSpPr>
            <a:spLocks noGrp="1" noChangeArrowheads="1"/>
          </p:cNvSpPr>
          <p:nvPr>
            <p:ph sz="quarter" idx="1"/>
          </p:nvPr>
        </p:nvSpPr>
        <p:spPr>
          <a:xfrm>
            <a:off x="443061" y="1263192"/>
            <a:ext cx="11227324" cy="5505253"/>
          </a:xfrm>
        </p:spPr>
        <p:txBody>
          <a:bodyPr/>
          <a:lstStyle/>
          <a:p>
            <a:pPr lvl="1" eaLnBrk="1" hangingPunct="1">
              <a:lnSpc>
                <a:spcPct val="80000"/>
              </a:lnSpc>
            </a:pPr>
            <a:r>
              <a:rPr lang="cs-CZ" altLang="cs-CZ" sz="2600" dirty="0"/>
              <a:t>Zaknihovaný cenný papír se považuje za věc v právním smyslu (§ 489), věcí je vše, co je rozdílné od osoby a slouží potřebě lidí.</a:t>
            </a:r>
          </a:p>
          <a:p>
            <a:pPr lvl="1" eaLnBrk="1" hangingPunct="1">
              <a:lnSpc>
                <a:spcPct val="80000"/>
              </a:lnSpc>
            </a:pPr>
            <a:r>
              <a:rPr lang="cs-CZ" altLang="cs-CZ" sz="2600" dirty="0"/>
              <a:t>§ 1 odst. 2 </a:t>
            </a:r>
            <a:r>
              <a:rPr lang="cs-CZ" altLang="cs-CZ" sz="2600" dirty="0" err="1"/>
              <a:t>CenP</a:t>
            </a:r>
            <a:r>
              <a:rPr lang="cs-CZ" altLang="cs-CZ" sz="2600" dirty="0"/>
              <a:t> pro úpravu ZCP používal ustanovení o věcech movitých, za věci v právním smyslu je nepovažovala (sporné i v </a:t>
            </a:r>
            <a:r>
              <a:rPr lang="cs-CZ" altLang="cs-CZ" sz="2800" dirty="0"/>
              <a:t>minulosti).</a:t>
            </a:r>
          </a:p>
          <a:p>
            <a:pPr lvl="1" eaLnBrk="1" hangingPunct="1">
              <a:lnSpc>
                <a:spcPct val="80000"/>
              </a:lnSpc>
            </a:pPr>
            <a:endParaRPr lang="cs-CZ" altLang="cs-CZ" sz="2800" dirty="0"/>
          </a:p>
          <a:p>
            <a:pPr lvl="1" eaLnBrk="1" hangingPunct="1">
              <a:lnSpc>
                <a:spcPct val="80000"/>
              </a:lnSpc>
            </a:pPr>
            <a:r>
              <a:rPr lang="cs-CZ" sz="2800" dirty="0"/>
              <a:t> § 115 </a:t>
            </a:r>
            <a:r>
              <a:rPr lang="cs-CZ" sz="2800" dirty="0" err="1"/>
              <a:t>ZiSiF</a:t>
            </a:r>
            <a:r>
              <a:rPr lang="cs-CZ" sz="2800" dirty="0"/>
              <a:t> „Podílový list je cenný papír nebo zaknihovaný cenný papír“</a:t>
            </a:r>
          </a:p>
          <a:p>
            <a:pPr lvl="1" eaLnBrk="1" hangingPunct="1">
              <a:lnSpc>
                <a:spcPct val="80000"/>
              </a:lnSpc>
            </a:pPr>
            <a:endParaRPr lang="cs-CZ" altLang="cs-CZ" sz="2600" dirty="0"/>
          </a:p>
          <a:p>
            <a:pPr lvl="1" eaLnBrk="1" hangingPunct="1">
              <a:lnSpc>
                <a:spcPct val="80000"/>
              </a:lnSpc>
            </a:pPr>
            <a:r>
              <a:rPr lang="cs-CZ" altLang="cs-CZ" sz="2600" dirty="0"/>
              <a:t>Nekorektní dikce § 525 OZ: nejde o nahrazení cenného papíru!!!</a:t>
            </a:r>
          </a:p>
          <a:p>
            <a:pPr lvl="1" eaLnBrk="1" hangingPunct="1">
              <a:lnSpc>
                <a:spcPct val="80000"/>
              </a:lnSpc>
            </a:pPr>
            <a:endParaRPr lang="cs-CZ" altLang="cs-CZ" sz="2600" dirty="0"/>
          </a:p>
          <a:p>
            <a:pPr lvl="1">
              <a:lnSpc>
                <a:spcPct val="80000"/>
              </a:lnSpc>
            </a:pPr>
            <a:r>
              <a:rPr lang="cs-CZ" sz="2600" dirty="0"/>
              <a:t>Zaknihované cenné papíry, s výjimkou zaknihovaných cenných papírů kolektivního investování vedených v samostatné evidenci investičních nástrojů a zaknihovaných státních dluhopisů podle zákona upravujícího rozpočtová pravidla, lze evidovat podle českého práva </a:t>
            </a:r>
            <a:r>
              <a:rPr lang="cs-CZ" sz="2600" b="1" dirty="0"/>
              <a:t>pouze v centrální evidenci zaknihovaných cenných papírů a v evidenci navazující na centrální evidenci zaknihovaných cenných papírů</a:t>
            </a:r>
            <a:r>
              <a:rPr lang="cs-CZ" sz="2600" dirty="0"/>
              <a:t>.</a:t>
            </a:r>
            <a:endParaRPr lang="cs-CZ" altLang="cs-CZ" sz="2600" dirty="0"/>
          </a:p>
        </p:txBody>
      </p:sp>
    </p:spTree>
    <p:extLst>
      <p:ext uri="{BB962C8B-B14F-4D97-AF65-F5344CB8AC3E}">
        <p14:creationId xmlns:p14="http://schemas.microsoft.com/office/powerpoint/2010/main" val="16127370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fontScale="90000"/>
          </a:bodyPr>
          <a:lstStyle/>
          <a:p>
            <a:pPr fontAlgn="auto">
              <a:spcAft>
                <a:spcPts val="0"/>
              </a:spcAft>
              <a:defRPr/>
            </a:pPr>
            <a:r>
              <a:rPr lang="cs-CZ" dirty="0"/>
              <a:t>Zaknihovaný cenný papír - znaky</a:t>
            </a:r>
            <a:endParaRPr lang="en-US" dirty="0"/>
          </a:p>
        </p:txBody>
      </p:sp>
      <p:sp>
        <p:nvSpPr>
          <p:cNvPr id="50179" name="Rectangle 3"/>
          <p:cNvSpPr>
            <a:spLocks noGrp="1" noChangeArrowheads="1"/>
          </p:cNvSpPr>
          <p:nvPr>
            <p:ph sz="quarter" idx="1"/>
          </p:nvPr>
        </p:nvSpPr>
        <p:spPr>
          <a:xfrm>
            <a:off x="810126" y="1600201"/>
            <a:ext cx="10663074" cy="4492625"/>
          </a:xfrm>
        </p:spPr>
        <p:txBody>
          <a:bodyPr/>
          <a:lstStyle/>
          <a:p>
            <a:pPr marL="72000" indent="0">
              <a:lnSpc>
                <a:spcPct val="80000"/>
              </a:lnSpc>
              <a:buNone/>
            </a:pPr>
            <a:r>
              <a:rPr lang="cs-CZ" dirty="0"/>
              <a:t>1) cenné právo zapsané do příslušné evidence (centrální a částečně i samostatná evidence podle § 92 a 93 ZPKT);</a:t>
            </a:r>
          </a:p>
          <a:p>
            <a:pPr marL="72000" indent="0">
              <a:lnSpc>
                <a:spcPct val="80000"/>
              </a:lnSpc>
              <a:buNone/>
            </a:pPr>
            <a:endParaRPr lang="cs-CZ" dirty="0"/>
          </a:p>
          <a:p>
            <a:pPr marL="72000" indent="0">
              <a:lnSpc>
                <a:spcPct val="80000"/>
              </a:lnSpc>
              <a:buNone/>
            </a:pPr>
            <a:r>
              <a:rPr lang="cs-CZ" dirty="0"/>
              <a:t>2) právo lze převést pouze záznamem v této evidenci; </a:t>
            </a:r>
          </a:p>
          <a:p>
            <a:pPr>
              <a:lnSpc>
                <a:spcPct val="80000"/>
              </a:lnSpc>
            </a:pPr>
            <a:endParaRPr lang="cs-CZ" dirty="0"/>
          </a:p>
          <a:p>
            <a:pPr marL="72000" indent="0">
              <a:lnSpc>
                <a:spcPct val="80000"/>
              </a:lnSpc>
              <a:buNone/>
            </a:pPr>
            <a:r>
              <a:rPr lang="cs-CZ" dirty="0"/>
              <a:t>3) právo ze </a:t>
            </a:r>
            <a:r>
              <a:rPr lang="cs-CZ" dirty="0" err="1"/>
              <a:t>ZakCP</a:t>
            </a:r>
            <a:r>
              <a:rPr lang="cs-CZ" dirty="0"/>
              <a:t> musí materiálně odpovídat právům u cenných papírů (majetkové soukromé právo).</a:t>
            </a:r>
          </a:p>
          <a:p>
            <a:pPr marL="72000" indent="0">
              <a:lnSpc>
                <a:spcPct val="80000"/>
              </a:lnSpc>
              <a:buNone/>
            </a:pPr>
            <a:endParaRPr lang="cs-CZ" altLang="cs-CZ" sz="2400" b="1" dirty="0"/>
          </a:p>
        </p:txBody>
      </p:sp>
    </p:spTree>
    <p:extLst>
      <p:ext uri="{BB962C8B-B14F-4D97-AF65-F5344CB8AC3E}">
        <p14:creationId xmlns:p14="http://schemas.microsoft.com/office/powerpoint/2010/main" val="14210961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cs-CZ" altLang="cs-CZ" dirty="0"/>
              <a:t>Evidence </a:t>
            </a:r>
            <a:r>
              <a:rPr lang="cs-CZ" altLang="cs-CZ" dirty="0" err="1"/>
              <a:t>ZakCP</a:t>
            </a:r>
            <a:r>
              <a:rPr lang="cs-CZ" altLang="cs-CZ" dirty="0"/>
              <a:t> v českém právu</a:t>
            </a:r>
            <a:endParaRPr lang="en-US" altLang="cs-CZ" dirty="0"/>
          </a:p>
        </p:txBody>
      </p:sp>
      <p:sp>
        <p:nvSpPr>
          <p:cNvPr id="52227" name="Rectangle 3"/>
          <p:cNvSpPr>
            <a:spLocks noGrp="1" noChangeArrowheads="1"/>
          </p:cNvSpPr>
          <p:nvPr>
            <p:ph sz="quarter" idx="1"/>
          </p:nvPr>
        </p:nvSpPr>
        <p:spPr>
          <a:xfrm>
            <a:off x="831273" y="1600201"/>
            <a:ext cx="10443185" cy="5257799"/>
          </a:xfrm>
        </p:spPr>
        <p:txBody>
          <a:bodyPr/>
          <a:lstStyle/>
          <a:p>
            <a:pPr>
              <a:lnSpc>
                <a:spcPct val="80000"/>
              </a:lnSpc>
            </a:pPr>
            <a:r>
              <a:rPr lang="cs-CZ" sz="3000" dirty="0"/>
              <a:t>Všechny </a:t>
            </a:r>
            <a:r>
              <a:rPr lang="cs-CZ" sz="3000" dirty="0" err="1"/>
              <a:t>ZakCP</a:t>
            </a:r>
            <a:r>
              <a:rPr lang="cs-CZ" sz="3000" dirty="0"/>
              <a:t> v zásadě jen v centrální evidenci</a:t>
            </a:r>
          </a:p>
          <a:p>
            <a:pPr>
              <a:lnSpc>
                <a:spcPct val="80000"/>
              </a:lnSpc>
            </a:pPr>
            <a:r>
              <a:rPr lang="cs-CZ" sz="3000" dirty="0"/>
              <a:t>Centrální evidencí zaknihovaných cenných papírů je evidence zaknihovaných cenných papírů, kterou vede podle českého práva centrální depozitář nebo zahraniční centrální depozitář.</a:t>
            </a:r>
            <a:endParaRPr lang="cs-CZ" altLang="cs-CZ" sz="3000" dirty="0"/>
          </a:p>
          <a:p>
            <a:pPr>
              <a:lnSpc>
                <a:spcPct val="80000"/>
              </a:lnSpc>
            </a:pPr>
            <a:r>
              <a:rPr lang="cs-CZ" sz="3000" dirty="0"/>
              <a:t>Zaknihované cenné papíry </a:t>
            </a:r>
            <a:r>
              <a:rPr lang="cs-CZ" sz="3000" b="1" dirty="0"/>
              <a:t>mimo</a:t>
            </a:r>
            <a:r>
              <a:rPr lang="cs-CZ" sz="3000" dirty="0"/>
              <a:t> centrální evidenci:</a:t>
            </a:r>
          </a:p>
          <a:p>
            <a:pPr lvl="1">
              <a:lnSpc>
                <a:spcPct val="80000"/>
              </a:lnSpc>
            </a:pPr>
            <a:r>
              <a:rPr lang="cs-CZ" sz="3000" dirty="0"/>
              <a:t>zaknihované cenné papíry kolektivního investování (podílové listy, investiční akcie), </a:t>
            </a:r>
          </a:p>
          <a:p>
            <a:pPr lvl="1">
              <a:lnSpc>
                <a:spcPct val="80000"/>
              </a:lnSpc>
            </a:pPr>
            <a:r>
              <a:rPr lang="cs-CZ" sz="3000" dirty="0"/>
              <a:t>zaknihované cenné papíry vedené v evidenci České národní banky (krátkodobé dluhopisy)</a:t>
            </a:r>
          </a:p>
          <a:p>
            <a:pPr lvl="1">
              <a:lnSpc>
                <a:spcPct val="80000"/>
              </a:lnSpc>
            </a:pPr>
            <a:r>
              <a:rPr lang="cs-CZ" sz="3000" dirty="0"/>
              <a:t>zaknihované státní dluhopisy vedené v evidenci Ministerstva financí České republiky.</a:t>
            </a:r>
          </a:p>
          <a:p>
            <a:pPr lvl="1">
              <a:lnSpc>
                <a:spcPct val="80000"/>
              </a:lnSpc>
            </a:pPr>
            <a:r>
              <a:rPr lang="cs-CZ" altLang="cs-CZ" sz="3000" dirty="0"/>
              <a:t>evidence imobilizovaných u CD, </a:t>
            </a:r>
            <a:r>
              <a:rPr lang="cs-CZ" altLang="cs-CZ" sz="3000" dirty="0" err="1"/>
              <a:t>zCD</a:t>
            </a:r>
            <a:r>
              <a:rPr lang="cs-CZ" altLang="cs-CZ" sz="3000" dirty="0"/>
              <a:t> a ČNB</a:t>
            </a:r>
          </a:p>
        </p:txBody>
      </p:sp>
    </p:spTree>
    <p:extLst>
      <p:ext uri="{BB962C8B-B14F-4D97-AF65-F5344CB8AC3E}">
        <p14:creationId xmlns:p14="http://schemas.microsoft.com/office/powerpoint/2010/main" val="36408638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825625" y="228601"/>
            <a:ext cx="8534400" cy="608013"/>
          </a:xfrm>
        </p:spPr>
        <p:txBody>
          <a:bodyPr/>
          <a:lstStyle/>
          <a:p>
            <a:pPr eaLnBrk="1" hangingPunct="1"/>
            <a:r>
              <a:rPr lang="cs-CZ" altLang="cs-CZ"/>
              <a:t>        Centrální depozitář </a:t>
            </a:r>
            <a:endParaRPr lang="en-US" altLang="cs-CZ"/>
          </a:p>
        </p:txBody>
      </p:sp>
      <p:sp>
        <p:nvSpPr>
          <p:cNvPr id="60419" name="Rectangle 3"/>
          <p:cNvSpPr>
            <a:spLocks noGrp="1" noChangeArrowheads="1"/>
          </p:cNvSpPr>
          <p:nvPr>
            <p:ph sz="quarter" idx="1"/>
          </p:nvPr>
        </p:nvSpPr>
        <p:spPr>
          <a:xfrm>
            <a:off x="657727" y="1268414"/>
            <a:ext cx="10592164" cy="5076825"/>
          </a:xfrm>
        </p:spPr>
        <p:txBody>
          <a:bodyPr/>
          <a:lstStyle/>
          <a:p>
            <a:pPr eaLnBrk="1" hangingPunct="1">
              <a:lnSpc>
                <a:spcPct val="80000"/>
              </a:lnSpc>
            </a:pPr>
            <a:r>
              <a:rPr lang="cs-CZ" altLang="cs-CZ" dirty="0"/>
              <a:t>V ČR v současné době působí jeden centrální depozitář</a:t>
            </a:r>
          </a:p>
          <a:p>
            <a:pPr eaLnBrk="1" hangingPunct="1">
              <a:lnSpc>
                <a:spcPct val="80000"/>
              </a:lnSpc>
            </a:pPr>
            <a:endParaRPr lang="cs-CZ" altLang="cs-CZ" dirty="0"/>
          </a:p>
          <a:p>
            <a:pPr eaLnBrk="1" hangingPunct="1">
              <a:lnSpc>
                <a:spcPct val="80000"/>
              </a:lnSpc>
            </a:pPr>
            <a:r>
              <a:rPr lang="cs-CZ" altLang="cs-CZ" dirty="0"/>
              <a:t>Povolení ČNB v roce 2009</a:t>
            </a:r>
          </a:p>
          <a:p>
            <a:pPr eaLnBrk="1" hangingPunct="1">
              <a:lnSpc>
                <a:spcPct val="80000"/>
              </a:lnSpc>
            </a:pPr>
            <a:endParaRPr lang="cs-CZ" altLang="cs-CZ" dirty="0"/>
          </a:p>
          <a:p>
            <a:pPr eaLnBrk="1" hangingPunct="1">
              <a:lnSpc>
                <a:spcPct val="80000"/>
              </a:lnSpc>
            </a:pPr>
            <a:r>
              <a:rPr lang="cs-CZ" altLang="cs-CZ" dirty="0"/>
              <a:t>Převzal centrální evidenci zaknihovaných cenných papírů od Střediska cenných papírů</a:t>
            </a:r>
          </a:p>
          <a:p>
            <a:pPr marL="72000" indent="0" eaLnBrk="1" hangingPunct="1">
              <a:lnSpc>
                <a:spcPct val="80000"/>
              </a:lnSpc>
              <a:buNone/>
            </a:pPr>
            <a:endParaRPr lang="cs-CZ" altLang="cs-CZ" dirty="0"/>
          </a:p>
          <a:p>
            <a:pPr eaLnBrk="1" hangingPunct="1">
              <a:lnSpc>
                <a:spcPct val="80000"/>
              </a:lnSpc>
            </a:pPr>
            <a:r>
              <a:rPr lang="cs-CZ" altLang="cs-CZ" dirty="0"/>
              <a:t>Legální monopol či prostor i pro další centrální depozitáře?</a:t>
            </a:r>
          </a:p>
          <a:p>
            <a:pPr eaLnBrk="1" hangingPunct="1">
              <a:lnSpc>
                <a:spcPct val="80000"/>
              </a:lnSpc>
            </a:pPr>
            <a:endParaRPr lang="cs-CZ" altLang="cs-CZ" dirty="0"/>
          </a:p>
          <a:p>
            <a:pPr eaLnBrk="1" hangingPunct="1">
              <a:lnSpc>
                <a:spcPct val="80000"/>
              </a:lnSpc>
            </a:pPr>
            <a:endParaRPr lang="cs-CZ" altLang="cs-CZ" dirty="0"/>
          </a:p>
          <a:p>
            <a:pPr eaLnBrk="1" hangingPunct="1">
              <a:lnSpc>
                <a:spcPct val="80000"/>
              </a:lnSpc>
            </a:pPr>
            <a:endParaRPr lang="cs-CZ" altLang="cs-CZ" dirty="0"/>
          </a:p>
        </p:txBody>
      </p:sp>
    </p:spTree>
    <p:extLst>
      <p:ext uri="{BB962C8B-B14F-4D97-AF65-F5344CB8AC3E}">
        <p14:creationId xmlns:p14="http://schemas.microsoft.com/office/powerpoint/2010/main" val="7768592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41402" y="228601"/>
            <a:ext cx="11615972" cy="608013"/>
          </a:xfrm>
        </p:spPr>
        <p:txBody>
          <a:bodyPr/>
          <a:lstStyle/>
          <a:p>
            <a:pPr eaLnBrk="1" hangingPunct="1"/>
            <a:r>
              <a:rPr lang="cs-CZ" altLang="cs-CZ" dirty="0"/>
              <a:t>        </a:t>
            </a:r>
            <a:r>
              <a:rPr lang="cs-CZ" altLang="cs-CZ" sz="3300" dirty="0"/>
              <a:t>Evidence emise, účty vlastníka a účet zákazníků</a:t>
            </a:r>
            <a:r>
              <a:rPr lang="cs-CZ" altLang="cs-CZ" dirty="0"/>
              <a:t> </a:t>
            </a:r>
            <a:endParaRPr lang="en-US" altLang="cs-CZ" dirty="0"/>
          </a:p>
        </p:txBody>
      </p:sp>
      <p:sp>
        <p:nvSpPr>
          <p:cNvPr id="60419" name="Rectangle 3"/>
          <p:cNvSpPr>
            <a:spLocks noGrp="1" noChangeArrowheads="1"/>
          </p:cNvSpPr>
          <p:nvPr>
            <p:ph sz="quarter" idx="1"/>
          </p:nvPr>
        </p:nvSpPr>
        <p:spPr>
          <a:xfrm>
            <a:off x="657727" y="980388"/>
            <a:ext cx="10965522" cy="5649011"/>
          </a:xfrm>
        </p:spPr>
        <p:txBody>
          <a:bodyPr/>
          <a:lstStyle/>
          <a:p>
            <a:pPr>
              <a:lnSpc>
                <a:spcPct val="100000"/>
              </a:lnSpc>
            </a:pPr>
            <a:r>
              <a:rPr lang="cs-CZ" b="1" dirty="0"/>
              <a:t>Na účtu vlastníka </a:t>
            </a:r>
            <a:r>
              <a:rPr lang="cs-CZ" dirty="0"/>
              <a:t>jsou evidovány investiční nástroje toho, pro něhož byl tento účet zřízen. Vyvratitelná právní domněnka: vlastníkem investičního nástroje je osoba, na jejímž účtu vlastníka je zaknihovaný cenný papír evidován.</a:t>
            </a:r>
          </a:p>
          <a:p>
            <a:pPr>
              <a:lnSpc>
                <a:spcPct val="100000"/>
              </a:lnSpc>
            </a:pPr>
            <a:r>
              <a:rPr lang="cs-CZ" b="1" dirty="0"/>
              <a:t>Na účtu zákazníků</a:t>
            </a:r>
            <a:r>
              <a:rPr lang="cs-CZ" dirty="0"/>
              <a:t> jsou evidovány investiční nástroje osob, které investiční nástroje svěřily tomu, pro něhož byl účet zákazníků zřízen. V případě účtu zákazníků není osoba, na jejímž účtu jsou tyto investiční nástroje evidovány (OCP), není jejich vlastníkem.</a:t>
            </a:r>
          </a:p>
          <a:p>
            <a:pPr eaLnBrk="1" hangingPunct="1">
              <a:lnSpc>
                <a:spcPct val="80000"/>
              </a:lnSpc>
            </a:pPr>
            <a:r>
              <a:rPr lang="cs-CZ" altLang="cs-CZ" b="1" dirty="0"/>
              <a:t>Dvoustupňová evidence, fakticky i vícestupňová</a:t>
            </a:r>
          </a:p>
          <a:p>
            <a:pPr eaLnBrk="1" hangingPunct="1">
              <a:lnSpc>
                <a:spcPct val="80000"/>
              </a:lnSpc>
            </a:pPr>
            <a:r>
              <a:rPr lang="cs-CZ" altLang="cs-CZ" dirty="0"/>
              <a:t>Na účtu </a:t>
            </a:r>
            <a:r>
              <a:rPr lang="cs-CZ" altLang="cs-CZ" b="1" dirty="0"/>
              <a:t>zákazníka (</a:t>
            </a:r>
            <a:r>
              <a:rPr lang="cs-CZ" altLang="cs-CZ" b="1" dirty="0" err="1"/>
              <a:t>nominee</a:t>
            </a:r>
            <a:r>
              <a:rPr lang="cs-CZ" altLang="cs-CZ" b="1" dirty="0"/>
              <a:t> účet) nejsou vedeni koneční vlastníci</a:t>
            </a:r>
          </a:p>
          <a:p>
            <a:pPr eaLnBrk="1" hangingPunct="1">
              <a:lnSpc>
                <a:spcPct val="80000"/>
              </a:lnSpc>
            </a:pPr>
            <a:r>
              <a:rPr lang="cs-CZ" altLang="cs-CZ" dirty="0"/>
              <a:t>Skutečný vlastník nezjistitelný, často ani z druhého „dolního“ stupně – iluze</a:t>
            </a:r>
          </a:p>
          <a:p>
            <a:pPr eaLnBrk="1" hangingPunct="1">
              <a:lnSpc>
                <a:spcPct val="80000"/>
              </a:lnSpc>
            </a:pPr>
            <a:r>
              <a:rPr lang="cs-CZ" altLang="cs-CZ" dirty="0"/>
              <a:t>Zahraniční subjekty, </a:t>
            </a:r>
            <a:r>
              <a:rPr lang="cs-CZ" altLang="cs-CZ" dirty="0" err="1"/>
              <a:t>custodieni</a:t>
            </a:r>
            <a:r>
              <a:rPr lang="cs-CZ" altLang="cs-CZ" dirty="0"/>
              <a:t>, často mimo jurisdikci ČR</a:t>
            </a:r>
            <a:endParaRPr lang="en-US" altLang="cs-CZ" dirty="0"/>
          </a:p>
        </p:txBody>
      </p:sp>
    </p:spTree>
    <p:extLst>
      <p:ext uri="{BB962C8B-B14F-4D97-AF65-F5344CB8AC3E}">
        <p14:creationId xmlns:p14="http://schemas.microsoft.com/office/powerpoint/2010/main" val="15002510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720000" y="377072"/>
            <a:ext cx="10753200" cy="631596"/>
          </a:xfrm>
        </p:spPr>
        <p:txBody>
          <a:bodyPr/>
          <a:lstStyle/>
          <a:p>
            <a:pPr eaLnBrk="1" hangingPunct="1"/>
            <a:r>
              <a:rPr lang="cs-CZ" altLang="cs-CZ" dirty="0"/>
              <a:t>Evidence emisí</a:t>
            </a:r>
            <a:endParaRPr lang="en-US" altLang="cs-CZ" dirty="0"/>
          </a:p>
        </p:txBody>
      </p:sp>
      <p:sp>
        <p:nvSpPr>
          <p:cNvPr id="24579" name="Rectangle 3"/>
          <p:cNvSpPr>
            <a:spLocks noGrp="1" noChangeArrowheads="1"/>
          </p:cNvSpPr>
          <p:nvPr>
            <p:ph sz="quarter" idx="1"/>
          </p:nvPr>
        </p:nvSpPr>
        <p:spPr>
          <a:xfrm>
            <a:off x="240145" y="1140644"/>
            <a:ext cx="11665527" cy="5717356"/>
          </a:xfrm>
        </p:spPr>
        <p:txBody>
          <a:bodyPr>
            <a:normAutofit lnSpcReduction="10000"/>
          </a:bodyPr>
          <a:lstStyle/>
          <a:p>
            <a:pPr marL="274320" indent="-274320" fontAlgn="auto">
              <a:spcAft>
                <a:spcPts val="0"/>
              </a:spcAft>
              <a:buNone/>
              <a:defRPr/>
            </a:pPr>
            <a:r>
              <a:rPr lang="cs-CZ" sz="2400" dirty="0"/>
              <a:t>	</a:t>
            </a:r>
            <a:r>
              <a:rPr lang="en-US" sz="2600" dirty="0" err="1"/>
              <a:t>Centrální</a:t>
            </a:r>
            <a:r>
              <a:rPr lang="en-US" sz="2600" dirty="0"/>
              <a:t> </a:t>
            </a:r>
            <a:r>
              <a:rPr lang="en-US" sz="2600" dirty="0" err="1"/>
              <a:t>depozitář</a:t>
            </a:r>
            <a:r>
              <a:rPr lang="en-US" sz="2600" dirty="0"/>
              <a:t> </a:t>
            </a:r>
            <a:r>
              <a:rPr lang="en-US" sz="2600" dirty="0" err="1"/>
              <a:t>vede</a:t>
            </a:r>
            <a:r>
              <a:rPr lang="en-US" sz="2600" dirty="0"/>
              <a:t> </a:t>
            </a:r>
            <a:r>
              <a:rPr lang="en-US" sz="2600" dirty="0" err="1"/>
              <a:t>evidenci</a:t>
            </a:r>
            <a:r>
              <a:rPr lang="en-US" sz="2600" dirty="0"/>
              <a:t> </a:t>
            </a:r>
            <a:r>
              <a:rPr lang="en-US" sz="2600" dirty="0" err="1"/>
              <a:t>emisí</a:t>
            </a:r>
            <a:r>
              <a:rPr lang="en-US" sz="2600" dirty="0"/>
              <a:t> </a:t>
            </a:r>
            <a:r>
              <a:rPr lang="en-US" sz="2600" dirty="0" err="1"/>
              <a:t>zaknihovaných</a:t>
            </a:r>
            <a:r>
              <a:rPr lang="en-US" sz="2600" dirty="0"/>
              <a:t> </a:t>
            </a:r>
            <a:r>
              <a:rPr lang="en-US" sz="2600" dirty="0" err="1"/>
              <a:t>cenných</a:t>
            </a:r>
            <a:r>
              <a:rPr lang="en-US" sz="2600" dirty="0"/>
              <a:t> </a:t>
            </a:r>
            <a:r>
              <a:rPr lang="en-US" sz="2600" dirty="0" err="1"/>
              <a:t>papírů</a:t>
            </a:r>
            <a:r>
              <a:rPr lang="en-US" sz="2600" dirty="0"/>
              <a:t> </a:t>
            </a:r>
            <a:r>
              <a:rPr lang="en-US" sz="2600" dirty="0" err="1"/>
              <a:t>na</a:t>
            </a:r>
            <a:r>
              <a:rPr lang="en-US" sz="2600" dirty="0"/>
              <a:t> </a:t>
            </a:r>
            <a:r>
              <a:rPr lang="en-US" sz="2600" dirty="0" err="1"/>
              <a:t>základě</a:t>
            </a:r>
            <a:r>
              <a:rPr lang="en-US" sz="2600" dirty="0"/>
              <a:t> </a:t>
            </a:r>
            <a:r>
              <a:rPr lang="en-US" sz="2600" dirty="0" err="1"/>
              <a:t>smlouvy</a:t>
            </a:r>
            <a:r>
              <a:rPr lang="en-US" sz="2600" dirty="0"/>
              <a:t> s </a:t>
            </a:r>
            <a:r>
              <a:rPr lang="en-US" sz="2600" dirty="0" err="1"/>
              <a:t>emitentem</a:t>
            </a:r>
            <a:r>
              <a:rPr lang="en-US" sz="2600" dirty="0"/>
              <a:t>.</a:t>
            </a:r>
          </a:p>
          <a:p>
            <a:pPr marL="274320" indent="-274320" fontAlgn="auto">
              <a:spcAft>
                <a:spcPts val="0"/>
              </a:spcAft>
              <a:buNone/>
              <a:defRPr/>
            </a:pPr>
            <a:r>
              <a:rPr lang="en-US" sz="2600" dirty="0"/>
              <a:t> </a:t>
            </a:r>
          </a:p>
          <a:p>
            <a:pPr marL="274320" indent="-274320" fontAlgn="auto">
              <a:spcAft>
                <a:spcPts val="0"/>
              </a:spcAft>
              <a:buNone/>
              <a:defRPr/>
            </a:pPr>
            <a:r>
              <a:rPr lang="en-US" sz="2600" dirty="0"/>
              <a:t>	</a:t>
            </a:r>
            <a:r>
              <a:rPr lang="en-US" sz="2600" dirty="0" err="1"/>
              <a:t>Centrální</a:t>
            </a:r>
            <a:r>
              <a:rPr lang="en-US" sz="2600" dirty="0"/>
              <a:t> </a:t>
            </a:r>
            <a:r>
              <a:rPr lang="en-US" sz="2600" dirty="0" err="1"/>
              <a:t>depozitář</a:t>
            </a:r>
            <a:r>
              <a:rPr lang="en-US" sz="2600" dirty="0"/>
              <a:t> </a:t>
            </a:r>
            <a:r>
              <a:rPr lang="en-US" sz="2600" dirty="0" err="1"/>
              <a:t>předá</a:t>
            </a:r>
            <a:r>
              <a:rPr lang="en-US" sz="2600" dirty="0"/>
              <a:t> </a:t>
            </a:r>
            <a:r>
              <a:rPr lang="en-US" sz="2600" dirty="0" err="1"/>
              <a:t>emitentovi</a:t>
            </a:r>
            <a:r>
              <a:rPr lang="en-US" sz="2600" dirty="0"/>
              <a:t> </a:t>
            </a:r>
            <a:r>
              <a:rPr lang="en-US" sz="2600" dirty="0" err="1"/>
              <a:t>výpis</a:t>
            </a:r>
            <a:r>
              <a:rPr lang="en-US" sz="2600" dirty="0"/>
              <a:t> z evidence </a:t>
            </a:r>
            <a:r>
              <a:rPr lang="en-US" sz="2600" dirty="0" err="1"/>
              <a:t>emise</a:t>
            </a:r>
            <a:r>
              <a:rPr lang="en-US" sz="2600" dirty="0"/>
              <a:t> </a:t>
            </a:r>
            <a:r>
              <a:rPr lang="en-US" sz="2600" dirty="0" err="1"/>
              <a:t>při</a:t>
            </a:r>
            <a:r>
              <a:rPr lang="en-US" sz="2600" dirty="0"/>
              <a:t> </a:t>
            </a:r>
            <a:r>
              <a:rPr lang="en-US" sz="2600" dirty="0" err="1"/>
              <a:t>vydání</a:t>
            </a:r>
            <a:r>
              <a:rPr lang="en-US" sz="2600" dirty="0"/>
              <a:t> </a:t>
            </a:r>
            <a:r>
              <a:rPr lang="en-US" sz="2600" dirty="0" err="1"/>
              <a:t>nebo</a:t>
            </a:r>
            <a:r>
              <a:rPr lang="en-US" sz="2600" dirty="0"/>
              <a:t> </a:t>
            </a:r>
            <a:r>
              <a:rPr lang="en-US" sz="2600" dirty="0" err="1"/>
              <a:t>zrušení</a:t>
            </a:r>
            <a:r>
              <a:rPr lang="en-US" sz="2600" dirty="0"/>
              <a:t> </a:t>
            </a:r>
            <a:r>
              <a:rPr lang="en-US" sz="2600" dirty="0" err="1"/>
              <a:t>emise</a:t>
            </a:r>
            <a:r>
              <a:rPr lang="en-US" sz="2600" dirty="0"/>
              <a:t> </a:t>
            </a:r>
            <a:r>
              <a:rPr lang="en-US" sz="2600" dirty="0" err="1"/>
              <a:t>cenného</a:t>
            </a:r>
            <a:r>
              <a:rPr lang="en-US" sz="2600" dirty="0"/>
              <a:t> </a:t>
            </a:r>
            <a:r>
              <a:rPr lang="en-US" sz="2600" dirty="0" err="1"/>
              <a:t>papíru</a:t>
            </a:r>
            <a:r>
              <a:rPr lang="en-US" sz="2600" dirty="0"/>
              <a:t> </a:t>
            </a:r>
            <a:r>
              <a:rPr lang="en-US" sz="2600" dirty="0" err="1"/>
              <a:t>nebo</a:t>
            </a:r>
            <a:r>
              <a:rPr lang="en-US" sz="2600" dirty="0"/>
              <a:t> </a:t>
            </a:r>
            <a:r>
              <a:rPr lang="en-US" sz="2600" dirty="0" err="1"/>
              <a:t>na</a:t>
            </a:r>
            <a:r>
              <a:rPr lang="en-US" sz="2600" dirty="0"/>
              <a:t> </a:t>
            </a:r>
            <a:r>
              <a:rPr lang="en-US" sz="2600" dirty="0" err="1"/>
              <a:t>žádost</a:t>
            </a:r>
            <a:r>
              <a:rPr lang="en-US" sz="2600" dirty="0"/>
              <a:t> </a:t>
            </a:r>
            <a:r>
              <a:rPr lang="en-US" sz="2600" dirty="0" err="1"/>
              <a:t>emitenta</a:t>
            </a:r>
            <a:endParaRPr lang="cs-CZ" sz="2600" dirty="0"/>
          </a:p>
          <a:p>
            <a:pPr marL="274320" indent="-274320" fontAlgn="auto">
              <a:spcAft>
                <a:spcPts val="0"/>
              </a:spcAft>
              <a:buNone/>
              <a:defRPr/>
            </a:pPr>
            <a:r>
              <a:rPr lang="cs-CZ" sz="2600" dirty="0"/>
              <a:t>	</a:t>
            </a:r>
          </a:p>
          <a:p>
            <a:pPr marL="274320" indent="-274320" fontAlgn="auto">
              <a:spcAft>
                <a:spcPts val="0"/>
              </a:spcAft>
              <a:buNone/>
              <a:defRPr/>
            </a:pPr>
            <a:r>
              <a:rPr lang="cs-CZ" sz="2600" dirty="0"/>
              <a:t>	V</a:t>
            </a:r>
            <a:r>
              <a:rPr lang="en-US" sz="2600" dirty="0" err="1"/>
              <a:t>ýpis</a:t>
            </a:r>
            <a:r>
              <a:rPr lang="en-US" sz="2600" dirty="0"/>
              <a:t> z evidence </a:t>
            </a:r>
            <a:r>
              <a:rPr lang="en-US" sz="2600" dirty="0" err="1"/>
              <a:t>emise</a:t>
            </a:r>
            <a:r>
              <a:rPr lang="en-US" sz="2600" dirty="0"/>
              <a:t> </a:t>
            </a:r>
            <a:r>
              <a:rPr lang="en-US" sz="2600" dirty="0" err="1"/>
              <a:t>obsahuje</a:t>
            </a:r>
            <a:r>
              <a:rPr lang="en-US" sz="2600" dirty="0"/>
              <a:t> </a:t>
            </a:r>
            <a:r>
              <a:rPr lang="en-US" sz="2600" dirty="0" err="1"/>
              <a:t>údaje</a:t>
            </a:r>
            <a:r>
              <a:rPr lang="en-US" sz="2600" dirty="0"/>
              <a:t> o </a:t>
            </a:r>
            <a:r>
              <a:rPr lang="en-US" sz="2600" dirty="0" err="1"/>
              <a:t>majiteli</a:t>
            </a:r>
            <a:r>
              <a:rPr lang="en-US" sz="2600" dirty="0"/>
              <a:t> </a:t>
            </a:r>
            <a:r>
              <a:rPr lang="en-US" sz="2600" dirty="0" err="1"/>
              <a:t>účtu</a:t>
            </a:r>
            <a:r>
              <a:rPr lang="en-US" sz="2600" dirty="0"/>
              <a:t>, </a:t>
            </a:r>
            <a:r>
              <a:rPr lang="en-US" sz="2600" dirty="0" err="1"/>
              <a:t>na</a:t>
            </a:r>
            <a:r>
              <a:rPr lang="en-US" sz="2600" dirty="0"/>
              <a:t> </a:t>
            </a:r>
            <a:r>
              <a:rPr lang="en-US" sz="2600" dirty="0" err="1"/>
              <a:t>kterém</a:t>
            </a:r>
            <a:r>
              <a:rPr lang="en-US" sz="2600" dirty="0"/>
              <a:t> je </a:t>
            </a:r>
            <a:r>
              <a:rPr lang="en-US" sz="2600" dirty="0" err="1"/>
              <a:t>cenný</a:t>
            </a:r>
            <a:r>
              <a:rPr lang="en-US" sz="2600" dirty="0"/>
              <a:t> </a:t>
            </a:r>
            <a:r>
              <a:rPr lang="en-US" sz="2600" dirty="0" err="1"/>
              <a:t>papír</a:t>
            </a:r>
            <a:r>
              <a:rPr lang="en-US" sz="2600" dirty="0"/>
              <a:t> </a:t>
            </a:r>
            <a:r>
              <a:rPr lang="en-US" sz="2600" dirty="0" err="1"/>
              <a:t>evidován</a:t>
            </a:r>
            <a:r>
              <a:rPr lang="en-US" sz="2600" dirty="0"/>
              <a:t>, </a:t>
            </a:r>
            <a:r>
              <a:rPr lang="en-US" sz="2600" dirty="0" err="1"/>
              <a:t>počet</a:t>
            </a:r>
            <a:r>
              <a:rPr lang="en-US" sz="2600" dirty="0"/>
              <a:t> </a:t>
            </a:r>
            <a:r>
              <a:rPr lang="en-US" sz="2600" dirty="0" err="1"/>
              <a:t>kusů</a:t>
            </a:r>
            <a:r>
              <a:rPr lang="en-US" sz="2600" dirty="0"/>
              <a:t> </a:t>
            </a:r>
            <a:r>
              <a:rPr lang="en-US" sz="2600" dirty="0" err="1"/>
              <a:t>cenného</a:t>
            </a:r>
            <a:r>
              <a:rPr lang="en-US" sz="2600" dirty="0"/>
              <a:t> </a:t>
            </a:r>
            <a:r>
              <a:rPr lang="en-US" sz="2600" dirty="0" err="1"/>
              <a:t>papíru</a:t>
            </a:r>
            <a:r>
              <a:rPr lang="en-US" sz="2600" dirty="0"/>
              <a:t>, </a:t>
            </a:r>
            <a:r>
              <a:rPr lang="en-US" sz="2600" dirty="0" err="1"/>
              <a:t>údaje</a:t>
            </a:r>
            <a:r>
              <a:rPr lang="en-US" sz="2600" dirty="0"/>
              <a:t> o </a:t>
            </a:r>
            <a:r>
              <a:rPr lang="en-US" sz="2600" dirty="0" err="1"/>
              <a:t>správci</a:t>
            </a:r>
            <a:r>
              <a:rPr lang="en-US" sz="2600" dirty="0"/>
              <a:t> </a:t>
            </a:r>
            <a:r>
              <a:rPr lang="en-US" sz="2600" dirty="0" err="1"/>
              <a:t>nebo</a:t>
            </a:r>
            <a:r>
              <a:rPr lang="en-US" sz="2600" dirty="0"/>
              <a:t> </a:t>
            </a:r>
            <a:r>
              <a:rPr lang="en-US" sz="2600" dirty="0" err="1"/>
              <a:t>jiné</a:t>
            </a:r>
            <a:r>
              <a:rPr lang="en-US" sz="2600" dirty="0"/>
              <a:t> </a:t>
            </a:r>
            <a:r>
              <a:rPr lang="en-US" sz="2600" dirty="0" err="1"/>
              <a:t>osobě</a:t>
            </a:r>
            <a:r>
              <a:rPr lang="en-US" sz="2600" dirty="0"/>
              <a:t> </a:t>
            </a:r>
            <a:r>
              <a:rPr lang="en-US" sz="2600" dirty="0" err="1"/>
              <a:t>oprávněné</a:t>
            </a:r>
            <a:r>
              <a:rPr lang="en-US" sz="2600" dirty="0"/>
              <a:t> </a:t>
            </a:r>
            <a:r>
              <a:rPr lang="en-US" sz="2600" dirty="0" err="1"/>
              <a:t>vykonávat</a:t>
            </a:r>
            <a:r>
              <a:rPr lang="en-US" sz="2600" dirty="0"/>
              <a:t> </a:t>
            </a:r>
            <a:r>
              <a:rPr lang="en-US" sz="2600" dirty="0" err="1"/>
              <a:t>práva</a:t>
            </a:r>
            <a:r>
              <a:rPr lang="en-US" sz="2600" dirty="0"/>
              <a:t> </a:t>
            </a:r>
            <a:r>
              <a:rPr lang="en-US" sz="2600" dirty="0" err="1"/>
              <a:t>spojená</a:t>
            </a:r>
            <a:r>
              <a:rPr lang="en-US" sz="2600" dirty="0"/>
              <a:t> s </a:t>
            </a:r>
            <a:r>
              <a:rPr lang="en-US" sz="2600" dirty="0" err="1"/>
              <a:t>těmito</a:t>
            </a:r>
            <a:r>
              <a:rPr lang="en-US" sz="2600" dirty="0"/>
              <a:t> </a:t>
            </a:r>
            <a:r>
              <a:rPr lang="en-US" sz="2600" dirty="0" err="1"/>
              <a:t>cennými</a:t>
            </a:r>
            <a:r>
              <a:rPr lang="en-US" sz="2600" dirty="0"/>
              <a:t> </a:t>
            </a:r>
            <a:r>
              <a:rPr lang="en-US" sz="2600" dirty="0" err="1"/>
              <a:t>papíry</a:t>
            </a:r>
            <a:r>
              <a:rPr lang="en-US" sz="2600" dirty="0"/>
              <a:t> a </a:t>
            </a:r>
            <a:r>
              <a:rPr lang="en-US" sz="2600" dirty="0" err="1"/>
              <a:t>další</a:t>
            </a:r>
            <a:r>
              <a:rPr lang="en-US" sz="2600" dirty="0"/>
              <a:t> </a:t>
            </a:r>
            <a:r>
              <a:rPr lang="en-US" sz="2600" dirty="0" err="1"/>
              <a:t>údaje</a:t>
            </a:r>
            <a:r>
              <a:rPr lang="en-US" sz="2600" dirty="0"/>
              <a:t> </a:t>
            </a:r>
            <a:r>
              <a:rPr lang="en-US" sz="2600" dirty="0" err="1"/>
              <a:t>stanovené</a:t>
            </a:r>
            <a:r>
              <a:rPr lang="en-US" sz="2600" dirty="0"/>
              <a:t> </a:t>
            </a:r>
            <a:r>
              <a:rPr lang="en-US" sz="2600" dirty="0" err="1"/>
              <a:t>provozním</a:t>
            </a:r>
            <a:r>
              <a:rPr lang="en-US" sz="2600" dirty="0"/>
              <a:t> </a:t>
            </a:r>
            <a:r>
              <a:rPr lang="en-US" sz="2600" dirty="0" err="1"/>
              <a:t>řádem</a:t>
            </a:r>
            <a:r>
              <a:rPr lang="en-US" sz="2600" dirty="0"/>
              <a:t>. </a:t>
            </a:r>
            <a:r>
              <a:rPr lang="cs-CZ" sz="2400" dirty="0"/>
              <a:t>Srov. blíže § 111 ZPKT</a:t>
            </a:r>
            <a:endParaRPr lang="en-US" sz="2400" dirty="0"/>
          </a:p>
          <a:p>
            <a:pPr marL="274320" indent="-274320" fontAlgn="auto">
              <a:spcAft>
                <a:spcPts val="0"/>
              </a:spcAft>
              <a:buNone/>
              <a:defRPr/>
            </a:pPr>
            <a:endParaRPr lang="en-US" sz="2400" dirty="0"/>
          </a:p>
        </p:txBody>
      </p:sp>
    </p:spTree>
    <p:extLst>
      <p:ext uri="{BB962C8B-B14F-4D97-AF65-F5344CB8AC3E}">
        <p14:creationId xmlns:p14="http://schemas.microsoft.com/office/powerpoint/2010/main" val="685815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5EFA0332-45E0-4971-AE0F-B4DCE8D3BC6F}"/>
              </a:ext>
            </a:extLst>
          </p:cNvPr>
          <p:cNvSpPr>
            <a:spLocks noGrp="1"/>
          </p:cNvSpPr>
          <p:nvPr>
            <p:ph type="title"/>
          </p:nvPr>
        </p:nvSpPr>
        <p:spPr/>
        <p:txBody>
          <a:bodyPr/>
          <a:lstStyle/>
          <a:p>
            <a:pPr eaLnBrk="1" hangingPunct="1"/>
            <a:r>
              <a:rPr lang="cs-CZ" altLang="cs-CZ" dirty="0">
                <a:solidFill>
                  <a:schemeClr val="tx2">
                    <a:lumMod val="60000"/>
                    <a:lumOff val="40000"/>
                  </a:schemeClr>
                </a:solidFill>
              </a:rPr>
              <a:t>Nepřijatelnost striktního přístupu</a:t>
            </a:r>
            <a:endParaRPr lang="en-US" altLang="cs-CZ" dirty="0">
              <a:solidFill>
                <a:schemeClr val="tx2">
                  <a:lumMod val="60000"/>
                  <a:lumOff val="40000"/>
                </a:schemeClr>
              </a:solidFill>
            </a:endParaRPr>
          </a:p>
        </p:txBody>
      </p:sp>
      <p:sp>
        <p:nvSpPr>
          <p:cNvPr id="13315" name="Rectangle 3">
            <a:extLst>
              <a:ext uri="{FF2B5EF4-FFF2-40B4-BE49-F238E27FC236}">
                <a16:creationId xmlns:a16="http://schemas.microsoft.com/office/drawing/2014/main" id="{37F509F3-DB50-4370-86E4-C996BA3E1D44}"/>
              </a:ext>
            </a:extLst>
          </p:cNvPr>
          <p:cNvSpPr>
            <a:spLocks noGrp="1" noChangeArrowheads="1"/>
          </p:cNvSpPr>
          <p:nvPr>
            <p:ph sz="quarter" idx="1"/>
          </p:nvPr>
        </p:nvSpPr>
        <p:spPr>
          <a:xfrm>
            <a:off x="398709" y="1366887"/>
            <a:ext cx="10753200" cy="5344997"/>
          </a:xfrm>
        </p:spPr>
        <p:txBody>
          <a:bodyPr>
            <a:normAutofit fontScale="25000" lnSpcReduction="20000"/>
          </a:bodyPr>
          <a:lstStyle/>
          <a:p>
            <a:pPr marL="274320" indent="-274320">
              <a:spcAft>
                <a:spcPts val="0"/>
              </a:spcAft>
              <a:buFont typeface="Wingdings 3"/>
              <a:buChar char=""/>
              <a:defRPr/>
            </a:pPr>
            <a:r>
              <a:rPr lang="cs-CZ" sz="11200" dirty="0"/>
              <a:t>Při striktním pohledu by CP na jméno nespadaly pod legální vymezení cenného papír dle § 514 OZ, neboť listina (přesněji řečeno: její předání) není k jejich převodu potřeba. </a:t>
            </a:r>
          </a:p>
          <a:p>
            <a:pPr marL="274320" indent="-274320">
              <a:spcAft>
                <a:spcPts val="0"/>
              </a:spcAft>
              <a:buFont typeface="Wingdings 3"/>
              <a:buChar char=""/>
              <a:defRPr/>
            </a:pPr>
            <a:r>
              <a:rPr lang="cs-CZ" sz="11200" dirty="0"/>
              <a:t>OZ v dalších ustanoveních samozřejmě i papíry na jméno pojímá jako CP (srov. § 518)</a:t>
            </a:r>
          </a:p>
          <a:p>
            <a:pPr marL="274320" indent="-274320">
              <a:spcAft>
                <a:spcPts val="0"/>
              </a:spcAft>
              <a:buFont typeface="Wingdings 3"/>
              <a:buChar char=""/>
              <a:defRPr/>
            </a:pPr>
            <a:r>
              <a:rPr lang="cs-CZ" sz="11200" dirty="0"/>
              <a:t>Máme snad konstruovat, že směnky a šeky na řad, které lze převést již jen </a:t>
            </a:r>
            <a:r>
              <a:rPr lang="cs-CZ" sz="11200" dirty="0" err="1"/>
              <a:t>podrubopisy</a:t>
            </a:r>
            <a:r>
              <a:rPr lang="cs-CZ" sz="11200" dirty="0"/>
              <a:t>, tj. ve formě a s účinky postoupení pohledávky, přestávají být cennými papíry?</a:t>
            </a:r>
            <a:r>
              <a:rPr lang="cs-CZ" sz="8000" dirty="0"/>
              <a:t> </a:t>
            </a:r>
            <a:r>
              <a:rPr lang="cs-CZ" sz="2000" dirty="0"/>
              <a:t>		</a:t>
            </a:r>
          </a:p>
          <a:p>
            <a:pPr marL="274320" indent="-274320" algn="just" fontAlgn="auto">
              <a:spcAft>
                <a:spcPts val="0"/>
              </a:spcAft>
              <a:buNone/>
              <a:defRPr/>
            </a:pPr>
            <a:r>
              <a:rPr lang="cs-CZ" sz="2000" dirty="0"/>
              <a:t>						</a:t>
            </a:r>
          </a:p>
          <a:p>
            <a:pPr marL="274320" indent="-274320" algn="just" fontAlgn="auto">
              <a:spcAft>
                <a:spcPts val="0"/>
              </a:spcAft>
              <a:buNone/>
              <a:defRPr/>
            </a:pPr>
            <a:r>
              <a:rPr lang="cs-CZ" sz="2000" dirty="0"/>
              <a:t>						</a:t>
            </a:r>
            <a:endParaRPr lang="cs-CZ" dirty="0">
              <a:solidFill>
                <a:schemeClr val="bg1"/>
              </a:solidFill>
            </a:endParaRPr>
          </a:p>
          <a:p>
            <a:pPr marL="274320" indent="-274320" algn="just" fontAlgn="auto">
              <a:spcAft>
                <a:spcPts val="0"/>
              </a:spcAft>
              <a:buNone/>
              <a:defRPr/>
            </a:pPr>
            <a:endParaRPr lang="cs-CZ" dirty="0">
              <a:solidFill>
                <a:schemeClr val="bg1"/>
              </a:solidFill>
            </a:endParaRPr>
          </a:p>
          <a:p>
            <a:pPr marL="274320" indent="-274320" fontAlgn="auto">
              <a:spcAft>
                <a:spcPts val="0"/>
              </a:spcAft>
              <a:buNone/>
              <a:defRPr/>
            </a:pPr>
            <a:endParaRPr lang="en-US" i="1" dirty="0"/>
          </a:p>
        </p:txBody>
      </p:sp>
    </p:spTree>
    <p:extLst>
      <p:ext uri="{BB962C8B-B14F-4D97-AF65-F5344CB8AC3E}">
        <p14:creationId xmlns:p14="http://schemas.microsoft.com/office/powerpoint/2010/main" val="40545468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cs-CZ" altLang="cs-CZ" dirty="0"/>
              <a:t>Účet vlastníka</a:t>
            </a:r>
            <a:endParaRPr lang="en-US" altLang="cs-CZ" dirty="0"/>
          </a:p>
        </p:txBody>
      </p:sp>
      <p:sp>
        <p:nvSpPr>
          <p:cNvPr id="24579" name="Rectangle 3"/>
          <p:cNvSpPr>
            <a:spLocks noGrp="1" noChangeArrowheads="1"/>
          </p:cNvSpPr>
          <p:nvPr>
            <p:ph sz="quarter" idx="1"/>
          </p:nvPr>
        </p:nvSpPr>
        <p:spPr>
          <a:xfrm>
            <a:off x="387926" y="1311565"/>
            <a:ext cx="11085273" cy="5430550"/>
          </a:xfrm>
        </p:spPr>
        <p:txBody>
          <a:bodyPr>
            <a:normAutofit/>
          </a:bodyPr>
          <a:lstStyle/>
          <a:p>
            <a:pPr marL="274320" indent="-274320" fontAlgn="auto">
              <a:spcAft>
                <a:spcPts val="0"/>
              </a:spcAft>
              <a:buNone/>
              <a:defRPr/>
            </a:pPr>
            <a:r>
              <a:rPr lang="en-US" sz="2400" dirty="0"/>
              <a:t> </a:t>
            </a:r>
            <a:r>
              <a:rPr lang="cs-CZ" sz="2400" dirty="0"/>
              <a:t>	</a:t>
            </a:r>
            <a:r>
              <a:rPr lang="en-US" sz="2400" i="1" dirty="0"/>
              <a:t>U </a:t>
            </a:r>
            <a:r>
              <a:rPr lang="en-US" sz="2400" i="1" dirty="0" err="1"/>
              <a:t>účtu</a:t>
            </a:r>
            <a:r>
              <a:rPr lang="en-US" sz="2400" i="1" dirty="0"/>
              <a:t> </a:t>
            </a:r>
            <a:r>
              <a:rPr lang="en-US" sz="2400" i="1" dirty="0" err="1"/>
              <a:t>vlastníka</a:t>
            </a:r>
            <a:r>
              <a:rPr lang="en-US" sz="2400" i="1" dirty="0"/>
              <a:t> je </a:t>
            </a:r>
            <a:r>
              <a:rPr lang="en-US" sz="2400" i="1" dirty="0" err="1"/>
              <a:t>konstruována</a:t>
            </a:r>
            <a:r>
              <a:rPr lang="en-US" sz="2400" i="1" dirty="0"/>
              <a:t> </a:t>
            </a:r>
            <a:r>
              <a:rPr lang="en-US" sz="2400" i="1" dirty="0" err="1"/>
              <a:t>právní</a:t>
            </a:r>
            <a:r>
              <a:rPr lang="en-US" sz="2400" i="1" dirty="0"/>
              <a:t> </a:t>
            </a:r>
            <a:r>
              <a:rPr lang="en-US" sz="2400" i="1" dirty="0" err="1"/>
              <a:t>domněnka</a:t>
            </a:r>
            <a:r>
              <a:rPr lang="en-US" sz="2400" i="1" dirty="0"/>
              <a:t> (</a:t>
            </a:r>
            <a:r>
              <a:rPr lang="en-US" sz="2400" i="1" dirty="0" err="1"/>
              <a:t>vyvratitelná</a:t>
            </a:r>
            <a:r>
              <a:rPr lang="en-US" sz="2400" i="1" dirty="0"/>
              <a:t> </a:t>
            </a:r>
            <a:r>
              <a:rPr lang="en-US" sz="2400" i="1" dirty="0" err="1"/>
              <a:t>domněnka</a:t>
            </a:r>
            <a:r>
              <a:rPr lang="en-US" sz="2400" i="1" dirty="0"/>
              <a:t> </a:t>
            </a:r>
            <a:r>
              <a:rPr lang="en-US" sz="2400" i="1" dirty="0" err="1"/>
              <a:t>vlastnictví</a:t>
            </a:r>
            <a:r>
              <a:rPr lang="en-US" sz="2400" i="1" dirty="0"/>
              <a:t>), </a:t>
            </a:r>
            <a:r>
              <a:rPr lang="en-US" sz="2400" i="1" dirty="0" err="1"/>
              <a:t>že</a:t>
            </a:r>
            <a:r>
              <a:rPr lang="en-US" sz="2400" i="1" dirty="0"/>
              <a:t> </a:t>
            </a:r>
            <a:r>
              <a:rPr lang="en-US" sz="2400" i="1" dirty="0" err="1"/>
              <a:t>na</a:t>
            </a:r>
            <a:r>
              <a:rPr lang="en-US" sz="2400" i="1" dirty="0"/>
              <a:t> </a:t>
            </a:r>
            <a:r>
              <a:rPr lang="en-US" sz="2400" i="1" dirty="0" err="1"/>
              <a:t>tomto</a:t>
            </a:r>
            <a:r>
              <a:rPr lang="en-US" sz="2400" i="1" dirty="0"/>
              <a:t> </a:t>
            </a:r>
            <a:r>
              <a:rPr lang="en-US" sz="2400" i="1" dirty="0" err="1"/>
              <a:t>účtu</a:t>
            </a:r>
            <a:r>
              <a:rPr lang="en-US" sz="2400" i="1" dirty="0"/>
              <a:t> </a:t>
            </a:r>
            <a:r>
              <a:rPr lang="en-US" sz="2400" i="1" dirty="0" err="1"/>
              <a:t>jsou</a:t>
            </a:r>
            <a:r>
              <a:rPr lang="en-US" sz="2400" i="1" dirty="0"/>
              <a:t> </a:t>
            </a:r>
            <a:r>
              <a:rPr lang="en-US" sz="2400" i="1" dirty="0" err="1"/>
              <a:t>evidovány</a:t>
            </a:r>
            <a:r>
              <a:rPr lang="en-US" sz="2400" i="1" dirty="0"/>
              <a:t> </a:t>
            </a:r>
            <a:r>
              <a:rPr lang="en-US" sz="2400" i="1" dirty="0" err="1"/>
              <a:t>ZakCP</a:t>
            </a:r>
            <a:r>
              <a:rPr lang="en-US" sz="2400" i="1" dirty="0"/>
              <a:t> pro </a:t>
            </a:r>
            <a:r>
              <a:rPr lang="en-US" sz="2400" i="1" dirty="0" err="1"/>
              <a:t>osobu</a:t>
            </a:r>
            <a:r>
              <a:rPr lang="en-US" sz="2400" i="1" dirty="0"/>
              <a:t>, </a:t>
            </a:r>
            <a:r>
              <a:rPr lang="en-US" sz="2400" i="1" dirty="0" err="1"/>
              <a:t>která</a:t>
            </a:r>
            <a:r>
              <a:rPr lang="en-US" sz="2400" i="1" dirty="0"/>
              <a:t> je </a:t>
            </a:r>
            <a:r>
              <a:rPr lang="en-US" sz="2400" i="1" dirty="0" err="1"/>
              <a:t>jejich</a:t>
            </a:r>
            <a:r>
              <a:rPr lang="en-US" sz="2400" i="1" dirty="0"/>
              <a:t> </a:t>
            </a:r>
            <a:r>
              <a:rPr lang="en-US" sz="2400" i="1" dirty="0" err="1"/>
              <a:t>vlastníkem</a:t>
            </a:r>
            <a:r>
              <a:rPr lang="en-US" sz="2400" i="1" dirty="0"/>
              <a:t> a </a:t>
            </a:r>
            <a:r>
              <a:rPr lang="en-US" sz="2400" i="1" dirty="0" err="1"/>
              <a:t>majitel</a:t>
            </a:r>
            <a:r>
              <a:rPr lang="en-US" sz="2400" i="1" dirty="0"/>
              <a:t> </a:t>
            </a:r>
            <a:r>
              <a:rPr lang="en-US" sz="2400" i="1" dirty="0" err="1"/>
              <a:t>tohoto</a:t>
            </a:r>
            <a:r>
              <a:rPr lang="en-US" sz="2400" i="1" dirty="0"/>
              <a:t> </a:t>
            </a:r>
            <a:r>
              <a:rPr lang="en-US" sz="2400" i="1" dirty="0" err="1"/>
              <a:t>účtu</a:t>
            </a:r>
            <a:r>
              <a:rPr lang="en-US" sz="2400" i="1" dirty="0"/>
              <a:t> se </a:t>
            </a:r>
            <a:r>
              <a:rPr lang="en-US" sz="2400" i="1" dirty="0" err="1"/>
              <a:t>tak</a:t>
            </a:r>
            <a:r>
              <a:rPr lang="en-US" sz="2400" i="1" dirty="0"/>
              <a:t> </a:t>
            </a:r>
            <a:r>
              <a:rPr lang="en-US" sz="2400" i="1" dirty="0" err="1"/>
              <a:t>zásadně</a:t>
            </a:r>
            <a:r>
              <a:rPr lang="en-US" sz="2400" i="1" dirty="0"/>
              <a:t> za </a:t>
            </a:r>
            <a:r>
              <a:rPr lang="en-US" sz="2400" i="1" dirty="0" err="1"/>
              <a:t>jejich</a:t>
            </a:r>
            <a:r>
              <a:rPr lang="en-US" sz="2400" i="1" dirty="0"/>
              <a:t> </a:t>
            </a:r>
            <a:r>
              <a:rPr lang="en-US" sz="2400" i="1" dirty="0" err="1"/>
              <a:t>vlastníka</a:t>
            </a:r>
            <a:r>
              <a:rPr lang="en-US" sz="2400" i="1" dirty="0"/>
              <a:t> </a:t>
            </a:r>
            <a:r>
              <a:rPr lang="en-US" sz="2400" i="1" dirty="0" err="1"/>
              <a:t>považuje</a:t>
            </a:r>
            <a:r>
              <a:rPr lang="en-US" sz="2400" i="1" dirty="0"/>
              <a:t>. </a:t>
            </a:r>
            <a:r>
              <a:rPr lang="cs-CZ" sz="2400" i="1" dirty="0"/>
              <a:t>	</a:t>
            </a:r>
          </a:p>
          <a:p>
            <a:pPr marL="274320" indent="-274320" fontAlgn="auto">
              <a:spcAft>
                <a:spcPts val="0"/>
              </a:spcAft>
              <a:buNone/>
              <a:defRPr/>
            </a:pPr>
            <a:r>
              <a:rPr lang="cs-CZ" sz="2400" i="1" dirty="0"/>
              <a:t>	</a:t>
            </a:r>
            <a:r>
              <a:rPr lang="en-US" sz="2400" dirty="0"/>
              <a:t>Na </a:t>
            </a:r>
            <a:r>
              <a:rPr lang="en-US" sz="2400" b="1" dirty="0" err="1"/>
              <a:t>účtu</a:t>
            </a:r>
            <a:r>
              <a:rPr lang="en-US" sz="2400" b="1" dirty="0"/>
              <a:t> </a:t>
            </a:r>
            <a:r>
              <a:rPr lang="en-US" sz="2400" b="1" dirty="0" err="1"/>
              <a:t>vlastníka</a:t>
            </a:r>
            <a:r>
              <a:rPr lang="en-US" sz="2400" dirty="0"/>
              <a:t> </a:t>
            </a:r>
            <a:r>
              <a:rPr lang="en-US" sz="2400" dirty="0" err="1"/>
              <a:t>jsou</a:t>
            </a:r>
            <a:r>
              <a:rPr lang="en-US" sz="2400" dirty="0"/>
              <a:t> </a:t>
            </a:r>
            <a:r>
              <a:rPr lang="en-US" sz="2400" dirty="0" err="1"/>
              <a:t>evidovány</a:t>
            </a:r>
            <a:r>
              <a:rPr lang="en-US" sz="2400" dirty="0"/>
              <a:t> </a:t>
            </a:r>
            <a:r>
              <a:rPr lang="en-US" sz="2400" dirty="0" err="1"/>
              <a:t>zaknihované</a:t>
            </a:r>
            <a:r>
              <a:rPr lang="en-US" sz="2400" dirty="0"/>
              <a:t> </a:t>
            </a:r>
            <a:r>
              <a:rPr lang="en-US" sz="2400" dirty="0" err="1"/>
              <a:t>cenné</a:t>
            </a:r>
            <a:r>
              <a:rPr lang="en-US" sz="2400" dirty="0"/>
              <a:t> </a:t>
            </a:r>
            <a:r>
              <a:rPr lang="en-US" sz="2400" dirty="0" err="1"/>
              <a:t>papíry</a:t>
            </a:r>
            <a:r>
              <a:rPr lang="en-US" sz="2400" dirty="0"/>
              <a:t> </a:t>
            </a:r>
            <a:r>
              <a:rPr lang="en-US" sz="2400" dirty="0" err="1"/>
              <a:t>toho</a:t>
            </a:r>
            <a:r>
              <a:rPr lang="en-US" sz="2400" dirty="0"/>
              <a:t>, pro </a:t>
            </a:r>
            <a:r>
              <a:rPr lang="en-US" sz="2400" dirty="0" err="1"/>
              <a:t>něhož</a:t>
            </a:r>
            <a:r>
              <a:rPr lang="en-US" sz="2400" dirty="0"/>
              <a:t> </a:t>
            </a:r>
            <a:r>
              <a:rPr lang="en-US" sz="2400" dirty="0" err="1"/>
              <a:t>byl</a:t>
            </a:r>
            <a:r>
              <a:rPr lang="en-US" sz="2400" dirty="0"/>
              <a:t> </a:t>
            </a:r>
            <a:r>
              <a:rPr lang="en-US" sz="2400" dirty="0" err="1"/>
              <a:t>účet</a:t>
            </a:r>
            <a:r>
              <a:rPr lang="en-US" sz="2400" dirty="0"/>
              <a:t> </a:t>
            </a:r>
            <a:r>
              <a:rPr lang="en-US" sz="2400" dirty="0" err="1"/>
              <a:t>zřízen</a:t>
            </a:r>
            <a:r>
              <a:rPr lang="en-US" sz="2400" dirty="0"/>
              <a:t>.</a:t>
            </a:r>
            <a:r>
              <a:rPr lang="cs-CZ" sz="2400" dirty="0"/>
              <a:t> </a:t>
            </a:r>
            <a:r>
              <a:rPr lang="en-US" sz="2400" dirty="0" err="1"/>
              <a:t>Má</a:t>
            </a:r>
            <a:r>
              <a:rPr lang="en-US" sz="2400" dirty="0"/>
              <a:t> se za to, </a:t>
            </a:r>
            <a:r>
              <a:rPr lang="en-US" sz="2400" dirty="0" err="1"/>
              <a:t>že</a:t>
            </a:r>
            <a:r>
              <a:rPr lang="en-US" sz="2400" dirty="0"/>
              <a:t> </a:t>
            </a:r>
            <a:r>
              <a:rPr lang="en-US" sz="2400" dirty="0" err="1"/>
              <a:t>vlastníkem</a:t>
            </a:r>
            <a:r>
              <a:rPr lang="en-US" sz="2400" dirty="0"/>
              <a:t> </a:t>
            </a:r>
            <a:r>
              <a:rPr lang="en-US" sz="2400" dirty="0" err="1"/>
              <a:t>zaknihovaného</a:t>
            </a:r>
            <a:r>
              <a:rPr lang="en-US" sz="2400" dirty="0"/>
              <a:t> </a:t>
            </a:r>
            <a:r>
              <a:rPr lang="en-US" sz="2400" dirty="0" err="1"/>
              <a:t>cenného</a:t>
            </a:r>
            <a:r>
              <a:rPr lang="en-US" sz="2400" dirty="0"/>
              <a:t> </a:t>
            </a:r>
            <a:r>
              <a:rPr lang="en-US" sz="2400" dirty="0" err="1"/>
              <a:t>papíru</a:t>
            </a:r>
            <a:r>
              <a:rPr lang="en-US" sz="2400" dirty="0"/>
              <a:t> je </a:t>
            </a:r>
            <a:r>
              <a:rPr lang="en-US" sz="2400" dirty="0" err="1"/>
              <a:t>osoba</a:t>
            </a:r>
            <a:r>
              <a:rPr lang="en-US" sz="2400" dirty="0"/>
              <a:t>, </a:t>
            </a:r>
            <a:r>
              <a:rPr lang="en-US" sz="2400" dirty="0" err="1"/>
              <a:t>na</a:t>
            </a:r>
            <a:r>
              <a:rPr lang="en-US" sz="2400" dirty="0"/>
              <a:t> </a:t>
            </a:r>
            <a:r>
              <a:rPr lang="en-US" sz="2400" dirty="0" err="1"/>
              <a:t>jejímž</a:t>
            </a:r>
            <a:r>
              <a:rPr lang="en-US" sz="2400" dirty="0"/>
              <a:t> </a:t>
            </a:r>
            <a:r>
              <a:rPr lang="en-US" sz="2400" dirty="0" err="1"/>
              <a:t>účtu</a:t>
            </a:r>
            <a:r>
              <a:rPr lang="en-US" sz="2400" dirty="0"/>
              <a:t> </a:t>
            </a:r>
            <a:r>
              <a:rPr lang="en-US" sz="2400" dirty="0" err="1"/>
              <a:t>vlastníka</a:t>
            </a:r>
            <a:r>
              <a:rPr lang="en-US" sz="2400" dirty="0"/>
              <a:t> je </a:t>
            </a:r>
            <a:r>
              <a:rPr lang="en-US" sz="2400" dirty="0" err="1"/>
              <a:t>zaknihovaný</a:t>
            </a:r>
            <a:r>
              <a:rPr lang="en-US" sz="2400" dirty="0"/>
              <a:t> </a:t>
            </a:r>
            <a:r>
              <a:rPr lang="en-US" sz="2400" dirty="0" err="1"/>
              <a:t>cenný</a:t>
            </a:r>
            <a:r>
              <a:rPr lang="en-US" sz="2400" dirty="0"/>
              <a:t> </a:t>
            </a:r>
            <a:r>
              <a:rPr lang="en-US" sz="2400" dirty="0" err="1"/>
              <a:t>papír</a:t>
            </a:r>
            <a:r>
              <a:rPr lang="en-US" sz="2400" dirty="0"/>
              <a:t> </a:t>
            </a:r>
            <a:r>
              <a:rPr lang="en-US" sz="2400" dirty="0" err="1"/>
              <a:t>evidován</a:t>
            </a:r>
            <a:r>
              <a:rPr lang="en-US" sz="2400" dirty="0"/>
              <a:t>.</a:t>
            </a:r>
            <a:endParaRPr lang="cs-CZ" sz="2400" dirty="0"/>
          </a:p>
          <a:p>
            <a:pPr marL="274320" indent="-274320" fontAlgn="auto">
              <a:spcAft>
                <a:spcPts val="0"/>
              </a:spcAft>
              <a:buNone/>
              <a:defRPr/>
            </a:pPr>
            <a:r>
              <a:rPr lang="cs-CZ" sz="2400" dirty="0"/>
              <a:t>	</a:t>
            </a:r>
            <a:r>
              <a:rPr lang="en-US" sz="2400" dirty="0" err="1"/>
              <a:t>Převádí</a:t>
            </a:r>
            <a:r>
              <a:rPr lang="en-US" sz="2400" dirty="0"/>
              <a:t>-li se </a:t>
            </a:r>
            <a:r>
              <a:rPr lang="en-US" sz="2400" dirty="0" err="1"/>
              <a:t>zaknihovaný</a:t>
            </a:r>
            <a:r>
              <a:rPr lang="en-US" sz="2400" dirty="0"/>
              <a:t> </a:t>
            </a:r>
            <a:r>
              <a:rPr lang="en-US" sz="2400" dirty="0" err="1"/>
              <a:t>investiční</a:t>
            </a:r>
            <a:r>
              <a:rPr lang="en-US" sz="2400" dirty="0"/>
              <a:t> </a:t>
            </a:r>
            <a:r>
              <a:rPr lang="en-US" sz="2400" dirty="0" err="1"/>
              <a:t>nástroj</a:t>
            </a:r>
            <a:r>
              <a:rPr lang="en-US" sz="2400" dirty="0"/>
              <a:t> a </a:t>
            </a:r>
            <a:r>
              <a:rPr lang="en-US" sz="2400" dirty="0" err="1"/>
              <a:t>změna</a:t>
            </a:r>
            <a:r>
              <a:rPr lang="en-US" sz="2400" dirty="0"/>
              <a:t> se </a:t>
            </a:r>
            <a:r>
              <a:rPr lang="en-US" sz="2400" dirty="0" err="1"/>
              <a:t>nezapisuje</a:t>
            </a:r>
            <a:r>
              <a:rPr lang="en-US" sz="2400" dirty="0"/>
              <a:t> </a:t>
            </a:r>
            <a:r>
              <a:rPr lang="en-US" sz="2400" dirty="0" err="1"/>
              <a:t>na</a:t>
            </a:r>
            <a:r>
              <a:rPr lang="en-US" sz="2400" dirty="0"/>
              <a:t> </a:t>
            </a:r>
            <a:r>
              <a:rPr lang="en-US" sz="2400" dirty="0" err="1"/>
              <a:t>účtu</a:t>
            </a:r>
            <a:r>
              <a:rPr lang="en-US" sz="2400" dirty="0"/>
              <a:t> </a:t>
            </a:r>
            <a:r>
              <a:rPr lang="en-US" sz="2400" dirty="0" err="1"/>
              <a:t>zákazníků</a:t>
            </a:r>
            <a:r>
              <a:rPr lang="en-US" sz="2400" dirty="0"/>
              <a:t>, </a:t>
            </a:r>
            <a:r>
              <a:rPr lang="en-US" sz="2400" dirty="0" err="1"/>
              <a:t>dochází</a:t>
            </a:r>
            <a:r>
              <a:rPr lang="en-US" sz="2400" dirty="0"/>
              <a:t> k </a:t>
            </a:r>
            <a:r>
              <a:rPr lang="en-US" sz="2400" dirty="0" err="1"/>
              <a:t>převodu</a:t>
            </a:r>
            <a:r>
              <a:rPr lang="en-US" sz="2400" dirty="0"/>
              <a:t> </a:t>
            </a:r>
            <a:r>
              <a:rPr lang="en-US" sz="2400" dirty="0" err="1"/>
              <a:t>vlastnictví</a:t>
            </a:r>
            <a:r>
              <a:rPr lang="en-US" sz="2400" dirty="0"/>
              <a:t> k </a:t>
            </a:r>
            <a:r>
              <a:rPr lang="en-US" sz="2400" b="1" dirty="0" err="1"/>
              <a:t>okamžiku</a:t>
            </a:r>
            <a:r>
              <a:rPr lang="en-US" sz="2400" b="1" dirty="0"/>
              <a:t> </a:t>
            </a:r>
            <a:r>
              <a:rPr lang="en-US" sz="2400" b="1" dirty="0" err="1"/>
              <a:t>zápisu</a:t>
            </a:r>
            <a:r>
              <a:rPr lang="en-US" sz="2400" b="1" dirty="0"/>
              <a:t> </a:t>
            </a:r>
            <a:r>
              <a:rPr lang="en-US" sz="2400" b="1" dirty="0" err="1"/>
              <a:t>na</a:t>
            </a:r>
            <a:r>
              <a:rPr lang="en-US" sz="2400" b="1" dirty="0"/>
              <a:t> </a:t>
            </a:r>
            <a:r>
              <a:rPr lang="en-US" sz="2400" b="1" dirty="0" err="1"/>
              <a:t>účet</a:t>
            </a:r>
            <a:r>
              <a:rPr lang="en-US" sz="2400" b="1" dirty="0"/>
              <a:t> </a:t>
            </a:r>
            <a:r>
              <a:rPr lang="en-US" sz="2400" b="1" dirty="0" err="1"/>
              <a:t>vlastníka</a:t>
            </a:r>
            <a:r>
              <a:rPr lang="en-US" sz="2400" dirty="0"/>
              <a:t>; </a:t>
            </a:r>
            <a:r>
              <a:rPr lang="en-US" sz="2400" dirty="0" err="1"/>
              <a:t>změna</a:t>
            </a:r>
            <a:r>
              <a:rPr lang="en-US" sz="2400" dirty="0"/>
              <a:t> se </a:t>
            </a:r>
            <a:r>
              <a:rPr lang="en-US" sz="2400" dirty="0" err="1"/>
              <a:t>zapíše</a:t>
            </a:r>
            <a:r>
              <a:rPr lang="en-US" sz="2400" dirty="0"/>
              <a:t> </a:t>
            </a:r>
            <a:r>
              <a:rPr lang="en-US" sz="2400" dirty="0" err="1"/>
              <a:t>neprodleně</a:t>
            </a:r>
            <a:r>
              <a:rPr lang="en-US" sz="2400" dirty="0"/>
              <a:t>, </a:t>
            </a:r>
            <a:r>
              <a:rPr lang="en-US" sz="2400" dirty="0" err="1"/>
              <a:t>nejpozději</a:t>
            </a:r>
            <a:r>
              <a:rPr lang="en-US" sz="2400" dirty="0"/>
              <a:t> </a:t>
            </a:r>
            <a:r>
              <a:rPr lang="en-US" sz="2400" dirty="0" err="1"/>
              <a:t>však</a:t>
            </a:r>
            <a:r>
              <a:rPr lang="en-US" sz="2400" dirty="0"/>
              <a:t> do </a:t>
            </a:r>
            <a:r>
              <a:rPr lang="en-US" sz="2400" dirty="0" err="1"/>
              <a:t>závěrky</a:t>
            </a:r>
            <a:r>
              <a:rPr lang="en-US" sz="2400" dirty="0"/>
              <a:t> </a:t>
            </a:r>
            <a:r>
              <a:rPr lang="en-US" sz="2400" dirty="0" err="1"/>
              <a:t>dne</a:t>
            </a:r>
            <a:r>
              <a:rPr lang="cs-CZ" sz="2400" dirty="0"/>
              <a:t> (§ 96 odst. 2 ZPKT).</a:t>
            </a:r>
            <a:endParaRPr lang="en-US" sz="2400" dirty="0"/>
          </a:p>
        </p:txBody>
      </p:sp>
    </p:spTree>
    <p:extLst>
      <p:ext uri="{BB962C8B-B14F-4D97-AF65-F5344CB8AC3E}">
        <p14:creationId xmlns:p14="http://schemas.microsoft.com/office/powerpoint/2010/main" val="171257206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720000" y="452488"/>
            <a:ext cx="10753200" cy="546754"/>
          </a:xfrm>
        </p:spPr>
        <p:txBody>
          <a:bodyPr/>
          <a:lstStyle/>
          <a:p>
            <a:pPr eaLnBrk="1" hangingPunct="1"/>
            <a:r>
              <a:rPr lang="cs-CZ" altLang="cs-CZ" dirty="0"/>
              <a:t>Převody zaknihovaných akcií</a:t>
            </a:r>
            <a:endParaRPr lang="en-US" altLang="cs-CZ" dirty="0"/>
          </a:p>
        </p:txBody>
      </p:sp>
      <p:sp>
        <p:nvSpPr>
          <p:cNvPr id="82947" name="Rectangle 3"/>
          <p:cNvSpPr>
            <a:spLocks noGrp="1" noChangeArrowheads="1"/>
          </p:cNvSpPr>
          <p:nvPr>
            <p:ph sz="quarter" idx="1"/>
          </p:nvPr>
        </p:nvSpPr>
        <p:spPr>
          <a:xfrm>
            <a:off x="305220" y="1272619"/>
            <a:ext cx="11167980" cy="5269583"/>
          </a:xfrm>
        </p:spPr>
        <p:txBody>
          <a:bodyPr/>
          <a:lstStyle/>
          <a:p>
            <a:pPr eaLnBrk="1" hangingPunct="1">
              <a:buFont typeface="Wingdings 2" panose="05020102010507070707" pitchFamily="18" charset="2"/>
              <a:buNone/>
            </a:pPr>
            <a:r>
              <a:rPr lang="cs-CZ" altLang="cs-CZ" sz="2400" dirty="0"/>
              <a:t>- E</a:t>
            </a:r>
            <a:r>
              <a:rPr lang="en-US" altLang="cs-CZ" sz="2400" dirty="0" err="1"/>
              <a:t>xistence</a:t>
            </a:r>
            <a:r>
              <a:rPr lang="en-US" altLang="cs-CZ" sz="2400" dirty="0"/>
              <a:t> </a:t>
            </a:r>
            <a:r>
              <a:rPr lang="en-US" altLang="cs-CZ" sz="2400" dirty="0" err="1"/>
              <a:t>právního</a:t>
            </a:r>
            <a:r>
              <a:rPr lang="en-US" altLang="cs-CZ" sz="2400" dirty="0"/>
              <a:t> </a:t>
            </a:r>
            <a:r>
              <a:rPr lang="en-US" altLang="cs-CZ" sz="2400" dirty="0" err="1"/>
              <a:t>jednání</a:t>
            </a:r>
            <a:r>
              <a:rPr lang="en-US" altLang="cs-CZ" sz="2400" dirty="0"/>
              <a:t>, </a:t>
            </a:r>
            <a:r>
              <a:rPr lang="en-US" altLang="cs-CZ" sz="2400" dirty="0" err="1"/>
              <a:t>kupní</a:t>
            </a:r>
            <a:r>
              <a:rPr lang="en-US" altLang="cs-CZ" sz="2400" dirty="0"/>
              <a:t> </a:t>
            </a:r>
            <a:r>
              <a:rPr lang="en-US" altLang="cs-CZ" sz="2400" dirty="0" err="1"/>
              <a:t>smlouv</a:t>
            </a:r>
            <a:r>
              <a:rPr lang="cs-CZ" altLang="cs-CZ" sz="2400" dirty="0"/>
              <a:t>y</a:t>
            </a:r>
            <a:r>
              <a:rPr lang="en-US" altLang="cs-CZ" sz="2400" dirty="0"/>
              <a:t> (</a:t>
            </a:r>
            <a:r>
              <a:rPr lang="en-US" altLang="cs-CZ" sz="2400" dirty="0" err="1"/>
              <a:t>dvoustranné</a:t>
            </a:r>
            <a:r>
              <a:rPr lang="en-US" altLang="cs-CZ" sz="2400" dirty="0"/>
              <a:t> </a:t>
            </a:r>
            <a:r>
              <a:rPr lang="en-US" altLang="cs-CZ" sz="2400" dirty="0" err="1"/>
              <a:t>právní</a:t>
            </a:r>
            <a:r>
              <a:rPr lang="en-US" altLang="cs-CZ" sz="2400" dirty="0"/>
              <a:t> </a:t>
            </a:r>
            <a:r>
              <a:rPr lang="en-US" altLang="cs-CZ" sz="2400" dirty="0" err="1"/>
              <a:t>jednání</a:t>
            </a:r>
            <a:r>
              <a:rPr lang="en-US" altLang="cs-CZ" sz="2400" dirty="0"/>
              <a:t>).</a:t>
            </a:r>
            <a:endParaRPr lang="cs-CZ" altLang="cs-CZ" sz="2400" dirty="0"/>
          </a:p>
          <a:p>
            <a:pPr eaLnBrk="1" hangingPunct="1">
              <a:buFont typeface="Wingdings 2" panose="05020102010507070707" pitchFamily="18" charset="2"/>
              <a:buNone/>
            </a:pPr>
            <a:r>
              <a:rPr lang="cs-CZ" altLang="cs-CZ" sz="2400" dirty="0"/>
              <a:t>	N</a:t>
            </a:r>
            <a:r>
              <a:rPr lang="en-US" altLang="cs-CZ" sz="2400" dirty="0" err="1"/>
              <a:t>ásledný</a:t>
            </a:r>
            <a:r>
              <a:rPr lang="en-US" altLang="cs-CZ" sz="2400" dirty="0"/>
              <a:t> </a:t>
            </a:r>
            <a:r>
              <a:rPr lang="en-US" altLang="cs-CZ" sz="2400" dirty="0" err="1"/>
              <a:t>příkaz</a:t>
            </a:r>
            <a:r>
              <a:rPr lang="en-US" altLang="cs-CZ" sz="2400" dirty="0"/>
              <a:t> (</a:t>
            </a:r>
            <a:r>
              <a:rPr lang="en-US" altLang="cs-CZ" sz="2400" dirty="0" err="1"/>
              <a:t>jednostranné</a:t>
            </a:r>
            <a:r>
              <a:rPr lang="en-US" altLang="cs-CZ" sz="2400" dirty="0"/>
              <a:t> </a:t>
            </a:r>
            <a:r>
              <a:rPr lang="en-US" altLang="cs-CZ" sz="2400" dirty="0" err="1"/>
              <a:t>právní</a:t>
            </a:r>
            <a:r>
              <a:rPr lang="en-US" altLang="cs-CZ" sz="2400" dirty="0"/>
              <a:t> </a:t>
            </a:r>
            <a:r>
              <a:rPr lang="en-US" altLang="cs-CZ" sz="2400" dirty="0" err="1"/>
              <a:t>jednání</a:t>
            </a:r>
            <a:r>
              <a:rPr lang="en-US" altLang="cs-CZ" sz="2400" dirty="0"/>
              <a:t> </a:t>
            </a:r>
            <a:r>
              <a:rPr lang="en-US" altLang="cs-CZ" sz="2400" dirty="0" err="1"/>
              <a:t>vůči</a:t>
            </a:r>
            <a:r>
              <a:rPr lang="en-US" altLang="cs-CZ" sz="2400" dirty="0"/>
              <a:t> </a:t>
            </a:r>
            <a:r>
              <a:rPr lang="en-US" altLang="cs-CZ" sz="2400" dirty="0" err="1"/>
              <a:t>depozitáři</a:t>
            </a:r>
            <a:r>
              <a:rPr lang="en-US" altLang="cs-CZ" sz="2400" dirty="0"/>
              <a:t>) k </a:t>
            </a:r>
            <a:r>
              <a:rPr lang="en-US" altLang="cs-CZ" sz="2400" dirty="0" err="1"/>
              <a:t>zápisu</a:t>
            </a:r>
            <a:r>
              <a:rPr lang="en-US" altLang="cs-CZ" sz="2400" dirty="0"/>
              <a:t> </a:t>
            </a:r>
            <a:r>
              <a:rPr lang="en-US" altLang="cs-CZ" sz="2400" dirty="0" err="1"/>
              <a:t>převodu</a:t>
            </a:r>
            <a:r>
              <a:rPr lang="en-US" altLang="cs-CZ" sz="2400" dirty="0"/>
              <a:t> do evidence, </a:t>
            </a:r>
            <a:r>
              <a:rPr lang="en-US" altLang="cs-CZ" sz="2400" dirty="0" err="1"/>
              <a:t>podaný</a:t>
            </a:r>
            <a:r>
              <a:rPr lang="en-US" altLang="cs-CZ" sz="2400" dirty="0"/>
              <a:t> </a:t>
            </a:r>
            <a:r>
              <a:rPr lang="en-US" altLang="cs-CZ" sz="2400" dirty="0" err="1"/>
              <a:t>oprávněnou</a:t>
            </a:r>
            <a:r>
              <a:rPr lang="en-US" altLang="cs-CZ" sz="2400" dirty="0"/>
              <a:t> </a:t>
            </a:r>
            <a:r>
              <a:rPr lang="en-US" altLang="cs-CZ" sz="2400" dirty="0" err="1"/>
              <a:t>osobou</a:t>
            </a:r>
            <a:r>
              <a:rPr lang="en-US" altLang="cs-CZ" sz="2400" dirty="0"/>
              <a:t>.</a:t>
            </a:r>
            <a:endParaRPr lang="cs-CZ" altLang="cs-CZ" sz="2400" dirty="0"/>
          </a:p>
          <a:p>
            <a:pPr eaLnBrk="1" hangingPunct="1">
              <a:buFont typeface="Wingdings 2" panose="05020102010507070707" pitchFamily="18" charset="2"/>
              <a:buNone/>
            </a:pPr>
            <a:r>
              <a:rPr lang="cs-CZ" altLang="cs-CZ" sz="2400" dirty="0"/>
              <a:t>	Přístup k CD pouze přes účastníka.</a:t>
            </a:r>
          </a:p>
          <a:p>
            <a:pPr eaLnBrk="1" hangingPunct="1">
              <a:buFont typeface="Wingdings 2" panose="05020102010507070707" pitchFamily="18" charset="2"/>
              <a:buNone/>
            </a:pPr>
            <a:r>
              <a:rPr lang="cs-CZ" altLang="cs-CZ" sz="2400" dirty="0"/>
              <a:t>- Ochrana dobré víry: </a:t>
            </a:r>
            <a:r>
              <a:rPr lang="cs-CZ" sz="2400" dirty="0"/>
              <a:t>Ten, na koho je zaknihovaný cenný papír převáděn, vlastníkem tohoto cenného papíru i tehdy, jestliže převodce neměl právo zaknihovaný cenný papír převést; to neplatí, jestliže ten, na koho je zaknihovaný cenný papír převáděn, věděl nebo musel vědět, že převodce toto právo v době převodu neměl. V pochybnostech se dobrá víra předpokládá.</a:t>
            </a:r>
            <a:endParaRPr lang="en-US" sz="2400" dirty="0"/>
          </a:p>
          <a:p>
            <a:pPr eaLnBrk="1" hangingPunct="1">
              <a:buFont typeface="Wingdings 2" panose="05020102010507070707" pitchFamily="18" charset="2"/>
              <a:buNone/>
            </a:pPr>
            <a:endParaRPr lang="en-US" altLang="cs-CZ" sz="2400" dirty="0"/>
          </a:p>
        </p:txBody>
      </p:sp>
    </p:spTree>
    <p:extLst>
      <p:ext uri="{BB962C8B-B14F-4D97-AF65-F5344CB8AC3E}">
        <p14:creationId xmlns:p14="http://schemas.microsoft.com/office/powerpoint/2010/main" val="47584835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720000" y="301658"/>
            <a:ext cx="10753200" cy="537328"/>
          </a:xfrm>
        </p:spPr>
        <p:txBody>
          <a:bodyPr/>
          <a:lstStyle/>
          <a:p>
            <a:pPr eaLnBrk="1" hangingPunct="1"/>
            <a:r>
              <a:rPr lang="cs-CZ" altLang="cs-CZ" dirty="0"/>
              <a:t>Účet zákazníka</a:t>
            </a:r>
            <a:endParaRPr lang="en-US" altLang="cs-CZ" dirty="0"/>
          </a:p>
        </p:txBody>
      </p:sp>
      <p:sp>
        <p:nvSpPr>
          <p:cNvPr id="24579" name="Rectangle 3"/>
          <p:cNvSpPr>
            <a:spLocks noGrp="1" noChangeArrowheads="1"/>
          </p:cNvSpPr>
          <p:nvPr>
            <p:ph sz="quarter" idx="1"/>
          </p:nvPr>
        </p:nvSpPr>
        <p:spPr>
          <a:xfrm>
            <a:off x="378691" y="1187776"/>
            <a:ext cx="11376534" cy="5670223"/>
          </a:xfrm>
        </p:spPr>
        <p:txBody>
          <a:bodyPr>
            <a:normAutofit/>
          </a:bodyPr>
          <a:lstStyle/>
          <a:p>
            <a:pPr marL="274320" indent="-274320" fontAlgn="auto">
              <a:spcAft>
                <a:spcPts val="0"/>
              </a:spcAft>
              <a:buNone/>
              <a:defRPr/>
            </a:pPr>
            <a:r>
              <a:rPr lang="cs-CZ" sz="2400" dirty="0"/>
              <a:t>	Na účtu zákazníků jsou evidovány zaknihované cenné papíry osob, které zaknihovaný cenný papír svěřily tomu, pro něhož byl účet zákazníků zřízen.</a:t>
            </a:r>
          </a:p>
          <a:p>
            <a:pPr marL="274320" indent="-274320" fontAlgn="auto">
              <a:spcAft>
                <a:spcPts val="0"/>
              </a:spcAft>
              <a:buNone/>
              <a:defRPr/>
            </a:pPr>
            <a:r>
              <a:rPr lang="cs-CZ" sz="2400" dirty="0"/>
              <a:t> 	Ten, pro koho byl účet zákazníků zřízen (OCP), není vlastníkem zaknihovaných cenných papírů evidovaných na tomto účtu.</a:t>
            </a:r>
          </a:p>
          <a:p>
            <a:pPr marL="274320" indent="-274320" fontAlgn="auto">
              <a:spcAft>
                <a:spcPts val="0"/>
              </a:spcAft>
              <a:buNone/>
              <a:defRPr/>
            </a:pPr>
            <a:r>
              <a:rPr lang="cs-CZ" sz="2400" dirty="0"/>
              <a:t>	</a:t>
            </a:r>
            <a:r>
              <a:rPr lang="en-US" sz="2400" dirty="0" err="1"/>
              <a:t>Převádí</a:t>
            </a:r>
            <a:r>
              <a:rPr lang="en-US" sz="2400" dirty="0"/>
              <a:t>-li se </a:t>
            </a:r>
            <a:r>
              <a:rPr lang="en-US" sz="2400" dirty="0" err="1"/>
              <a:t>zaknihovaný</a:t>
            </a:r>
            <a:r>
              <a:rPr lang="en-US" sz="2400" dirty="0"/>
              <a:t> </a:t>
            </a:r>
            <a:r>
              <a:rPr lang="en-US" sz="2400" dirty="0" err="1"/>
              <a:t>investiční</a:t>
            </a:r>
            <a:r>
              <a:rPr lang="en-US" sz="2400" dirty="0"/>
              <a:t> </a:t>
            </a:r>
            <a:r>
              <a:rPr lang="en-US" sz="2400" dirty="0" err="1"/>
              <a:t>nástroj</a:t>
            </a:r>
            <a:r>
              <a:rPr lang="en-US" sz="2400" dirty="0"/>
              <a:t> </a:t>
            </a:r>
            <a:r>
              <a:rPr lang="en-US" sz="2400" dirty="0" err="1"/>
              <a:t>na</a:t>
            </a:r>
            <a:r>
              <a:rPr lang="en-US" sz="2400" dirty="0"/>
              <a:t> </a:t>
            </a:r>
            <a:r>
              <a:rPr lang="en-US" sz="2400" dirty="0" err="1"/>
              <a:t>nového</a:t>
            </a:r>
            <a:r>
              <a:rPr lang="en-US" sz="2400" dirty="0"/>
              <a:t> </a:t>
            </a:r>
            <a:r>
              <a:rPr lang="en-US" sz="2400" dirty="0" err="1"/>
              <a:t>vlastníka</a:t>
            </a:r>
            <a:r>
              <a:rPr lang="en-US" sz="2400" dirty="0"/>
              <a:t>, </a:t>
            </a:r>
            <a:r>
              <a:rPr lang="en-US" sz="2400" dirty="0" err="1"/>
              <a:t>dochází</a:t>
            </a:r>
            <a:r>
              <a:rPr lang="en-US" sz="2400" dirty="0"/>
              <a:t> k </a:t>
            </a:r>
            <a:r>
              <a:rPr lang="en-US" sz="2400" dirty="0" err="1"/>
              <a:t>převodu</a:t>
            </a:r>
            <a:r>
              <a:rPr lang="en-US" sz="2400" dirty="0"/>
              <a:t> </a:t>
            </a:r>
            <a:r>
              <a:rPr lang="en-US" sz="2400" dirty="0" err="1"/>
              <a:t>vlastnictví</a:t>
            </a:r>
            <a:r>
              <a:rPr lang="en-US" sz="2400" dirty="0"/>
              <a:t> </a:t>
            </a:r>
            <a:r>
              <a:rPr lang="en-US" sz="2400" b="1" dirty="0"/>
              <a:t>v </a:t>
            </a:r>
            <a:r>
              <a:rPr lang="en-US" sz="2400" b="1" dirty="0" err="1"/>
              <a:t>okamžiku</a:t>
            </a:r>
            <a:r>
              <a:rPr lang="en-US" sz="2400" b="1" dirty="0"/>
              <a:t> </a:t>
            </a:r>
            <a:r>
              <a:rPr lang="en-US" sz="2400" b="1" dirty="0" err="1"/>
              <a:t>zápisu</a:t>
            </a:r>
            <a:r>
              <a:rPr lang="en-US" sz="2400" b="1" dirty="0"/>
              <a:t> </a:t>
            </a:r>
            <a:r>
              <a:rPr lang="en-US" sz="2400" b="1" dirty="0" err="1"/>
              <a:t>na</a:t>
            </a:r>
            <a:r>
              <a:rPr lang="en-US" sz="2400" b="1" dirty="0"/>
              <a:t> </a:t>
            </a:r>
            <a:r>
              <a:rPr lang="en-US" sz="2400" b="1" dirty="0" err="1"/>
              <a:t>účet</a:t>
            </a:r>
            <a:r>
              <a:rPr lang="en-US" sz="2400" b="1" dirty="0"/>
              <a:t> </a:t>
            </a:r>
            <a:r>
              <a:rPr lang="en-US" sz="2400" b="1" dirty="0" err="1"/>
              <a:t>zákazníků</a:t>
            </a:r>
            <a:r>
              <a:rPr lang="en-US" sz="2400" dirty="0"/>
              <a:t>. </a:t>
            </a:r>
            <a:r>
              <a:rPr lang="en-US" sz="2400" dirty="0" err="1"/>
              <a:t>Majitel</a:t>
            </a:r>
            <a:r>
              <a:rPr lang="en-US" sz="2400" dirty="0"/>
              <a:t> </a:t>
            </a:r>
            <a:r>
              <a:rPr lang="en-US" sz="2400" dirty="0" err="1"/>
              <a:t>účtu</a:t>
            </a:r>
            <a:r>
              <a:rPr lang="en-US" sz="2400" dirty="0"/>
              <a:t> </a:t>
            </a:r>
            <a:r>
              <a:rPr lang="en-US" sz="2400" dirty="0" err="1"/>
              <a:t>zákazníků</a:t>
            </a:r>
            <a:r>
              <a:rPr lang="en-US" sz="2400" dirty="0"/>
              <a:t> je </a:t>
            </a:r>
            <a:r>
              <a:rPr lang="en-US" sz="2400" dirty="0" err="1"/>
              <a:t>povinen</a:t>
            </a:r>
            <a:r>
              <a:rPr lang="en-US" sz="2400" dirty="0"/>
              <a:t> </a:t>
            </a:r>
            <a:r>
              <a:rPr lang="en-US" sz="2400" dirty="0" err="1"/>
              <a:t>neprodleně</a:t>
            </a:r>
            <a:r>
              <a:rPr lang="en-US" sz="2400" dirty="0"/>
              <a:t> </a:t>
            </a:r>
            <a:r>
              <a:rPr lang="en-US" sz="2400" dirty="0" err="1"/>
              <a:t>zapsat</a:t>
            </a:r>
            <a:r>
              <a:rPr lang="en-US" sz="2400" dirty="0"/>
              <a:t> </a:t>
            </a:r>
            <a:r>
              <a:rPr lang="en-US" sz="2400" dirty="0" err="1"/>
              <a:t>tuto</a:t>
            </a:r>
            <a:r>
              <a:rPr lang="en-US" sz="2400" dirty="0"/>
              <a:t> </a:t>
            </a:r>
            <a:r>
              <a:rPr lang="en-US" sz="2400" dirty="0" err="1"/>
              <a:t>změnu</a:t>
            </a:r>
            <a:r>
              <a:rPr lang="en-US" sz="2400" dirty="0"/>
              <a:t> </a:t>
            </a:r>
            <a:r>
              <a:rPr lang="en-US" sz="2400" dirty="0" err="1"/>
              <a:t>na</a:t>
            </a:r>
            <a:r>
              <a:rPr lang="en-US" sz="2400" dirty="0"/>
              <a:t> </a:t>
            </a:r>
            <a:r>
              <a:rPr lang="en-US" sz="2400" dirty="0" err="1"/>
              <a:t>účtu</a:t>
            </a:r>
            <a:r>
              <a:rPr lang="en-US" sz="2400" dirty="0"/>
              <a:t> </a:t>
            </a:r>
            <a:r>
              <a:rPr lang="en-US" sz="2400" dirty="0" err="1"/>
              <a:t>vlastníka</a:t>
            </a:r>
            <a:r>
              <a:rPr lang="en-US" sz="2400" dirty="0"/>
              <a:t>, </a:t>
            </a:r>
            <a:r>
              <a:rPr lang="en-US" sz="2400" dirty="0" err="1"/>
              <a:t>nejpozději</a:t>
            </a:r>
            <a:r>
              <a:rPr lang="en-US" sz="2400" dirty="0"/>
              <a:t> </a:t>
            </a:r>
            <a:r>
              <a:rPr lang="en-US" sz="2400" dirty="0" err="1"/>
              <a:t>však</a:t>
            </a:r>
            <a:r>
              <a:rPr lang="en-US" sz="2400" dirty="0"/>
              <a:t> do </a:t>
            </a:r>
            <a:r>
              <a:rPr lang="en-US" sz="2400" dirty="0" err="1"/>
              <a:t>závěrky</a:t>
            </a:r>
            <a:r>
              <a:rPr lang="en-US" sz="2400" dirty="0"/>
              <a:t> </a:t>
            </a:r>
            <a:r>
              <a:rPr lang="en-US" sz="2400" dirty="0" err="1"/>
              <a:t>dne</a:t>
            </a:r>
            <a:r>
              <a:rPr lang="en-US" sz="2400" dirty="0"/>
              <a:t>; </a:t>
            </a:r>
            <a:r>
              <a:rPr lang="en-US" sz="2400" dirty="0" err="1"/>
              <a:t>změna</a:t>
            </a:r>
            <a:r>
              <a:rPr lang="en-US" sz="2400" dirty="0"/>
              <a:t> se </a:t>
            </a:r>
            <a:r>
              <a:rPr lang="en-US" sz="2400" dirty="0" err="1"/>
              <a:t>zapíše</a:t>
            </a:r>
            <a:r>
              <a:rPr lang="en-US" sz="2400" dirty="0"/>
              <a:t> k </a:t>
            </a:r>
            <a:r>
              <a:rPr lang="en-US" sz="2400" dirty="0" err="1"/>
              <a:t>okamžiku</a:t>
            </a:r>
            <a:r>
              <a:rPr lang="en-US" sz="2400" dirty="0"/>
              <a:t> </a:t>
            </a:r>
            <a:r>
              <a:rPr lang="en-US" sz="2400" dirty="0" err="1"/>
              <a:t>zápisu</a:t>
            </a:r>
            <a:r>
              <a:rPr lang="en-US" sz="2400" dirty="0"/>
              <a:t> </a:t>
            </a:r>
            <a:r>
              <a:rPr lang="en-US" sz="2400" dirty="0" err="1"/>
              <a:t>na</a:t>
            </a:r>
            <a:r>
              <a:rPr lang="en-US" sz="2400" dirty="0"/>
              <a:t> </a:t>
            </a:r>
            <a:r>
              <a:rPr lang="en-US" sz="2400" dirty="0" err="1"/>
              <a:t>účet</a:t>
            </a:r>
            <a:r>
              <a:rPr lang="en-US" sz="2400" dirty="0"/>
              <a:t> </a:t>
            </a:r>
            <a:r>
              <a:rPr lang="en-US" sz="2400" dirty="0" err="1"/>
              <a:t>zákazníků</a:t>
            </a:r>
            <a:r>
              <a:rPr lang="cs-CZ" sz="2400" dirty="0"/>
              <a:t> (§ 96 odst. 1 ZPKT)</a:t>
            </a:r>
            <a:endParaRPr lang="en-US" sz="2400" dirty="0"/>
          </a:p>
        </p:txBody>
      </p:sp>
    </p:spTree>
    <p:extLst>
      <p:ext uri="{BB962C8B-B14F-4D97-AF65-F5344CB8AC3E}">
        <p14:creationId xmlns:p14="http://schemas.microsoft.com/office/powerpoint/2010/main" val="19373268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829559" y="228601"/>
            <a:ext cx="9530466" cy="608013"/>
          </a:xfrm>
        </p:spPr>
        <p:txBody>
          <a:bodyPr/>
          <a:lstStyle/>
          <a:p>
            <a:pPr eaLnBrk="1" hangingPunct="1"/>
            <a:r>
              <a:rPr lang="cs-CZ" altLang="cs-CZ" dirty="0"/>
              <a:t>Přístup k CD</a:t>
            </a:r>
            <a:endParaRPr lang="en-US" altLang="cs-CZ" dirty="0"/>
          </a:p>
        </p:txBody>
      </p:sp>
      <p:sp>
        <p:nvSpPr>
          <p:cNvPr id="62467" name="Rectangle 3"/>
          <p:cNvSpPr>
            <a:spLocks noGrp="1" noChangeArrowheads="1"/>
          </p:cNvSpPr>
          <p:nvPr>
            <p:ph sz="quarter" idx="1"/>
          </p:nvPr>
        </p:nvSpPr>
        <p:spPr>
          <a:xfrm>
            <a:off x="489285" y="1112364"/>
            <a:ext cx="10917624" cy="5517036"/>
          </a:xfrm>
        </p:spPr>
        <p:txBody>
          <a:bodyPr/>
          <a:lstStyle/>
          <a:p>
            <a:pPr eaLnBrk="1" hangingPunct="1">
              <a:lnSpc>
                <a:spcPct val="80000"/>
              </a:lnSpc>
            </a:pPr>
            <a:r>
              <a:rPr lang="cs-CZ" altLang="cs-CZ" sz="2600" dirty="0"/>
              <a:t>Transakce s cennými papíry skrze účastníka centrálního depozitáře (banky a OCP). Kdo má u některého z nich účet, je </a:t>
            </a:r>
            <a:r>
              <a:rPr lang="cs-CZ" altLang="cs-CZ" sz="2600" b="1" dirty="0"/>
              <a:t>zařazen pod tohoto účastníka</a:t>
            </a:r>
            <a:r>
              <a:rPr lang="cs-CZ" altLang="cs-CZ" sz="2600" dirty="0"/>
              <a:t> depozitáře a platí za správu cenných papírů. </a:t>
            </a:r>
          </a:p>
          <a:p>
            <a:pPr>
              <a:lnSpc>
                <a:spcPct val="80000"/>
              </a:lnSpc>
            </a:pPr>
            <a:r>
              <a:rPr lang="cs-CZ" altLang="cs-CZ" sz="2600" dirty="0"/>
              <a:t>Účastník CD: </a:t>
            </a:r>
            <a:r>
              <a:rPr lang="cs-CZ" altLang="cs-CZ" sz="2600" dirty="0">
                <a:hlinkClick r:id="rId3"/>
              </a:rPr>
              <a:t>https://www.cdcp.cz/index.php/cz/ucastnici/seznam-ucastniku</a:t>
            </a:r>
            <a:endParaRPr lang="cs-CZ" altLang="cs-CZ" sz="2600" dirty="0"/>
          </a:p>
          <a:p>
            <a:pPr eaLnBrk="1" hangingPunct="1">
              <a:lnSpc>
                <a:spcPct val="80000"/>
              </a:lnSpc>
            </a:pPr>
            <a:r>
              <a:rPr lang="cs-CZ" altLang="cs-CZ" sz="2600" dirty="0"/>
              <a:t>Ostatní: tzv. nezařazený účet, za jehož správu nic dosud neplatili, ale nemohli ani obchodovat. </a:t>
            </a:r>
          </a:p>
          <a:p>
            <a:r>
              <a:rPr lang="cs-CZ" sz="2600" b="1" dirty="0"/>
              <a:t>Příklady poplatků pro emitenta:</a:t>
            </a:r>
          </a:p>
          <a:p>
            <a:r>
              <a:rPr lang="cs-CZ" sz="2600" dirty="0"/>
              <a:t>Jednorázový poplatek za přidělení ISIN: 1 500 Kč</a:t>
            </a:r>
          </a:p>
          <a:p>
            <a:r>
              <a:rPr lang="cs-CZ" sz="2600" dirty="0"/>
              <a:t>Jednorázový poplatek za zápis emise: 5 800 Kč</a:t>
            </a:r>
          </a:p>
          <a:p>
            <a:r>
              <a:rPr lang="cs-CZ" sz="2600" dirty="0"/>
              <a:t>Poplatek za vedení evidence emise je možné vypočítat prostřednictvím </a:t>
            </a:r>
            <a:r>
              <a:rPr lang="cs-CZ" sz="2600" dirty="0">
                <a:hlinkClick r:id="rId4"/>
              </a:rPr>
              <a:t>Kalkulačky poplatků</a:t>
            </a:r>
            <a:endParaRPr lang="cs-CZ" altLang="cs-CZ" sz="2600" dirty="0"/>
          </a:p>
        </p:txBody>
      </p:sp>
    </p:spTree>
    <p:extLst>
      <p:ext uri="{BB962C8B-B14F-4D97-AF65-F5344CB8AC3E}">
        <p14:creationId xmlns:p14="http://schemas.microsoft.com/office/powerpoint/2010/main" val="8777079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527901" y="443060"/>
            <a:ext cx="9832124" cy="707010"/>
          </a:xfrm>
        </p:spPr>
        <p:txBody>
          <a:bodyPr/>
          <a:lstStyle/>
          <a:p>
            <a:pPr eaLnBrk="1" hangingPunct="1"/>
            <a:r>
              <a:rPr lang="cs-CZ" altLang="cs-CZ" dirty="0"/>
              <a:t>        Nezařazené účty</a:t>
            </a:r>
            <a:endParaRPr lang="en-US" altLang="cs-CZ" dirty="0"/>
          </a:p>
        </p:txBody>
      </p:sp>
      <p:sp>
        <p:nvSpPr>
          <p:cNvPr id="64515" name="Rectangle 3"/>
          <p:cNvSpPr>
            <a:spLocks noGrp="1" noChangeArrowheads="1"/>
          </p:cNvSpPr>
          <p:nvPr>
            <p:ph sz="quarter" idx="1"/>
          </p:nvPr>
        </p:nvSpPr>
        <p:spPr>
          <a:xfrm>
            <a:off x="527902" y="1268414"/>
            <a:ext cx="10840824" cy="5076825"/>
          </a:xfrm>
        </p:spPr>
        <p:txBody>
          <a:bodyPr/>
          <a:lstStyle/>
          <a:p>
            <a:pPr eaLnBrk="1" hangingPunct="1">
              <a:lnSpc>
                <a:spcPct val="80000"/>
              </a:lnSpc>
            </a:pPr>
            <a:endParaRPr lang="cs-CZ" altLang="cs-CZ" sz="2600" dirty="0"/>
          </a:p>
          <a:p>
            <a:pPr eaLnBrk="1" hangingPunct="1">
              <a:lnSpc>
                <a:spcPct val="80000"/>
              </a:lnSpc>
            </a:pPr>
            <a:r>
              <a:rPr lang="en-US" altLang="cs-CZ" sz="2600" dirty="0" err="1"/>
              <a:t>účty</a:t>
            </a:r>
            <a:r>
              <a:rPr lang="en-US" altLang="cs-CZ" sz="2600" dirty="0"/>
              <a:t> </a:t>
            </a:r>
            <a:r>
              <a:rPr lang="en-US" altLang="cs-CZ" sz="2600" dirty="0" err="1"/>
              <a:t>majitelů</a:t>
            </a:r>
            <a:r>
              <a:rPr lang="en-US" altLang="cs-CZ" sz="2600" dirty="0"/>
              <a:t>, </a:t>
            </a:r>
            <a:r>
              <a:rPr lang="en-US" altLang="cs-CZ" sz="2600" dirty="0" err="1"/>
              <a:t>kteří</a:t>
            </a:r>
            <a:r>
              <a:rPr lang="en-US" altLang="cs-CZ" sz="2600" dirty="0"/>
              <a:t> </a:t>
            </a:r>
            <a:r>
              <a:rPr lang="en-US" altLang="cs-CZ" sz="2600" dirty="0" err="1"/>
              <a:t>měli</a:t>
            </a:r>
            <a:r>
              <a:rPr lang="en-US" altLang="cs-CZ" sz="2600" dirty="0"/>
              <a:t> </a:t>
            </a:r>
            <a:r>
              <a:rPr lang="en-US" altLang="cs-CZ" sz="2600" dirty="0" err="1"/>
              <a:t>účet</a:t>
            </a:r>
            <a:r>
              <a:rPr lang="en-US" altLang="cs-CZ" sz="2600" dirty="0"/>
              <a:t> </a:t>
            </a:r>
            <a:r>
              <a:rPr lang="en-US" altLang="cs-CZ" sz="2600" dirty="0" err="1"/>
              <a:t>vedený</a:t>
            </a:r>
            <a:r>
              <a:rPr lang="en-US" altLang="cs-CZ" sz="2600" dirty="0"/>
              <a:t> u SCP a </a:t>
            </a:r>
            <a:r>
              <a:rPr lang="en-US" altLang="cs-CZ" sz="2600" dirty="0" err="1"/>
              <a:t>kteří</a:t>
            </a:r>
            <a:r>
              <a:rPr lang="en-US" altLang="cs-CZ" sz="2600" dirty="0"/>
              <a:t> </a:t>
            </a:r>
            <a:r>
              <a:rPr lang="en-US" altLang="cs-CZ" sz="2600" dirty="0" err="1"/>
              <a:t>neuzavřeli</a:t>
            </a:r>
            <a:r>
              <a:rPr lang="en-US" altLang="cs-CZ" sz="2600" dirty="0"/>
              <a:t> po </a:t>
            </a:r>
            <a:r>
              <a:rPr lang="en-US" altLang="cs-CZ" sz="2600" dirty="0" err="1"/>
              <a:t>převzetí</a:t>
            </a:r>
            <a:r>
              <a:rPr lang="en-US" altLang="cs-CZ" sz="2600" dirty="0"/>
              <a:t> evidence </a:t>
            </a:r>
            <a:r>
              <a:rPr lang="en-US" altLang="cs-CZ" sz="2600" dirty="0" err="1"/>
              <a:t>centrálním</a:t>
            </a:r>
            <a:r>
              <a:rPr lang="en-US" altLang="cs-CZ" sz="2600" dirty="0"/>
              <a:t> </a:t>
            </a:r>
            <a:r>
              <a:rPr lang="en-US" altLang="cs-CZ" sz="2600" dirty="0" err="1"/>
              <a:t>depozitářem</a:t>
            </a:r>
            <a:r>
              <a:rPr lang="en-US" altLang="cs-CZ" sz="2600" dirty="0"/>
              <a:t> </a:t>
            </a:r>
            <a:r>
              <a:rPr lang="en-US" altLang="cs-CZ" sz="2600" dirty="0" err="1"/>
              <a:t>smlouvu</a:t>
            </a:r>
            <a:r>
              <a:rPr lang="en-US" altLang="cs-CZ" sz="2600" dirty="0"/>
              <a:t> o </a:t>
            </a:r>
            <a:r>
              <a:rPr lang="en-US" altLang="cs-CZ" sz="2600" dirty="0" err="1"/>
              <a:t>zřízení</a:t>
            </a:r>
            <a:r>
              <a:rPr lang="en-US" altLang="cs-CZ" sz="2600" dirty="0"/>
              <a:t> </a:t>
            </a:r>
            <a:r>
              <a:rPr lang="en-US" altLang="cs-CZ" sz="2600" dirty="0" err="1"/>
              <a:t>účtu</a:t>
            </a:r>
            <a:r>
              <a:rPr lang="en-US" altLang="cs-CZ" sz="2600" dirty="0"/>
              <a:t> v </a:t>
            </a:r>
            <a:r>
              <a:rPr lang="en-US" altLang="cs-CZ" sz="2600" dirty="0" err="1"/>
              <a:t>centrální</a:t>
            </a:r>
            <a:r>
              <a:rPr lang="en-US" altLang="cs-CZ" sz="2600" dirty="0"/>
              <a:t> </a:t>
            </a:r>
            <a:r>
              <a:rPr lang="en-US" altLang="cs-CZ" sz="2600" dirty="0" err="1"/>
              <a:t>evidenci</a:t>
            </a:r>
            <a:r>
              <a:rPr lang="en-US" altLang="cs-CZ" sz="2600" dirty="0"/>
              <a:t> s </a:t>
            </a:r>
            <a:r>
              <a:rPr lang="en-US" altLang="cs-CZ" sz="2600" dirty="0" err="1"/>
              <a:t>účastníkem</a:t>
            </a:r>
            <a:r>
              <a:rPr lang="en-US" altLang="cs-CZ" sz="2600" dirty="0"/>
              <a:t> CDCP</a:t>
            </a:r>
            <a:endParaRPr lang="cs-CZ" altLang="cs-CZ" sz="2600" dirty="0"/>
          </a:p>
          <a:p>
            <a:pPr eaLnBrk="1" hangingPunct="1">
              <a:lnSpc>
                <a:spcPct val="80000"/>
              </a:lnSpc>
            </a:pPr>
            <a:endParaRPr lang="cs-CZ" altLang="cs-CZ" sz="2600" dirty="0"/>
          </a:p>
          <a:p>
            <a:pPr eaLnBrk="1" hangingPunct="1">
              <a:lnSpc>
                <a:spcPct val="80000"/>
              </a:lnSpc>
            </a:pPr>
            <a:r>
              <a:rPr lang="en-US" altLang="cs-CZ" sz="2600" dirty="0" err="1"/>
              <a:t>omezený</a:t>
            </a:r>
            <a:r>
              <a:rPr lang="en-US" altLang="cs-CZ" sz="2600" dirty="0"/>
              <a:t> </a:t>
            </a:r>
            <a:r>
              <a:rPr lang="en-US" altLang="cs-CZ" sz="2600" dirty="0" err="1"/>
              <a:t>rozsah</a:t>
            </a:r>
            <a:r>
              <a:rPr lang="en-US" altLang="cs-CZ" sz="2600" dirty="0"/>
              <a:t> </a:t>
            </a:r>
            <a:r>
              <a:rPr lang="en-US" altLang="cs-CZ" sz="2600" dirty="0" err="1"/>
              <a:t>služeb</a:t>
            </a:r>
            <a:r>
              <a:rPr lang="en-US" altLang="cs-CZ" sz="2600" dirty="0"/>
              <a:t>, </a:t>
            </a:r>
            <a:r>
              <a:rPr lang="en-US" altLang="cs-CZ" sz="2600" dirty="0" err="1"/>
              <a:t>které</a:t>
            </a:r>
            <a:r>
              <a:rPr lang="en-US" altLang="cs-CZ" sz="2600" dirty="0"/>
              <a:t> </a:t>
            </a:r>
            <a:r>
              <a:rPr lang="en-US" altLang="cs-CZ" sz="2600" dirty="0" err="1"/>
              <a:t>jim</a:t>
            </a:r>
            <a:r>
              <a:rPr lang="en-US" altLang="cs-CZ" sz="2600" dirty="0"/>
              <a:t> </a:t>
            </a:r>
            <a:r>
              <a:rPr lang="cs-CZ" altLang="cs-CZ" sz="2600" dirty="0"/>
              <a:t>smí</a:t>
            </a:r>
            <a:r>
              <a:rPr lang="en-US" altLang="cs-CZ" sz="2600" dirty="0"/>
              <a:t> </a:t>
            </a:r>
            <a:r>
              <a:rPr lang="en-US" altLang="cs-CZ" sz="2600" dirty="0" err="1"/>
              <a:t>centrální</a:t>
            </a:r>
            <a:r>
              <a:rPr lang="en-US" altLang="cs-CZ" sz="2600" dirty="0"/>
              <a:t> </a:t>
            </a:r>
            <a:r>
              <a:rPr lang="en-US" altLang="cs-CZ" sz="2600" dirty="0" err="1"/>
              <a:t>depozitář</a:t>
            </a:r>
            <a:r>
              <a:rPr lang="en-US" altLang="cs-CZ" sz="2600" dirty="0"/>
              <a:t> </a:t>
            </a:r>
            <a:r>
              <a:rPr lang="en-US" altLang="cs-CZ" sz="2600" dirty="0" err="1"/>
              <a:t>poskytovat</a:t>
            </a:r>
            <a:endParaRPr lang="cs-CZ" altLang="cs-CZ" sz="2600" dirty="0"/>
          </a:p>
          <a:p>
            <a:pPr eaLnBrk="1" hangingPunct="1">
              <a:lnSpc>
                <a:spcPct val="80000"/>
              </a:lnSpc>
            </a:pPr>
            <a:endParaRPr lang="cs-CZ" altLang="cs-CZ" sz="2600" dirty="0"/>
          </a:p>
          <a:p>
            <a:pPr eaLnBrk="1" hangingPunct="1">
              <a:lnSpc>
                <a:spcPct val="80000"/>
              </a:lnSpc>
            </a:pPr>
            <a:r>
              <a:rPr lang="en-US" altLang="cs-CZ" sz="2600" dirty="0"/>
              <a:t>CDCP</a:t>
            </a:r>
            <a:r>
              <a:rPr lang="cs-CZ" altLang="cs-CZ" sz="2600" dirty="0"/>
              <a:t> vede</a:t>
            </a:r>
            <a:r>
              <a:rPr lang="en-US" altLang="cs-CZ" sz="2600" dirty="0"/>
              <a:t> </a:t>
            </a:r>
            <a:r>
              <a:rPr lang="en-US" altLang="cs-CZ" sz="2600" dirty="0" err="1"/>
              <a:t>přibližně</a:t>
            </a:r>
            <a:r>
              <a:rPr lang="en-US" altLang="cs-CZ" sz="2600" dirty="0"/>
              <a:t> 1</a:t>
            </a:r>
            <a:r>
              <a:rPr lang="cs-CZ" altLang="cs-CZ" sz="2600" dirty="0"/>
              <a:t>,5 mil</a:t>
            </a:r>
            <a:r>
              <a:rPr lang="en-US" altLang="cs-CZ" sz="2600" dirty="0"/>
              <a:t>. </a:t>
            </a:r>
            <a:r>
              <a:rPr lang="en-US" altLang="cs-CZ" sz="2600" dirty="0" err="1"/>
              <a:t>nezařazených</a:t>
            </a:r>
            <a:r>
              <a:rPr lang="en-US" altLang="cs-CZ" sz="2600" dirty="0"/>
              <a:t> </a:t>
            </a:r>
            <a:r>
              <a:rPr lang="en-US" altLang="cs-CZ" sz="2600" dirty="0" err="1"/>
              <a:t>majetkových</a:t>
            </a:r>
            <a:r>
              <a:rPr lang="en-US" altLang="cs-CZ" sz="2600" dirty="0"/>
              <a:t> </a:t>
            </a:r>
            <a:r>
              <a:rPr lang="en-US" altLang="cs-CZ" sz="2600" dirty="0" err="1"/>
              <a:t>účtů</a:t>
            </a:r>
            <a:r>
              <a:rPr lang="en-US" altLang="cs-CZ" sz="2600" dirty="0"/>
              <a:t> a </a:t>
            </a:r>
            <a:r>
              <a:rPr lang="en-US" altLang="cs-CZ" sz="2600" dirty="0" err="1"/>
              <a:t>pouze</a:t>
            </a:r>
            <a:r>
              <a:rPr lang="en-US" altLang="cs-CZ" sz="2600" dirty="0"/>
              <a:t> 228 tis. </a:t>
            </a:r>
            <a:r>
              <a:rPr lang="en-US" altLang="cs-CZ" sz="2600" dirty="0" err="1"/>
              <a:t>účtů</a:t>
            </a:r>
            <a:r>
              <a:rPr lang="en-US" altLang="cs-CZ" sz="2600" dirty="0"/>
              <a:t> </a:t>
            </a:r>
            <a:r>
              <a:rPr lang="en-US" altLang="cs-CZ" sz="2600" dirty="0" err="1"/>
              <a:t>zařazených</a:t>
            </a:r>
            <a:r>
              <a:rPr lang="en-US" altLang="cs-CZ" sz="2600" dirty="0"/>
              <a:t> pod </a:t>
            </a:r>
            <a:r>
              <a:rPr lang="en-US" altLang="cs-CZ" sz="2600" dirty="0" err="1"/>
              <a:t>účastníky</a:t>
            </a:r>
            <a:endParaRPr lang="cs-CZ" altLang="cs-CZ" sz="2600" dirty="0"/>
          </a:p>
          <a:p>
            <a:pPr eaLnBrk="1" hangingPunct="1">
              <a:lnSpc>
                <a:spcPct val="80000"/>
              </a:lnSpc>
            </a:pPr>
            <a:endParaRPr lang="cs-CZ" altLang="cs-CZ" sz="2600" dirty="0"/>
          </a:p>
          <a:p>
            <a:pPr eaLnBrk="1" hangingPunct="1">
              <a:lnSpc>
                <a:spcPct val="80000"/>
              </a:lnSpc>
            </a:pPr>
            <a:r>
              <a:rPr lang="cs-CZ" altLang="cs-CZ" sz="2600" dirty="0"/>
              <a:t>j</a:t>
            </a:r>
            <a:r>
              <a:rPr lang="en-US" altLang="cs-CZ" sz="2600" dirty="0" err="1"/>
              <a:t>en</a:t>
            </a:r>
            <a:r>
              <a:rPr lang="en-US" altLang="cs-CZ" sz="2600" dirty="0"/>
              <a:t> pro </a:t>
            </a:r>
            <a:r>
              <a:rPr lang="en-US" altLang="cs-CZ" sz="2600" dirty="0" err="1"/>
              <a:t>akcie</a:t>
            </a:r>
            <a:r>
              <a:rPr lang="en-US" altLang="cs-CZ" sz="2600" dirty="0"/>
              <a:t> </a:t>
            </a:r>
            <a:r>
              <a:rPr lang="en-US" altLang="cs-CZ" sz="2600" dirty="0" err="1"/>
              <a:t>společnosti</a:t>
            </a:r>
            <a:r>
              <a:rPr lang="en-US" altLang="cs-CZ" sz="2600" dirty="0"/>
              <a:t> </a:t>
            </a:r>
            <a:r>
              <a:rPr lang="en-US" altLang="cs-CZ" sz="2600" dirty="0" err="1"/>
              <a:t>Harvardský</a:t>
            </a:r>
            <a:r>
              <a:rPr lang="en-US" altLang="cs-CZ" sz="2600" dirty="0"/>
              <a:t> </a:t>
            </a:r>
            <a:r>
              <a:rPr lang="en-US" altLang="cs-CZ" sz="2600" dirty="0" err="1"/>
              <a:t>průmyslový</a:t>
            </a:r>
            <a:r>
              <a:rPr lang="en-US" altLang="cs-CZ" sz="2600" dirty="0"/>
              <a:t> holding, </a:t>
            </a:r>
            <a:r>
              <a:rPr lang="en-US" altLang="cs-CZ" sz="2600" dirty="0" err="1"/>
              <a:t>a.s.</a:t>
            </a:r>
            <a:r>
              <a:rPr lang="en-US" altLang="cs-CZ" sz="2600" dirty="0"/>
              <a:t>, </a:t>
            </a:r>
            <a:r>
              <a:rPr lang="en-US" altLang="cs-CZ" sz="2600" dirty="0" err="1"/>
              <a:t>využíváno</a:t>
            </a:r>
            <a:r>
              <a:rPr lang="en-US" altLang="cs-CZ" sz="2600" dirty="0"/>
              <a:t> 400 tis. </a:t>
            </a:r>
            <a:r>
              <a:rPr lang="en-US" altLang="cs-CZ" sz="2600" dirty="0" err="1"/>
              <a:t>účtů</a:t>
            </a:r>
            <a:endParaRPr lang="en-US" altLang="cs-CZ" sz="2600" dirty="0"/>
          </a:p>
        </p:txBody>
      </p:sp>
    </p:spTree>
    <p:extLst>
      <p:ext uri="{BB962C8B-B14F-4D97-AF65-F5344CB8AC3E}">
        <p14:creationId xmlns:p14="http://schemas.microsoft.com/office/powerpoint/2010/main" val="107035104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5BE8A1D4-1915-44D5-AE63-603D914B5909}"/>
              </a:ext>
            </a:extLst>
          </p:cNvPr>
          <p:cNvSpPr>
            <a:spLocks noGrp="1"/>
          </p:cNvSpPr>
          <p:nvPr>
            <p:ph type="ftr" sz="quarter" idx="10"/>
          </p:nvPr>
        </p:nvSpPr>
        <p:spPr/>
        <p:txBody>
          <a:bodyPr/>
          <a:lstStyle/>
          <a:p>
            <a:r>
              <a:rPr lang="cs-CZ"/>
              <a:t>Definujte zápatí - název prezentace / pracoviště</a:t>
            </a:r>
            <a:endParaRPr lang="cs-CZ" dirty="0"/>
          </a:p>
        </p:txBody>
      </p:sp>
      <p:sp>
        <p:nvSpPr>
          <p:cNvPr id="3" name="Zástupný symbol pro číslo snímku 2">
            <a:extLst>
              <a:ext uri="{FF2B5EF4-FFF2-40B4-BE49-F238E27FC236}">
                <a16:creationId xmlns:a16="http://schemas.microsoft.com/office/drawing/2014/main" id="{9A7DE5C5-3AC0-40BD-9BA1-E54DA7BA16FB}"/>
              </a:ext>
            </a:extLst>
          </p:cNvPr>
          <p:cNvSpPr>
            <a:spLocks noGrp="1"/>
          </p:cNvSpPr>
          <p:nvPr>
            <p:ph type="sldNum" sz="quarter" idx="11"/>
          </p:nvPr>
        </p:nvSpPr>
        <p:spPr/>
        <p:txBody>
          <a:bodyPr/>
          <a:lstStyle/>
          <a:p>
            <a:fld id="{0970407D-EE58-4A0B-824B-1D3AE42DD9CF}" type="slidenum">
              <a:rPr lang="cs-CZ" altLang="cs-CZ" smtClean="0"/>
              <a:pPr/>
              <a:t>65</a:t>
            </a:fld>
            <a:endParaRPr lang="cs-CZ" altLang="cs-CZ" dirty="0"/>
          </a:p>
        </p:txBody>
      </p:sp>
      <p:sp>
        <p:nvSpPr>
          <p:cNvPr id="4" name="Nadpis 3">
            <a:extLst>
              <a:ext uri="{FF2B5EF4-FFF2-40B4-BE49-F238E27FC236}">
                <a16:creationId xmlns:a16="http://schemas.microsoft.com/office/drawing/2014/main" id="{8CE2D006-E8DD-4C00-A9B3-58F8C9442201}"/>
              </a:ext>
            </a:extLst>
          </p:cNvPr>
          <p:cNvSpPr>
            <a:spLocks noGrp="1"/>
          </p:cNvSpPr>
          <p:nvPr>
            <p:ph type="title"/>
          </p:nvPr>
        </p:nvSpPr>
        <p:spPr/>
        <p:txBody>
          <a:bodyPr/>
          <a:lstStyle/>
          <a:p>
            <a:r>
              <a:rPr lang="cs-CZ" dirty="0"/>
              <a:t>Emitentovo dilema: 4 cesty</a:t>
            </a:r>
          </a:p>
        </p:txBody>
      </p:sp>
      <p:sp>
        <p:nvSpPr>
          <p:cNvPr id="5" name="Zástupný symbol pro obsah 4">
            <a:extLst>
              <a:ext uri="{FF2B5EF4-FFF2-40B4-BE49-F238E27FC236}">
                <a16:creationId xmlns:a16="http://schemas.microsoft.com/office/drawing/2014/main" id="{2FAAF057-0618-44DF-8353-1D7AF0A36A7F}"/>
              </a:ext>
            </a:extLst>
          </p:cNvPr>
          <p:cNvSpPr>
            <a:spLocks noGrp="1"/>
          </p:cNvSpPr>
          <p:nvPr>
            <p:ph idx="1"/>
          </p:nvPr>
        </p:nvSpPr>
        <p:spPr/>
        <p:txBody>
          <a:bodyPr/>
          <a:lstStyle/>
          <a:p>
            <a:pPr marL="0" indent="0" algn="just">
              <a:buNone/>
            </a:pPr>
            <a:r>
              <a:rPr lang="cs-CZ" dirty="0"/>
              <a:t>Cenný papír (listina, nebo „komprimace“) nebo raději elektronické varianty (zaknihovaný cenný papír či imobilizovaný cenný papír)?</a:t>
            </a:r>
          </a:p>
          <a:p>
            <a:pPr marL="457200" indent="-457200" algn="just">
              <a:buFontTx/>
              <a:buChar char="-"/>
            </a:pPr>
            <a:r>
              <a:rPr lang="cs-CZ" dirty="0"/>
              <a:t>Listina</a:t>
            </a:r>
          </a:p>
          <a:p>
            <a:pPr marL="457200" indent="-457200" algn="just">
              <a:buFontTx/>
              <a:buChar char="-"/>
            </a:pPr>
            <a:r>
              <a:rPr lang="cs-CZ" dirty="0"/>
              <a:t>Hromadná listina</a:t>
            </a:r>
          </a:p>
          <a:p>
            <a:pPr marL="457200" indent="-457200" algn="just">
              <a:buFontTx/>
              <a:buChar char="-"/>
            </a:pPr>
            <a:r>
              <a:rPr lang="cs-CZ" dirty="0"/>
              <a:t>Imobilizace</a:t>
            </a:r>
          </a:p>
          <a:p>
            <a:pPr marL="457200" indent="-457200" algn="just">
              <a:buFontTx/>
              <a:buChar char="-"/>
            </a:pPr>
            <a:r>
              <a:rPr lang="cs-CZ" dirty="0"/>
              <a:t>Zaknihování</a:t>
            </a:r>
          </a:p>
          <a:p>
            <a:endParaRPr lang="cs-CZ" dirty="0"/>
          </a:p>
        </p:txBody>
      </p:sp>
    </p:spTree>
    <p:extLst>
      <p:ext uri="{BB962C8B-B14F-4D97-AF65-F5344CB8AC3E}">
        <p14:creationId xmlns:p14="http://schemas.microsoft.com/office/powerpoint/2010/main" val="131819213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5BE8A1D4-1915-44D5-AE63-603D914B5909}"/>
              </a:ext>
            </a:extLst>
          </p:cNvPr>
          <p:cNvSpPr>
            <a:spLocks noGrp="1"/>
          </p:cNvSpPr>
          <p:nvPr>
            <p:ph type="ftr" sz="quarter" idx="10"/>
          </p:nvPr>
        </p:nvSpPr>
        <p:spPr/>
        <p:txBody>
          <a:bodyPr/>
          <a:lstStyle/>
          <a:p>
            <a:r>
              <a:rPr lang="cs-CZ"/>
              <a:t>Definujte zápatí - název prezentace / pracoviště</a:t>
            </a:r>
            <a:endParaRPr lang="cs-CZ" dirty="0"/>
          </a:p>
        </p:txBody>
      </p:sp>
      <p:sp>
        <p:nvSpPr>
          <p:cNvPr id="3" name="Zástupný symbol pro číslo snímku 2">
            <a:extLst>
              <a:ext uri="{FF2B5EF4-FFF2-40B4-BE49-F238E27FC236}">
                <a16:creationId xmlns:a16="http://schemas.microsoft.com/office/drawing/2014/main" id="{9A7DE5C5-3AC0-40BD-9BA1-E54DA7BA16FB}"/>
              </a:ext>
            </a:extLst>
          </p:cNvPr>
          <p:cNvSpPr>
            <a:spLocks noGrp="1"/>
          </p:cNvSpPr>
          <p:nvPr>
            <p:ph type="sldNum" sz="quarter" idx="11"/>
          </p:nvPr>
        </p:nvSpPr>
        <p:spPr/>
        <p:txBody>
          <a:bodyPr/>
          <a:lstStyle/>
          <a:p>
            <a:fld id="{0970407D-EE58-4A0B-824B-1D3AE42DD9CF}" type="slidenum">
              <a:rPr lang="cs-CZ" altLang="cs-CZ" smtClean="0"/>
              <a:pPr/>
              <a:t>66</a:t>
            </a:fld>
            <a:endParaRPr lang="cs-CZ" altLang="cs-CZ" dirty="0"/>
          </a:p>
        </p:txBody>
      </p:sp>
      <p:sp>
        <p:nvSpPr>
          <p:cNvPr id="4" name="Nadpis 3">
            <a:extLst>
              <a:ext uri="{FF2B5EF4-FFF2-40B4-BE49-F238E27FC236}">
                <a16:creationId xmlns:a16="http://schemas.microsoft.com/office/drawing/2014/main" id="{8CE2D006-E8DD-4C00-A9B3-58F8C9442201}"/>
              </a:ext>
            </a:extLst>
          </p:cNvPr>
          <p:cNvSpPr>
            <a:spLocks noGrp="1"/>
          </p:cNvSpPr>
          <p:nvPr>
            <p:ph type="title"/>
          </p:nvPr>
        </p:nvSpPr>
        <p:spPr/>
        <p:txBody>
          <a:bodyPr/>
          <a:lstStyle/>
          <a:p>
            <a:r>
              <a:rPr lang="cs-CZ" dirty="0"/>
              <a:t>2. Cesta – Hromadná listina</a:t>
            </a:r>
            <a:br>
              <a:rPr lang="cs-CZ" dirty="0"/>
            </a:br>
            <a:endParaRPr lang="cs-CZ" dirty="0"/>
          </a:p>
        </p:txBody>
      </p:sp>
      <p:sp>
        <p:nvSpPr>
          <p:cNvPr id="5" name="Zástupný symbol pro obsah 4">
            <a:extLst>
              <a:ext uri="{FF2B5EF4-FFF2-40B4-BE49-F238E27FC236}">
                <a16:creationId xmlns:a16="http://schemas.microsoft.com/office/drawing/2014/main" id="{2FAAF057-0618-44DF-8353-1D7AF0A36A7F}"/>
              </a:ext>
            </a:extLst>
          </p:cNvPr>
          <p:cNvSpPr>
            <a:spLocks noGrp="1"/>
          </p:cNvSpPr>
          <p:nvPr>
            <p:ph idx="1"/>
          </p:nvPr>
        </p:nvSpPr>
        <p:spPr/>
        <p:txBody>
          <a:bodyPr/>
          <a:lstStyle/>
          <a:p>
            <a:pPr marL="0" indent="0" algn="just">
              <a:buNone/>
            </a:pPr>
            <a:r>
              <a:rPr lang="cs-CZ" dirty="0"/>
              <a:t>§ 524 OZ </a:t>
            </a:r>
            <a:r>
              <a:rPr lang="cs-CZ" b="1" dirty="0"/>
              <a:t>Zastupitelné cenné papíry lze nahradit hromadnou listinou.</a:t>
            </a:r>
            <a:r>
              <a:rPr lang="cs-CZ" dirty="0"/>
              <a:t> Pro emisi a vydání hromadné listiny platí stejné podmínky jako pro vydání jednotlivého cenného papíru. Hromadná listina obsahuje alespoň ty náležitosti, které zákon stanoví pro jednotlivý cenný papír včetně jeho čísla. </a:t>
            </a:r>
            <a:endParaRPr lang="cs-CZ" sz="2400" dirty="0"/>
          </a:p>
          <a:p>
            <a:endParaRPr lang="cs-CZ" dirty="0"/>
          </a:p>
        </p:txBody>
      </p:sp>
    </p:spTree>
    <p:extLst>
      <p:ext uri="{BB962C8B-B14F-4D97-AF65-F5344CB8AC3E}">
        <p14:creationId xmlns:p14="http://schemas.microsoft.com/office/powerpoint/2010/main" val="253395000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E875BD1A-498E-440F-A92E-33FB7DC7B1D8}"/>
              </a:ext>
            </a:extLst>
          </p:cNvPr>
          <p:cNvSpPr>
            <a:spLocks noGrp="1"/>
          </p:cNvSpPr>
          <p:nvPr>
            <p:ph type="ftr" sz="quarter" idx="10"/>
          </p:nvPr>
        </p:nvSpPr>
        <p:spPr/>
        <p:txBody>
          <a:bodyPr/>
          <a:lstStyle/>
          <a:p>
            <a:r>
              <a:rPr lang="cs-CZ"/>
              <a:t>Definujte zápatí - název prezentace / pracoviště</a:t>
            </a:r>
            <a:endParaRPr lang="cs-CZ" dirty="0"/>
          </a:p>
        </p:txBody>
      </p:sp>
      <p:sp>
        <p:nvSpPr>
          <p:cNvPr id="3" name="Zástupný symbol pro číslo snímku 2">
            <a:extLst>
              <a:ext uri="{FF2B5EF4-FFF2-40B4-BE49-F238E27FC236}">
                <a16:creationId xmlns:a16="http://schemas.microsoft.com/office/drawing/2014/main" id="{DE1EA691-FF98-43FA-A28D-2026CD896CC7}"/>
              </a:ext>
            </a:extLst>
          </p:cNvPr>
          <p:cNvSpPr>
            <a:spLocks noGrp="1"/>
          </p:cNvSpPr>
          <p:nvPr>
            <p:ph type="sldNum" sz="quarter" idx="11"/>
          </p:nvPr>
        </p:nvSpPr>
        <p:spPr/>
        <p:txBody>
          <a:bodyPr/>
          <a:lstStyle/>
          <a:p>
            <a:fld id="{0970407D-EE58-4A0B-824B-1D3AE42DD9CF}" type="slidenum">
              <a:rPr lang="cs-CZ" altLang="cs-CZ" smtClean="0"/>
              <a:pPr/>
              <a:t>67</a:t>
            </a:fld>
            <a:endParaRPr lang="cs-CZ" altLang="cs-CZ" dirty="0"/>
          </a:p>
        </p:txBody>
      </p:sp>
      <p:sp>
        <p:nvSpPr>
          <p:cNvPr id="4" name="Nadpis 3">
            <a:extLst>
              <a:ext uri="{FF2B5EF4-FFF2-40B4-BE49-F238E27FC236}">
                <a16:creationId xmlns:a16="http://schemas.microsoft.com/office/drawing/2014/main" id="{677A35A9-C8A5-4868-B196-BE4C8C19023E}"/>
              </a:ext>
            </a:extLst>
          </p:cNvPr>
          <p:cNvSpPr>
            <a:spLocks noGrp="1"/>
          </p:cNvSpPr>
          <p:nvPr>
            <p:ph type="title"/>
          </p:nvPr>
        </p:nvSpPr>
        <p:spPr/>
        <p:txBody>
          <a:bodyPr/>
          <a:lstStyle/>
          <a:p>
            <a:r>
              <a:rPr lang="cs-CZ" dirty="0"/>
              <a:t>Nejde o talon!</a:t>
            </a:r>
          </a:p>
        </p:txBody>
      </p:sp>
      <p:sp>
        <p:nvSpPr>
          <p:cNvPr id="5" name="Zástupný symbol pro obsah 4">
            <a:extLst>
              <a:ext uri="{FF2B5EF4-FFF2-40B4-BE49-F238E27FC236}">
                <a16:creationId xmlns:a16="http://schemas.microsoft.com/office/drawing/2014/main" id="{1D6EF62F-D83F-4334-8CFE-B004EFB272A3}"/>
              </a:ext>
            </a:extLst>
          </p:cNvPr>
          <p:cNvSpPr>
            <a:spLocks noGrp="1"/>
          </p:cNvSpPr>
          <p:nvPr>
            <p:ph idx="1"/>
          </p:nvPr>
        </p:nvSpPr>
        <p:spPr/>
        <p:txBody>
          <a:bodyPr/>
          <a:lstStyle/>
          <a:p>
            <a:endParaRPr lang="cs-CZ" dirty="0"/>
          </a:p>
          <a:p>
            <a:r>
              <a:rPr lang="cs-CZ" dirty="0"/>
              <a:t>§ 523 Je-li s cenným papírem spojeno právo na výnos, lze pro uplatnění tohoto práva vydat kupón jako cenný papír na doručitele; kupóny se vydávají v kupónovém archu. Je-li součástí kupónového archu </a:t>
            </a:r>
            <a:r>
              <a:rPr lang="cs-CZ" b="1" dirty="0"/>
              <a:t>talón, vyplývá z něho právo na vydání nového kupónového archu</a:t>
            </a:r>
            <a:r>
              <a:rPr lang="cs-CZ" dirty="0"/>
              <a:t>; talón však není cenným papírem.</a:t>
            </a:r>
          </a:p>
        </p:txBody>
      </p:sp>
      <p:pic>
        <p:nvPicPr>
          <p:cNvPr id="7" name="Obrázek 6">
            <a:extLst>
              <a:ext uri="{FF2B5EF4-FFF2-40B4-BE49-F238E27FC236}">
                <a16:creationId xmlns:a16="http://schemas.microsoft.com/office/drawing/2014/main" id="{6B0252FC-E15A-4C8B-90CA-249DBC89A5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7895" y="96253"/>
            <a:ext cx="5285873" cy="2408079"/>
          </a:xfrm>
          <a:prstGeom prst="rect">
            <a:avLst/>
          </a:prstGeom>
        </p:spPr>
      </p:pic>
    </p:spTree>
    <p:extLst>
      <p:ext uri="{BB962C8B-B14F-4D97-AF65-F5344CB8AC3E}">
        <p14:creationId xmlns:p14="http://schemas.microsoft.com/office/powerpoint/2010/main" val="34573546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237ED4C2-5C8B-4C7C-8DDD-2A773FAD48B3}"/>
              </a:ext>
            </a:extLst>
          </p:cNvPr>
          <p:cNvSpPr>
            <a:spLocks noGrp="1"/>
          </p:cNvSpPr>
          <p:nvPr>
            <p:ph type="ftr" sz="quarter" idx="10"/>
          </p:nvPr>
        </p:nvSpPr>
        <p:spPr/>
        <p:txBody>
          <a:bodyPr/>
          <a:lstStyle/>
          <a:p>
            <a:r>
              <a:rPr lang="cs-CZ"/>
              <a:t>Definujte zápatí - název prezentace / pracoviště</a:t>
            </a:r>
            <a:endParaRPr lang="cs-CZ" dirty="0"/>
          </a:p>
        </p:txBody>
      </p:sp>
      <p:sp>
        <p:nvSpPr>
          <p:cNvPr id="3" name="Zástupný symbol pro číslo snímku 2">
            <a:extLst>
              <a:ext uri="{FF2B5EF4-FFF2-40B4-BE49-F238E27FC236}">
                <a16:creationId xmlns:a16="http://schemas.microsoft.com/office/drawing/2014/main" id="{47E15516-C247-4446-A106-D7B505261637}"/>
              </a:ext>
            </a:extLst>
          </p:cNvPr>
          <p:cNvSpPr>
            <a:spLocks noGrp="1"/>
          </p:cNvSpPr>
          <p:nvPr>
            <p:ph type="sldNum" sz="quarter" idx="11"/>
          </p:nvPr>
        </p:nvSpPr>
        <p:spPr/>
        <p:txBody>
          <a:bodyPr/>
          <a:lstStyle/>
          <a:p>
            <a:fld id="{0970407D-EE58-4A0B-824B-1D3AE42DD9CF}" type="slidenum">
              <a:rPr lang="cs-CZ" altLang="cs-CZ" smtClean="0"/>
              <a:pPr/>
              <a:t>68</a:t>
            </a:fld>
            <a:endParaRPr lang="cs-CZ" altLang="cs-CZ" dirty="0"/>
          </a:p>
        </p:txBody>
      </p:sp>
      <p:sp>
        <p:nvSpPr>
          <p:cNvPr id="4" name="Nadpis 3">
            <a:extLst>
              <a:ext uri="{FF2B5EF4-FFF2-40B4-BE49-F238E27FC236}">
                <a16:creationId xmlns:a16="http://schemas.microsoft.com/office/drawing/2014/main" id="{BC669C1D-12AC-4D3E-8D2C-86AEBC69CF6B}"/>
              </a:ext>
            </a:extLst>
          </p:cNvPr>
          <p:cNvSpPr>
            <a:spLocks noGrp="1"/>
          </p:cNvSpPr>
          <p:nvPr>
            <p:ph type="title"/>
          </p:nvPr>
        </p:nvSpPr>
        <p:spPr/>
        <p:txBody>
          <a:bodyPr/>
          <a:lstStyle/>
          <a:p>
            <a:r>
              <a:rPr lang="cs-CZ" dirty="0"/>
              <a:t>Výhody</a:t>
            </a:r>
          </a:p>
        </p:txBody>
      </p:sp>
      <p:sp>
        <p:nvSpPr>
          <p:cNvPr id="5" name="Zástupný symbol pro obsah 4">
            <a:extLst>
              <a:ext uri="{FF2B5EF4-FFF2-40B4-BE49-F238E27FC236}">
                <a16:creationId xmlns:a16="http://schemas.microsoft.com/office/drawing/2014/main" id="{3AADCB42-1F4B-43E5-8A00-60B5E3A31DE5}"/>
              </a:ext>
            </a:extLst>
          </p:cNvPr>
          <p:cNvSpPr>
            <a:spLocks noGrp="1"/>
          </p:cNvSpPr>
          <p:nvPr>
            <p:ph idx="1"/>
          </p:nvPr>
        </p:nvSpPr>
        <p:spPr>
          <a:xfrm>
            <a:off x="666000" y="1596189"/>
            <a:ext cx="10807200" cy="4541811"/>
          </a:xfrm>
        </p:spPr>
        <p:txBody>
          <a:bodyPr/>
          <a:lstStyle/>
          <a:p>
            <a:pPr>
              <a:buFontTx/>
              <a:buChar char="-"/>
            </a:pPr>
            <a:r>
              <a:rPr lang="cs-CZ" i="1" dirty="0" err="1"/>
              <a:t>Global</a:t>
            </a:r>
            <a:r>
              <a:rPr lang="cs-CZ" i="1" dirty="0"/>
              <a:t> </a:t>
            </a:r>
            <a:r>
              <a:rPr lang="cs-CZ" i="1" dirty="0" err="1"/>
              <a:t>certificate</a:t>
            </a:r>
            <a:r>
              <a:rPr lang="cs-CZ" i="1" dirty="0"/>
              <a:t>, </a:t>
            </a:r>
            <a:r>
              <a:rPr lang="cs-CZ" i="1" dirty="0" err="1"/>
              <a:t>Sammelurkunde</a:t>
            </a:r>
            <a:r>
              <a:rPr lang="cs-CZ" i="1" dirty="0"/>
              <a:t> (</a:t>
            </a:r>
            <a:r>
              <a:rPr lang="cs-CZ" i="1" dirty="0" err="1"/>
              <a:t>Globalurkunde</a:t>
            </a:r>
            <a:r>
              <a:rPr lang="cs-CZ" i="1" dirty="0"/>
              <a:t>)</a:t>
            </a:r>
          </a:p>
          <a:p>
            <a:pPr>
              <a:buFontTx/>
              <a:buChar char="-"/>
            </a:pPr>
            <a:r>
              <a:rPr lang="cs-CZ" dirty="0"/>
              <a:t>Snížení transakčních nákladů, bezpečnostní efekty</a:t>
            </a:r>
          </a:p>
          <a:p>
            <a:pPr>
              <a:buFontTx/>
              <a:buChar char="-"/>
            </a:pPr>
            <a:r>
              <a:rPr lang="cs-CZ" dirty="0"/>
              <a:t>Rychlost převodu u tisíců kusů indosovatelných CP</a:t>
            </a:r>
          </a:p>
          <a:p>
            <a:pPr>
              <a:buFontTx/>
              <a:buChar char="-"/>
            </a:pPr>
            <a:r>
              <a:rPr lang="cs-CZ" dirty="0"/>
              <a:t>Přehlednost, Není na újmu žádným právům investora</a:t>
            </a:r>
          </a:p>
          <a:p>
            <a:pPr>
              <a:buFontTx/>
              <a:buChar char="-"/>
            </a:pPr>
            <a:r>
              <a:rPr lang="cs-CZ" dirty="0"/>
              <a:t>Nahrazené cenné papíry nejsou zrušeny</a:t>
            </a:r>
          </a:p>
          <a:p>
            <a:pPr>
              <a:buFontTx/>
              <a:buChar char="-"/>
            </a:pPr>
            <a:r>
              <a:rPr lang="cs-CZ" dirty="0"/>
              <a:t>Dočasná reprezentace: možno kdykoliv převést do „plné varianty“</a:t>
            </a:r>
          </a:p>
          <a:p>
            <a:pPr>
              <a:buFontTx/>
              <a:buChar char="-"/>
            </a:pPr>
            <a:r>
              <a:rPr lang="cs-CZ" dirty="0"/>
              <a:t>Latentní emise „spících“ cenných papírů</a:t>
            </a:r>
            <a:r>
              <a:rPr lang="cs-CZ" sz="1800" dirty="0"/>
              <a:t> (výměna oproti hromadné listině)</a:t>
            </a:r>
          </a:p>
          <a:p>
            <a:endParaRPr lang="cs-CZ" dirty="0"/>
          </a:p>
        </p:txBody>
      </p:sp>
    </p:spTree>
    <p:extLst>
      <p:ext uri="{BB962C8B-B14F-4D97-AF65-F5344CB8AC3E}">
        <p14:creationId xmlns:p14="http://schemas.microsoft.com/office/powerpoint/2010/main" val="70185477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ECE1C04-8BC8-4074-9A77-2B33A4A9D695}"/>
              </a:ext>
            </a:extLst>
          </p:cNvPr>
          <p:cNvSpPr>
            <a:spLocks noGrp="1"/>
          </p:cNvSpPr>
          <p:nvPr>
            <p:ph type="ftr" sz="quarter" idx="10"/>
          </p:nvPr>
        </p:nvSpPr>
        <p:spPr/>
        <p:txBody>
          <a:bodyPr/>
          <a:lstStyle/>
          <a:p>
            <a:r>
              <a:rPr lang="cs-CZ"/>
              <a:t>Definujte zápatí - název prezentace / pracoviště</a:t>
            </a:r>
            <a:endParaRPr lang="cs-CZ" dirty="0"/>
          </a:p>
        </p:txBody>
      </p:sp>
      <p:sp>
        <p:nvSpPr>
          <p:cNvPr id="3" name="Zástupný symbol pro číslo snímku 2">
            <a:extLst>
              <a:ext uri="{FF2B5EF4-FFF2-40B4-BE49-F238E27FC236}">
                <a16:creationId xmlns:a16="http://schemas.microsoft.com/office/drawing/2014/main" id="{E33617CE-3355-40F2-8D72-E24622421D71}"/>
              </a:ext>
            </a:extLst>
          </p:cNvPr>
          <p:cNvSpPr>
            <a:spLocks noGrp="1"/>
          </p:cNvSpPr>
          <p:nvPr>
            <p:ph type="sldNum" sz="quarter" idx="11"/>
          </p:nvPr>
        </p:nvSpPr>
        <p:spPr/>
        <p:txBody>
          <a:bodyPr/>
          <a:lstStyle/>
          <a:p>
            <a:fld id="{0970407D-EE58-4A0B-824B-1D3AE42DD9CF}" type="slidenum">
              <a:rPr lang="cs-CZ" altLang="cs-CZ" smtClean="0"/>
              <a:pPr/>
              <a:t>69</a:t>
            </a:fld>
            <a:endParaRPr lang="cs-CZ" altLang="cs-CZ" dirty="0"/>
          </a:p>
        </p:txBody>
      </p:sp>
      <p:sp>
        <p:nvSpPr>
          <p:cNvPr id="4" name="Nadpis 3">
            <a:extLst>
              <a:ext uri="{FF2B5EF4-FFF2-40B4-BE49-F238E27FC236}">
                <a16:creationId xmlns:a16="http://schemas.microsoft.com/office/drawing/2014/main" id="{D2D9B665-C364-4020-9C7D-EBF2FB0F3FDB}"/>
              </a:ext>
            </a:extLst>
          </p:cNvPr>
          <p:cNvSpPr>
            <a:spLocks noGrp="1"/>
          </p:cNvSpPr>
          <p:nvPr>
            <p:ph type="title"/>
          </p:nvPr>
        </p:nvSpPr>
        <p:spPr/>
        <p:txBody>
          <a:bodyPr/>
          <a:lstStyle/>
          <a:p>
            <a:r>
              <a:rPr lang="cs-CZ" dirty="0"/>
              <a:t>Pro které cenné papíry lze vydat HL?</a:t>
            </a:r>
          </a:p>
        </p:txBody>
      </p:sp>
      <p:sp>
        <p:nvSpPr>
          <p:cNvPr id="5" name="Zástupný symbol pro obsah 4">
            <a:extLst>
              <a:ext uri="{FF2B5EF4-FFF2-40B4-BE49-F238E27FC236}">
                <a16:creationId xmlns:a16="http://schemas.microsoft.com/office/drawing/2014/main" id="{C4C5328A-6B2C-4C0F-892E-8AD1BA302EE1}"/>
              </a:ext>
            </a:extLst>
          </p:cNvPr>
          <p:cNvSpPr>
            <a:spLocks noGrp="1"/>
          </p:cNvSpPr>
          <p:nvPr>
            <p:ph idx="1"/>
          </p:nvPr>
        </p:nvSpPr>
        <p:spPr/>
        <p:txBody>
          <a:bodyPr/>
          <a:lstStyle/>
          <a:p>
            <a:pPr marL="457200" indent="-457200">
              <a:lnSpc>
                <a:spcPct val="80000"/>
              </a:lnSpc>
              <a:buFontTx/>
              <a:buChar char="-"/>
            </a:pPr>
            <a:r>
              <a:rPr lang="cs-CZ" dirty="0">
                <a:ea typeface="Times New Roman" panose="02020603050405020304" pitchFamily="18" charset="0"/>
              </a:rPr>
              <a:t>§ 524 odst. 1 OZ: </a:t>
            </a:r>
            <a:r>
              <a:rPr lang="cs-CZ" dirty="0"/>
              <a:t>Zastupitelné cenné papíry lze nahradit hromadnou listinou. (…) Tedy i </a:t>
            </a:r>
            <a:r>
              <a:rPr lang="cs-CZ" dirty="0" err="1"/>
              <a:t>inominátní</a:t>
            </a:r>
            <a:r>
              <a:rPr lang="cs-CZ" dirty="0"/>
              <a:t>, pokud jsou zastupitelné.</a:t>
            </a:r>
          </a:p>
          <a:p>
            <a:pPr marL="457200" indent="-457200">
              <a:lnSpc>
                <a:spcPct val="80000"/>
              </a:lnSpc>
              <a:buFontTx/>
              <a:buChar char="-"/>
            </a:pPr>
            <a:endParaRPr lang="cs-CZ" dirty="0"/>
          </a:p>
          <a:p>
            <a:pPr marL="457200" indent="-457200">
              <a:lnSpc>
                <a:spcPct val="80000"/>
              </a:lnSpc>
              <a:buFontTx/>
              <a:buChar char="-"/>
            </a:pPr>
            <a:r>
              <a:rPr lang="cs-CZ" dirty="0"/>
              <a:t>§ 516 odst. I OZ: Cenné papíry téhož druhu vydané týmž emitentem v téže formě, z nichž vznikají stejná práva, jsou zastupitelné.</a:t>
            </a:r>
            <a:endParaRPr lang="cs-CZ" dirty="0">
              <a:ea typeface="Times New Roman" panose="02020603050405020304" pitchFamily="18" charset="0"/>
            </a:endParaRPr>
          </a:p>
          <a:p>
            <a:pPr>
              <a:lnSpc>
                <a:spcPct val="80000"/>
              </a:lnSpc>
            </a:pPr>
            <a:endParaRPr lang="cs-CZ" dirty="0">
              <a:ea typeface="Times New Roman" panose="02020603050405020304" pitchFamily="18" charset="0"/>
            </a:endParaRPr>
          </a:p>
          <a:p>
            <a:pPr>
              <a:lnSpc>
                <a:spcPct val="80000"/>
              </a:lnSpc>
            </a:pPr>
            <a:r>
              <a:rPr lang="cs-CZ" dirty="0">
                <a:ea typeface="Times New Roman" panose="02020603050405020304" pitchFamily="18" charset="0"/>
              </a:rPr>
              <a:t>  Nelze pro zaknihované cenné papíry! </a:t>
            </a:r>
          </a:p>
          <a:p>
            <a:pPr>
              <a:lnSpc>
                <a:spcPct val="80000"/>
              </a:lnSpc>
            </a:pPr>
            <a:r>
              <a:rPr lang="cs-CZ" dirty="0">
                <a:ea typeface="Times New Roman" panose="02020603050405020304" pitchFamily="18" charset="0"/>
              </a:rPr>
              <a:t>  Neplést se sběrným dluhopisem.</a:t>
            </a:r>
          </a:p>
          <a:p>
            <a:endParaRPr lang="cs-CZ" dirty="0"/>
          </a:p>
        </p:txBody>
      </p:sp>
    </p:spTree>
    <p:extLst>
      <p:ext uri="{BB962C8B-B14F-4D97-AF65-F5344CB8AC3E}">
        <p14:creationId xmlns:p14="http://schemas.microsoft.com/office/powerpoint/2010/main" val="1627499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7A0FE4AF-4350-46CE-A417-B87C0DC4E724}"/>
              </a:ext>
            </a:extLst>
          </p:cNvPr>
          <p:cNvSpPr>
            <a:spLocks noGrp="1"/>
          </p:cNvSpPr>
          <p:nvPr>
            <p:ph type="title"/>
          </p:nvPr>
        </p:nvSpPr>
        <p:spPr>
          <a:xfrm>
            <a:off x="720000" y="424206"/>
            <a:ext cx="10753200" cy="490194"/>
          </a:xfrm>
        </p:spPr>
        <p:txBody>
          <a:bodyPr/>
          <a:lstStyle/>
          <a:p>
            <a:pPr eaLnBrk="1" hangingPunct="1"/>
            <a:r>
              <a:rPr lang="cs-CZ" altLang="cs-CZ" dirty="0">
                <a:solidFill>
                  <a:schemeClr val="tx2">
                    <a:lumMod val="60000"/>
                    <a:lumOff val="40000"/>
                  </a:schemeClr>
                </a:solidFill>
              </a:rPr>
              <a:t>Skriptura</a:t>
            </a:r>
            <a:endParaRPr lang="en-US" altLang="cs-CZ" dirty="0">
              <a:solidFill>
                <a:schemeClr val="tx2">
                  <a:lumMod val="60000"/>
                  <a:lumOff val="40000"/>
                </a:schemeClr>
              </a:solidFill>
            </a:endParaRPr>
          </a:p>
        </p:txBody>
      </p:sp>
      <p:sp>
        <p:nvSpPr>
          <p:cNvPr id="13315" name="Rectangle 3">
            <a:extLst>
              <a:ext uri="{FF2B5EF4-FFF2-40B4-BE49-F238E27FC236}">
                <a16:creationId xmlns:a16="http://schemas.microsoft.com/office/drawing/2014/main" id="{E309AC2A-7CDE-4925-B9E9-1FA7D2A81B4A}"/>
              </a:ext>
            </a:extLst>
          </p:cNvPr>
          <p:cNvSpPr>
            <a:spLocks noGrp="1" noChangeArrowheads="1"/>
          </p:cNvSpPr>
          <p:nvPr>
            <p:ph sz="quarter" idx="1"/>
          </p:nvPr>
        </p:nvSpPr>
        <p:spPr>
          <a:xfrm>
            <a:off x="461912" y="801279"/>
            <a:ext cx="11293313" cy="6056722"/>
          </a:xfrm>
        </p:spPr>
        <p:txBody>
          <a:bodyPr>
            <a:normAutofit fontScale="25000" lnSpcReduction="20000"/>
          </a:bodyPr>
          <a:lstStyle/>
          <a:p>
            <a:pPr marL="274320" indent="-274320" algn="just" fontAlgn="auto">
              <a:spcAft>
                <a:spcPts val="0"/>
              </a:spcAft>
              <a:buNone/>
              <a:defRPr/>
            </a:pPr>
            <a:r>
              <a:rPr lang="cs-CZ" sz="4000" dirty="0"/>
              <a:t>	</a:t>
            </a:r>
            <a:r>
              <a:rPr lang="cs-CZ" sz="5600" dirty="0"/>
              <a:t>	</a:t>
            </a:r>
          </a:p>
          <a:p>
            <a:pPr marL="274320" indent="-274320">
              <a:buFont typeface="Wingdings 3"/>
              <a:buChar char=""/>
              <a:defRPr/>
            </a:pPr>
            <a:r>
              <a:rPr lang="cs-CZ" altLang="cs-CZ" sz="11200" dirty="0"/>
              <a:t>Skriptury (tzv. dokonalé CP) skutečně představují inkorporaci, tj. zvěcnění určitého práva. </a:t>
            </a:r>
          </a:p>
          <a:p>
            <a:pPr marL="274320" indent="-274320">
              <a:buFont typeface="Wingdings 3"/>
              <a:buChar char=""/>
              <a:defRPr/>
            </a:pPr>
            <a:r>
              <a:rPr lang="cs-CZ" altLang="cs-CZ" sz="11200" dirty="0"/>
              <a:t>Převod práva k nim vyžaduje nakládání s listinou, „</a:t>
            </a:r>
            <a:r>
              <a:rPr lang="cs-CZ" altLang="cs-CZ" sz="11200" dirty="0" err="1"/>
              <a:t>das</a:t>
            </a:r>
            <a:r>
              <a:rPr lang="cs-CZ" altLang="cs-CZ" sz="11200" dirty="0"/>
              <a:t> </a:t>
            </a:r>
            <a:r>
              <a:rPr lang="cs-CZ" altLang="cs-CZ" sz="11200" dirty="0" err="1"/>
              <a:t>Recht</a:t>
            </a:r>
            <a:r>
              <a:rPr lang="cs-CZ" altLang="cs-CZ" sz="11200" dirty="0"/>
              <a:t> </a:t>
            </a:r>
            <a:r>
              <a:rPr lang="cs-CZ" altLang="cs-CZ" sz="11200" dirty="0" err="1"/>
              <a:t>aus</a:t>
            </a:r>
            <a:r>
              <a:rPr lang="cs-CZ" altLang="cs-CZ" sz="11200" dirty="0"/>
              <a:t> dem </a:t>
            </a:r>
            <a:r>
              <a:rPr lang="cs-CZ" altLang="cs-CZ" sz="11200" dirty="0" err="1"/>
              <a:t>Papier</a:t>
            </a:r>
            <a:r>
              <a:rPr lang="cs-CZ" altLang="cs-CZ" sz="11200" dirty="0"/>
              <a:t> </a:t>
            </a:r>
            <a:r>
              <a:rPr lang="cs-CZ" altLang="cs-CZ" sz="11200" dirty="0" err="1"/>
              <a:t>folgt</a:t>
            </a:r>
            <a:r>
              <a:rPr lang="cs-CZ" altLang="cs-CZ" sz="11200" dirty="0"/>
              <a:t> dem </a:t>
            </a:r>
            <a:r>
              <a:rPr lang="cs-CZ" altLang="cs-CZ" sz="11200" dirty="0" err="1"/>
              <a:t>Recht</a:t>
            </a:r>
            <a:r>
              <a:rPr lang="cs-CZ" altLang="cs-CZ" sz="11200" dirty="0"/>
              <a:t> </a:t>
            </a:r>
            <a:r>
              <a:rPr lang="cs-CZ" altLang="cs-CZ" sz="11200" dirty="0" err="1"/>
              <a:t>am</a:t>
            </a:r>
            <a:r>
              <a:rPr lang="cs-CZ" altLang="cs-CZ" sz="11200" dirty="0"/>
              <a:t> </a:t>
            </a:r>
            <a:r>
              <a:rPr lang="cs-CZ" altLang="cs-CZ" sz="11200" dirty="0" err="1"/>
              <a:t>Papier</a:t>
            </a:r>
            <a:r>
              <a:rPr lang="cs-CZ" altLang="cs-CZ" sz="11200" dirty="0"/>
              <a:t>“ (právo z papíru „kráčí“ za právem k papíru, sleduje jeho osud). </a:t>
            </a:r>
          </a:p>
          <a:p>
            <a:pPr marL="274320" indent="-274320">
              <a:buFont typeface="Wingdings 3"/>
              <a:buChar char=""/>
              <a:defRPr/>
            </a:pPr>
            <a:r>
              <a:rPr lang="cs-CZ" altLang="cs-CZ" sz="11200" dirty="0"/>
              <a:t>Skriptury se proto také označují jako cenné papíry veřejné víry (</a:t>
            </a:r>
            <a:r>
              <a:rPr lang="cs-CZ" altLang="cs-CZ" sz="11200" dirty="0" err="1"/>
              <a:t>Wertpapiere</a:t>
            </a:r>
            <a:r>
              <a:rPr lang="cs-CZ" altLang="cs-CZ" sz="11200" dirty="0"/>
              <a:t> </a:t>
            </a:r>
            <a:r>
              <a:rPr lang="cs-CZ" altLang="cs-CZ" sz="11200" dirty="0" err="1"/>
              <a:t>öffentlichen</a:t>
            </a:r>
            <a:r>
              <a:rPr lang="cs-CZ" altLang="cs-CZ" sz="11200" dirty="0"/>
              <a:t> </a:t>
            </a:r>
            <a:r>
              <a:rPr lang="cs-CZ" altLang="cs-CZ" sz="11200" dirty="0" err="1"/>
              <a:t>Glaubens</a:t>
            </a:r>
            <a:r>
              <a:rPr lang="cs-CZ" altLang="cs-CZ" sz="11200" dirty="0"/>
              <a:t>). </a:t>
            </a:r>
          </a:p>
          <a:p>
            <a:pPr marL="274320" indent="-274320">
              <a:buFont typeface="Wingdings 3"/>
              <a:buChar char=""/>
              <a:defRPr/>
            </a:pPr>
            <a:r>
              <a:rPr lang="cs-CZ" altLang="cs-CZ" sz="11200" dirty="0"/>
              <a:t>Právo z CP se nabývá tak, jak ztělesněno listinou (právo sleduje osud listiny), nabyvatel může mít lepší právní postavení, než měl převodce. </a:t>
            </a:r>
          </a:p>
          <a:p>
            <a:pPr marL="274320" indent="-274320">
              <a:buFont typeface="Wingdings 3"/>
              <a:buChar char=""/>
              <a:defRPr/>
            </a:pPr>
            <a:r>
              <a:rPr lang="cs-CZ" altLang="cs-CZ" sz="11200" dirty="0"/>
              <a:t>Mezi skriptury patří cenné papíry s formou na řad či na doručitele</a:t>
            </a:r>
            <a:r>
              <a:rPr lang="cs-CZ" altLang="cs-CZ" sz="11200" i="1" dirty="0"/>
              <a:t>. </a:t>
            </a:r>
            <a:endParaRPr lang="cs-CZ" sz="3600" i="1" dirty="0"/>
          </a:p>
          <a:p>
            <a:pPr marL="274320" indent="-274320" algn="just" fontAlgn="auto">
              <a:spcAft>
                <a:spcPts val="0"/>
              </a:spcAft>
              <a:buNone/>
              <a:defRPr/>
            </a:pPr>
            <a:r>
              <a:rPr lang="cs-CZ" sz="2000" dirty="0"/>
              <a:t>						</a:t>
            </a:r>
            <a:endParaRPr lang="cs-CZ" dirty="0">
              <a:solidFill>
                <a:schemeClr val="bg1"/>
              </a:solidFill>
            </a:endParaRPr>
          </a:p>
          <a:p>
            <a:pPr marL="274320" indent="-274320" algn="just" fontAlgn="auto">
              <a:spcAft>
                <a:spcPts val="0"/>
              </a:spcAft>
              <a:buNone/>
              <a:defRPr/>
            </a:pPr>
            <a:endParaRPr lang="cs-CZ" dirty="0">
              <a:solidFill>
                <a:schemeClr val="bg1"/>
              </a:solidFill>
            </a:endParaRPr>
          </a:p>
          <a:p>
            <a:pPr marL="274320" indent="-274320" fontAlgn="auto">
              <a:spcAft>
                <a:spcPts val="0"/>
              </a:spcAft>
              <a:buNone/>
              <a:defRPr/>
            </a:pPr>
            <a:endParaRPr lang="en-US" i="1" dirty="0"/>
          </a:p>
        </p:txBody>
      </p:sp>
    </p:spTree>
    <p:extLst>
      <p:ext uri="{BB962C8B-B14F-4D97-AF65-F5344CB8AC3E}">
        <p14:creationId xmlns:p14="http://schemas.microsoft.com/office/powerpoint/2010/main" val="208010184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BDA0AEA-7D62-4DC1-997B-477D421F672E}"/>
              </a:ext>
            </a:extLst>
          </p:cNvPr>
          <p:cNvSpPr>
            <a:spLocks noGrp="1"/>
          </p:cNvSpPr>
          <p:nvPr>
            <p:ph type="ftr" sz="quarter" idx="10"/>
          </p:nvPr>
        </p:nvSpPr>
        <p:spPr/>
        <p:txBody>
          <a:bodyPr/>
          <a:lstStyle/>
          <a:p>
            <a:r>
              <a:rPr lang="cs-CZ" altLang="cs-CZ"/>
              <a:t>Definujte zápatí - název prezentace / pracoviště</a:t>
            </a:r>
            <a:endParaRPr lang="cs-CZ" altLang="cs-CZ" dirty="0"/>
          </a:p>
        </p:txBody>
      </p:sp>
      <p:sp>
        <p:nvSpPr>
          <p:cNvPr id="3" name="Zástupný symbol pro číslo snímku 2">
            <a:extLst>
              <a:ext uri="{FF2B5EF4-FFF2-40B4-BE49-F238E27FC236}">
                <a16:creationId xmlns:a16="http://schemas.microsoft.com/office/drawing/2014/main" id="{3CB76E65-5FB4-40F7-91DD-F707233837ED}"/>
              </a:ext>
            </a:extLst>
          </p:cNvPr>
          <p:cNvSpPr>
            <a:spLocks noGrp="1"/>
          </p:cNvSpPr>
          <p:nvPr>
            <p:ph type="sldNum" sz="quarter" idx="11"/>
          </p:nvPr>
        </p:nvSpPr>
        <p:spPr/>
        <p:txBody>
          <a:bodyPr/>
          <a:lstStyle/>
          <a:p>
            <a:fld id="{D6D6C118-631F-4A80-9886-907009361577}" type="slidenum">
              <a:rPr lang="cs-CZ" altLang="cs-CZ" smtClean="0"/>
              <a:pPr/>
              <a:t>70</a:t>
            </a:fld>
            <a:endParaRPr lang="cs-CZ" altLang="cs-CZ" dirty="0"/>
          </a:p>
        </p:txBody>
      </p:sp>
      <p:pic>
        <p:nvPicPr>
          <p:cNvPr id="5" name="Obrázek 4">
            <a:extLst>
              <a:ext uri="{FF2B5EF4-FFF2-40B4-BE49-F238E27FC236}">
                <a16:creationId xmlns:a16="http://schemas.microsoft.com/office/drawing/2014/main" id="{61E8D374-77C1-4E3B-970B-3B37947003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2863" y="437257"/>
            <a:ext cx="7788442" cy="4711006"/>
          </a:xfrm>
          <a:prstGeom prst="rect">
            <a:avLst/>
          </a:prstGeom>
        </p:spPr>
      </p:pic>
    </p:spTree>
    <p:extLst>
      <p:ext uri="{BB962C8B-B14F-4D97-AF65-F5344CB8AC3E}">
        <p14:creationId xmlns:p14="http://schemas.microsoft.com/office/powerpoint/2010/main" val="194059636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E42135A5-1CC2-43E6-8E0B-5AF7751D750F}"/>
              </a:ext>
            </a:extLst>
          </p:cNvPr>
          <p:cNvSpPr>
            <a:spLocks noGrp="1"/>
          </p:cNvSpPr>
          <p:nvPr>
            <p:ph type="ftr" sz="quarter" idx="10"/>
          </p:nvPr>
        </p:nvSpPr>
        <p:spPr/>
        <p:txBody>
          <a:bodyPr/>
          <a:lstStyle/>
          <a:p>
            <a:r>
              <a:rPr lang="cs-CZ"/>
              <a:t>Definujte zápatí - název prezentace / pracoviště</a:t>
            </a:r>
            <a:endParaRPr lang="cs-CZ" dirty="0"/>
          </a:p>
        </p:txBody>
      </p:sp>
      <p:sp>
        <p:nvSpPr>
          <p:cNvPr id="3" name="Zástupný symbol pro číslo snímku 2">
            <a:extLst>
              <a:ext uri="{FF2B5EF4-FFF2-40B4-BE49-F238E27FC236}">
                <a16:creationId xmlns:a16="http://schemas.microsoft.com/office/drawing/2014/main" id="{67409B1E-2B26-4572-8039-A5BABD699A48}"/>
              </a:ext>
            </a:extLst>
          </p:cNvPr>
          <p:cNvSpPr>
            <a:spLocks noGrp="1"/>
          </p:cNvSpPr>
          <p:nvPr>
            <p:ph type="sldNum" sz="quarter" idx="11"/>
          </p:nvPr>
        </p:nvSpPr>
        <p:spPr/>
        <p:txBody>
          <a:bodyPr/>
          <a:lstStyle/>
          <a:p>
            <a:fld id="{0970407D-EE58-4A0B-824B-1D3AE42DD9CF}" type="slidenum">
              <a:rPr lang="cs-CZ" altLang="cs-CZ" smtClean="0"/>
              <a:pPr/>
              <a:t>71</a:t>
            </a:fld>
            <a:endParaRPr lang="cs-CZ" altLang="cs-CZ" dirty="0"/>
          </a:p>
        </p:txBody>
      </p:sp>
      <p:sp>
        <p:nvSpPr>
          <p:cNvPr id="4" name="Nadpis 3">
            <a:extLst>
              <a:ext uri="{FF2B5EF4-FFF2-40B4-BE49-F238E27FC236}">
                <a16:creationId xmlns:a16="http://schemas.microsoft.com/office/drawing/2014/main" id="{AB733D0D-96B1-4724-93F6-A435ACC2B3E5}"/>
              </a:ext>
            </a:extLst>
          </p:cNvPr>
          <p:cNvSpPr>
            <a:spLocks noGrp="1"/>
          </p:cNvSpPr>
          <p:nvPr>
            <p:ph type="title"/>
          </p:nvPr>
        </p:nvSpPr>
        <p:spPr/>
        <p:txBody>
          <a:bodyPr/>
          <a:lstStyle/>
          <a:p>
            <a:r>
              <a:rPr lang="cs-CZ" dirty="0"/>
              <a:t>Výměna za CP</a:t>
            </a:r>
          </a:p>
        </p:txBody>
      </p:sp>
      <p:sp>
        <p:nvSpPr>
          <p:cNvPr id="5" name="Zástupný symbol pro obsah 4">
            <a:extLst>
              <a:ext uri="{FF2B5EF4-FFF2-40B4-BE49-F238E27FC236}">
                <a16:creationId xmlns:a16="http://schemas.microsoft.com/office/drawing/2014/main" id="{4B8BEA5F-09F4-4073-9ED6-F96C373EB4CE}"/>
              </a:ext>
            </a:extLst>
          </p:cNvPr>
          <p:cNvSpPr>
            <a:spLocks noGrp="1"/>
          </p:cNvSpPr>
          <p:nvPr>
            <p:ph idx="1"/>
          </p:nvPr>
        </p:nvSpPr>
        <p:spPr/>
        <p:txBody>
          <a:bodyPr/>
          <a:lstStyle/>
          <a:p>
            <a:pPr marL="457200" indent="-457200">
              <a:lnSpc>
                <a:spcPct val="80000"/>
              </a:lnSpc>
              <a:buFontTx/>
              <a:buChar char="-"/>
            </a:pPr>
            <a:r>
              <a:rPr lang="cs-CZ" dirty="0"/>
              <a:t>Vlastník hromadné listiny má právo na její výměnu za jednotlivé cenné papíry.</a:t>
            </a:r>
          </a:p>
          <a:p>
            <a:pPr marL="457200" indent="-457200">
              <a:lnSpc>
                <a:spcPct val="80000"/>
              </a:lnSpc>
              <a:buFontTx/>
              <a:buChar char="-"/>
            </a:pPr>
            <a:endParaRPr lang="cs-CZ" dirty="0"/>
          </a:p>
          <a:p>
            <a:pPr marL="457200" indent="-457200">
              <a:lnSpc>
                <a:spcPct val="80000"/>
              </a:lnSpc>
              <a:buFontTx/>
              <a:buChar char="-"/>
            </a:pPr>
            <a:r>
              <a:rPr lang="cs-CZ" dirty="0"/>
              <a:t>Určí-li emitent podmínky pro její výměnu, pak při splnění těchto podmínek.</a:t>
            </a:r>
          </a:p>
          <a:p>
            <a:pPr marL="457200" indent="-457200">
              <a:lnSpc>
                <a:spcPct val="80000"/>
              </a:lnSpc>
              <a:buFontTx/>
              <a:buChar char="-"/>
            </a:pPr>
            <a:endParaRPr lang="cs-CZ" dirty="0"/>
          </a:p>
          <a:p>
            <a:pPr marL="457200" indent="-457200">
              <a:lnSpc>
                <a:spcPct val="80000"/>
              </a:lnSpc>
              <a:buFontTx/>
              <a:buChar char="-"/>
            </a:pPr>
            <a:r>
              <a:rPr lang="cs-CZ" dirty="0"/>
              <a:t>Zásada: o </a:t>
            </a:r>
            <a:r>
              <a:rPr lang="cs-CZ" b="1" dirty="0"/>
              <a:t>vydání hromadné listiny rozhoduje emitent</a:t>
            </a:r>
            <a:r>
              <a:rPr lang="cs-CZ" dirty="0"/>
              <a:t>, o výměně hromadné listiny za příslušné individuální cenné papíry rozhoduje </a:t>
            </a:r>
            <a:r>
              <a:rPr lang="cs-CZ" b="1" dirty="0"/>
              <a:t>vlastník</a:t>
            </a:r>
            <a:r>
              <a:rPr lang="cs-CZ" dirty="0"/>
              <a:t>.</a:t>
            </a:r>
          </a:p>
          <a:p>
            <a:pPr marL="457200" indent="-457200">
              <a:lnSpc>
                <a:spcPct val="80000"/>
              </a:lnSpc>
              <a:buFontTx/>
              <a:buChar char="-"/>
            </a:pPr>
            <a:endParaRPr lang="cs-CZ" dirty="0"/>
          </a:p>
          <a:p>
            <a:pPr marL="457200" indent="-457200">
              <a:lnSpc>
                <a:spcPct val="80000"/>
              </a:lnSpc>
              <a:buFontTx/>
              <a:buChar char="-"/>
            </a:pPr>
            <a:r>
              <a:rPr lang="cs-CZ" dirty="0"/>
              <a:t>Práva z hromadné listiny nelze převodem dělit na podíly (neplatí u imobilizovaných cenných papírů).</a:t>
            </a:r>
          </a:p>
          <a:p>
            <a:pPr marL="457200" indent="-457200">
              <a:lnSpc>
                <a:spcPct val="80000"/>
              </a:lnSpc>
              <a:buFontTx/>
              <a:buChar char="-"/>
            </a:pPr>
            <a:endParaRPr lang="cs-CZ" dirty="0"/>
          </a:p>
        </p:txBody>
      </p:sp>
    </p:spTree>
    <p:extLst>
      <p:ext uri="{BB962C8B-B14F-4D97-AF65-F5344CB8AC3E}">
        <p14:creationId xmlns:p14="http://schemas.microsoft.com/office/powerpoint/2010/main" val="152268469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3DFEE188-E91D-410A-8465-5BEC0E2434CC}"/>
              </a:ext>
            </a:extLst>
          </p:cNvPr>
          <p:cNvSpPr>
            <a:spLocks noGrp="1"/>
          </p:cNvSpPr>
          <p:nvPr>
            <p:ph type="ftr" sz="quarter" idx="10"/>
          </p:nvPr>
        </p:nvSpPr>
        <p:spPr/>
        <p:txBody>
          <a:bodyPr/>
          <a:lstStyle/>
          <a:p>
            <a:r>
              <a:rPr lang="cs-CZ"/>
              <a:t>Definujte zápatí - název prezentace / pracoviště</a:t>
            </a:r>
            <a:endParaRPr lang="cs-CZ" dirty="0"/>
          </a:p>
        </p:txBody>
      </p:sp>
      <p:sp>
        <p:nvSpPr>
          <p:cNvPr id="3" name="Zástupný symbol pro číslo snímku 2">
            <a:extLst>
              <a:ext uri="{FF2B5EF4-FFF2-40B4-BE49-F238E27FC236}">
                <a16:creationId xmlns:a16="http://schemas.microsoft.com/office/drawing/2014/main" id="{55BBFEBF-BF91-49B4-AF2E-E2317FCFFF98}"/>
              </a:ext>
            </a:extLst>
          </p:cNvPr>
          <p:cNvSpPr>
            <a:spLocks noGrp="1"/>
          </p:cNvSpPr>
          <p:nvPr>
            <p:ph type="sldNum" sz="quarter" idx="11"/>
          </p:nvPr>
        </p:nvSpPr>
        <p:spPr/>
        <p:txBody>
          <a:bodyPr/>
          <a:lstStyle/>
          <a:p>
            <a:fld id="{0970407D-EE58-4A0B-824B-1D3AE42DD9CF}" type="slidenum">
              <a:rPr lang="cs-CZ" altLang="cs-CZ" smtClean="0"/>
              <a:pPr/>
              <a:t>72</a:t>
            </a:fld>
            <a:endParaRPr lang="cs-CZ" altLang="cs-CZ" dirty="0"/>
          </a:p>
        </p:txBody>
      </p:sp>
      <p:sp>
        <p:nvSpPr>
          <p:cNvPr id="4" name="Nadpis 3">
            <a:extLst>
              <a:ext uri="{FF2B5EF4-FFF2-40B4-BE49-F238E27FC236}">
                <a16:creationId xmlns:a16="http://schemas.microsoft.com/office/drawing/2014/main" id="{C02194EA-E49F-4986-A7D6-9218D5287E11}"/>
              </a:ext>
            </a:extLst>
          </p:cNvPr>
          <p:cNvSpPr>
            <a:spLocks noGrp="1"/>
          </p:cNvSpPr>
          <p:nvPr>
            <p:ph type="title"/>
          </p:nvPr>
        </p:nvSpPr>
        <p:spPr/>
        <p:txBody>
          <a:bodyPr/>
          <a:lstStyle/>
          <a:p>
            <a:r>
              <a:rPr lang="cs-CZ" dirty="0"/>
              <a:t>Postup při emisi hromadné listiny</a:t>
            </a:r>
          </a:p>
        </p:txBody>
      </p:sp>
      <p:sp>
        <p:nvSpPr>
          <p:cNvPr id="5" name="Zástupný symbol pro obsah 4">
            <a:extLst>
              <a:ext uri="{FF2B5EF4-FFF2-40B4-BE49-F238E27FC236}">
                <a16:creationId xmlns:a16="http://schemas.microsoft.com/office/drawing/2014/main" id="{B16E9541-A554-4DEF-812C-6F06FBAC37B7}"/>
              </a:ext>
            </a:extLst>
          </p:cNvPr>
          <p:cNvSpPr>
            <a:spLocks noGrp="1"/>
          </p:cNvSpPr>
          <p:nvPr>
            <p:ph idx="1"/>
          </p:nvPr>
        </p:nvSpPr>
        <p:spPr/>
        <p:txBody>
          <a:bodyPr/>
          <a:lstStyle/>
          <a:p>
            <a:pPr marL="457200" indent="-457200">
              <a:lnSpc>
                <a:spcPct val="80000"/>
              </a:lnSpc>
              <a:buFontTx/>
              <a:buChar char="-"/>
            </a:pPr>
            <a:r>
              <a:rPr lang="cs-CZ" sz="3200" dirty="0"/>
              <a:t>Hromadná listina</a:t>
            </a:r>
          </a:p>
          <a:p>
            <a:pPr marL="914400" lvl="1" indent="-457200">
              <a:lnSpc>
                <a:spcPct val="80000"/>
              </a:lnSpc>
              <a:buFontTx/>
              <a:buChar char="-"/>
            </a:pPr>
            <a:r>
              <a:rPr lang="cs-CZ" sz="3200" dirty="0"/>
              <a:t>Primární (první uvedení do oběhu)</a:t>
            </a:r>
          </a:p>
          <a:p>
            <a:pPr marL="914400" lvl="1" indent="-457200">
              <a:lnSpc>
                <a:spcPct val="80000"/>
              </a:lnSpc>
              <a:buFontTx/>
              <a:buChar char="-"/>
            </a:pPr>
            <a:r>
              <a:rPr lang="cs-CZ" sz="3200" dirty="0"/>
              <a:t>Reverzní (později, při stažení CP z oběhu)</a:t>
            </a:r>
          </a:p>
          <a:p>
            <a:pPr marL="457200" indent="-457200">
              <a:lnSpc>
                <a:spcPct val="80000"/>
              </a:lnSpc>
              <a:buFontTx/>
              <a:buChar char="-"/>
            </a:pPr>
            <a:r>
              <a:rPr lang="cs-CZ" sz="3200" dirty="0"/>
              <a:t>Pro emisi a vydání hromadné listiny platí stejné podmínky jako pro vydání jednotlivého cenného papíru</a:t>
            </a:r>
          </a:p>
          <a:p>
            <a:pPr marL="457200" indent="-457200">
              <a:lnSpc>
                <a:spcPct val="80000"/>
              </a:lnSpc>
              <a:buFontTx/>
              <a:buChar char="-"/>
            </a:pPr>
            <a:r>
              <a:rPr lang="cs-CZ" sz="3200" dirty="0"/>
              <a:t>Hromadná listina obsahuje alespoň ty náležitosti, které zákon stanoví pro jednotlivý cenný papír včetně jeho čísla</a:t>
            </a:r>
          </a:p>
          <a:p>
            <a:pPr marL="457200" indent="-457200">
              <a:lnSpc>
                <a:spcPct val="80000"/>
              </a:lnSpc>
              <a:buFontTx/>
              <a:buChar char="-"/>
            </a:pPr>
            <a:r>
              <a:rPr lang="cs-CZ" sz="3200" dirty="0"/>
              <a:t>„Kolik a druh“ nahrazovaných CP: § 262 ZOK, § 117 ZISIF</a:t>
            </a:r>
          </a:p>
          <a:p>
            <a:endParaRPr lang="cs-CZ" i="1" dirty="0"/>
          </a:p>
          <a:p>
            <a:endParaRPr lang="cs-CZ" dirty="0"/>
          </a:p>
        </p:txBody>
      </p:sp>
    </p:spTree>
    <p:extLst>
      <p:ext uri="{BB962C8B-B14F-4D97-AF65-F5344CB8AC3E}">
        <p14:creationId xmlns:p14="http://schemas.microsoft.com/office/powerpoint/2010/main" val="21712236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6D00CA6D-269D-478A-AE69-D5B69A8CD89B}"/>
              </a:ext>
            </a:extLst>
          </p:cNvPr>
          <p:cNvSpPr>
            <a:spLocks noGrp="1"/>
          </p:cNvSpPr>
          <p:nvPr>
            <p:ph type="ftr" sz="quarter" idx="10"/>
          </p:nvPr>
        </p:nvSpPr>
        <p:spPr/>
        <p:txBody>
          <a:bodyPr/>
          <a:lstStyle/>
          <a:p>
            <a:r>
              <a:rPr lang="cs-CZ"/>
              <a:t>Definujte zápatí - název prezentace / pracoviště</a:t>
            </a:r>
            <a:endParaRPr lang="cs-CZ" dirty="0"/>
          </a:p>
        </p:txBody>
      </p:sp>
      <p:sp>
        <p:nvSpPr>
          <p:cNvPr id="3" name="Zástupný symbol pro číslo snímku 2">
            <a:extLst>
              <a:ext uri="{FF2B5EF4-FFF2-40B4-BE49-F238E27FC236}">
                <a16:creationId xmlns:a16="http://schemas.microsoft.com/office/drawing/2014/main" id="{F156DEDB-D6A9-43EA-9109-F8AE77F9A1C6}"/>
              </a:ext>
            </a:extLst>
          </p:cNvPr>
          <p:cNvSpPr>
            <a:spLocks noGrp="1"/>
          </p:cNvSpPr>
          <p:nvPr>
            <p:ph type="sldNum" sz="quarter" idx="11"/>
          </p:nvPr>
        </p:nvSpPr>
        <p:spPr/>
        <p:txBody>
          <a:bodyPr/>
          <a:lstStyle/>
          <a:p>
            <a:fld id="{0970407D-EE58-4A0B-824B-1D3AE42DD9CF}" type="slidenum">
              <a:rPr lang="cs-CZ" altLang="cs-CZ" smtClean="0"/>
              <a:pPr/>
              <a:t>73</a:t>
            </a:fld>
            <a:endParaRPr lang="cs-CZ" altLang="cs-CZ" dirty="0"/>
          </a:p>
        </p:txBody>
      </p:sp>
      <p:sp>
        <p:nvSpPr>
          <p:cNvPr id="4" name="Nadpis 3">
            <a:extLst>
              <a:ext uri="{FF2B5EF4-FFF2-40B4-BE49-F238E27FC236}">
                <a16:creationId xmlns:a16="http://schemas.microsoft.com/office/drawing/2014/main" id="{D4F55B23-171C-40AB-A790-D2948B06BA6B}"/>
              </a:ext>
            </a:extLst>
          </p:cNvPr>
          <p:cNvSpPr>
            <a:spLocks noGrp="1"/>
          </p:cNvSpPr>
          <p:nvPr>
            <p:ph type="title"/>
          </p:nvPr>
        </p:nvSpPr>
        <p:spPr>
          <a:xfrm>
            <a:off x="720000" y="224590"/>
            <a:ext cx="10753200" cy="441158"/>
          </a:xfrm>
        </p:spPr>
        <p:txBody>
          <a:bodyPr/>
          <a:lstStyle/>
          <a:p>
            <a:r>
              <a:rPr lang="cs-CZ" dirty="0"/>
              <a:t>3. Cesta - Imobilizace</a:t>
            </a:r>
          </a:p>
        </p:txBody>
      </p:sp>
      <p:sp>
        <p:nvSpPr>
          <p:cNvPr id="5" name="Zástupný symbol pro obsah 4">
            <a:extLst>
              <a:ext uri="{FF2B5EF4-FFF2-40B4-BE49-F238E27FC236}">
                <a16:creationId xmlns:a16="http://schemas.microsoft.com/office/drawing/2014/main" id="{C6D89205-8C7E-4C61-A54C-8C984E4F470B}"/>
              </a:ext>
            </a:extLst>
          </p:cNvPr>
          <p:cNvSpPr>
            <a:spLocks noGrp="1"/>
          </p:cNvSpPr>
          <p:nvPr>
            <p:ph idx="1"/>
          </p:nvPr>
        </p:nvSpPr>
        <p:spPr>
          <a:xfrm>
            <a:off x="176463" y="786063"/>
            <a:ext cx="11847095" cy="5045937"/>
          </a:xfrm>
        </p:spPr>
        <p:txBody>
          <a:bodyPr/>
          <a:lstStyle/>
          <a:p>
            <a:pPr>
              <a:lnSpc>
                <a:spcPct val="100000"/>
              </a:lnSpc>
            </a:pPr>
            <a:r>
              <a:rPr lang="cs-CZ" b="1" dirty="0"/>
              <a:t>§ 2402 </a:t>
            </a:r>
            <a:r>
              <a:rPr lang="cs-CZ" dirty="0"/>
              <a:t>Smlouvou o úschově se schovatel zavazuje převzít věc, aby ji pro uschovatele opatroval. Ve smlouvě lze ujednat, že schovatel může věc odevzdat do úschovy dalšímu schovateli</a:t>
            </a:r>
          </a:p>
          <a:p>
            <a:pPr>
              <a:lnSpc>
                <a:spcPct val="100000"/>
              </a:lnSpc>
            </a:pPr>
            <a:r>
              <a:rPr lang="cs-CZ" b="1" dirty="0"/>
              <a:t>§ 2409 </a:t>
            </a:r>
            <a:r>
              <a:rPr lang="cs-CZ" b="1" i="1" dirty="0"/>
              <a:t>(1)</a:t>
            </a:r>
            <a:r>
              <a:rPr lang="cs-CZ" dirty="0"/>
              <a:t> Schovatel drží cenné papíry v úschově odděleně od vlastních cenných papírů nebo cenných papírů jiných uschovatelů; to neplatí, jedná-li se o hromadnou úschovu nebo bylo-li sjednáno s uschovatelem odlišně.</a:t>
            </a:r>
          </a:p>
          <a:p>
            <a:pPr>
              <a:lnSpc>
                <a:spcPct val="100000"/>
              </a:lnSpc>
            </a:pPr>
            <a:r>
              <a:rPr lang="cs-CZ" b="1" dirty="0"/>
              <a:t>§ 2410</a:t>
            </a:r>
            <a:r>
              <a:rPr lang="cs-CZ" dirty="0"/>
              <a:t> </a:t>
            </a:r>
            <a:r>
              <a:rPr lang="cs-CZ" b="1" dirty="0"/>
              <a:t>Hromadná úschova </a:t>
            </a:r>
            <a:r>
              <a:rPr lang="cs-CZ" dirty="0"/>
              <a:t>Při hromadné úschově se cenný papír uschová společně s cennými papíry ostatních uschovatelů odděleně od cenných papírů schovatele. Cenné papíry v hromadné úschově náleží všem uschovatelům společně, ale každý uschovatel může uplatňovat svá práva vůči schovateli samostatně, zejména má právo na vrácení stejného cenného papíru, jaký u schovatele uschoval.</a:t>
            </a:r>
          </a:p>
          <a:p>
            <a:endParaRPr lang="cs-CZ" dirty="0"/>
          </a:p>
        </p:txBody>
      </p:sp>
    </p:spTree>
    <p:extLst>
      <p:ext uri="{BB962C8B-B14F-4D97-AF65-F5344CB8AC3E}">
        <p14:creationId xmlns:p14="http://schemas.microsoft.com/office/powerpoint/2010/main" val="185644692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81B60C05-ECD8-429C-AD00-02BD4775138D}"/>
              </a:ext>
            </a:extLst>
          </p:cNvPr>
          <p:cNvSpPr>
            <a:spLocks noGrp="1"/>
          </p:cNvSpPr>
          <p:nvPr>
            <p:ph type="ftr" sz="quarter" idx="10"/>
          </p:nvPr>
        </p:nvSpPr>
        <p:spPr/>
        <p:txBody>
          <a:bodyPr/>
          <a:lstStyle/>
          <a:p>
            <a:r>
              <a:rPr lang="cs-CZ"/>
              <a:t>Definujte zápatí - název prezentace / pracoviště</a:t>
            </a:r>
            <a:endParaRPr lang="cs-CZ" dirty="0"/>
          </a:p>
        </p:txBody>
      </p:sp>
      <p:sp>
        <p:nvSpPr>
          <p:cNvPr id="3" name="Zástupný symbol pro číslo snímku 2">
            <a:extLst>
              <a:ext uri="{FF2B5EF4-FFF2-40B4-BE49-F238E27FC236}">
                <a16:creationId xmlns:a16="http://schemas.microsoft.com/office/drawing/2014/main" id="{F9161129-6AC5-4C5B-9A54-169B53741CE8}"/>
              </a:ext>
            </a:extLst>
          </p:cNvPr>
          <p:cNvSpPr>
            <a:spLocks noGrp="1"/>
          </p:cNvSpPr>
          <p:nvPr>
            <p:ph type="sldNum" sz="quarter" idx="11"/>
          </p:nvPr>
        </p:nvSpPr>
        <p:spPr/>
        <p:txBody>
          <a:bodyPr/>
          <a:lstStyle/>
          <a:p>
            <a:fld id="{0970407D-EE58-4A0B-824B-1D3AE42DD9CF}" type="slidenum">
              <a:rPr lang="cs-CZ" altLang="cs-CZ" smtClean="0"/>
              <a:pPr/>
              <a:t>74</a:t>
            </a:fld>
            <a:endParaRPr lang="cs-CZ" altLang="cs-CZ" dirty="0"/>
          </a:p>
        </p:txBody>
      </p:sp>
      <p:sp>
        <p:nvSpPr>
          <p:cNvPr id="4" name="Nadpis 3">
            <a:extLst>
              <a:ext uri="{FF2B5EF4-FFF2-40B4-BE49-F238E27FC236}">
                <a16:creationId xmlns:a16="http://schemas.microsoft.com/office/drawing/2014/main" id="{99238F35-843C-43C5-91E8-88229CBC5272}"/>
              </a:ext>
            </a:extLst>
          </p:cNvPr>
          <p:cNvSpPr>
            <a:spLocks noGrp="1"/>
          </p:cNvSpPr>
          <p:nvPr>
            <p:ph type="title"/>
          </p:nvPr>
        </p:nvSpPr>
        <p:spPr/>
        <p:txBody>
          <a:bodyPr/>
          <a:lstStyle/>
          <a:p>
            <a:r>
              <a:rPr lang="cs-CZ" dirty="0"/>
              <a:t>Imobilizace = zaknihovaný CP?</a:t>
            </a:r>
          </a:p>
        </p:txBody>
      </p:sp>
      <p:sp>
        <p:nvSpPr>
          <p:cNvPr id="5" name="Zástupný symbol pro obsah 4">
            <a:extLst>
              <a:ext uri="{FF2B5EF4-FFF2-40B4-BE49-F238E27FC236}">
                <a16:creationId xmlns:a16="http://schemas.microsoft.com/office/drawing/2014/main" id="{6B196B6A-6F96-400E-8294-131C5FA585AF}"/>
              </a:ext>
            </a:extLst>
          </p:cNvPr>
          <p:cNvSpPr>
            <a:spLocks noGrp="1"/>
          </p:cNvSpPr>
          <p:nvPr>
            <p:ph idx="1"/>
          </p:nvPr>
        </p:nvSpPr>
        <p:spPr>
          <a:xfrm>
            <a:off x="720000" y="1379621"/>
            <a:ext cx="10753200" cy="5037221"/>
          </a:xfrm>
        </p:spPr>
        <p:txBody>
          <a:bodyPr/>
          <a:lstStyle/>
          <a:p>
            <a:pPr marL="274320" indent="-274320" algn="just">
              <a:spcAft>
                <a:spcPts val="0"/>
              </a:spcAft>
              <a:buNone/>
              <a:defRPr/>
            </a:pPr>
            <a:r>
              <a:rPr lang="cs-CZ" sz="4300" b="1" dirty="0"/>
              <a:t>Zaknihované cenné papíry</a:t>
            </a:r>
            <a:r>
              <a:rPr lang="cs-CZ" sz="2700" dirty="0"/>
              <a:t> § 525 OZ: Je-li cenný papír nahrazen zápisem do příslušné evidence a nelze-li jej převést jinak než změnou zápisu v této evidenci, jedná se o zaknihovaný cenný papír.</a:t>
            </a:r>
          </a:p>
          <a:p>
            <a:pPr marL="274320" indent="-274320" algn="just">
              <a:spcAft>
                <a:spcPts val="0"/>
              </a:spcAft>
              <a:buNone/>
              <a:defRPr/>
            </a:pPr>
            <a:r>
              <a:rPr lang="cs-CZ" sz="4300" b="1" dirty="0"/>
              <a:t>Imobilizované cenné papíry</a:t>
            </a:r>
          </a:p>
          <a:p>
            <a:pPr marL="598320" lvl="1" indent="-274320" algn="just">
              <a:spcAft>
                <a:spcPts val="0"/>
              </a:spcAft>
              <a:buNone/>
              <a:defRPr/>
            </a:pPr>
            <a:r>
              <a:rPr lang="cs-CZ" altLang="cs-CZ" sz="2700" b="1" dirty="0"/>
              <a:t>- </a:t>
            </a:r>
            <a:r>
              <a:rPr lang="cs-CZ" altLang="cs-CZ" sz="2700" dirty="0"/>
              <a:t>na počátku nutný hmotný substrát</a:t>
            </a:r>
          </a:p>
          <a:p>
            <a:pPr marL="598320" lvl="1" indent="-274320" algn="just">
              <a:spcAft>
                <a:spcPts val="0"/>
              </a:spcAft>
              <a:buNone/>
              <a:defRPr/>
            </a:pPr>
            <a:r>
              <a:rPr lang="cs-CZ" altLang="cs-CZ" sz="2700" dirty="0"/>
              <a:t>- funkcionálně ale shodný režim jako ZCP</a:t>
            </a:r>
            <a:endParaRPr lang="cs-CZ" sz="2700" dirty="0"/>
          </a:p>
          <a:p>
            <a:endParaRPr lang="cs-CZ" dirty="0"/>
          </a:p>
        </p:txBody>
      </p:sp>
    </p:spTree>
    <p:extLst>
      <p:ext uri="{BB962C8B-B14F-4D97-AF65-F5344CB8AC3E}">
        <p14:creationId xmlns:p14="http://schemas.microsoft.com/office/powerpoint/2010/main" val="359738225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31817BD9-7045-4CC9-B77E-861EF8779098}"/>
              </a:ext>
            </a:extLst>
          </p:cNvPr>
          <p:cNvSpPr>
            <a:spLocks noGrp="1"/>
          </p:cNvSpPr>
          <p:nvPr>
            <p:ph type="ftr" sz="quarter" idx="10"/>
          </p:nvPr>
        </p:nvSpPr>
        <p:spPr/>
        <p:txBody>
          <a:bodyPr/>
          <a:lstStyle/>
          <a:p>
            <a:r>
              <a:rPr lang="cs-CZ"/>
              <a:t>Definujte zápatí - název prezentace / pracoviště</a:t>
            </a:r>
            <a:endParaRPr lang="cs-CZ" dirty="0"/>
          </a:p>
        </p:txBody>
      </p:sp>
      <p:sp>
        <p:nvSpPr>
          <p:cNvPr id="3" name="Zástupný symbol pro číslo snímku 2">
            <a:extLst>
              <a:ext uri="{FF2B5EF4-FFF2-40B4-BE49-F238E27FC236}">
                <a16:creationId xmlns:a16="http://schemas.microsoft.com/office/drawing/2014/main" id="{B8FCAADB-1FC8-46F1-9AE2-0543E2A275E3}"/>
              </a:ext>
            </a:extLst>
          </p:cNvPr>
          <p:cNvSpPr>
            <a:spLocks noGrp="1"/>
          </p:cNvSpPr>
          <p:nvPr>
            <p:ph type="sldNum" sz="quarter" idx="11"/>
          </p:nvPr>
        </p:nvSpPr>
        <p:spPr/>
        <p:txBody>
          <a:bodyPr/>
          <a:lstStyle/>
          <a:p>
            <a:fld id="{0970407D-EE58-4A0B-824B-1D3AE42DD9CF}" type="slidenum">
              <a:rPr lang="cs-CZ" altLang="cs-CZ" smtClean="0"/>
              <a:pPr/>
              <a:t>75</a:t>
            </a:fld>
            <a:endParaRPr lang="cs-CZ" altLang="cs-CZ" dirty="0"/>
          </a:p>
        </p:txBody>
      </p:sp>
      <p:sp>
        <p:nvSpPr>
          <p:cNvPr id="4" name="Nadpis 3">
            <a:extLst>
              <a:ext uri="{FF2B5EF4-FFF2-40B4-BE49-F238E27FC236}">
                <a16:creationId xmlns:a16="http://schemas.microsoft.com/office/drawing/2014/main" id="{2E46CCC5-E97D-485D-8B8B-A5E59144C7D1}"/>
              </a:ext>
            </a:extLst>
          </p:cNvPr>
          <p:cNvSpPr>
            <a:spLocks noGrp="1"/>
          </p:cNvSpPr>
          <p:nvPr>
            <p:ph type="title"/>
          </p:nvPr>
        </p:nvSpPr>
        <p:spPr>
          <a:xfrm>
            <a:off x="720000" y="216568"/>
            <a:ext cx="10753200" cy="585537"/>
          </a:xfrm>
        </p:spPr>
        <p:txBody>
          <a:bodyPr/>
          <a:lstStyle/>
          <a:p>
            <a:r>
              <a:rPr lang="cs-CZ" dirty="0"/>
              <a:t>Příklad využití imobilizace u akcie</a:t>
            </a:r>
          </a:p>
        </p:txBody>
      </p:sp>
      <p:sp>
        <p:nvSpPr>
          <p:cNvPr id="5" name="Zástupný symbol pro obsah 4">
            <a:extLst>
              <a:ext uri="{FF2B5EF4-FFF2-40B4-BE49-F238E27FC236}">
                <a16:creationId xmlns:a16="http://schemas.microsoft.com/office/drawing/2014/main" id="{CCB59824-931F-49B2-BAD8-EF156C8C222F}"/>
              </a:ext>
            </a:extLst>
          </p:cNvPr>
          <p:cNvSpPr>
            <a:spLocks noGrp="1"/>
          </p:cNvSpPr>
          <p:nvPr>
            <p:ph idx="1"/>
          </p:nvPr>
        </p:nvSpPr>
        <p:spPr>
          <a:xfrm>
            <a:off x="160421" y="802105"/>
            <a:ext cx="11782925" cy="5029895"/>
          </a:xfrm>
        </p:spPr>
        <p:txBody>
          <a:bodyPr/>
          <a:lstStyle/>
          <a:p>
            <a:pPr>
              <a:lnSpc>
                <a:spcPct val="100000"/>
              </a:lnSpc>
            </a:pPr>
            <a:r>
              <a:rPr lang="cs-CZ" dirty="0"/>
              <a:t>§ 2413 </a:t>
            </a:r>
            <a:r>
              <a:rPr lang="cs-CZ" i="1" dirty="0"/>
              <a:t>OZ</a:t>
            </a:r>
            <a:r>
              <a:rPr lang="cs-CZ" dirty="0"/>
              <a:t> Uschová-li cenné papíry do hromadné úschovy jejich emitent, je cenný papír vydán dnem, kdy emitent předá listinu schovateli ve prospěch jejího vlastníka jako prvého nabyvatele </a:t>
            </a:r>
            <a:r>
              <a:rPr lang="cs-CZ" b="1" dirty="0"/>
              <a:t>(imobilizovaný cenný papír)</a:t>
            </a:r>
            <a:r>
              <a:rPr lang="cs-CZ" dirty="0"/>
              <a:t>. Předává-li se do úschovy cenný papír na jméno, nebo cenný papír na řad, neuvádí se na cenném papíru při předání do úschovy jméno vlastníka cenného papíru.</a:t>
            </a:r>
          </a:p>
          <a:p>
            <a:pPr>
              <a:lnSpc>
                <a:spcPct val="100000"/>
              </a:lnSpc>
            </a:pPr>
            <a:r>
              <a:rPr lang="cs-CZ" dirty="0"/>
              <a:t>§ 274 ZOK Akcie na majitele mohou být vydány pouze jako zaknihovaný cenný papír nebo jako imobilizovaný cenný papír. Akcionáři </a:t>
            </a:r>
            <a:r>
              <a:rPr lang="cs-CZ" b="1" dirty="0"/>
              <a:t>nejsou oprávněni</a:t>
            </a:r>
            <a:r>
              <a:rPr lang="cs-CZ" dirty="0"/>
              <a:t> požadovat vydání svých imobilizovaných akcií z hromadné úschovy. (viz také § 93a odst. 6 ZPKT)</a:t>
            </a:r>
          </a:p>
          <a:p>
            <a:pPr>
              <a:lnSpc>
                <a:spcPct val="100000"/>
              </a:lnSpc>
            </a:pPr>
            <a:r>
              <a:rPr lang="cs-CZ" dirty="0"/>
              <a:t>§ 2414 OZ Na cenné papíry v úschově v případech, kdy nelze požadovat vydání jednotlivého cenného papíru, se </a:t>
            </a:r>
            <a:r>
              <a:rPr lang="cs-CZ" b="1" dirty="0"/>
              <a:t>přiměřeně použijí </a:t>
            </a:r>
            <a:r>
              <a:rPr lang="cs-CZ" dirty="0"/>
              <a:t>ustanovení jiného zákona o zaknihovaných cenných papírech. (totéž § 1104 OZ)</a:t>
            </a:r>
            <a:endParaRPr lang="cs-CZ" sz="3200" dirty="0">
              <a:solidFill>
                <a:schemeClr val="bg1"/>
              </a:solidFill>
            </a:endParaRPr>
          </a:p>
          <a:p>
            <a:endParaRPr lang="cs-CZ" dirty="0"/>
          </a:p>
        </p:txBody>
      </p:sp>
    </p:spTree>
    <p:extLst>
      <p:ext uri="{BB962C8B-B14F-4D97-AF65-F5344CB8AC3E}">
        <p14:creationId xmlns:p14="http://schemas.microsoft.com/office/powerpoint/2010/main" val="363466429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6FA9FD7B-B9EB-4164-866C-51AE32909CE2}"/>
              </a:ext>
            </a:extLst>
          </p:cNvPr>
          <p:cNvSpPr>
            <a:spLocks noGrp="1"/>
          </p:cNvSpPr>
          <p:nvPr>
            <p:ph type="title"/>
          </p:nvPr>
        </p:nvSpPr>
        <p:spPr/>
        <p:txBody>
          <a:bodyPr/>
          <a:lstStyle/>
          <a:p>
            <a:pPr eaLnBrk="1" hangingPunct="1"/>
            <a:r>
              <a:rPr lang="cs-CZ" altLang="cs-CZ" dirty="0"/>
              <a:t>4. Cesta: zaknihované cenné papíry</a:t>
            </a:r>
            <a:endParaRPr lang="en-US" altLang="cs-CZ" dirty="0"/>
          </a:p>
        </p:txBody>
      </p:sp>
      <p:sp>
        <p:nvSpPr>
          <p:cNvPr id="103427" name="Rectangle 3">
            <a:extLst>
              <a:ext uri="{FF2B5EF4-FFF2-40B4-BE49-F238E27FC236}">
                <a16:creationId xmlns:a16="http://schemas.microsoft.com/office/drawing/2014/main" id="{0C73EE69-0B1D-4AB5-A6DD-4386E5A67FF6}"/>
              </a:ext>
            </a:extLst>
          </p:cNvPr>
          <p:cNvSpPr>
            <a:spLocks noGrp="1"/>
          </p:cNvSpPr>
          <p:nvPr>
            <p:ph sz="quarter" idx="1"/>
          </p:nvPr>
        </p:nvSpPr>
        <p:spPr>
          <a:xfrm>
            <a:off x="650448" y="1600201"/>
            <a:ext cx="10444899" cy="4492625"/>
          </a:xfrm>
        </p:spPr>
        <p:txBody>
          <a:bodyPr/>
          <a:lstStyle/>
          <a:p>
            <a:pPr lvl="1" eaLnBrk="1" hangingPunct="1">
              <a:lnSpc>
                <a:spcPct val="150000"/>
              </a:lnSpc>
            </a:pPr>
            <a:r>
              <a:rPr lang="cs-CZ" altLang="cs-CZ" sz="2800" dirty="0"/>
              <a:t>Zaknihovaný cenný papír se považuje za věc v právním smyslu (§ 489)</a:t>
            </a:r>
          </a:p>
          <a:p>
            <a:pPr lvl="1" eaLnBrk="1" hangingPunct="1">
              <a:lnSpc>
                <a:spcPct val="150000"/>
              </a:lnSpc>
            </a:pPr>
            <a:r>
              <a:rPr lang="cs-CZ" altLang="cs-CZ" sz="2800" dirty="0"/>
              <a:t>Věcí je vše, co je rozdílné od osoby a slouží potřebě lidí.</a:t>
            </a:r>
          </a:p>
          <a:p>
            <a:pPr lvl="1" eaLnBrk="1" hangingPunct="1">
              <a:lnSpc>
                <a:spcPct val="150000"/>
              </a:lnSpc>
            </a:pPr>
            <a:r>
              <a:rPr lang="cs-CZ" altLang="cs-CZ" sz="2800" dirty="0"/>
              <a:t>Zatímco předchozí úprava (§ 1 odst. 2 </a:t>
            </a:r>
            <a:r>
              <a:rPr lang="cs-CZ" altLang="cs-CZ" sz="2800" dirty="0" err="1"/>
              <a:t>CenP</a:t>
            </a:r>
            <a:r>
              <a:rPr lang="cs-CZ" altLang="cs-CZ" sz="2800" dirty="0"/>
              <a:t>) pro úpravu zaknihovaných cenných papírů používala ustanovení o věcech movitých, za věci v právním smyslu je nepovažovala</a:t>
            </a:r>
          </a:p>
          <a:p>
            <a:pPr lvl="1" eaLnBrk="1" hangingPunct="1">
              <a:lnSpc>
                <a:spcPct val="150000"/>
              </a:lnSpc>
            </a:pPr>
            <a:r>
              <a:rPr lang="cs-CZ" altLang="cs-CZ" sz="2800" dirty="0"/>
              <a:t>„Porézní zeď“ - § 525 odst. 2 OZ</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81D589A8-2C39-4B59-8F7F-49A1B0C01E5E}"/>
              </a:ext>
            </a:extLst>
          </p:cNvPr>
          <p:cNvSpPr>
            <a:spLocks noGrp="1" noChangeArrowheads="1"/>
          </p:cNvSpPr>
          <p:nvPr>
            <p:ph type="title"/>
          </p:nvPr>
        </p:nvSpPr>
        <p:spPr/>
        <p:txBody>
          <a:bodyPr>
            <a:normAutofit fontScale="90000"/>
          </a:bodyPr>
          <a:lstStyle/>
          <a:p>
            <a:pPr fontAlgn="auto">
              <a:spcAft>
                <a:spcPts val="0"/>
              </a:spcAft>
              <a:defRPr/>
            </a:pPr>
            <a:r>
              <a:rPr lang="cs-CZ" dirty="0"/>
              <a:t>Zaknihované cenné papíry nejsou cenné papíry!</a:t>
            </a:r>
            <a:endParaRPr lang="en-US" dirty="0"/>
          </a:p>
        </p:txBody>
      </p:sp>
      <p:sp>
        <p:nvSpPr>
          <p:cNvPr id="105475" name="Rectangle 3">
            <a:extLst>
              <a:ext uri="{FF2B5EF4-FFF2-40B4-BE49-F238E27FC236}">
                <a16:creationId xmlns:a16="http://schemas.microsoft.com/office/drawing/2014/main" id="{51F918DB-FD0A-42DB-A3CE-06C52193A942}"/>
              </a:ext>
            </a:extLst>
          </p:cNvPr>
          <p:cNvSpPr>
            <a:spLocks noGrp="1"/>
          </p:cNvSpPr>
          <p:nvPr>
            <p:ph sz="quarter" idx="1"/>
          </p:nvPr>
        </p:nvSpPr>
        <p:spPr>
          <a:xfrm>
            <a:off x="720001" y="1600201"/>
            <a:ext cx="9589226" cy="4492625"/>
          </a:xfrm>
        </p:spPr>
        <p:txBody>
          <a:bodyPr/>
          <a:lstStyle/>
          <a:p>
            <a:pPr eaLnBrk="1" hangingPunct="1"/>
            <a:r>
              <a:rPr lang="cs-CZ" altLang="cs-CZ" sz="2400" dirty="0"/>
              <a:t>Nová koncepce zaknihovaných cenných papírů</a:t>
            </a:r>
          </a:p>
          <a:p>
            <a:pPr eaLnBrk="1" hangingPunct="1"/>
            <a:r>
              <a:rPr lang="cs-CZ" altLang="cs-CZ" sz="2400" dirty="0"/>
              <a:t>Zaknihované cenné papíry už nejsou CP se zvláštní podobou, ale zvláštní věci nehmotné podstaty, na něž se zásadně použije ustanovení o cenných papírech, pokud to nevylučuje jejich povaha. </a:t>
            </a:r>
          </a:p>
          <a:p>
            <a:pPr eaLnBrk="1" hangingPunct="1"/>
            <a:r>
              <a:rPr lang="cs-CZ" altLang="cs-CZ" sz="2400" dirty="0"/>
              <a:t>Cennými papíry toliko listinné CP! </a:t>
            </a:r>
          </a:p>
          <a:p>
            <a:pPr eaLnBrk="1" hangingPunct="1"/>
            <a:r>
              <a:rPr lang="cs-CZ" altLang="cs-CZ" sz="2400" dirty="0"/>
              <a:t>Za</a:t>
            </a:r>
            <a:r>
              <a:rPr lang="en-US" altLang="cs-CZ" sz="2400" dirty="0" err="1"/>
              <a:t>knihovaný</a:t>
            </a:r>
            <a:r>
              <a:rPr lang="en-US" altLang="cs-CZ" sz="2400" dirty="0"/>
              <a:t> </a:t>
            </a:r>
            <a:r>
              <a:rPr lang="en-US" altLang="cs-CZ" sz="2400" dirty="0" err="1"/>
              <a:t>cenný</a:t>
            </a:r>
            <a:r>
              <a:rPr lang="en-US" altLang="cs-CZ" sz="2400" dirty="0"/>
              <a:t> </a:t>
            </a:r>
            <a:r>
              <a:rPr lang="en-US" altLang="cs-CZ" sz="2400" dirty="0" err="1"/>
              <a:t>papír</a:t>
            </a:r>
            <a:r>
              <a:rPr lang="en-US" altLang="cs-CZ" sz="2400" dirty="0"/>
              <a:t> je </a:t>
            </a:r>
            <a:r>
              <a:rPr lang="en-US" altLang="cs-CZ" sz="2400" dirty="0" err="1"/>
              <a:t>veden</a:t>
            </a:r>
            <a:r>
              <a:rPr lang="en-US" altLang="cs-CZ" sz="2400" dirty="0"/>
              <a:t> v </a:t>
            </a:r>
            <a:r>
              <a:rPr lang="en-US" altLang="cs-CZ" sz="2400" b="1" dirty="0" err="1"/>
              <a:t>centrální</a:t>
            </a:r>
            <a:r>
              <a:rPr lang="en-US" altLang="cs-CZ" sz="2400" b="1" dirty="0"/>
              <a:t> </a:t>
            </a:r>
            <a:r>
              <a:rPr lang="en-US" altLang="cs-CZ" sz="2400" b="1" dirty="0" err="1"/>
              <a:t>evidenci</a:t>
            </a:r>
            <a:r>
              <a:rPr lang="en-US" altLang="cs-CZ" sz="2400" b="1" dirty="0"/>
              <a:t> </a:t>
            </a:r>
            <a:r>
              <a:rPr lang="en-US" altLang="cs-CZ" sz="2400" b="1" dirty="0" err="1"/>
              <a:t>zaknihovaných</a:t>
            </a:r>
            <a:r>
              <a:rPr lang="en-US" altLang="cs-CZ" sz="2400" b="1" dirty="0"/>
              <a:t> </a:t>
            </a:r>
            <a:r>
              <a:rPr lang="en-US" altLang="cs-CZ" sz="2400" b="1" dirty="0" err="1"/>
              <a:t>cenných</a:t>
            </a:r>
            <a:r>
              <a:rPr lang="en-US" altLang="cs-CZ" sz="2400" b="1" dirty="0"/>
              <a:t> </a:t>
            </a:r>
            <a:r>
              <a:rPr lang="en-US" altLang="cs-CZ" sz="2400" b="1" dirty="0" err="1"/>
              <a:t>papírů</a:t>
            </a:r>
            <a:r>
              <a:rPr lang="en-US" altLang="cs-CZ" sz="2400" b="1" dirty="0"/>
              <a:t>, </a:t>
            </a:r>
            <a:r>
              <a:rPr lang="en-US" altLang="cs-CZ" sz="2400" dirty="0" err="1"/>
              <a:t>nestanoví</a:t>
            </a:r>
            <a:r>
              <a:rPr lang="en-US" altLang="cs-CZ" sz="2400" dirty="0"/>
              <a:t>-li </a:t>
            </a:r>
            <a:r>
              <a:rPr lang="en-US" altLang="cs-CZ" sz="2400" dirty="0" err="1"/>
              <a:t>právní</a:t>
            </a:r>
            <a:r>
              <a:rPr lang="en-US" altLang="cs-CZ" sz="2400" dirty="0"/>
              <a:t> </a:t>
            </a:r>
            <a:r>
              <a:rPr lang="en-US" altLang="cs-CZ" sz="2400" dirty="0" err="1"/>
              <a:t>předpis</a:t>
            </a:r>
            <a:r>
              <a:rPr lang="en-US" altLang="cs-CZ" sz="2400" dirty="0"/>
              <a:t> </a:t>
            </a:r>
            <a:r>
              <a:rPr lang="en-US" altLang="cs-CZ" sz="2400" dirty="0" err="1"/>
              <a:t>jinak</a:t>
            </a:r>
            <a:r>
              <a:rPr lang="en-US" altLang="cs-CZ" sz="2400" dirty="0"/>
              <a:t>.</a:t>
            </a:r>
            <a:endParaRPr lang="cs-CZ" altLang="cs-CZ" sz="2400" dirty="0"/>
          </a:p>
          <a:p>
            <a:pPr eaLnBrk="1" hangingPunct="1"/>
            <a:r>
              <a:rPr lang="cs-CZ" altLang="cs-CZ" sz="2400" dirty="0"/>
              <a:t>Evidenci vede: CD, OCP, investiční společnosti a ČNB</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lgn="just" eaLnBrk="1" hangingPunct="1"/>
            <a:r>
              <a:rPr lang="cs-CZ" altLang="cs-CZ" dirty="0"/>
              <a:t>Motivace k zaknihování - veřejné zakázky</a:t>
            </a:r>
            <a:r>
              <a:rPr lang="cs-CZ" altLang="cs-CZ" dirty="0">
                <a:solidFill>
                  <a:srgbClr val="7B9899"/>
                </a:solidFill>
              </a:rPr>
              <a:t>	</a:t>
            </a:r>
            <a:endParaRPr lang="en-US" altLang="cs-CZ" dirty="0">
              <a:solidFill>
                <a:srgbClr val="7B9899"/>
              </a:solidFill>
            </a:endParaRPr>
          </a:p>
        </p:txBody>
      </p:sp>
      <p:sp>
        <p:nvSpPr>
          <p:cNvPr id="13315" name="Rectangle 6"/>
          <p:cNvSpPr>
            <a:spLocks noChangeArrowheads="1"/>
          </p:cNvSpPr>
          <p:nvPr/>
        </p:nvSpPr>
        <p:spPr bwMode="auto">
          <a:xfrm>
            <a:off x="3181351" y="1216969"/>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cs-CZ" altLang="cs-CZ"/>
          </a:p>
        </p:txBody>
      </p:sp>
      <p:sp>
        <p:nvSpPr>
          <p:cNvPr id="13316" name="Zástupný symbol pro obsah 2"/>
          <p:cNvSpPr>
            <a:spLocks noGrp="1"/>
          </p:cNvSpPr>
          <p:nvPr>
            <p:ph sz="quarter" idx="1"/>
          </p:nvPr>
        </p:nvSpPr>
        <p:spPr>
          <a:xfrm>
            <a:off x="720001" y="1548063"/>
            <a:ext cx="9980084" cy="4608263"/>
          </a:xfrm>
        </p:spPr>
        <p:txBody>
          <a:bodyPr/>
          <a:lstStyle/>
          <a:p>
            <a:pPr algn="just" eaLnBrk="1" hangingPunct="1"/>
            <a:r>
              <a:rPr lang="cs-CZ" altLang="cs-CZ" dirty="0"/>
              <a:t>§ 48 odst.  7 </a:t>
            </a:r>
            <a:r>
              <a:rPr lang="cs-CZ" altLang="cs-CZ" dirty="0" err="1"/>
              <a:t>ZVeřZ</a:t>
            </a:r>
            <a:endParaRPr lang="cs-CZ" altLang="cs-CZ" dirty="0"/>
          </a:p>
          <a:p>
            <a:pPr algn="just" eaLnBrk="1" hangingPunct="1"/>
            <a:r>
              <a:rPr lang="cs-CZ" dirty="0"/>
              <a:t>Zadavatel může vyloučit účastníka zadávacího řízení, který je akciovou společností nebo má právní formu obdobnou akciové společnosti a nemá vydány výlučně zaknihované akcie.</a:t>
            </a:r>
            <a:endParaRPr lang="cs-CZ" altLang="cs-CZ" dirty="0"/>
          </a:p>
          <a:p>
            <a:pPr lvl="1" algn="just" eaLnBrk="1" hangingPunct="1"/>
            <a:r>
              <a:rPr lang="cs-CZ" altLang="cs-CZ" sz="2500" dirty="0"/>
              <a:t>Odst. 9 – může nebo musí?</a:t>
            </a:r>
          </a:p>
          <a:p>
            <a:pPr lvl="1" algn="just" eaLnBrk="1" hangingPunct="1"/>
            <a:endParaRPr lang="cs-CZ" altLang="cs-CZ" sz="2500" dirty="0"/>
          </a:p>
          <a:p>
            <a:pPr lvl="1" algn="just" eaLnBrk="1" hangingPunct="1"/>
            <a:endParaRPr lang="cs-CZ" altLang="cs-CZ" dirty="0"/>
          </a:p>
          <a:p>
            <a:pPr lvl="1" algn="just" eaLnBrk="1" hangingPunct="1"/>
            <a:endParaRPr lang="cs-CZ" altLang="cs-CZ" dirty="0"/>
          </a:p>
          <a:p>
            <a:pPr lvl="1" algn="just" eaLnBrk="1" hangingPunct="1"/>
            <a:endParaRPr lang="cs-CZ" altLang="cs-CZ" dirty="0"/>
          </a:p>
          <a:p>
            <a:pPr lvl="1" algn="just" eaLnBrk="1" hangingPunct="1"/>
            <a:endParaRPr lang="cs-CZ" altLang="cs-CZ" dirty="0"/>
          </a:p>
        </p:txBody>
      </p:sp>
    </p:spTree>
    <p:extLst>
      <p:ext uri="{BB962C8B-B14F-4D97-AF65-F5344CB8AC3E}">
        <p14:creationId xmlns:p14="http://schemas.microsoft.com/office/powerpoint/2010/main" val="404767714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cs-CZ" altLang="cs-CZ" dirty="0"/>
              <a:t>Zaknihovaný cenný papír – obecný pohled</a:t>
            </a:r>
            <a:endParaRPr lang="en-US" altLang="cs-CZ" dirty="0"/>
          </a:p>
        </p:txBody>
      </p:sp>
      <p:sp>
        <p:nvSpPr>
          <p:cNvPr id="37891" name="Rectangle 3"/>
          <p:cNvSpPr>
            <a:spLocks noGrp="1" noChangeArrowheads="1"/>
          </p:cNvSpPr>
          <p:nvPr>
            <p:ph sz="quarter" idx="1"/>
          </p:nvPr>
        </p:nvSpPr>
        <p:spPr>
          <a:xfrm>
            <a:off x="443061" y="1419726"/>
            <a:ext cx="11227324" cy="5348719"/>
          </a:xfrm>
        </p:spPr>
        <p:txBody>
          <a:bodyPr/>
          <a:lstStyle/>
          <a:p>
            <a:pPr lvl="1" eaLnBrk="1" hangingPunct="1">
              <a:lnSpc>
                <a:spcPct val="80000"/>
              </a:lnSpc>
            </a:pPr>
            <a:r>
              <a:rPr lang="cs-CZ" altLang="cs-CZ" sz="2600" dirty="0"/>
              <a:t>Zaknihovaný cenný papír se považuje za věc v právním smyslu (§ 489), věcí je vše, co je rozdílné od osoby a slouží potřebě lidí.</a:t>
            </a:r>
          </a:p>
          <a:p>
            <a:pPr marL="324000" lvl="1" indent="0" eaLnBrk="1" hangingPunct="1">
              <a:lnSpc>
                <a:spcPct val="80000"/>
              </a:lnSpc>
              <a:buNone/>
            </a:pPr>
            <a:endParaRPr lang="cs-CZ" altLang="cs-CZ" sz="2800" dirty="0"/>
          </a:p>
          <a:p>
            <a:pPr lvl="1" eaLnBrk="1" hangingPunct="1">
              <a:lnSpc>
                <a:spcPct val="80000"/>
              </a:lnSpc>
            </a:pPr>
            <a:r>
              <a:rPr lang="cs-CZ" sz="2800" dirty="0"/>
              <a:t> § 115 </a:t>
            </a:r>
            <a:r>
              <a:rPr lang="cs-CZ" sz="2800" dirty="0" err="1"/>
              <a:t>ZiSiF</a:t>
            </a:r>
            <a:r>
              <a:rPr lang="cs-CZ" sz="2800" dirty="0"/>
              <a:t> „Podílový list je cenný papír nebo zaknihovaný cenný papír“</a:t>
            </a:r>
          </a:p>
          <a:p>
            <a:pPr lvl="1" eaLnBrk="1" hangingPunct="1">
              <a:lnSpc>
                <a:spcPct val="80000"/>
              </a:lnSpc>
            </a:pPr>
            <a:endParaRPr lang="cs-CZ" altLang="cs-CZ" sz="2600" dirty="0"/>
          </a:p>
          <a:p>
            <a:pPr lvl="1" eaLnBrk="1" hangingPunct="1">
              <a:lnSpc>
                <a:spcPct val="80000"/>
              </a:lnSpc>
            </a:pPr>
            <a:r>
              <a:rPr lang="cs-CZ" altLang="cs-CZ" sz="2600" dirty="0"/>
              <a:t>Nekorektní dikce § 525 OZ: nejde o nahrazení cenného papíru!!!</a:t>
            </a:r>
          </a:p>
          <a:p>
            <a:pPr lvl="1" eaLnBrk="1" hangingPunct="1">
              <a:lnSpc>
                <a:spcPct val="80000"/>
              </a:lnSpc>
            </a:pPr>
            <a:endParaRPr lang="cs-CZ" altLang="cs-CZ" sz="2600" dirty="0"/>
          </a:p>
          <a:p>
            <a:pPr lvl="1">
              <a:lnSpc>
                <a:spcPct val="80000"/>
              </a:lnSpc>
            </a:pPr>
            <a:r>
              <a:rPr lang="cs-CZ" sz="2600" dirty="0"/>
              <a:t>Zaknihované cenné papíry, s výjimkou zaknihovaných cenných papírů kolektivního investování vedených v samostatné evidenci investičních nástrojů a zaknihovaných státních dluhopisů podle zákona upravujícího rozpočtová pravidla, lze evidovat podle českého práva </a:t>
            </a:r>
            <a:r>
              <a:rPr lang="cs-CZ" sz="2600" b="1" dirty="0"/>
              <a:t>pouze v centrální evidenci zaknihovaných cenných papírů a v evidenci navazující na centrální evidenci zaknihovaných cenných papírů</a:t>
            </a:r>
            <a:r>
              <a:rPr lang="cs-CZ" sz="2600" dirty="0"/>
              <a:t>.</a:t>
            </a:r>
            <a:endParaRPr lang="cs-CZ" altLang="cs-CZ" sz="2600" dirty="0"/>
          </a:p>
        </p:txBody>
      </p:sp>
    </p:spTree>
    <p:extLst>
      <p:ext uri="{BB962C8B-B14F-4D97-AF65-F5344CB8AC3E}">
        <p14:creationId xmlns:p14="http://schemas.microsoft.com/office/powerpoint/2010/main" val="2470423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329B627F-7C01-4108-B8C7-5D0076055359}"/>
              </a:ext>
            </a:extLst>
          </p:cNvPr>
          <p:cNvSpPr>
            <a:spLocks noGrp="1"/>
          </p:cNvSpPr>
          <p:nvPr>
            <p:ph type="title"/>
          </p:nvPr>
        </p:nvSpPr>
        <p:spPr>
          <a:xfrm>
            <a:off x="720000" y="160256"/>
            <a:ext cx="10753200" cy="636309"/>
          </a:xfrm>
        </p:spPr>
        <p:txBody>
          <a:bodyPr/>
          <a:lstStyle/>
          <a:p>
            <a:pPr eaLnBrk="1" hangingPunct="1"/>
            <a:r>
              <a:rPr lang="cs-CZ" altLang="cs-CZ" dirty="0">
                <a:solidFill>
                  <a:schemeClr val="tx2">
                    <a:lumMod val="60000"/>
                    <a:lumOff val="40000"/>
                  </a:schemeClr>
                </a:solidFill>
              </a:rPr>
              <a:t>Nedokonalý cenný papír</a:t>
            </a:r>
            <a:endParaRPr lang="en-US" altLang="cs-CZ" dirty="0">
              <a:solidFill>
                <a:schemeClr val="tx2">
                  <a:lumMod val="60000"/>
                  <a:lumOff val="40000"/>
                </a:schemeClr>
              </a:solidFill>
            </a:endParaRPr>
          </a:p>
        </p:txBody>
      </p:sp>
      <p:sp>
        <p:nvSpPr>
          <p:cNvPr id="31747" name="Rectangle 3">
            <a:extLst>
              <a:ext uri="{FF2B5EF4-FFF2-40B4-BE49-F238E27FC236}">
                <a16:creationId xmlns:a16="http://schemas.microsoft.com/office/drawing/2014/main" id="{FA0D927E-5BC0-49D2-B360-3F9EA96381D1}"/>
              </a:ext>
            </a:extLst>
          </p:cNvPr>
          <p:cNvSpPr>
            <a:spLocks noGrp="1" noChangeArrowheads="1"/>
          </p:cNvSpPr>
          <p:nvPr>
            <p:ph sz="quarter" idx="1"/>
          </p:nvPr>
        </p:nvSpPr>
        <p:spPr>
          <a:xfrm>
            <a:off x="320512" y="796566"/>
            <a:ext cx="11519554" cy="6061434"/>
          </a:xfrm>
        </p:spPr>
        <p:txBody>
          <a:bodyPr>
            <a:normAutofit fontScale="25000" lnSpcReduction="20000"/>
          </a:bodyPr>
          <a:lstStyle/>
          <a:p>
            <a:pPr marL="274320" indent="-274320">
              <a:spcAft>
                <a:spcPts val="0"/>
              </a:spcAft>
              <a:buFont typeface="Wingdings 3"/>
              <a:buChar char=""/>
              <a:defRPr/>
            </a:pPr>
            <a:r>
              <a:rPr lang="cs-CZ" altLang="cs-CZ" sz="9600" dirty="0"/>
              <a:t>K převodu CP na jméno (papírů au </a:t>
            </a:r>
            <a:r>
              <a:rPr lang="cs-CZ" altLang="cs-CZ" sz="9600" dirty="0" err="1"/>
              <a:t>nom</a:t>
            </a:r>
            <a:r>
              <a:rPr lang="cs-CZ" altLang="cs-CZ" sz="9600" dirty="0"/>
              <a:t>, </a:t>
            </a:r>
            <a:r>
              <a:rPr lang="cs-CZ" altLang="cs-CZ" sz="9600" dirty="0" err="1"/>
              <a:t>rektapapírů</a:t>
            </a:r>
            <a:r>
              <a:rPr lang="cs-CZ" altLang="cs-CZ" sz="9600" dirty="0"/>
              <a:t>) dochází již samotnou smlouvou, srov. § 1103 odst. 3 OZ. </a:t>
            </a:r>
          </a:p>
          <a:p>
            <a:pPr marL="274320" indent="-274320">
              <a:spcAft>
                <a:spcPts val="0"/>
              </a:spcAft>
              <a:buFont typeface="Wingdings 3"/>
              <a:buChar char=""/>
              <a:defRPr/>
            </a:pPr>
            <a:r>
              <a:rPr lang="cs-CZ" altLang="cs-CZ" sz="9600" dirty="0"/>
              <a:t>Převod </a:t>
            </a:r>
            <a:r>
              <a:rPr lang="cs-CZ" altLang="cs-CZ" sz="9600" dirty="0" err="1"/>
              <a:t>rektapapírů</a:t>
            </a:r>
            <a:r>
              <a:rPr lang="cs-CZ" altLang="cs-CZ" sz="9600" dirty="0"/>
              <a:t> obecně možný, nevyžaduje se ale k němu - jinak než je tomu ve švýcarském právu - předání listiny. Platí pak zásada, že „právo k papíru kráčí za právem z papíru“ („</a:t>
            </a:r>
            <a:r>
              <a:rPr lang="cs-CZ" altLang="cs-CZ" sz="9600" i="1" dirty="0" err="1"/>
              <a:t>Recht</a:t>
            </a:r>
            <a:r>
              <a:rPr lang="cs-CZ" altLang="cs-CZ" sz="9600" i="1" dirty="0"/>
              <a:t> </a:t>
            </a:r>
            <a:r>
              <a:rPr lang="cs-CZ" altLang="cs-CZ" sz="9600" i="1" dirty="0" err="1"/>
              <a:t>am</a:t>
            </a:r>
            <a:r>
              <a:rPr lang="cs-CZ" altLang="cs-CZ" sz="9600" i="1" dirty="0"/>
              <a:t> </a:t>
            </a:r>
            <a:r>
              <a:rPr lang="cs-CZ" altLang="cs-CZ" sz="9600" i="1" dirty="0" err="1"/>
              <a:t>Papier</a:t>
            </a:r>
            <a:r>
              <a:rPr lang="cs-CZ" altLang="cs-CZ" sz="9600" i="1" dirty="0"/>
              <a:t> </a:t>
            </a:r>
            <a:r>
              <a:rPr lang="cs-CZ" altLang="cs-CZ" sz="9600" i="1" dirty="0" err="1"/>
              <a:t>folgt</a:t>
            </a:r>
            <a:r>
              <a:rPr lang="cs-CZ" altLang="cs-CZ" sz="9600" i="1" dirty="0"/>
              <a:t> dem </a:t>
            </a:r>
            <a:r>
              <a:rPr lang="cs-CZ" altLang="cs-CZ" sz="9600" i="1" dirty="0" err="1"/>
              <a:t>Recht</a:t>
            </a:r>
            <a:r>
              <a:rPr lang="cs-CZ" altLang="cs-CZ" sz="9600" i="1" dirty="0"/>
              <a:t> </a:t>
            </a:r>
            <a:r>
              <a:rPr lang="cs-CZ" altLang="cs-CZ" sz="9600" i="1" dirty="0" err="1"/>
              <a:t>aus</a:t>
            </a:r>
            <a:r>
              <a:rPr lang="cs-CZ" altLang="cs-CZ" sz="9600" i="1" dirty="0"/>
              <a:t> dem </a:t>
            </a:r>
            <a:r>
              <a:rPr lang="cs-CZ" altLang="cs-CZ" sz="9600" i="1" dirty="0" err="1"/>
              <a:t>Papier</a:t>
            </a:r>
            <a:r>
              <a:rPr lang="cs-CZ" altLang="cs-CZ" sz="9600" dirty="0"/>
              <a:t>“), listina tedy následuje </a:t>
            </a:r>
            <a:r>
              <a:rPr lang="cs-CZ" altLang="cs-CZ" sz="9600" dirty="0" err="1"/>
              <a:t>inkorpované</a:t>
            </a:r>
            <a:r>
              <a:rPr lang="cs-CZ" altLang="cs-CZ" sz="9600" dirty="0"/>
              <a:t> právo, jeho osud. </a:t>
            </a:r>
          </a:p>
          <a:p>
            <a:pPr marL="274320" indent="-274320">
              <a:spcAft>
                <a:spcPts val="0"/>
              </a:spcAft>
              <a:buFont typeface="Wingdings 3"/>
              <a:buChar char=""/>
              <a:defRPr/>
            </a:pPr>
            <a:r>
              <a:rPr lang="cs-CZ" altLang="cs-CZ" sz="9600" dirty="0" err="1"/>
              <a:t>Rektapapíry</a:t>
            </a:r>
            <a:r>
              <a:rPr lang="cs-CZ" altLang="cs-CZ" sz="9600" dirty="0"/>
              <a:t> nejsou určeny k převodu, resp. převod u nich není podporován, chybí ochrana nového nabyvatele, jako u zbylých dvou forem (na řad/na doručitele). </a:t>
            </a:r>
          </a:p>
          <a:p>
            <a:pPr marL="274320" indent="-274320">
              <a:spcAft>
                <a:spcPts val="0"/>
              </a:spcAft>
              <a:buFont typeface="Wingdings 3"/>
              <a:buChar char=""/>
              <a:defRPr/>
            </a:pPr>
            <a:r>
              <a:rPr lang="cs-CZ" altLang="cs-CZ" sz="9600" dirty="0"/>
              <a:t>Převést právo z cenného papíru lze </a:t>
            </a:r>
            <a:r>
              <a:rPr lang="cs-CZ" altLang="cs-CZ" sz="9600" b="1" dirty="0"/>
              <a:t>po jeho vydání i bez listiny</a:t>
            </a:r>
            <a:r>
              <a:rPr lang="cs-CZ" altLang="cs-CZ" sz="9600" dirty="0"/>
              <a:t>. </a:t>
            </a:r>
          </a:p>
          <a:p>
            <a:pPr marL="274320" indent="-274320">
              <a:spcAft>
                <a:spcPts val="0"/>
              </a:spcAft>
              <a:buFont typeface="Wingdings 3"/>
              <a:buChar char=""/>
              <a:defRPr/>
            </a:pPr>
            <a:r>
              <a:rPr lang="cs-CZ" altLang="cs-CZ" sz="9600" dirty="0" err="1"/>
              <a:t>Rektapapíry</a:t>
            </a:r>
            <a:r>
              <a:rPr lang="cs-CZ" altLang="cs-CZ" sz="9600" dirty="0"/>
              <a:t> proto částí německé nauky nejsou považovány za pravé CP, ale za listiny jim podobné („</a:t>
            </a:r>
            <a:r>
              <a:rPr lang="cs-CZ" altLang="cs-CZ" sz="9600" dirty="0" err="1"/>
              <a:t>wertpapierähnliche</a:t>
            </a:r>
            <a:r>
              <a:rPr lang="cs-CZ" altLang="cs-CZ" sz="9600" dirty="0"/>
              <a:t> </a:t>
            </a:r>
            <a:r>
              <a:rPr lang="cs-CZ" altLang="cs-CZ" sz="9600" dirty="0" err="1"/>
              <a:t>Urkunden</a:t>
            </a:r>
            <a:r>
              <a:rPr lang="cs-CZ" altLang="cs-CZ" sz="9600" dirty="0"/>
              <a:t>“, cesta analogie - § 10 OZ) </a:t>
            </a:r>
            <a:r>
              <a:rPr lang="cs-CZ" altLang="cs-CZ" sz="2000" dirty="0"/>
              <a:t>			</a:t>
            </a:r>
          </a:p>
          <a:p>
            <a:pPr marL="274320" indent="-274320" algn="just" fontAlgn="auto">
              <a:spcAft>
                <a:spcPts val="0"/>
              </a:spcAft>
              <a:buNone/>
              <a:defRPr/>
            </a:pPr>
            <a:endParaRPr lang="cs-CZ" altLang="cs-CZ" sz="2000" dirty="0"/>
          </a:p>
          <a:p>
            <a:pPr marL="274320" indent="-274320" algn="just" fontAlgn="auto">
              <a:spcAft>
                <a:spcPts val="0"/>
              </a:spcAft>
              <a:buNone/>
              <a:defRPr/>
            </a:pPr>
            <a:r>
              <a:rPr lang="cs-CZ" altLang="cs-CZ" sz="2000" dirty="0"/>
              <a:t>	</a:t>
            </a:r>
          </a:p>
          <a:p>
            <a:pPr marL="274320" indent="-274320" algn="just" fontAlgn="auto">
              <a:spcAft>
                <a:spcPts val="0"/>
              </a:spcAft>
              <a:buNone/>
              <a:defRPr/>
            </a:pPr>
            <a:r>
              <a:rPr lang="cs-CZ" altLang="cs-CZ" sz="2000" dirty="0"/>
              <a:t>						</a:t>
            </a:r>
            <a:endParaRPr lang="cs-CZ" altLang="cs-CZ" dirty="0">
              <a:solidFill>
                <a:schemeClr val="bg1"/>
              </a:solidFill>
            </a:endParaRPr>
          </a:p>
          <a:p>
            <a:pPr marL="274320" indent="-274320" algn="just" fontAlgn="auto">
              <a:spcAft>
                <a:spcPts val="0"/>
              </a:spcAft>
              <a:buNone/>
              <a:defRPr/>
            </a:pPr>
            <a:endParaRPr lang="cs-CZ" altLang="cs-CZ" dirty="0">
              <a:solidFill>
                <a:schemeClr val="bg1"/>
              </a:solidFill>
            </a:endParaRPr>
          </a:p>
          <a:p>
            <a:pPr marL="274320" indent="-274320" fontAlgn="auto">
              <a:spcAft>
                <a:spcPts val="0"/>
              </a:spcAft>
              <a:buNone/>
              <a:defRPr/>
            </a:pPr>
            <a:endParaRPr lang="en-US" altLang="cs-CZ" i="1" dirty="0"/>
          </a:p>
        </p:txBody>
      </p:sp>
    </p:spTree>
    <p:extLst>
      <p:ext uri="{BB962C8B-B14F-4D97-AF65-F5344CB8AC3E}">
        <p14:creationId xmlns:p14="http://schemas.microsoft.com/office/powerpoint/2010/main" val="102767160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fontScale="90000"/>
          </a:bodyPr>
          <a:lstStyle/>
          <a:p>
            <a:pPr fontAlgn="auto">
              <a:spcAft>
                <a:spcPts val="0"/>
              </a:spcAft>
              <a:defRPr/>
            </a:pPr>
            <a:r>
              <a:rPr lang="cs-CZ" dirty="0"/>
              <a:t>Zaknihovaný cenný papír - znaky</a:t>
            </a:r>
            <a:endParaRPr lang="en-US" dirty="0"/>
          </a:p>
        </p:txBody>
      </p:sp>
      <p:sp>
        <p:nvSpPr>
          <p:cNvPr id="50179" name="Rectangle 3"/>
          <p:cNvSpPr>
            <a:spLocks noGrp="1" noChangeArrowheads="1"/>
          </p:cNvSpPr>
          <p:nvPr>
            <p:ph sz="quarter" idx="1"/>
          </p:nvPr>
        </p:nvSpPr>
        <p:spPr>
          <a:xfrm>
            <a:off x="810126" y="1600201"/>
            <a:ext cx="10663074" cy="4492625"/>
          </a:xfrm>
        </p:spPr>
        <p:txBody>
          <a:bodyPr/>
          <a:lstStyle/>
          <a:p>
            <a:pPr marL="72000" indent="0">
              <a:lnSpc>
                <a:spcPct val="80000"/>
              </a:lnSpc>
              <a:buNone/>
            </a:pPr>
            <a:r>
              <a:rPr lang="cs-CZ" dirty="0"/>
              <a:t>1) cenné právo zapsané do příslušné evidence (centrální a částečně i samostatná evidence podle § 92 a 93 ZPKT);</a:t>
            </a:r>
          </a:p>
          <a:p>
            <a:pPr marL="72000" indent="0">
              <a:lnSpc>
                <a:spcPct val="80000"/>
              </a:lnSpc>
              <a:buNone/>
            </a:pPr>
            <a:endParaRPr lang="cs-CZ" dirty="0"/>
          </a:p>
          <a:p>
            <a:pPr marL="72000" indent="0">
              <a:lnSpc>
                <a:spcPct val="80000"/>
              </a:lnSpc>
              <a:buNone/>
            </a:pPr>
            <a:r>
              <a:rPr lang="cs-CZ" dirty="0"/>
              <a:t>2) právo lze převést pouze záznamem v této evidenci; </a:t>
            </a:r>
          </a:p>
          <a:p>
            <a:pPr>
              <a:lnSpc>
                <a:spcPct val="80000"/>
              </a:lnSpc>
            </a:pPr>
            <a:endParaRPr lang="cs-CZ" dirty="0"/>
          </a:p>
          <a:p>
            <a:pPr marL="72000" indent="0">
              <a:lnSpc>
                <a:spcPct val="80000"/>
              </a:lnSpc>
              <a:buNone/>
            </a:pPr>
            <a:r>
              <a:rPr lang="cs-CZ" dirty="0"/>
              <a:t>3) právo ze </a:t>
            </a:r>
            <a:r>
              <a:rPr lang="cs-CZ" dirty="0" err="1"/>
              <a:t>ZakCP</a:t>
            </a:r>
            <a:r>
              <a:rPr lang="cs-CZ" dirty="0"/>
              <a:t> musí materiálně odpovídat právům u cenných papírů (majetkové soukromé právo).</a:t>
            </a:r>
          </a:p>
          <a:p>
            <a:pPr marL="72000" indent="0">
              <a:lnSpc>
                <a:spcPct val="80000"/>
              </a:lnSpc>
              <a:buNone/>
            </a:pPr>
            <a:endParaRPr lang="cs-CZ" altLang="cs-CZ" sz="2400" b="1" dirty="0"/>
          </a:p>
        </p:txBody>
      </p:sp>
    </p:spTree>
    <p:extLst>
      <p:ext uri="{BB962C8B-B14F-4D97-AF65-F5344CB8AC3E}">
        <p14:creationId xmlns:p14="http://schemas.microsoft.com/office/powerpoint/2010/main" val="61818241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cs-CZ" altLang="cs-CZ" dirty="0"/>
              <a:t>Evidence </a:t>
            </a:r>
            <a:r>
              <a:rPr lang="cs-CZ" altLang="cs-CZ" dirty="0" err="1"/>
              <a:t>ZakCP</a:t>
            </a:r>
            <a:r>
              <a:rPr lang="cs-CZ" altLang="cs-CZ" dirty="0"/>
              <a:t> v českém právu</a:t>
            </a:r>
            <a:endParaRPr lang="en-US" altLang="cs-CZ" dirty="0"/>
          </a:p>
        </p:txBody>
      </p:sp>
      <p:sp>
        <p:nvSpPr>
          <p:cNvPr id="52227" name="Rectangle 3"/>
          <p:cNvSpPr>
            <a:spLocks noGrp="1" noChangeArrowheads="1"/>
          </p:cNvSpPr>
          <p:nvPr>
            <p:ph sz="quarter" idx="1"/>
          </p:nvPr>
        </p:nvSpPr>
        <p:spPr>
          <a:xfrm>
            <a:off x="831273" y="1600201"/>
            <a:ext cx="10443185" cy="5257799"/>
          </a:xfrm>
        </p:spPr>
        <p:txBody>
          <a:bodyPr/>
          <a:lstStyle/>
          <a:p>
            <a:pPr>
              <a:lnSpc>
                <a:spcPct val="80000"/>
              </a:lnSpc>
            </a:pPr>
            <a:r>
              <a:rPr lang="cs-CZ" sz="3000" dirty="0"/>
              <a:t>Všechny </a:t>
            </a:r>
            <a:r>
              <a:rPr lang="cs-CZ" sz="3000" dirty="0" err="1"/>
              <a:t>ZakCP</a:t>
            </a:r>
            <a:r>
              <a:rPr lang="cs-CZ" sz="3000" dirty="0"/>
              <a:t> v zásadě jen v centrální evidenci</a:t>
            </a:r>
          </a:p>
          <a:p>
            <a:pPr>
              <a:lnSpc>
                <a:spcPct val="80000"/>
              </a:lnSpc>
            </a:pPr>
            <a:r>
              <a:rPr lang="cs-CZ" sz="3000" dirty="0"/>
              <a:t>Centrální evidencí zaknihovaných cenných papírů je evidence zaknihovaných cenných papírů, kterou vede podle českého práva centrální depozitář nebo zahraniční centrální depozitář.</a:t>
            </a:r>
            <a:endParaRPr lang="cs-CZ" altLang="cs-CZ" sz="3000" dirty="0"/>
          </a:p>
          <a:p>
            <a:pPr>
              <a:lnSpc>
                <a:spcPct val="80000"/>
              </a:lnSpc>
            </a:pPr>
            <a:r>
              <a:rPr lang="cs-CZ" sz="3000" dirty="0"/>
              <a:t>Zaknihované cenné papíry </a:t>
            </a:r>
            <a:r>
              <a:rPr lang="cs-CZ" sz="3000" b="1" dirty="0"/>
              <a:t>mimo</a:t>
            </a:r>
            <a:r>
              <a:rPr lang="cs-CZ" sz="3000" dirty="0"/>
              <a:t> centrální evidenci:</a:t>
            </a:r>
          </a:p>
          <a:p>
            <a:pPr lvl="1">
              <a:lnSpc>
                <a:spcPct val="80000"/>
              </a:lnSpc>
            </a:pPr>
            <a:r>
              <a:rPr lang="cs-CZ" sz="3000" dirty="0"/>
              <a:t>zaknihované cenné papíry kolektivního investování (podílové listy, investiční akcie), </a:t>
            </a:r>
          </a:p>
          <a:p>
            <a:pPr lvl="1">
              <a:lnSpc>
                <a:spcPct val="80000"/>
              </a:lnSpc>
            </a:pPr>
            <a:r>
              <a:rPr lang="cs-CZ" sz="3000" dirty="0"/>
              <a:t>zaknihované cenné papíry vedené v evidenci České národní banky (krátkodobé dluhopisy)</a:t>
            </a:r>
          </a:p>
          <a:p>
            <a:pPr lvl="1">
              <a:lnSpc>
                <a:spcPct val="80000"/>
              </a:lnSpc>
            </a:pPr>
            <a:r>
              <a:rPr lang="cs-CZ" sz="3000" dirty="0"/>
              <a:t>zaknihované státní dluhopisy vedené v evidenci Ministerstva financí České republiky.</a:t>
            </a:r>
          </a:p>
          <a:p>
            <a:pPr lvl="1">
              <a:lnSpc>
                <a:spcPct val="80000"/>
              </a:lnSpc>
            </a:pPr>
            <a:r>
              <a:rPr lang="cs-CZ" altLang="cs-CZ" sz="3000" dirty="0"/>
              <a:t>evidence imobilizovaných u CD, </a:t>
            </a:r>
            <a:r>
              <a:rPr lang="cs-CZ" altLang="cs-CZ" sz="3000" dirty="0" err="1"/>
              <a:t>zCD</a:t>
            </a:r>
            <a:r>
              <a:rPr lang="cs-CZ" altLang="cs-CZ" sz="3000" dirty="0"/>
              <a:t> a ČNB</a:t>
            </a:r>
          </a:p>
        </p:txBody>
      </p:sp>
    </p:spTree>
    <p:extLst>
      <p:ext uri="{BB962C8B-B14F-4D97-AF65-F5344CB8AC3E}">
        <p14:creationId xmlns:p14="http://schemas.microsoft.com/office/powerpoint/2010/main" val="237050408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825625" y="228601"/>
            <a:ext cx="8534400" cy="608013"/>
          </a:xfrm>
        </p:spPr>
        <p:txBody>
          <a:bodyPr/>
          <a:lstStyle/>
          <a:p>
            <a:pPr eaLnBrk="1" hangingPunct="1"/>
            <a:r>
              <a:rPr lang="cs-CZ" altLang="cs-CZ"/>
              <a:t>        Centrální depozitář </a:t>
            </a:r>
            <a:endParaRPr lang="en-US" altLang="cs-CZ"/>
          </a:p>
        </p:txBody>
      </p:sp>
      <p:sp>
        <p:nvSpPr>
          <p:cNvPr id="60419" name="Rectangle 3"/>
          <p:cNvSpPr>
            <a:spLocks noGrp="1" noChangeArrowheads="1"/>
          </p:cNvSpPr>
          <p:nvPr>
            <p:ph sz="quarter" idx="1"/>
          </p:nvPr>
        </p:nvSpPr>
        <p:spPr>
          <a:xfrm>
            <a:off x="657727" y="1268414"/>
            <a:ext cx="10592164" cy="5076825"/>
          </a:xfrm>
        </p:spPr>
        <p:txBody>
          <a:bodyPr/>
          <a:lstStyle/>
          <a:p>
            <a:pPr eaLnBrk="1" hangingPunct="1">
              <a:lnSpc>
                <a:spcPct val="80000"/>
              </a:lnSpc>
            </a:pPr>
            <a:r>
              <a:rPr lang="cs-CZ" altLang="cs-CZ" dirty="0"/>
              <a:t>V ČR v současné době působí jeden centrální depozitář</a:t>
            </a:r>
          </a:p>
          <a:p>
            <a:pPr eaLnBrk="1" hangingPunct="1">
              <a:lnSpc>
                <a:spcPct val="80000"/>
              </a:lnSpc>
            </a:pPr>
            <a:endParaRPr lang="cs-CZ" altLang="cs-CZ" dirty="0"/>
          </a:p>
          <a:p>
            <a:pPr eaLnBrk="1" hangingPunct="1">
              <a:lnSpc>
                <a:spcPct val="80000"/>
              </a:lnSpc>
            </a:pPr>
            <a:r>
              <a:rPr lang="cs-CZ" altLang="cs-CZ" dirty="0"/>
              <a:t>Povolení ČNB v roce 2009</a:t>
            </a:r>
          </a:p>
          <a:p>
            <a:pPr eaLnBrk="1" hangingPunct="1">
              <a:lnSpc>
                <a:spcPct val="80000"/>
              </a:lnSpc>
            </a:pPr>
            <a:endParaRPr lang="cs-CZ" altLang="cs-CZ" dirty="0"/>
          </a:p>
          <a:p>
            <a:pPr eaLnBrk="1" hangingPunct="1">
              <a:lnSpc>
                <a:spcPct val="80000"/>
              </a:lnSpc>
            </a:pPr>
            <a:r>
              <a:rPr lang="cs-CZ" altLang="cs-CZ" dirty="0"/>
              <a:t>Převzal centrální evidenci zaknihovaných cenných papírů od Střediska cenných papírů</a:t>
            </a:r>
          </a:p>
          <a:p>
            <a:pPr marL="72000" indent="0" eaLnBrk="1" hangingPunct="1">
              <a:lnSpc>
                <a:spcPct val="80000"/>
              </a:lnSpc>
              <a:buNone/>
            </a:pPr>
            <a:endParaRPr lang="cs-CZ" altLang="cs-CZ" dirty="0"/>
          </a:p>
          <a:p>
            <a:pPr eaLnBrk="1" hangingPunct="1">
              <a:lnSpc>
                <a:spcPct val="80000"/>
              </a:lnSpc>
            </a:pPr>
            <a:r>
              <a:rPr lang="cs-CZ" altLang="cs-CZ" dirty="0"/>
              <a:t>Legální monopol či prostor i pro další centrální depozitáře?</a:t>
            </a:r>
          </a:p>
          <a:p>
            <a:pPr eaLnBrk="1" hangingPunct="1">
              <a:lnSpc>
                <a:spcPct val="80000"/>
              </a:lnSpc>
            </a:pPr>
            <a:endParaRPr lang="cs-CZ" altLang="cs-CZ" dirty="0"/>
          </a:p>
          <a:p>
            <a:pPr eaLnBrk="1" hangingPunct="1">
              <a:lnSpc>
                <a:spcPct val="80000"/>
              </a:lnSpc>
            </a:pPr>
            <a:endParaRPr lang="cs-CZ" altLang="cs-CZ" dirty="0"/>
          </a:p>
          <a:p>
            <a:pPr eaLnBrk="1" hangingPunct="1">
              <a:lnSpc>
                <a:spcPct val="80000"/>
              </a:lnSpc>
            </a:pPr>
            <a:endParaRPr lang="cs-CZ" altLang="cs-CZ" dirty="0"/>
          </a:p>
        </p:txBody>
      </p:sp>
    </p:spTree>
    <p:extLst>
      <p:ext uri="{BB962C8B-B14F-4D97-AF65-F5344CB8AC3E}">
        <p14:creationId xmlns:p14="http://schemas.microsoft.com/office/powerpoint/2010/main" val="393300352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41402" y="228601"/>
            <a:ext cx="11615972" cy="608013"/>
          </a:xfrm>
        </p:spPr>
        <p:txBody>
          <a:bodyPr/>
          <a:lstStyle/>
          <a:p>
            <a:pPr eaLnBrk="1" hangingPunct="1"/>
            <a:r>
              <a:rPr lang="cs-CZ" altLang="cs-CZ" dirty="0"/>
              <a:t>        </a:t>
            </a:r>
            <a:r>
              <a:rPr lang="cs-CZ" altLang="cs-CZ" sz="3300" dirty="0"/>
              <a:t>Evidence emise, účty vlastníka a účet zákazníků</a:t>
            </a:r>
            <a:r>
              <a:rPr lang="cs-CZ" altLang="cs-CZ" dirty="0"/>
              <a:t> </a:t>
            </a:r>
            <a:endParaRPr lang="en-US" altLang="cs-CZ" dirty="0"/>
          </a:p>
        </p:txBody>
      </p:sp>
      <p:sp>
        <p:nvSpPr>
          <p:cNvPr id="60419" name="Rectangle 3"/>
          <p:cNvSpPr>
            <a:spLocks noGrp="1" noChangeArrowheads="1"/>
          </p:cNvSpPr>
          <p:nvPr>
            <p:ph sz="quarter" idx="1"/>
          </p:nvPr>
        </p:nvSpPr>
        <p:spPr>
          <a:xfrm>
            <a:off x="657727" y="980388"/>
            <a:ext cx="10965522" cy="5649011"/>
          </a:xfrm>
        </p:spPr>
        <p:txBody>
          <a:bodyPr/>
          <a:lstStyle/>
          <a:p>
            <a:pPr>
              <a:lnSpc>
                <a:spcPct val="100000"/>
              </a:lnSpc>
            </a:pPr>
            <a:r>
              <a:rPr lang="cs-CZ" b="1" dirty="0"/>
              <a:t>Na účtu vlastníka </a:t>
            </a:r>
            <a:r>
              <a:rPr lang="cs-CZ" dirty="0"/>
              <a:t>jsou evidovány investiční nástroje toho, pro něhož byl tento účet zřízen. Vyvratitelná právní domněnka: vlastníkem investičního nástroje je osoba, na jejímž účtu vlastníka je zaknihovaný cenný papír evidován.</a:t>
            </a:r>
          </a:p>
          <a:p>
            <a:pPr>
              <a:lnSpc>
                <a:spcPct val="100000"/>
              </a:lnSpc>
            </a:pPr>
            <a:r>
              <a:rPr lang="cs-CZ" b="1" dirty="0"/>
              <a:t>Na účtu zákazníků</a:t>
            </a:r>
            <a:r>
              <a:rPr lang="cs-CZ" dirty="0"/>
              <a:t> jsou evidovány investiční nástroje osob, které investiční nástroje svěřily tomu, pro něhož byl účet zákazníků zřízen. V případě účtu zákazníků není osoba, na jejímž účtu jsou tyto investiční nástroje evidovány (OCP), není jejich vlastníkem.</a:t>
            </a:r>
          </a:p>
          <a:p>
            <a:pPr eaLnBrk="1" hangingPunct="1">
              <a:lnSpc>
                <a:spcPct val="80000"/>
              </a:lnSpc>
            </a:pPr>
            <a:r>
              <a:rPr lang="cs-CZ" altLang="cs-CZ" b="1" dirty="0"/>
              <a:t>Dvoustupňová evidence, fakticky i vícestupňová</a:t>
            </a:r>
          </a:p>
          <a:p>
            <a:pPr eaLnBrk="1" hangingPunct="1">
              <a:lnSpc>
                <a:spcPct val="80000"/>
              </a:lnSpc>
            </a:pPr>
            <a:r>
              <a:rPr lang="cs-CZ" altLang="cs-CZ" dirty="0"/>
              <a:t>Na účtu </a:t>
            </a:r>
            <a:r>
              <a:rPr lang="cs-CZ" altLang="cs-CZ" b="1" dirty="0"/>
              <a:t>zákazníka (</a:t>
            </a:r>
            <a:r>
              <a:rPr lang="cs-CZ" altLang="cs-CZ" b="1" dirty="0" err="1"/>
              <a:t>nominee</a:t>
            </a:r>
            <a:r>
              <a:rPr lang="cs-CZ" altLang="cs-CZ" b="1" dirty="0"/>
              <a:t> účet) nejsou vedeni koneční vlastníci</a:t>
            </a:r>
          </a:p>
          <a:p>
            <a:pPr eaLnBrk="1" hangingPunct="1">
              <a:lnSpc>
                <a:spcPct val="80000"/>
              </a:lnSpc>
            </a:pPr>
            <a:r>
              <a:rPr lang="cs-CZ" altLang="cs-CZ" dirty="0"/>
              <a:t>Skutečný vlastník nezjistitelný, často ani z druhého „dolního“ stupně – iluze</a:t>
            </a:r>
          </a:p>
          <a:p>
            <a:pPr eaLnBrk="1" hangingPunct="1">
              <a:lnSpc>
                <a:spcPct val="80000"/>
              </a:lnSpc>
            </a:pPr>
            <a:r>
              <a:rPr lang="cs-CZ" altLang="cs-CZ" dirty="0"/>
              <a:t>Zahraniční subjekty, </a:t>
            </a:r>
            <a:r>
              <a:rPr lang="cs-CZ" altLang="cs-CZ" dirty="0" err="1"/>
              <a:t>custodieni</a:t>
            </a:r>
            <a:r>
              <a:rPr lang="cs-CZ" altLang="cs-CZ" dirty="0"/>
              <a:t>, často mimo jurisdikci ČR</a:t>
            </a:r>
            <a:endParaRPr lang="en-US" altLang="cs-CZ" dirty="0"/>
          </a:p>
        </p:txBody>
      </p:sp>
    </p:spTree>
    <p:extLst>
      <p:ext uri="{BB962C8B-B14F-4D97-AF65-F5344CB8AC3E}">
        <p14:creationId xmlns:p14="http://schemas.microsoft.com/office/powerpoint/2010/main" val="347200135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720000" y="452488"/>
            <a:ext cx="10753200" cy="546754"/>
          </a:xfrm>
        </p:spPr>
        <p:txBody>
          <a:bodyPr/>
          <a:lstStyle/>
          <a:p>
            <a:pPr eaLnBrk="1" hangingPunct="1"/>
            <a:r>
              <a:rPr lang="cs-CZ" altLang="cs-CZ" dirty="0"/>
              <a:t>Převody zaknihovaných akcií</a:t>
            </a:r>
            <a:endParaRPr lang="en-US" altLang="cs-CZ" dirty="0"/>
          </a:p>
        </p:txBody>
      </p:sp>
      <p:sp>
        <p:nvSpPr>
          <p:cNvPr id="82947" name="Rectangle 3"/>
          <p:cNvSpPr>
            <a:spLocks noGrp="1" noChangeArrowheads="1"/>
          </p:cNvSpPr>
          <p:nvPr>
            <p:ph sz="quarter" idx="1"/>
          </p:nvPr>
        </p:nvSpPr>
        <p:spPr>
          <a:xfrm>
            <a:off x="305220" y="1272619"/>
            <a:ext cx="11167980" cy="5269583"/>
          </a:xfrm>
        </p:spPr>
        <p:txBody>
          <a:bodyPr/>
          <a:lstStyle/>
          <a:p>
            <a:pPr eaLnBrk="1" hangingPunct="1">
              <a:buFont typeface="Wingdings 2" panose="05020102010507070707" pitchFamily="18" charset="2"/>
              <a:buNone/>
            </a:pPr>
            <a:r>
              <a:rPr lang="cs-CZ" altLang="cs-CZ" sz="2400" dirty="0"/>
              <a:t>- Existence právního jednání, kupní smlouvy (dvoustranné právní jednání).</a:t>
            </a:r>
          </a:p>
          <a:p>
            <a:pPr eaLnBrk="1" hangingPunct="1">
              <a:buFont typeface="Wingdings 2" panose="05020102010507070707" pitchFamily="18" charset="2"/>
              <a:buNone/>
            </a:pPr>
            <a:r>
              <a:rPr lang="cs-CZ" altLang="cs-CZ" sz="2400" dirty="0"/>
              <a:t>	Následný příkaz (jednostranné právní jednání vůči depozitáři) k zápisu převodu do evidence, podaný oprávněnou osobou.</a:t>
            </a:r>
          </a:p>
          <a:p>
            <a:pPr eaLnBrk="1" hangingPunct="1">
              <a:buFont typeface="Wingdings 2" panose="05020102010507070707" pitchFamily="18" charset="2"/>
              <a:buNone/>
            </a:pPr>
            <a:r>
              <a:rPr lang="cs-CZ" altLang="cs-CZ" sz="2400" dirty="0"/>
              <a:t>	</a:t>
            </a:r>
            <a:r>
              <a:rPr lang="cs-CZ" altLang="cs-CZ" sz="2400" b="1" dirty="0"/>
              <a:t>Přístup k CD pouze přes účastníka</a:t>
            </a:r>
            <a:r>
              <a:rPr lang="cs-CZ" altLang="cs-CZ" sz="2400" dirty="0"/>
              <a:t>.</a:t>
            </a:r>
          </a:p>
          <a:p>
            <a:pPr eaLnBrk="1" hangingPunct="1">
              <a:buFont typeface="Wingdings 2" panose="05020102010507070707" pitchFamily="18" charset="2"/>
              <a:buNone/>
            </a:pPr>
            <a:r>
              <a:rPr lang="cs-CZ" altLang="cs-CZ" sz="2400" dirty="0"/>
              <a:t>- Ochrana dobré víry: </a:t>
            </a:r>
            <a:r>
              <a:rPr lang="cs-CZ" sz="2400" dirty="0"/>
              <a:t>Ten, na koho je zaknihovaný cenný papír převáděn, vlastníkem tohoto cenného papíru i tehdy, jestliže převodce neměl právo zaknihovaný cenný papír převést; to neplatí, jestliže ten, na koho je zaknihovaný cenný papír převáděn, věděl nebo musel vědět, že převodce toto právo v době převodu neměl. V pochybnostech se dobrá víra předpokládá.</a:t>
            </a:r>
            <a:endParaRPr lang="en-US" sz="2400" dirty="0"/>
          </a:p>
          <a:p>
            <a:pPr eaLnBrk="1" hangingPunct="1">
              <a:buFont typeface="Wingdings 2" panose="05020102010507070707" pitchFamily="18" charset="2"/>
              <a:buNone/>
            </a:pPr>
            <a:endParaRPr lang="en-US" altLang="cs-CZ" sz="2400" dirty="0"/>
          </a:p>
        </p:txBody>
      </p:sp>
    </p:spTree>
    <p:extLst>
      <p:ext uri="{BB962C8B-B14F-4D97-AF65-F5344CB8AC3E}">
        <p14:creationId xmlns:p14="http://schemas.microsoft.com/office/powerpoint/2010/main" val="106272552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829559" y="228601"/>
            <a:ext cx="9530466" cy="608013"/>
          </a:xfrm>
        </p:spPr>
        <p:txBody>
          <a:bodyPr/>
          <a:lstStyle/>
          <a:p>
            <a:pPr eaLnBrk="1" hangingPunct="1"/>
            <a:r>
              <a:rPr lang="cs-CZ" altLang="cs-CZ" dirty="0"/>
              <a:t>Přístup k CD</a:t>
            </a:r>
            <a:endParaRPr lang="en-US" altLang="cs-CZ" dirty="0"/>
          </a:p>
        </p:txBody>
      </p:sp>
      <p:sp>
        <p:nvSpPr>
          <p:cNvPr id="62467" name="Rectangle 3"/>
          <p:cNvSpPr>
            <a:spLocks noGrp="1" noChangeArrowheads="1"/>
          </p:cNvSpPr>
          <p:nvPr>
            <p:ph sz="quarter" idx="1"/>
          </p:nvPr>
        </p:nvSpPr>
        <p:spPr>
          <a:xfrm>
            <a:off x="489285" y="1112364"/>
            <a:ext cx="10917624" cy="5517036"/>
          </a:xfrm>
        </p:spPr>
        <p:txBody>
          <a:bodyPr/>
          <a:lstStyle/>
          <a:p>
            <a:pPr eaLnBrk="1" hangingPunct="1">
              <a:lnSpc>
                <a:spcPct val="80000"/>
              </a:lnSpc>
            </a:pPr>
            <a:r>
              <a:rPr lang="cs-CZ" altLang="cs-CZ" sz="2600" dirty="0"/>
              <a:t>Transakce s cennými papíry skrze účastníka centrálního depozitáře (banky a OCP). Kdo má u některého z nich účet, je </a:t>
            </a:r>
            <a:r>
              <a:rPr lang="cs-CZ" altLang="cs-CZ" sz="2600" b="1" dirty="0"/>
              <a:t>zařazen pod tohoto účastníka</a:t>
            </a:r>
            <a:r>
              <a:rPr lang="cs-CZ" altLang="cs-CZ" sz="2600" dirty="0"/>
              <a:t> depozitáře a platí za správu cenných papírů. </a:t>
            </a:r>
          </a:p>
          <a:p>
            <a:pPr>
              <a:lnSpc>
                <a:spcPct val="80000"/>
              </a:lnSpc>
            </a:pPr>
            <a:r>
              <a:rPr lang="cs-CZ" altLang="cs-CZ" sz="2600" dirty="0"/>
              <a:t>Účastník CD: </a:t>
            </a:r>
            <a:r>
              <a:rPr lang="cs-CZ" altLang="cs-CZ" sz="2600" dirty="0">
                <a:hlinkClick r:id="rId3"/>
              </a:rPr>
              <a:t>https://www.cdcp.cz/index.php/cz/ucastnici/seznam-ucastniku</a:t>
            </a:r>
            <a:endParaRPr lang="cs-CZ" altLang="cs-CZ" sz="2600" dirty="0"/>
          </a:p>
          <a:p>
            <a:pPr eaLnBrk="1" hangingPunct="1">
              <a:lnSpc>
                <a:spcPct val="80000"/>
              </a:lnSpc>
            </a:pPr>
            <a:r>
              <a:rPr lang="cs-CZ" altLang="cs-CZ" sz="2600" dirty="0"/>
              <a:t>Ostatní: tzv. nezařazený účet, za jehož správu nic dosud neplatili, ale nemohli ani obchodovat. </a:t>
            </a:r>
          </a:p>
          <a:p>
            <a:r>
              <a:rPr lang="cs-CZ" sz="2600" b="1" dirty="0"/>
              <a:t>Příklady poplatků pro emitenta:</a:t>
            </a:r>
          </a:p>
          <a:p>
            <a:r>
              <a:rPr lang="cs-CZ" sz="2600" dirty="0"/>
              <a:t>Jednorázový poplatek za přidělení ISIN: 1 500 Kč</a:t>
            </a:r>
          </a:p>
          <a:p>
            <a:r>
              <a:rPr lang="cs-CZ" sz="2600" dirty="0"/>
              <a:t>Jednorázový poplatek za zápis emise: 5 800 Kč</a:t>
            </a:r>
          </a:p>
          <a:p>
            <a:r>
              <a:rPr lang="cs-CZ" sz="2600" dirty="0"/>
              <a:t>Poplatek za vedení evidence emise je možné vypočítat prostřednictvím </a:t>
            </a:r>
            <a:r>
              <a:rPr lang="cs-CZ" sz="2600" dirty="0">
                <a:hlinkClick r:id="rId4"/>
              </a:rPr>
              <a:t>Kalkulačky poplatků</a:t>
            </a:r>
            <a:endParaRPr lang="cs-CZ" altLang="cs-CZ" sz="2600" dirty="0"/>
          </a:p>
        </p:txBody>
      </p:sp>
    </p:spTree>
    <p:extLst>
      <p:ext uri="{BB962C8B-B14F-4D97-AF65-F5344CB8AC3E}">
        <p14:creationId xmlns:p14="http://schemas.microsoft.com/office/powerpoint/2010/main" val="391877023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527901" y="443060"/>
            <a:ext cx="9832124" cy="707010"/>
          </a:xfrm>
        </p:spPr>
        <p:txBody>
          <a:bodyPr/>
          <a:lstStyle/>
          <a:p>
            <a:pPr eaLnBrk="1" hangingPunct="1"/>
            <a:r>
              <a:rPr lang="cs-CZ" altLang="cs-CZ" dirty="0"/>
              <a:t>        Nezařazené účty</a:t>
            </a:r>
            <a:endParaRPr lang="en-US" altLang="cs-CZ" dirty="0"/>
          </a:p>
        </p:txBody>
      </p:sp>
      <p:sp>
        <p:nvSpPr>
          <p:cNvPr id="64515" name="Rectangle 3"/>
          <p:cNvSpPr>
            <a:spLocks noGrp="1" noChangeArrowheads="1"/>
          </p:cNvSpPr>
          <p:nvPr>
            <p:ph sz="quarter" idx="1"/>
          </p:nvPr>
        </p:nvSpPr>
        <p:spPr>
          <a:xfrm>
            <a:off x="527902" y="1268414"/>
            <a:ext cx="10840824" cy="5076825"/>
          </a:xfrm>
        </p:spPr>
        <p:txBody>
          <a:bodyPr/>
          <a:lstStyle/>
          <a:p>
            <a:pPr eaLnBrk="1" hangingPunct="1">
              <a:lnSpc>
                <a:spcPct val="80000"/>
              </a:lnSpc>
            </a:pPr>
            <a:endParaRPr lang="cs-CZ" altLang="cs-CZ" sz="2600" dirty="0"/>
          </a:p>
          <a:p>
            <a:pPr eaLnBrk="1" hangingPunct="1">
              <a:lnSpc>
                <a:spcPct val="80000"/>
              </a:lnSpc>
            </a:pPr>
            <a:r>
              <a:rPr lang="en-US" altLang="cs-CZ" sz="2600" dirty="0" err="1"/>
              <a:t>účty</a:t>
            </a:r>
            <a:r>
              <a:rPr lang="en-US" altLang="cs-CZ" sz="2600" dirty="0"/>
              <a:t> </a:t>
            </a:r>
            <a:r>
              <a:rPr lang="en-US" altLang="cs-CZ" sz="2600" dirty="0" err="1"/>
              <a:t>majitelů</a:t>
            </a:r>
            <a:r>
              <a:rPr lang="en-US" altLang="cs-CZ" sz="2600" dirty="0"/>
              <a:t>, </a:t>
            </a:r>
            <a:r>
              <a:rPr lang="en-US" altLang="cs-CZ" sz="2600" dirty="0" err="1"/>
              <a:t>kteří</a:t>
            </a:r>
            <a:r>
              <a:rPr lang="en-US" altLang="cs-CZ" sz="2600" dirty="0"/>
              <a:t> </a:t>
            </a:r>
            <a:r>
              <a:rPr lang="en-US" altLang="cs-CZ" sz="2600" dirty="0" err="1"/>
              <a:t>měli</a:t>
            </a:r>
            <a:r>
              <a:rPr lang="en-US" altLang="cs-CZ" sz="2600" dirty="0"/>
              <a:t> </a:t>
            </a:r>
            <a:r>
              <a:rPr lang="en-US" altLang="cs-CZ" sz="2600" dirty="0" err="1"/>
              <a:t>účet</a:t>
            </a:r>
            <a:r>
              <a:rPr lang="en-US" altLang="cs-CZ" sz="2600" dirty="0"/>
              <a:t> </a:t>
            </a:r>
            <a:r>
              <a:rPr lang="en-US" altLang="cs-CZ" sz="2600" dirty="0" err="1"/>
              <a:t>vedený</a:t>
            </a:r>
            <a:r>
              <a:rPr lang="en-US" altLang="cs-CZ" sz="2600" dirty="0"/>
              <a:t> u SCP a </a:t>
            </a:r>
            <a:r>
              <a:rPr lang="en-US" altLang="cs-CZ" sz="2600" dirty="0" err="1"/>
              <a:t>kteří</a:t>
            </a:r>
            <a:r>
              <a:rPr lang="en-US" altLang="cs-CZ" sz="2600" dirty="0"/>
              <a:t> </a:t>
            </a:r>
            <a:r>
              <a:rPr lang="en-US" altLang="cs-CZ" sz="2600" dirty="0" err="1"/>
              <a:t>neuzavřeli</a:t>
            </a:r>
            <a:r>
              <a:rPr lang="en-US" altLang="cs-CZ" sz="2600" dirty="0"/>
              <a:t> po </a:t>
            </a:r>
            <a:r>
              <a:rPr lang="en-US" altLang="cs-CZ" sz="2600" dirty="0" err="1"/>
              <a:t>převzetí</a:t>
            </a:r>
            <a:r>
              <a:rPr lang="en-US" altLang="cs-CZ" sz="2600" dirty="0"/>
              <a:t> evidence </a:t>
            </a:r>
            <a:r>
              <a:rPr lang="en-US" altLang="cs-CZ" sz="2600" dirty="0" err="1"/>
              <a:t>centrálním</a:t>
            </a:r>
            <a:r>
              <a:rPr lang="en-US" altLang="cs-CZ" sz="2600" dirty="0"/>
              <a:t> </a:t>
            </a:r>
            <a:r>
              <a:rPr lang="en-US" altLang="cs-CZ" sz="2600" dirty="0" err="1"/>
              <a:t>depozitářem</a:t>
            </a:r>
            <a:r>
              <a:rPr lang="en-US" altLang="cs-CZ" sz="2600" dirty="0"/>
              <a:t> </a:t>
            </a:r>
            <a:r>
              <a:rPr lang="en-US" altLang="cs-CZ" sz="2600" dirty="0" err="1"/>
              <a:t>smlouvu</a:t>
            </a:r>
            <a:r>
              <a:rPr lang="en-US" altLang="cs-CZ" sz="2600" dirty="0"/>
              <a:t> o </a:t>
            </a:r>
            <a:r>
              <a:rPr lang="en-US" altLang="cs-CZ" sz="2600" dirty="0" err="1"/>
              <a:t>zřízení</a:t>
            </a:r>
            <a:r>
              <a:rPr lang="en-US" altLang="cs-CZ" sz="2600" dirty="0"/>
              <a:t> </a:t>
            </a:r>
            <a:r>
              <a:rPr lang="en-US" altLang="cs-CZ" sz="2600" dirty="0" err="1"/>
              <a:t>účtu</a:t>
            </a:r>
            <a:r>
              <a:rPr lang="en-US" altLang="cs-CZ" sz="2600" dirty="0"/>
              <a:t> v </a:t>
            </a:r>
            <a:r>
              <a:rPr lang="en-US" altLang="cs-CZ" sz="2600" dirty="0" err="1"/>
              <a:t>centrální</a:t>
            </a:r>
            <a:r>
              <a:rPr lang="en-US" altLang="cs-CZ" sz="2600" dirty="0"/>
              <a:t> </a:t>
            </a:r>
            <a:r>
              <a:rPr lang="en-US" altLang="cs-CZ" sz="2600" dirty="0" err="1"/>
              <a:t>evidenci</a:t>
            </a:r>
            <a:r>
              <a:rPr lang="en-US" altLang="cs-CZ" sz="2600" dirty="0"/>
              <a:t> s </a:t>
            </a:r>
            <a:r>
              <a:rPr lang="en-US" altLang="cs-CZ" sz="2600" dirty="0" err="1"/>
              <a:t>účastníkem</a:t>
            </a:r>
            <a:r>
              <a:rPr lang="en-US" altLang="cs-CZ" sz="2600" dirty="0"/>
              <a:t> CDCP</a:t>
            </a:r>
            <a:endParaRPr lang="cs-CZ" altLang="cs-CZ" sz="2600" dirty="0"/>
          </a:p>
          <a:p>
            <a:pPr eaLnBrk="1" hangingPunct="1">
              <a:lnSpc>
                <a:spcPct val="80000"/>
              </a:lnSpc>
            </a:pPr>
            <a:endParaRPr lang="cs-CZ" altLang="cs-CZ" sz="2600" dirty="0"/>
          </a:p>
          <a:p>
            <a:pPr eaLnBrk="1" hangingPunct="1">
              <a:lnSpc>
                <a:spcPct val="80000"/>
              </a:lnSpc>
            </a:pPr>
            <a:r>
              <a:rPr lang="en-US" altLang="cs-CZ" sz="2600" dirty="0" err="1"/>
              <a:t>omezený</a:t>
            </a:r>
            <a:r>
              <a:rPr lang="en-US" altLang="cs-CZ" sz="2600" dirty="0"/>
              <a:t> </a:t>
            </a:r>
            <a:r>
              <a:rPr lang="en-US" altLang="cs-CZ" sz="2600" dirty="0" err="1"/>
              <a:t>rozsah</a:t>
            </a:r>
            <a:r>
              <a:rPr lang="en-US" altLang="cs-CZ" sz="2600" dirty="0"/>
              <a:t> </a:t>
            </a:r>
            <a:r>
              <a:rPr lang="en-US" altLang="cs-CZ" sz="2600" dirty="0" err="1"/>
              <a:t>služeb</a:t>
            </a:r>
            <a:r>
              <a:rPr lang="en-US" altLang="cs-CZ" sz="2600" dirty="0"/>
              <a:t>, </a:t>
            </a:r>
            <a:r>
              <a:rPr lang="en-US" altLang="cs-CZ" sz="2600" dirty="0" err="1"/>
              <a:t>které</a:t>
            </a:r>
            <a:r>
              <a:rPr lang="en-US" altLang="cs-CZ" sz="2600" dirty="0"/>
              <a:t> </a:t>
            </a:r>
            <a:r>
              <a:rPr lang="en-US" altLang="cs-CZ" sz="2600" dirty="0" err="1"/>
              <a:t>jim</a:t>
            </a:r>
            <a:r>
              <a:rPr lang="en-US" altLang="cs-CZ" sz="2600" dirty="0"/>
              <a:t> </a:t>
            </a:r>
            <a:r>
              <a:rPr lang="cs-CZ" altLang="cs-CZ" sz="2600" dirty="0"/>
              <a:t>smí</a:t>
            </a:r>
            <a:r>
              <a:rPr lang="en-US" altLang="cs-CZ" sz="2600" dirty="0"/>
              <a:t> </a:t>
            </a:r>
            <a:r>
              <a:rPr lang="en-US" altLang="cs-CZ" sz="2600" dirty="0" err="1"/>
              <a:t>centrální</a:t>
            </a:r>
            <a:r>
              <a:rPr lang="en-US" altLang="cs-CZ" sz="2600" dirty="0"/>
              <a:t> </a:t>
            </a:r>
            <a:r>
              <a:rPr lang="en-US" altLang="cs-CZ" sz="2600" dirty="0" err="1"/>
              <a:t>depozitář</a:t>
            </a:r>
            <a:r>
              <a:rPr lang="en-US" altLang="cs-CZ" sz="2600" dirty="0"/>
              <a:t> </a:t>
            </a:r>
            <a:r>
              <a:rPr lang="en-US" altLang="cs-CZ" sz="2600" dirty="0" err="1"/>
              <a:t>poskytovat</a:t>
            </a:r>
            <a:endParaRPr lang="cs-CZ" altLang="cs-CZ" sz="2600" dirty="0"/>
          </a:p>
          <a:p>
            <a:pPr eaLnBrk="1" hangingPunct="1">
              <a:lnSpc>
                <a:spcPct val="80000"/>
              </a:lnSpc>
            </a:pPr>
            <a:endParaRPr lang="cs-CZ" altLang="cs-CZ" sz="2600" dirty="0"/>
          </a:p>
          <a:p>
            <a:pPr eaLnBrk="1" hangingPunct="1">
              <a:lnSpc>
                <a:spcPct val="80000"/>
              </a:lnSpc>
            </a:pPr>
            <a:r>
              <a:rPr lang="en-US" altLang="cs-CZ" sz="2600" dirty="0"/>
              <a:t>CDCP</a:t>
            </a:r>
            <a:r>
              <a:rPr lang="cs-CZ" altLang="cs-CZ" sz="2600" dirty="0"/>
              <a:t> vede</a:t>
            </a:r>
            <a:r>
              <a:rPr lang="en-US" altLang="cs-CZ" sz="2600" dirty="0"/>
              <a:t> </a:t>
            </a:r>
            <a:r>
              <a:rPr lang="en-US" altLang="cs-CZ" sz="2600" dirty="0" err="1"/>
              <a:t>přibližně</a:t>
            </a:r>
            <a:r>
              <a:rPr lang="en-US" altLang="cs-CZ" sz="2600" dirty="0"/>
              <a:t> 1</a:t>
            </a:r>
            <a:r>
              <a:rPr lang="cs-CZ" altLang="cs-CZ" sz="2600" dirty="0"/>
              <a:t>,5 mil</a:t>
            </a:r>
            <a:r>
              <a:rPr lang="en-US" altLang="cs-CZ" sz="2600" dirty="0"/>
              <a:t>. </a:t>
            </a:r>
            <a:r>
              <a:rPr lang="en-US" altLang="cs-CZ" sz="2600" dirty="0" err="1"/>
              <a:t>nezařazených</a:t>
            </a:r>
            <a:r>
              <a:rPr lang="en-US" altLang="cs-CZ" sz="2600" dirty="0"/>
              <a:t> </a:t>
            </a:r>
            <a:r>
              <a:rPr lang="en-US" altLang="cs-CZ" sz="2600" dirty="0" err="1"/>
              <a:t>majetkových</a:t>
            </a:r>
            <a:r>
              <a:rPr lang="en-US" altLang="cs-CZ" sz="2600" dirty="0"/>
              <a:t> </a:t>
            </a:r>
            <a:r>
              <a:rPr lang="en-US" altLang="cs-CZ" sz="2600" dirty="0" err="1"/>
              <a:t>účtů</a:t>
            </a:r>
            <a:r>
              <a:rPr lang="en-US" altLang="cs-CZ" sz="2600" dirty="0"/>
              <a:t> a </a:t>
            </a:r>
            <a:r>
              <a:rPr lang="en-US" altLang="cs-CZ" sz="2600" dirty="0" err="1"/>
              <a:t>pouze</a:t>
            </a:r>
            <a:r>
              <a:rPr lang="en-US" altLang="cs-CZ" sz="2600" dirty="0"/>
              <a:t> 228 tis. </a:t>
            </a:r>
            <a:r>
              <a:rPr lang="en-US" altLang="cs-CZ" sz="2600" dirty="0" err="1"/>
              <a:t>účtů</a:t>
            </a:r>
            <a:r>
              <a:rPr lang="en-US" altLang="cs-CZ" sz="2600" dirty="0"/>
              <a:t> </a:t>
            </a:r>
            <a:r>
              <a:rPr lang="en-US" altLang="cs-CZ" sz="2600" dirty="0" err="1"/>
              <a:t>zařazených</a:t>
            </a:r>
            <a:r>
              <a:rPr lang="en-US" altLang="cs-CZ" sz="2600" dirty="0"/>
              <a:t> pod </a:t>
            </a:r>
            <a:r>
              <a:rPr lang="en-US" altLang="cs-CZ" sz="2600" dirty="0" err="1"/>
              <a:t>účastníky</a:t>
            </a:r>
            <a:endParaRPr lang="cs-CZ" altLang="cs-CZ" sz="2600" dirty="0"/>
          </a:p>
          <a:p>
            <a:pPr eaLnBrk="1" hangingPunct="1">
              <a:lnSpc>
                <a:spcPct val="80000"/>
              </a:lnSpc>
            </a:pPr>
            <a:endParaRPr lang="cs-CZ" altLang="cs-CZ" sz="2600" dirty="0"/>
          </a:p>
          <a:p>
            <a:pPr eaLnBrk="1" hangingPunct="1">
              <a:lnSpc>
                <a:spcPct val="80000"/>
              </a:lnSpc>
            </a:pPr>
            <a:r>
              <a:rPr lang="cs-CZ" altLang="cs-CZ" sz="2600" dirty="0"/>
              <a:t>j</a:t>
            </a:r>
            <a:r>
              <a:rPr lang="en-US" altLang="cs-CZ" sz="2600" dirty="0" err="1"/>
              <a:t>en</a:t>
            </a:r>
            <a:r>
              <a:rPr lang="en-US" altLang="cs-CZ" sz="2600" dirty="0"/>
              <a:t> pro </a:t>
            </a:r>
            <a:r>
              <a:rPr lang="en-US" altLang="cs-CZ" sz="2600" dirty="0" err="1"/>
              <a:t>akcie</a:t>
            </a:r>
            <a:r>
              <a:rPr lang="en-US" altLang="cs-CZ" sz="2600" dirty="0"/>
              <a:t> </a:t>
            </a:r>
            <a:r>
              <a:rPr lang="en-US" altLang="cs-CZ" sz="2600" dirty="0" err="1"/>
              <a:t>společnosti</a:t>
            </a:r>
            <a:r>
              <a:rPr lang="en-US" altLang="cs-CZ" sz="2600" dirty="0"/>
              <a:t> </a:t>
            </a:r>
            <a:r>
              <a:rPr lang="en-US" altLang="cs-CZ" sz="2600" dirty="0" err="1"/>
              <a:t>Harvardský</a:t>
            </a:r>
            <a:r>
              <a:rPr lang="en-US" altLang="cs-CZ" sz="2600" dirty="0"/>
              <a:t> </a:t>
            </a:r>
            <a:r>
              <a:rPr lang="en-US" altLang="cs-CZ" sz="2600" dirty="0" err="1"/>
              <a:t>průmyslový</a:t>
            </a:r>
            <a:r>
              <a:rPr lang="en-US" altLang="cs-CZ" sz="2600" dirty="0"/>
              <a:t> holding, </a:t>
            </a:r>
            <a:r>
              <a:rPr lang="en-US" altLang="cs-CZ" sz="2600" dirty="0" err="1"/>
              <a:t>a.s.</a:t>
            </a:r>
            <a:r>
              <a:rPr lang="en-US" altLang="cs-CZ" sz="2600" dirty="0"/>
              <a:t>, </a:t>
            </a:r>
            <a:r>
              <a:rPr lang="en-US" altLang="cs-CZ" sz="2600" dirty="0" err="1"/>
              <a:t>využíváno</a:t>
            </a:r>
            <a:r>
              <a:rPr lang="en-US" altLang="cs-CZ" sz="2600" dirty="0"/>
              <a:t> 400 tis. </a:t>
            </a:r>
            <a:r>
              <a:rPr lang="en-US" altLang="cs-CZ" sz="2600" dirty="0" err="1"/>
              <a:t>účtů</a:t>
            </a:r>
            <a:endParaRPr lang="en-US" altLang="cs-CZ" sz="2600" dirty="0"/>
          </a:p>
        </p:txBody>
      </p:sp>
    </p:spTree>
    <p:extLst>
      <p:ext uri="{BB962C8B-B14F-4D97-AF65-F5344CB8AC3E}">
        <p14:creationId xmlns:p14="http://schemas.microsoft.com/office/powerpoint/2010/main" val="187036851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599DC02D-035B-43C4-8DD6-0822A396B05B}"/>
              </a:ext>
            </a:extLst>
          </p:cNvPr>
          <p:cNvSpPr>
            <a:spLocks noGrp="1"/>
          </p:cNvSpPr>
          <p:nvPr>
            <p:ph type="title"/>
          </p:nvPr>
        </p:nvSpPr>
        <p:spPr>
          <a:xfrm>
            <a:off x="720000" y="395926"/>
            <a:ext cx="10997518" cy="603315"/>
          </a:xfrm>
        </p:spPr>
        <p:txBody>
          <a:bodyPr/>
          <a:lstStyle/>
          <a:p>
            <a:pPr eaLnBrk="1" hangingPunct="1"/>
            <a:r>
              <a:rPr lang="cs-CZ" altLang="cs-CZ" dirty="0">
                <a:solidFill>
                  <a:schemeClr val="tx2">
                    <a:lumMod val="60000"/>
                    <a:lumOff val="40000"/>
                  </a:schemeClr>
                </a:solidFill>
              </a:rPr>
              <a:t>Funkcionální pohled na inkorporaci do listiny</a:t>
            </a:r>
            <a:endParaRPr lang="en-US" altLang="cs-CZ" dirty="0">
              <a:solidFill>
                <a:schemeClr val="tx2">
                  <a:lumMod val="60000"/>
                  <a:lumOff val="40000"/>
                </a:schemeClr>
              </a:solidFill>
            </a:endParaRPr>
          </a:p>
        </p:txBody>
      </p:sp>
      <p:sp>
        <p:nvSpPr>
          <p:cNvPr id="25603" name="Rectangle 3">
            <a:extLst>
              <a:ext uri="{FF2B5EF4-FFF2-40B4-BE49-F238E27FC236}">
                <a16:creationId xmlns:a16="http://schemas.microsoft.com/office/drawing/2014/main" id="{C945088C-9B4E-4603-90AE-2219ECA341DA}"/>
              </a:ext>
            </a:extLst>
          </p:cNvPr>
          <p:cNvSpPr>
            <a:spLocks noGrp="1"/>
          </p:cNvSpPr>
          <p:nvPr>
            <p:ph sz="quarter" idx="1"/>
          </p:nvPr>
        </p:nvSpPr>
        <p:spPr>
          <a:xfrm>
            <a:off x="718799" y="999241"/>
            <a:ext cx="10753199" cy="5858759"/>
          </a:xfrm>
        </p:spPr>
        <p:txBody>
          <a:bodyPr/>
          <a:lstStyle/>
          <a:p>
            <a:pPr eaLnBrk="1" hangingPunct="1"/>
            <a:r>
              <a:rPr lang="cs-CZ" altLang="cs-CZ" sz="3600" b="1" dirty="0"/>
              <a:t>Aktivní funkce cenného papíru</a:t>
            </a:r>
          </a:p>
          <a:p>
            <a:pPr lvl="1" eaLnBrk="1" hangingPunct="1"/>
            <a:r>
              <a:rPr lang="cs-CZ" altLang="cs-CZ" sz="2800" dirty="0"/>
              <a:t>Zajištění/utvrzení (kumulace)</a:t>
            </a:r>
          </a:p>
          <a:p>
            <a:pPr lvl="1" eaLnBrk="1" hangingPunct="1"/>
            <a:r>
              <a:rPr lang="cs-CZ" altLang="cs-CZ" sz="2800" dirty="0"/>
              <a:t>Platební funkce</a:t>
            </a:r>
          </a:p>
          <a:p>
            <a:pPr lvl="2" indent="-273050"/>
            <a:r>
              <a:rPr lang="cs-CZ" altLang="cs-CZ" sz="2000" dirty="0"/>
              <a:t>Přímé placení (pro </a:t>
            </a:r>
            <a:r>
              <a:rPr lang="cs-CZ" altLang="cs-CZ" sz="2000" dirty="0" err="1"/>
              <a:t>soluto</a:t>
            </a:r>
            <a:r>
              <a:rPr lang="cs-CZ" altLang="cs-CZ" sz="2000" dirty="0"/>
              <a:t>)</a:t>
            </a:r>
          </a:p>
          <a:p>
            <a:pPr lvl="2" indent="-273050"/>
            <a:r>
              <a:rPr lang="cs-CZ" altLang="cs-CZ" sz="2000" dirty="0"/>
              <a:t>Zprostředkovaná platba (pro </a:t>
            </a:r>
            <a:r>
              <a:rPr lang="cs-CZ" altLang="cs-CZ" sz="2000" dirty="0" err="1"/>
              <a:t>solvendo</a:t>
            </a:r>
            <a:r>
              <a:rPr lang="cs-CZ" altLang="cs-CZ" sz="2000" dirty="0"/>
              <a:t>)</a:t>
            </a:r>
          </a:p>
          <a:p>
            <a:pPr lvl="3" indent="-273050"/>
            <a:r>
              <a:rPr lang="cs-CZ" altLang="cs-CZ" sz="2000" dirty="0"/>
              <a:t>Použil-li dlužník ve shodě se smlouvou jako prostředek placení směnku, nemá vystavení směnky vliv na trvání peněžitého dluhu, </a:t>
            </a:r>
            <a:r>
              <a:rPr lang="cs-CZ" altLang="cs-CZ" sz="2000" b="1" dirty="0"/>
              <a:t>ale věřitel může na dlužníku požadovat plnění dluhu, jen nemohl-li dosáhnout splnění ze směnky</a:t>
            </a:r>
            <a:r>
              <a:rPr lang="cs-CZ" altLang="cs-CZ" sz="2000" dirty="0"/>
              <a:t>; pokud však věřitel splnění dosáhl, považuje se dluh za splněný již vystavením směnky. To platí i tehdy, byl-li otevřen akreditiv, vystaven šek nebo v jiných obdobných případech.</a:t>
            </a:r>
          </a:p>
          <a:p>
            <a:pPr lvl="1" eaLnBrk="1" hangingPunct="1"/>
            <a:r>
              <a:rPr lang="cs-CZ" altLang="cs-CZ" sz="2800" dirty="0"/>
              <a:t>Sankce</a:t>
            </a:r>
          </a:p>
          <a:p>
            <a:pPr eaLnBrk="1" hangingPunct="1"/>
            <a:r>
              <a:rPr lang="cs-CZ" altLang="cs-CZ" sz="3600" b="1" dirty="0"/>
              <a:t>Pasivní funkce</a:t>
            </a:r>
          </a:p>
          <a:p>
            <a:pPr lvl="1" eaLnBrk="1" hangingPunct="1"/>
            <a:r>
              <a:rPr lang="cs-CZ" altLang="cs-CZ" sz="2800" dirty="0"/>
              <a:t>Předmět obchodu</a:t>
            </a:r>
          </a:p>
          <a:p>
            <a:pPr lvl="1" eaLnBrk="1" hangingPunct="1"/>
            <a:r>
              <a:rPr lang="cs-CZ" altLang="cs-CZ" sz="2800" dirty="0"/>
              <a:t>Předmět investice</a:t>
            </a:r>
            <a:endParaRPr lang="en-US" altLang="cs-CZ" sz="2400" i="1"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599DC02D-035B-43C4-8DD6-0822A396B05B}"/>
              </a:ext>
            </a:extLst>
          </p:cNvPr>
          <p:cNvSpPr>
            <a:spLocks noGrp="1"/>
          </p:cNvSpPr>
          <p:nvPr>
            <p:ph type="title"/>
          </p:nvPr>
        </p:nvSpPr>
        <p:spPr>
          <a:xfrm>
            <a:off x="720000" y="395926"/>
            <a:ext cx="10997518" cy="603315"/>
          </a:xfrm>
        </p:spPr>
        <p:txBody>
          <a:bodyPr/>
          <a:lstStyle/>
          <a:p>
            <a:pPr eaLnBrk="1" hangingPunct="1"/>
            <a:r>
              <a:rPr lang="cs-CZ" altLang="cs-CZ" dirty="0">
                <a:solidFill>
                  <a:schemeClr val="tx2">
                    <a:lumMod val="60000"/>
                    <a:lumOff val="40000"/>
                  </a:schemeClr>
                </a:solidFill>
              </a:rPr>
              <a:t>Cenné papíry jako předmět investice - platformy</a:t>
            </a:r>
            <a:endParaRPr lang="en-US" altLang="cs-CZ" dirty="0">
              <a:solidFill>
                <a:schemeClr val="tx2">
                  <a:lumMod val="60000"/>
                  <a:lumOff val="40000"/>
                </a:schemeClr>
              </a:solidFill>
            </a:endParaRPr>
          </a:p>
        </p:txBody>
      </p:sp>
      <p:sp>
        <p:nvSpPr>
          <p:cNvPr id="25603" name="Rectangle 3">
            <a:extLst>
              <a:ext uri="{FF2B5EF4-FFF2-40B4-BE49-F238E27FC236}">
                <a16:creationId xmlns:a16="http://schemas.microsoft.com/office/drawing/2014/main" id="{C945088C-9B4E-4603-90AE-2219ECA341DA}"/>
              </a:ext>
            </a:extLst>
          </p:cNvPr>
          <p:cNvSpPr>
            <a:spLocks noGrp="1"/>
          </p:cNvSpPr>
          <p:nvPr>
            <p:ph sz="quarter" idx="1"/>
          </p:nvPr>
        </p:nvSpPr>
        <p:spPr>
          <a:xfrm>
            <a:off x="718799" y="1074821"/>
            <a:ext cx="10753199" cy="5783179"/>
          </a:xfrm>
        </p:spPr>
        <p:txBody>
          <a:bodyPr/>
          <a:lstStyle/>
          <a:p>
            <a:endParaRPr lang="cs-CZ" sz="2400" b="1" dirty="0"/>
          </a:p>
          <a:p>
            <a:r>
              <a:rPr lang="cs-CZ" sz="2400" b="1" dirty="0"/>
              <a:t>Rizikovost x Likvidita x Výnos</a:t>
            </a:r>
          </a:p>
          <a:p>
            <a:pPr marL="72000" indent="0">
              <a:buNone/>
            </a:pPr>
            <a:endParaRPr lang="cs-CZ" sz="2400" b="1" dirty="0"/>
          </a:p>
          <a:p>
            <a:r>
              <a:rPr lang="cs-CZ" sz="2400" dirty="0"/>
              <a:t>„Obchodní systém“: </a:t>
            </a:r>
            <a:r>
              <a:rPr lang="cs-CZ" sz="2400" i="1" dirty="0"/>
              <a:t>a)</a:t>
            </a:r>
            <a:r>
              <a:rPr lang="cs-CZ" sz="2400" dirty="0"/>
              <a:t> (evropský) </a:t>
            </a:r>
            <a:r>
              <a:rPr lang="cs-CZ" sz="2400" b="1" dirty="0"/>
              <a:t>regulovaný trh</a:t>
            </a:r>
            <a:r>
              <a:rPr lang="cs-CZ" sz="2400" dirty="0"/>
              <a:t>, </a:t>
            </a:r>
            <a:r>
              <a:rPr lang="cs-CZ" sz="2400" i="1" dirty="0"/>
              <a:t>b)</a:t>
            </a:r>
            <a:r>
              <a:rPr lang="cs-CZ" sz="2400" dirty="0"/>
              <a:t> </a:t>
            </a:r>
            <a:r>
              <a:rPr lang="cs-CZ" sz="2400" b="1" dirty="0"/>
              <a:t>mnohostranný obchodní systém</a:t>
            </a:r>
            <a:r>
              <a:rPr lang="cs-CZ" sz="2400" dirty="0"/>
              <a:t> (</a:t>
            </a:r>
            <a:r>
              <a:rPr lang="cs-CZ" sz="2400" dirty="0" err="1"/>
              <a:t>multilateral</a:t>
            </a:r>
            <a:r>
              <a:rPr lang="cs-CZ" sz="2400" dirty="0"/>
              <a:t> </a:t>
            </a:r>
            <a:r>
              <a:rPr lang="cs-CZ" sz="2400" dirty="0" err="1"/>
              <a:t>trading</a:t>
            </a:r>
            <a:r>
              <a:rPr lang="cs-CZ" sz="2400" dirty="0"/>
              <a:t> facility) a </a:t>
            </a:r>
            <a:r>
              <a:rPr lang="cs-CZ" sz="2400" i="1" dirty="0"/>
              <a:t>c)</a:t>
            </a:r>
            <a:r>
              <a:rPr lang="cs-CZ" sz="2400" dirty="0"/>
              <a:t> </a:t>
            </a:r>
            <a:r>
              <a:rPr lang="cs-CZ" sz="2400" b="1" dirty="0"/>
              <a:t>organizovaný obchodní systém</a:t>
            </a:r>
            <a:r>
              <a:rPr lang="cs-CZ" sz="2400" dirty="0"/>
              <a:t>. + systematická internalizace, + tvůrce trhu</a:t>
            </a:r>
          </a:p>
          <a:p>
            <a:r>
              <a:rPr lang="cs-CZ" sz="2400" dirty="0"/>
              <a:t>+ OTC (</a:t>
            </a:r>
            <a:r>
              <a:rPr lang="cs-CZ" sz="2400" dirty="0" err="1"/>
              <a:t>over</a:t>
            </a:r>
            <a:r>
              <a:rPr lang="cs-CZ" sz="2400" dirty="0"/>
              <a:t> </a:t>
            </a:r>
            <a:r>
              <a:rPr lang="cs-CZ" sz="2400" dirty="0" err="1"/>
              <a:t>the</a:t>
            </a:r>
            <a:r>
              <a:rPr lang="cs-CZ" sz="2400" dirty="0"/>
              <a:t> </a:t>
            </a:r>
            <a:r>
              <a:rPr lang="cs-CZ" sz="2400" dirty="0" err="1"/>
              <a:t>counter</a:t>
            </a:r>
            <a:r>
              <a:rPr lang="cs-CZ" sz="2400" dirty="0"/>
              <a:t>)</a:t>
            </a:r>
          </a:p>
          <a:p>
            <a:pPr marL="72000" indent="0" eaLnBrk="1" hangingPunct="1">
              <a:buNone/>
            </a:pPr>
            <a:endParaRPr lang="en-US" altLang="cs-CZ" sz="2400" i="1" dirty="0"/>
          </a:p>
        </p:txBody>
      </p:sp>
    </p:spTree>
    <p:extLst>
      <p:ext uri="{BB962C8B-B14F-4D97-AF65-F5344CB8AC3E}">
        <p14:creationId xmlns:p14="http://schemas.microsoft.com/office/powerpoint/2010/main" val="176674705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599DC02D-035B-43C4-8DD6-0822A396B05B}"/>
              </a:ext>
            </a:extLst>
          </p:cNvPr>
          <p:cNvSpPr>
            <a:spLocks noGrp="1"/>
          </p:cNvSpPr>
          <p:nvPr>
            <p:ph type="title"/>
          </p:nvPr>
        </p:nvSpPr>
        <p:spPr>
          <a:xfrm>
            <a:off x="720000" y="395926"/>
            <a:ext cx="10997518" cy="603315"/>
          </a:xfrm>
        </p:spPr>
        <p:txBody>
          <a:bodyPr/>
          <a:lstStyle/>
          <a:p>
            <a:pPr eaLnBrk="1" hangingPunct="1"/>
            <a:r>
              <a:rPr lang="cs-CZ" altLang="cs-CZ" dirty="0">
                <a:solidFill>
                  <a:schemeClr val="tx2">
                    <a:lumMod val="60000"/>
                    <a:lumOff val="40000"/>
                  </a:schemeClr>
                </a:solidFill>
              </a:rPr>
              <a:t>Dluhopisy, podílové fondy, SICAV a ETF</a:t>
            </a:r>
            <a:endParaRPr lang="en-US" altLang="cs-CZ" dirty="0">
              <a:solidFill>
                <a:schemeClr val="tx2">
                  <a:lumMod val="60000"/>
                  <a:lumOff val="40000"/>
                </a:schemeClr>
              </a:solidFill>
            </a:endParaRPr>
          </a:p>
        </p:txBody>
      </p:sp>
      <p:sp>
        <p:nvSpPr>
          <p:cNvPr id="25603" name="Rectangle 3">
            <a:extLst>
              <a:ext uri="{FF2B5EF4-FFF2-40B4-BE49-F238E27FC236}">
                <a16:creationId xmlns:a16="http://schemas.microsoft.com/office/drawing/2014/main" id="{C945088C-9B4E-4603-90AE-2219ECA341DA}"/>
              </a:ext>
            </a:extLst>
          </p:cNvPr>
          <p:cNvSpPr>
            <a:spLocks noGrp="1"/>
          </p:cNvSpPr>
          <p:nvPr>
            <p:ph sz="quarter" idx="1"/>
          </p:nvPr>
        </p:nvSpPr>
        <p:spPr>
          <a:xfrm>
            <a:off x="208547" y="1074821"/>
            <a:ext cx="11662611" cy="5783179"/>
          </a:xfrm>
        </p:spPr>
        <p:txBody>
          <a:bodyPr/>
          <a:lstStyle/>
          <a:p>
            <a:pPr marL="72000" indent="0" eaLnBrk="1" hangingPunct="1">
              <a:buNone/>
            </a:pPr>
            <a:r>
              <a:rPr lang="cs-CZ" altLang="cs-CZ" sz="1200" b="1" dirty="0">
                <a:latin typeface="+mj-lt"/>
              </a:rPr>
              <a:t>Akcie, Dluhopisy, Certifikáty</a:t>
            </a:r>
          </a:p>
          <a:p>
            <a:pPr marL="72000" indent="0" eaLnBrk="1" hangingPunct="1">
              <a:buNone/>
            </a:pPr>
            <a:endParaRPr lang="cs-CZ" altLang="cs-CZ" sz="1200" b="1" dirty="0">
              <a:latin typeface="+mj-lt"/>
            </a:endParaRPr>
          </a:p>
          <a:p>
            <a:pPr marL="72000" indent="0" eaLnBrk="1" hangingPunct="1">
              <a:buNone/>
            </a:pPr>
            <a:r>
              <a:rPr lang="cs-CZ" altLang="cs-CZ" sz="1200" b="1" dirty="0">
                <a:latin typeface="+mj-lt"/>
              </a:rPr>
              <a:t>Podílové listy: druhy dle odkupu</a:t>
            </a:r>
          </a:p>
          <a:p>
            <a:pPr algn="just"/>
            <a:r>
              <a:rPr lang="cs-CZ" sz="1200" dirty="0">
                <a:solidFill>
                  <a:srgbClr val="000000"/>
                </a:solidFill>
                <a:latin typeface="+mj-lt"/>
              </a:rPr>
              <a:t>§ </a:t>
            </a:r>
            <a:r>
              <a:rPr lang="cs-CZ" sz="1200" b="0" i="0" dirty="0">
                <a:solidFill>
                  <a:srgbClr val="000000"/>
                </a:solidFill>
                <a:effectLst/>
                <a:latin typeface="+mj-lt"/>
              </a:rPr>
              <a:t>128 </a:t>
            </a:r>
            <a:r>
              <a:rPr lang="cs-CZ" sz="1200" b="0" i="0" dirty="0" err="1">
                <a:solidFill>
                  <a:srgbClr val="000000"/>
                </a:solidFill>
                <a:effectLst/>
                <a:latin typeface="+mj-lt"/>
              </a:rPr>
              <a:t>an</a:t>
            </a:r>
            <a:r>
              <a:rPr lang="cs-CZ" sz="1200" b="0" i="0" dirty="0">
                <a:solidFill>
                  <a:srgbClr val="000000"/>
                </a:solidFill>
                <a:effectLst/>
                <a:latin typeface="+mj-lt"/>
              </a:rPr>
              <a:t>. ZISIF: S podílovým listem vydaným otevřeným podílovým fondem je spojeno právo podílníka na jeho odkoupení na účet tohoto fondu. Počet podílových listů, které otevřený podílový fond vydá, není omezen. Podílové listy odkoupením zanikají.</a:t>
            </a:r>
          </a:p>
          <a:p>
            <a:pPr algn="just"/>
            <a:r>
              <a:rPr lang="cs-CZ" sz="1200" b="0" i="0" dirty="0">
                <a:solidFill>
                  <a:srgbClr val="000000"/>
                </a:solidFill>
                <a:effectLst/>
                <a:latin typeface="+mj-lt"/>
              </a:rPr>
              <a:t>S podílovým listem vydaným uzavřeným podílovým fondem není spojeno právo podílníka na jeho odkoupení na účet fondu.</a:t>
            </a:r>
            <a:r>
              <a:rPr lang="cs-CZ" sz="1200" b="1" i="0" dirty="0">
                <a:solidFill>
                  <a:srgbClr val="FF8400"/>
                </a:solidFill>
                <a:effectLst/>
                <a:latin typeface="+mj-lt"/>
              </a:rPr>
              <a:t> </a:t>
            </a:r>
            <a:r>
              <a:rPr lang="cs-CZ" sz="1200" b="0" i="0" dirty="0">
                <a:solidFill>
                  <a:srgbClr val="000000"/>
                </a:solidFill>
                <a:effectLst/>
                <a:latin typeface="+mj-lt"/>
              </a:rPr>
              <a:t>Nerozhodne-li obhospodařovatel uzavřeného podílového fondu vytvořeného na dobu určitou do uplynutí této doby, zda tento podílový fond vstoupí do likvidace nebo se přemění na otevřený podílový fond nebo akciovou společnost s proměnným základním kapitálem, vstoupí podílový fond po uplynutí této doby do likvidace. Možnost „okének“ pro odkup (srov. § 146 ZISF).</a:t>
            </a:r>
          </a:p>
          <a:p>
            <a:pPr algn="just"/>
            <a:endParaRPr lang="cs-CZ" sz="1200" dirty="0">
              <a:solidFill>
                <a:srgbClr val="000000"/>
              </a:solidFill>
              <a:latin typeface="+mj-lt"/>
            </a:endParaRPr>
          </a:p>
          <a:p>
            <a:pPr algn="l"/>
            <a:r>
              <a:rPr lang="cs-CZ" sz="1200" b="1" i="0" dirty="0">
                <a:solidFill>
                  <a:srgbClr val="17223B"/>
                </a:solidFill>
                <a:effectLst/>
                <a:latin typeface="+mj-lt"/>
              </a:rPr>
              <a:t>SICAV = akciová společnost s proměnným základním kapitálem</a:t>
            </a:r>
            <a:endParaRPr lang="cs-CZ" sz="1200" b="0" i="0" dirty="0">
              <a:solidFill>
                <a:srgbClr val="17223B"/>
              </a:solidFill>
              <a:effectLst/>
              <a:latin typeface="+mj-lt"/>
            </a:endParaRPr>
          </a:p>
          <a:p>
            <a:pPr algn="l"/>
            <a:r>
              <a:rPr lang="cs-CZ" sz="1200" b="0" i="0" dirty="0">
                <a:solidFill>
                  <a:srgbClr val="17223B"/>
                </a:solidFill>
                <a:effectLst/>
                <a:latin typeface="+mj-lt"/>
              </a:rPr>
              <a:t>„</a:t>
            </a:r>
            <a:r>
              <a:rPr lang="cs-CZ" sz="1200" b="0" i="0" dirty="0" err="1">
                <a:solidFill>
                  <a:srgbClr val="17223B"/>
                </a:solidFill>
                <a:effectLst/>
                <a:latin typeface="+mj-lt"/>
              </a:rPr>
              <a:t>Société</a:t>
            </a:r>
            <a:r>
              <a:rPr lang="cs-CZ" sz="1200" b="0" i="0" dirty="0">
                <a:solidFill>
                  <a:srgbClr val="17223B"/>
                </a:solidFill>
                <a:effectLst/>
                <a:latin typeface="+mj-lt"/>
              </a:rPr>
              <a:t> </a:t>
            </a:r>
            <a:r>
              <a:rPr lang="cs-CZ" sz="1200" b="0" i="0" dirty="0" err="1">
                <a:solidFill>
                  <a:srgbClr val="17223B"/>
                </a:solidFill>
                <a:effectLst/>
                <a:latin typeface="+mj-lt"/>
              </a:rPr>
              <a:t>d’investissement</a:t>
            </a:r>
            <a:r>
              <a:rPr lang="cs-CZ" sz="1200" b="0" i="0" dirty="0">
                <a:solidFill>
                  <a:srgbClr val="17223B"/>
                </a:solidFill>
                <a:effectLst/>
                <a:latin typeface="+mj-lt"/>
              </a:rPr>
              <a:t> à </a:t>
            </a:r>
            <a:r>
              <a:rPr lang="cs-CZ" sz="1200" b="0" i="0" dirty="0" err="1">
                <a:solidFill>
                  <a:srgbClr val="17223B"/>
                </a:solidFill>
                <a:effectLst/>
                <a:latin typeface="+mj-lt"/>
              </a:rPr>
              <a:t>Capital</a:t>
            </a:r>
            <a:r>
              <a:rPr lang="cs-CZ" sz="1200" b="0" i="0" dirty="0">
                <a:solidFill>
                  <a:srgbClr val="17223B"/>
                </a:solidFill>
                <a:effectLst/>
                <a:latin typeface="+mj-lt"/>
              </a:rPr>
              <a:t> </a:t>
            </a:r>
            <a:r>
              <a:rPr lang="cs-CZ" sz="1200" b="0" i="0" dirty="0" err="1">
                <a:solidFill>
                  <a:srgbClr val="17223B"/>
                </a:solidFill>
                <a:effectLst/>
                <a:latin typeface="+mj-lt"/>
              </a:rPr>
              <a:t>Variable</a:t>
            </a:r>
            <a:r>
              <a:rPr lang="cs-CZ" sz="1200" b="0" i="0" dirty="0">
                <a:solidFill>
                  <a:srgbClr val="17223B"/>
                </a:solidFill>
                <a:effectLst/>
                <a:latin typeface="+mj-lt"/>
              </a:rPr>
              <a:t>“. Hybrid a.s. a fondu, Minimální výše zapisovaného základního kapitálu 1 Kč. Zbytek kapitálu je „proměnný“, není v rejstříku „vidět“.</a:t>
            </a:r>
          </a:p>
          <a:p>
            <a:pPr algn="l"/>
            <a:r>
              <a:rPr lang="cs-CZ" sz="1200" dirty="0">
                <a:solidFill>
                  <a:srgbClr val="17223B"/>
                </a:solidFill>
                <a:latin typeface="+mj-lt"/>
              </a:rPr>
              <a:t>2 </a:t>
            </a:r>
            <a:r>
              <a:rPr lang="cs-CZ" sz="1200" b="0" i="0" dirty="0">
                <a:solidFill>
                  <a:srgbClr val="17223B"/>
                </a:solidFill>
                <a:effectLst/>
                <a:latin typeface="+mj-lt"/>
              </a:rPr>
              <a:t>modely fungování: </a:t>
            </a:r>
            <a:r>
              <a:rPr lang="cs-CZ" sz="1200" i="0" dirty="0">
                <a:solidFill>
                  <a:srgbClr val="17223B"/>
                </a:solidFill>
                <a:effectLst/>
                <a:latin typeface="+mj-lt"/>
              </a:rPr>
              <a:t>nesamosprávný SICAV, který není oprávněn sám vykonávat investiční činnost. obhospodařování a administraci provádí určená investiční společnost; samosprávný SICAV je na rozdíl od nesamosprávného na základě povolení ČNB oprávněn sám se obhospodařovat + vykonávat administraci. </a:t>
            </a:r>
          </a:p>
          <a:p>
            <a:pPr algn="l"/>
            <a:r>
              <a:rPr lang="cs-CZ" sz="1200" i="0" dirty="0">
                <a:solidFill>
                  <a:srgbClr val="17223B"/>
                </a:solidFill>
                <a:effectLst/>
                <a:latin typeface="+mj-lt"/>
              </a:rPr>
              <a:t>Dva druhy akcií: akcie zakladatelské, ovládání společnosti vlastníky, „vlastnické“ akcie, inkorporují právo na ovládání společnosti, právo na podíl na zisku a na likvidačním zůstatku;  akcie investiční, které jsou „odpojeny“ od práv spojených s ovládáním společnosti. Jde o podíl investora na fondu a je s nimi spojeno pouze právo na jejich odkoupení. Obdoba podílových listů</a:t>
            </a:r>
          </a:p>
          <a:p>
            <a:pPr marL="72000" indent="0" algn="just">
              <a:buNone/>
            </a:pPr>
            <a:endParaRPr lang="cs-CZ" sz="1200" dirty="0">
              <a:solidFill>
                <a:srgbClr val="000000"/>
              </a:solidFill>
              <a:latin typeface="+mj-lt"/>
            </a:endParaRPr>
          </a:p>
          <a:p>
            <a:pPr algn="just"/>
            <a:r>
              <a:rPr lang="cs-CZ" sz="1200" b="1" dirty="0">
                <a:solidFill>
                  <a:srgbClr val="000000"/>
                </a:solidFill>
                <a:latin typeface="+mj-lt"/>
              </a:rPr>
              <a:t>ETF - </a:t>
            </a:r>
            <a:r>
              <a:rPr lang="cs-CZ" sz="1200" b="1" i="0" dirty="0">
                <a:solidFill>
                  <a:srgbClr val="000046"/>
                </a:solidFill>
                <a:effectLst/>
                <a:latin typeface="+mj-lt"/>
              </a:rPr>
              <a:t>Exchange </a:t>
            </a:r>
            <a:r>
              <a:rPr lang="cs-CZ" sz="1200" b="1" i="0" dirty="0" err="1">
                <a:solidFill>
                  <a:srgbClr val="000046"/>
                </a:solidFill>
                <a:effectLst/>
                <a:latin typeface="+mj-lt"/>
              </a:rPr>
              <a:t>Traded</a:t>
            </a:r>
            <a:r>
              <a:rPr lang="cs-CZ" sz="1200" b="1" i="0" dirty="0">
                <a:solidFill>
                  <a:srgbClr val="000046"/>
                </a:solidFill>
                <a:effectLst/>
                <a:latin typeface="+mj-lt"/>
              </a:rPr>
              <a:t> </a:t>
            </a:r>
            <a:r>
              <a:rPr lang="cs-CZ" sz="1200" b="1" i="0" dirty="0" err="1">
                <a:solidFill>
                  <a:srgbClr val="000046"/>
                </a:solidFill>
                <a:effectLst/>
                <a:latin typeface="+mj-lt"/>
              </a:rPr>
              <a:t>Funds</a:t>
            </a:r>
            <a:endParaRPr lang="cs-CZ" sz="1200" dirty="0">
              <a:solidFill>
                <a:srgbClr val="000000"/>
              </a:solidFill>
              <a:latin typeface="+mj-lt"/>
            </a:endParaRPr>
          </a:p>
          <a:p>
            <a:pPr algn="just"/>
            <a:r>
              <a:rPr lang="cs-CZ" sz="1200" b="0" i="0" dirty="0">
                <a:solidFill>
                  <a:srgbClr val="000046"/>
                </a:solidFill>
                <a:effectLst/>
                <a:latin typeface="+mj-lt"/>
              </a:rPr>
              <a:t> (ETF), „burzovně obchodované fondy“ - fondy, které na rozdíl od klasických otevřených podílových fondů vydaly své akcie, se kterými se obchoduje na burzách jako s běžnými akciemi.</a:t>
            </a:r>
            <a:endParaRPr lang="cs-CZ" sz="1200" b="0" i="0" dirty="0">
              <a:solidFill>
                <a:srgbClr val="000000"/>
              </a:solidFill>
              <a:effectLst/>
              <a:latin typeface="+mj-lt"/>
            </a:endParaRPr>
          </a:p>
          <a:p>
            <a:pPr algn="just"/>
            <a:endParaRPr lang="cs-CZ" sz="1800" b="0" i="0" dirty="0">
              <a:solidFill>
                <a:srgbClr val="000000"/>
              </a:solidFill>
              <a:effectLst/>
              <a:latin typeface="Arial" panose="020B0604020202020204" pitchFamily="34" charset="0"/>
            </a:endParaRPr>
          </a:p>
          <a:p>
            <a:pPr marL="72000" indent="0" eaLnBrk="1" hangingPunct="1">
              <a:buNone/>
            </a:pPr>
            <a:endParaRPr lang="en-US" altLang="cs-CZ" sz="2400" i="1" dirty="0"/>
          </a:p>
        </p:txBody>
      </p:sp>
    </p:spTree>
    <p:extLst>
      <p:ext uri="{BB962C8B-B14F-4D97-AF65-F5344CB8AC3E}">
        <p14:creationId xmlns:p14="http://schemas.microsoft.com/office/powerpoint/2010/main" val="366978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329B627F-7C01-4108-B8C7-5D0076055359}"/>
              </a:ext>
            </a:extLst>
          </p:cNvPr>
          <p:cNvSpPr>
            <a:spLocks noGrp="1"/>
          </p:cNvSpPr>
          <p:nvPr>
            <p:ph type="title"/>
          </p:nvPr>
        </p:nvSpPr>
        <p:spPr>
          <a:xfrm>
            <a:off x="720000" y="216816"/>
            <a:ext cx="10753200" cy="461914"/>
          </a:xfrm>
        </p:spPr>
        <p:txBody>
          <a:bodyPr/>
          <a:lstStyle/>
          <a:p>
            <a:pPr eaLnBrk="1" hangingPunct="1"/>
            <a:r>
              <a:rPr lang="cs-CZ" altLang="cs-CZ" dirty="0">
                <a:solidFill>
                  <a:schemeClr val="tx2">
                    <a:lumMod val="60000"/>
                    <a:lumOff val="40000"/>
                  </a:schemeClr>
                </a:solidFill>
              </a:rPr>
              <a:t>Závěry úvah k definici CP</a:t>
            </a:r>
            <a:endParaRPr lang="en-US" altLang="cs-CZ" dirty="0">
              <a:solidFill>
                <a:schemeClr val="tx2">
                  <a:lumMod val="60000"/>
                  <a:lumOff val="40000"/>
                </a:schemeClr>
              </a:solidFill>
            </a:endParaRPr>
          </a:p>
        </p:txBody>
      </p:sp>
      <p:sp>
        <p:nvSpPr>
          <p:cNvPr id="31747" name="Rectangle 3">
            <a:extLst>
              <a:ext uri="{FF2B5EF4-FFF2-40B4-BE49-F238E27FC236}">
                <a16:creationId xmlns:a16="http://schemas.microsoft.com/office/drawing/2014/main" id="{FA0D927E-5BC0-49D2-B360-3F9EA96381D1}"/>
              </a:ext>
            </a:extLst>
          </p:cNvPr>
          <p:cNvSpPr>
            <a:spLocks noGrp="1" noChangeArrowheads="1"/>
          </p:cNvSpPr>
          <p:nvPr>
            <p:ph sz="quarter" idx="1"/>
          </p:nvPr>
        </p:nvSpPr>
        <p:spPr>
          <a:xfrm>
            <a:off x="320512" y="904974"/>
            <a:ext cx="11519554" cy="6165129"/>
          </a:xfrm>
        </p:spPr>
        <p:txBody>
          <a:bodyPr>
            <a:normAutofit fontScale="32500" lnSpcReduction="20000"/>
          </a:bodyPr>
          <a:lstStyle/>
          <a:p>
            <a:pPr marL="274320" indent="-274320">
              <a:spcAft>
                <a:spcPts val="0"/>
              </a:spcAft>
              <a:buFont typeface="Wingdings 3"/>
              <a:buChar char=""/>
              <a:defRPr/>
            </a:pPr>
            <a:r>
              <a:rPr lang="cs-CZ" altLang="cs-CZ" sz="7400" dirty="0"/>
              <a:t>Legální definici (§ 514 OZ) modifikace převodní normou u CP na jméno</a:t>
            </a:r>
          </a:p>
          <a:p>
            <a:pPr marL="274320" indent="-274320">
              <a:spcAft>
                <a:spcPts val="0"/>
              </a:spcAft>
              <a:buFont typeface="Wingdings 3"/>
              <a:buChar char=""/>
              <a:defRPr/>
            </a:pPr>
            <a:r>
              <a:rPr lang="cs-CZ" altLang="cs-CZ" sz="7400" dirty="0"/>
              <a:t>CP lze tedy extenzivně definovat jako listinu,</a:t>
            </a:r>
            <a:r>
              <a:rPr lang="cs-CZ" sz="7400" dirty="0"/>
              <a:t> se kterou je soukromé majetkové právo spojeno takovým způsobem, že je po vydání cenného papíru </a:t>
            </a:r>
            <a:r>
              <a:rPr lang="cs-CZ" sz="7400" b="1" dirty="0"/>
              <a:t>nelze vykonat bez jeho předložení.</a:t>
            </a:r>
          </a:p>
          <a:p>
            <a:pPr marL="274320" indent="-274320">
              <a:spcAft>
                <a:spcPts val="0"/>
              </a:spcAft>
              <a:buFont typeface="Wingdings 3"/>
              <a:buChar char=""/>
              <a:defRPr/>
            </a:pPr>
            <a:r>
              <a:rPr lang="cs-CZ" sz="7400" dirty="0"/>
              <a:t>Tzv. širším pojetím cenného papíru, které zahrnuje i CP nedokonalé (</a:t>
            </a:r>
            <a:r>
              <a:rPr lang="cs-CZ" sz="7400" dirty="0" err="1"/>
              <a:t>rektapapíry</a:t>
            </a:r>
            <a:r>
              <a:rPr lang="cs-CZ" sz="7400" dirty="0"/>
              <a:t>).</a:t>
            </a:r>
          </a:p>
          <a:p>
            <a:pPr marL="274320" indent="-274320">
              <a:spcAft>
                <a:spcPts val="0"/>
              </a:spcAft>
              <a:buFont typeface="Wingdings 3"/>
              <a:buChar char=""/>
              <a:defRPr/>
            </a:pPr>
            <a:r>
              <a:rPr lang="cs-CZ" altLang="cs-CZ" sz="7400" dirty="0"/>
              <a:t>Užší koncept CP (E. </a:t>
            </a:r>
            <a:r>
              <a:rPr lang="cs-CZ" altLang="cs-CZ" sz="7400" dirty="0" err="1"/>
              <a:t>Ulmer</a:t>
            </a:r>
            <a:r>
              <a:rPr lang="cs-CZ" altLang="cs-CZ" sz="7400" dirty="0"/>
              <a:t>, L. </a:t>
            </a:r>
            <a:r>
              <a:rPr lang="cs-CZ" altLang="cs-CZ" sz="7400" dirty="0" err="1"/>
              <a:t>Raiser</a:t>
            </a:r>
            <a:r>
              <a:rPr lang="cs-CZ" altLang="cs-CZ" sz="7400" dirty="0"/>
              <a:t>)</a:t>
            </a:r>
          </a:p>
          <a:p>
            <a:pPr marL="598320" lvl="1" indent="-274320">
              <a:spcAft>
                <a:spcPts val="0"/>
              </a:spcAft>
              <a:buFont typeface="Wingdings 3"/>
              <a:buChar char=""/>
              <a:defRPr/>
            </a:pPr>
            <a:r>
              <a:rPr lang="cs-CZ" altLang="cs-CZ" sz="7400" dirty="0"/>
              <a:t>Inkorporace práva („zvěcnění“),  </a:t>
            </a:r>
            <a:r>
              <a:rPr lang="cs-CZ" altLang="cs-CZ" sz="7400" i="1" dirty="0" err="1"/>
              <a:t>Versachlichung</a:t>
            </a:r>
            <a:r>
              <a:rPr lang="cs-CZ" altLang="cs-CZ" sz="7400" i="1" dirty="0"/>
              <a:t> des </a:t>
            </a:r>
            <a:r>
              <a:rPr lang="cs-CZ" altLang="cs-CZ" sz="7400" i="1" dirty="0" err="1"/>
              <a:t>Rechts</a:t>
            </a:r>
            <a:endParaRPr lang="cs-CZ" altLang="cs-CZ" sz="7400" i="1" dirty="0"/>
          </a:p>
          <a:p>
            <a:pPr marL="598320" lvl="1" indent="-274320">
              <a:spcAft>
                <a:spcPts val="0"/>
              </a:spcAft>
              <a:buFont typeface="Wingdings 3"/>
              <a:buChar char=""/>
              <a:defRPr/>
            </a:pPr>
            <a:r>
              <a:rPr lang="cs-CZ" altLang="cs-CZ" sz="7400" dirty="0">
                <a:solidFill>
                  <a:schemeClr val="bg1"/>
                </a:solidFill>
                <a:highlight>
                  <a:srgbClr val="000000"/>
                </a:highlight>
              </a:rPr>
              <a:t>Rozhodujícím kritériem je převod – bez listiny není možný</a:t>
            </a:r>
            <a:endParaRPr lang="cs-CZ" altLang="cs-CZ" sz="7400" dirty="0"/>
          </a:p>
          <a:p>
            <a:pPr marL="598320" lvl="1" indent="-274320">
              <a:spcAft>
                <a:spcPts val="0"/>
              </a:spcAft>
              <a:buFont typeface="Wingdings 3"/>
              <a:buChar char=""/>
              <a:defRPr/>
            </a:pPr>
            <a:r>
              <a:rPr lang="cs-CZ" altLang="cs-CZ" sz="7400" dirty="0"/>
              <a:t>Právo „odpojena od osoby“, podřízena věcnému právu (právo z listiny kráčí za právem k listině), CP jen ty „dokonalé“ (na řad, na doručitele)</a:t>
            </a:r>
          </a:p>
          <a:p>
            <a:pPr marL="274320" indent="-274320">
              <a:spcAft>
                <a:spcPts val="0"/>
              </a:spcAft>
              <a:buFont typeface="Wingdings 3"/>
              <a:buChar char=""/>
              <a:defRPr/>
            </a:pPr>
            <a:r>
              <a:rPr lang="cs-CZ" altLang="cs-CZ" sz="7400" dirty="0"/>
              <a:t>Širší koncept CP</a:t>
            </a:r>
          </a:p>
          <a:p>
            <a:pPr marL="598320" lvl="1" indent="-274320">
              <a:spcAft>
                <a:spcPts val="0"/>
              </a:spcAft>
              <a:buFont typeface="Wingdings 3"/>
              <a:buChar char=""/>
              <a:defRPr/>
            </a:pPr>
            <a:r>
              <a:rPr lang="cs-CZ" altLang="cs-CZ" sz="7400" dirty="0">
                <a:solidFill>
                  <a:schemeClr val="bg1"/>
                </a:solidFill>
                <a:highlight>
                  <a:srgbClr val="000000"/>
                </a:highlight>
              </a:rPr>
              <a:t>Rozhodujícím kritériem je nutnost předložení listiny při uplatnění práv</a:t>
            </a:r>
          </a:p>
          <a:p>
            <a:pPr marL="598320" lvl="1" indent="-274320">
              <a:spcAft>
                <a:spcPts val="0"/>
              </a:spcAft>
              <a:buFont typeface="Wingdings 3"/>
              <a:buChar char=""/>
              <a:defRPr/>
            </a:pPr>
            <a:r>
              <a:rPr lang="cs-CZ" altLang="cs-CZ" sz="7400" dirty="0"/>
              <a:t>Převod tedy možný i bez listiny, listina je ovšem potřeba k legitimaci</a:t>
            </a:r>
          </a:p>
          <a:p>
            <a:pPr marL="598320" lvl="1" indent="-274320">
              <a:spcAft>
                <a:spcPts val="0"/>
              </a:spcAft>
              <a:buFont typeface="Wingdings 3"/>
              <a:buChar char=""/>
              <a:defRPr/>
            </a:pPr>
            <a:r>
              <a:rPr lang="cs-CZ" altLang="cs-CZ" sz="7400" dirty="0"/>
              <a:t>CP dokonalé i nedokonalé</a:t>
            </a:r>
          </a:p>
          <a:p>
            <a:pPr marL="274320" indent="-274320">
              <a:spcAft>
                <a:spcPts val="0"/>
              </a:spcAft>
              <a:buFont typeface="Wingdings 3"/>
              <a:buChar char=""/>
              <a:defRPr/>
            </a:pPr>
            <a:r>
              <a:rPr lang="cs-CZ" altLang="cs-CZ" sz="2000" dirty="0"/>
              <a:t>			</a:t>
            </a:r>
          </a:p>
          <a:p>
            <a:pPr marL="274320" indent="-274320" algn="just" fontAlgn="auto">
              <a:spcAft>
                <a:spcPts val="0"/>
              </a:spcAft>
              <a:buNone/>
              <a:defRPr/>
            </a:pPr>
            <a:endParaRPr lang="cs-CZ" altLang="cs-CZ" sz="2000" dirty="0"/>
          </a:p>
          <a:p>
            <a:pPr marL="274320" indent="-274320" algn="just" fontAlgn="auto">
              <a:spcAft>
                <a:spcPts val="0"/>
              </a:spcAft>
              <a:buNone/>
              <a:defRPr/>
            </a:pPr>
            <a:r>
              <a:rPr lang="cs-CZ" altLang="cs-CZ" sz="2000" dirty="0"/>
              <a:t>	</a:t>
            </a:r>
          </a:p>
          <a:p>
            <a:pPr marL="274320" indent="-274320" algn="just" fontAlgn="auto">
              <a:spcAft>
                <a:spcPts val="0"/>
              </a:spcAft>
              <a:buNone/>
              <a:defRPr/>
            </a:pPr>
            <a:r>
              <a:rPr lang="cs-CZ" altLang="cs-CZ" sz="2000" dirty="0"/>
              <a:t>						</a:t>
            </a:r>
            <a:endParaRPr lang="cs-CZ" altLang="cs-CZ" dirty="0">
              <a:solidFill>
                <a:schemeClr val="bg1"/>
              </a:solidFill>
            </a:endParaRPr>
          </a:p>
          <a:p>
            <a:pPr marL="274320" indent="-274320" algn="just" fontAlgn="auto">
              <a:spcAft>
                <a:spcPts val="0"/>
              </a:spcAft>
              <a:buNone/>
              <a:defRPr/>
            </a:pPr>
            <a:endParaRPr lang="cs-CZ" altLang="cs-CZ" dirty="0">
              <a:solidFill>
                <a:schemeClr val="bg1"/>
              </a:solidFill>
            </a:endParaRPr>
          </a:p>
          <a:p>
            <a:pPr marL="274320" indent="-274320" fontAlgn="auto">
              <a:spcAft>
                <a:spcPts val="0"/>
              </a:spcAft>
              <a:buNone/>
              <a:defRPr/>
            </a:pPr>
            <a:endParaRPr lang="en-US" altLang="cs-CZ" i="1" dirty="0"/>
          </a:p>
        </p:txBody>
      </p:sp>
    </p:spTree>
    <p:extLst>
      <p:ext uri="{BB962C8B-B14F-4D97-AF65-F5344CB8AC3E}">
        <p14:creationId xmlns:p14="http://schemas.microsoft.com/office/powerpoint/2010/main" val="397470589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31FA4C49-2764-4FA8-8107-7518E1A54143}"/>
              </a:ext>
            </a:extLst>
          </p:cNvPr>
          <p:cNvSpPr>
            <a:spLocks noGrp="1"/>
          </p:cNvSpPr>
          <p:nvPr>
            <p:ph type="ftr" sz="quarter" idx="10"/>
          </p:nvPr>
        </p:nvSpPr>
        <p:spPr/>
        <p:txBody>
          <a:bodyPr/>
          <a:lstStyle/>
          <a:p>
            <a:r>
              <a:rPr lang="cs-CZ"/>
              <a:t>Definujte zápatí - název prezentace / pracoviště</a:t>
            </a:r>
            <a:endParaRPr lang="cs-CZ" dirty="0"/>
          </a:p>
        </p:txBody>
      </p:sp>
      <p:sp>
        <p:nvSpPr>
          <p:cNvPr id="3" name="Zástupný symbol pro číslo snímku 2">
            <a:extLst>
              <a:ext uri="{FF2B5EF4-FFF2-40B4-BE49-F238E27FC236}">
                <a16:creationId xmlns:a16="http://schemas.microsoft.com/office/drawing/2014/main" id="{E77753E4-7B33-45EC-8A72-74470EE116D6}"/>
              </a:ext>
            </a:extLst>
          </p:cNvPr>
          <p:cNvSpPr>
            <a:spLocks noGrp="1"/>
          </p:cNvSpPr>
          <p:nvPr>
            <p:ph type="sldNum" sz="quarter" idx="11"/>
          </p:nvPr>
        </p:nvSpPr>
        <p:spPr/>
        <p:txBody>
          <a:bodyPr/>
          <a:lstStyle/>
          <a:p>
            <a:fld id="{0970407D-EE58-4A0B-824B-1D3AE42DD9CF}" type="slidenum">
              <a:rPr lang="cs-CZ" altLang="cs-CZ" smtClean="0"/>
              <a:pPr/>
              <a:t>90</a:t>
            </a:fld>
            <a:endParaRPr lang="cs-CZ" altLang="cs-CZ" dirty="0"/>
          </a:p>
        </p:txBody>
      </p:sp>
      <p:sp>
        <p:nvSpPr>
          <p:cNvPr id="4" name="Nadpis 3">
            <a:extLst>
              <a:ext uri="{FF2B5EF4-FFF2-40B4-BE49-F238E27FC236}">
                <a16:creationId xmlns:a16="http://schemas.microsoft.com/office/drawing/2014/main" id="{629B3888-E2B7-4E92-8307-A802DD65FED4}"/>
              </a:ext>
            </a:extLst>
          </p:cNvPr>
          <p:cNvSpPr>
            <a:spLocks noGrp="1"/>
          </p:cNvSpPr>
          <p:nvPr>
            <p:ph type="title"/>
          </p:nvPr>
        </p:nvSpPr>
        <p:spPr/>
        <p:txBody>
          <a:bodyPr/>
          <a:lstStyle/>
          <a:p>
            <a:r>
              <a:rPr lang="cs-CZ" dirty="0"/>
              <a:t>Emisní teorie</a:t>
            </a:r>
          </a:p>
        </p:txBody>
      </p:sp>
      <p:sp>
        <p:nvSpPr>
          <p:cNvPr id="5" name="Zástupný symbol pro obsah 4">
            <a:extLst>
              <a:ext uri="{FF2B5EF4-FFF2-40B4-BE49-F238E27FC236}">
                <a16:creationId xmlns:a16="http://schemas.microsoft.com/office/drawing/2014/main" id="{A69DC5F7-831E-4F43-AAAE-2381261BB8DA}"/>
              </a:ext>
            </a:extLst>
          </p:cNvPr>
          <p:cNvSpPr>
            <a:spLocks noGrp="1"/>
          </p:cNvSpPr>
          <p:nvPr>
            <p:ph idx="1"/>
          </p:nvPr>
        </p:nvSpPr>
        <p:spPr>
          <a:xfrm>
            <a:off x="720000" y="1395663"/>
            <a:ext cx="10950632" cy="4436337"/>
          </a:xfrm>
        </p:spPr>
        <p:txBody>
          <a:bodyPr/>
          <a:lstStyle/>
          <a:p>
            <a:r>
              <a:rPr lang="cs-CZ" altLang="cs-CZ" dirty="0"/>
              <a:t>Kreační teorie</a:t>
            </a:r>
          </a:p>
          <a:p>
            <a:r>
              <a:rPr lang="cs-CZ" altLang="cs-CZ" dirty="0"/>
              <a:t>Smluvní teorie</a:t>
            </a:r>
          </a:p>
          <a:p>
            <a:r>
              <a:rPr lang="cs-CZ" altLang="cs-CZ" b="1" dirty="0"/>
              <a:t>Teorie domnělých práv</a:t>
            </a:r>
          </a:p>
          <a:p>
            <a:pPr lvl="1"/>
            <a:r>
              <a:rPr lang="cs-CZ" altLang="cs-CZ" dirty="0"/>
              <a:t>Integrace kreační a smluvní teorie</a:t>
            </a:r>
          </a:p>
          <a:p>
            <a:pPr lvl="1"/>
            <a:r>
              <a:rPr lang="cs-CZ" altLang="cs-CZ" dirty="0"/>
              <a:t>Dominující v současné doktríně</a:t>
            </a:r>
          </a:p>
          <a:p>
            <a:pPr>
              <a:buNone/>
            </a:pPr>
            <a:r>
              <a:rPr lang="cs-CZ" altLang="cs-CZ" sz="2400" dirty="0"/>
              <a:t>	Nesprávný náhled NS, podle kterého je </a:t>
            </a:r>
            <a:r>
              <a:rPr lang="cs-CZ" altLang="cs-CZ" sz="2400" i="1" dirty="0"/>
              <a:t>„všeobecně zastáván názor, že kreační teorie ovládá i směnečné jednotné, respektive unifikované zákony, vydané na základě ženevských úmluv z roku 1930“</a:t>
            </a:r>
            <a:r>
              <a:rPr lang="cs-CZ" altLang="cs-CZ" sz="2400" dirty="0"/>
              <a:t> (srov. NS 29 Odo 574/2006)</a:t>
            </a:r>
          </a:p>
          <a:p>
            <a:endParaRPr lang="cs-CZ" dirty="0"/>
          </a:p>
        </p:txBody>
      </p:sp>
    </p:spTree>
    <p:extLst>
      <p:ext uri="{BB962C8B-B14F-4D97-AF65-F5344CB8AC3E}">
        <p14:creationId xmlns:p14="http://schemas.microsoft.com/office/powerpoint/2010/main" val="209495971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64C24E21-1664-41D9-A2EC-2A7D03428CDD}"/>
              </a:ext>
            </a:extLst>
          </p:cNvPr>
          <p:cNvSpPr>
            <a:spLocks noGrp="1"/>
          </p:cNvSpPr>
          <p:nvPr>
            <p:ph type="ftr" sz="quarter" idx="10"/>
          </p:nvPr>
        </p:nvSpPr>
        <p:spPr/>
        <p:txBody>
          <a:bodyPr/>
          <a:lstStyle/>
          <a:p>
            <a:r>
              <a:rPr lang="cs-CZ"/>
              <a:t>Definujte zápatí - název prezentace / pracoviště</a:t>
            </a:r>
            <a:endParaRPr lang="cs-CZ" dirty="0"/>
          </a:p>
        </p:txBody>
      </p:sp>
      <p:sp>
        <p:nvSpPr>
          <p:cNvPr id="3" name="Zástupný symbol pro číslo snímku 2">
            <a:extLst>
              <a:ext uri="{FF2B5EF4-FFF2-40B4-BE49-F238E27FC236}">
                <a16:creationId xmlns:a16="http://schemas.microsoft.com/office/drawing/2014/main" id="{A83F3E3F-105B-450A-B5C5-092FA008A708}"/>
              </a:ext>
            </a:extLst>
          </p:cNvPr>
          <p:cNvSpPr>
            <a:spLocks noGrp="1"/>
          </p:cNvSpPr>
          <p:nvPr>
            <p:ph type="sldNum" sz="quarter" idx="11"/>
          </p:nvPr>
        </p:nvSpPr>
        <p:spPr/>
        <p:txBody>
          <a:bodyPr/>
          <a:lstStyle/>
          <a:p>
            <a:fld id="{0970407D-EE58-4A0B-824B-1D3AE42DD9CF}" type="slidenum">
              <a:rPr lang="cs-CZ" altLang="cs-CZ" smtClean="0"/>
              <a:pPr/>
              <a:t>91</a:t>
            </a:fld>
            <a:endParaRPr lang="cs-CZ" altLang="cs-CZ" dirty="0"/>
          </a:p>
        </p:txBody>
      </p:sp>
      <p:sp>
        <p:nvSpPr>
          <p:cNvPr id="4" name="Nadpis 3">
            <a:extLst>
              <a:ext uri="{FF2B5EF4-FFF2-40B4-BE49-F238E27FC236}">
                <a16:creationId xmlns:a16="http://schemas.microsoft.com/office/drawing/2014/main" id="{CF760BFE-7644-4D2C-88C6-E496A2FB8852}"/>
              </a:ext>
            </a:extLst>
          </p:cNvPr>
          <p:cNvSpPr>
            <a:spLocks noGrp="1"/>
          </p:cNvSpPr>
          <p:nvPr>
            <p:ph type="title"/>
          </p:nvPr>
        </p:nvSpPr>
        <p:spPr/>
        <p:txBody>
          <a:bodyPr/>
          <a:lstStyle/>
          <a:p>
            <a:r>
              <a:rPr lang="cs-CZ" dirty="0"/>
              <a:t>Ochrana </a:t>
            </a:r>
            <a:r>
              <a:rPr lang="cs-CZ" dirty="0" err="1"/>
              <a:t>dobrověrných</a:t>
            </a:r>
            <a:r>
              <a:rPr lang="cs-CZ" dirty="0"/>
              <a:t> nabyvatelů</a:t>
            </a:r>
          </a:p>
        </p:txBody>
      </p:sp>
      <p:sp>
        <p:nvSpPr>
          <p:cNvPr id="5" name="Zástupný symbol pro obsah 4">
            <a:extLst>
              <a:ext uri="{FF2B5EF4-FFF2-40B4-BE49-F238E27FC236}">
                <a16:creationId xmlns:a16="http://schemas.microsoft.com/office/drawing/2014/main" id="{4E69B2FA-61EE-4A48-9009-D8145F38DFA7}"/>
              </a:ext>
            </a:extLst>
          </p:cNvPr>
          <p:cNvSpPr>
            <a:spLocks noGrp="1"/>
          </p:cNvSpPr>
          <p:nvPr>
            <p:ph idx="1"/>
          </p:nvPr>
        </p:nvSpPr>
        <p:spPr/>
        <p:txBody>
          <a:bodyPr/>
          <a:lstStyle/>
          <a:p>
            <a:pPr algn="just"/>
            <a:r>
              <a:rPr lang="cs-CZ" altLang="cs-CZ" dirty="0"/>
              <a:t>§ 521 odst. 1 NOZ</a:t>
            </a:r>
          </a:p>
          <a:p>
            <a:pPr algn="just"/>
            <a:r>
              <a:rPr lang="cs-CZ" altLang="cs-CZ" dirty="0"/>
              <a:t>Byl-li nabyvatel v dobré víře, že nabývá řádně vydaný cenný papír, je vydán i přesto, že nebyly dodrženy náležitosti postupu při vydání cenného papíru nebo že se cenný papír nestal vlastnictvím prvního nabyvatele stanoveným způsobem. </a:t>
            </a:r>
          </a:p>
          <a:p>
            <a:endParaRPr lang="cs-CZ" dirty="0"/>
          </a:p>
        </p:txBody>
      </p:sp>
    </p:spTree>
    <p:extLst>
      <p:ext uri="{BB962C8B-B14F-4D97-AF65-F5344CB8AC3E}">
        <p14:creationId xmlns:p14="http://schemas.microsoft.com/office/powerpoint/2010/main" val="171531083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39EA3F74-B495-4185-86B4-FE4B118F77CE}"/>
              </a:ext>
            </a:extLst>
          </p:cNvPr>
          <p:cNvSpPr>
            <a:spLocks noGrp="1"/>
          </p:cNvSpPr>
          <p:nvPr>
            <p:ph type="ftr" sz="quarter" idx="10"/>
          </p:nvPr>
        </p:nvSpPr>
        <p:spPr/>
        <p:txBody>
          <a:bodyPr/>
          <a:lstStyle/>
          <a:p>
            <a:r>
              <a:rPr lang="cs-CZ"/>
              <a:t>Definujte zápatí - název prezentace / pracoviště</a:t>
            </a:r>
            <a:endParaRPr lang="cs-CZ" dirty="0"/>
          </a:p>
        </p:txBody>
      </p:sp>
      <p:sp>
        <p:nvSpPr>
          <p:cNvPr id="3" name="Zástupný symbol pro číslo snímku 2">
            <a:extLst>
              <a:ext uri="{FF2B5EF4-FFF2-40B4-BE49-F238E27FC236}">
                <a16:creationId xmlns:a16="http://schemas.microsoft.com/office/drawing/2014/main" id="{3C5D19D9-EE1C-4813-BE3B-A7C6903FA2BA}"/>
              </a:ext>
            </a:extLst>
          </p:cNvPr>
          <p:cNvSpPr>
            <a:spLocks noGrp="1"/>
          </p:cNvSpPr>
          <p:nvPr>
            <p:ph type="sldNum" sz="quarter" idx="11"/>
          </p:nvPr>
        </p:nvSpPr>
        <p:spPr/>
        <p:txBody>
          <a:bodyPr/>
          <a:lstStyle/>
          <a:p>
            <a:fld id="{0970407D-EE58-4A0B-824B-1D3AE42DD9CF}" type="slidenum">
              <a:rPr lang="cs-CZ" altLang="cs-CZ" smtClean="0"/>
              <a:pPr/>
              <a:t>92</a:t>
            </a:fld>
            <a:endParaRPr lang="cs-CZ" altLang="cs-CZ" dirty="0"/>
          </a:p>
        </p:txBody>
      </p:sp>
      <p:sp>
        <p:nvSpPr>
          <p:cNvPr id="4" name="Nadpis 3">
            <a:extLst>
              <a:ext uri="{FF2B5EF4-FFF2-40B4-BE49-F238E27FC236}">
                <a16:creationId xmlns:a16="http://schemas.microsoft.com/office/drawing/2014/main" id="{CDABE014-315D-48FC-9052-651D6B4910E7}"/>
              </a:ext>
            </a:extLst>
          </p:cNvPr>
          <p:cNvSpPr>
            <a:spLocks noGrp="1"/>
          </p:cNvSpPr>
          <p:nvPr>
            <p:ph type="title"/>
          </p:nvPr>
        </p:nvSpPr>
        <p:spPr/>
        <p:txBody>
          <a:bodyPr/>
          <a:lstStyle/>
          <a:p>
            <a:r>
              <a:rPr lang="cs-CZ" dirty="0"/>
              <a:t>Základní konstelace vlastní směnky</a:t>
            </a:r>
          </a:p>
        </p:txBody>
      </p:sp>
      <p:sp>
        <p:nvSpPr>
          <p:cNvPr id="5" name="Zástupný symbol pro obsah 4">
            <a:extLst>
              <a:ext uri="{FF2B5EF4-FFF2-40B4-BE49-F238E27FC236}">
                <a16:creationId xmlns:a16="http://schemas.microsoft.com/office/drawing/2014/main" id="{4D635AF3-3E84-4F03-AFE8-34E2ED4CA84E}"/>
              </a:ext>
            </a:extLst>
          </p:cNvPr>
          <p:cNvSpPr>
            <a:spLocks noGrp="1"/>
          </p:cNvSpPr>
          <p:nvPr>
            <p:ph idx="1"/>
          </p:nvPr>
        </p:nvSpPr>
        <p:spPr>
          <a:xfrm>
            <a:off x="3358927" y="3939901"/>
            <a:ext cx="10753200" cy="4139998"/>
          </a:xfrm>
        </p:spPr>
        <p:txBody>
          <a:bodyPr/>
          <a:lstStyle/>
          <a:p>
            <a:endParaRPr lang="cs-CZ" dirty="0"/>
          </a:p>
        </p:txBody>
      </p:sp>
      <p:pic>
        <p:nvPicPr>
          <p:cNvPr id="1026" name="Picture 2" descr="smenka_vlastni_02">
            <a:extLst>
              <a:ext uri="{FF2B5EF4-FFF2-40B4-BE49-F238E27FC236}">
                <a16:creationId xmlns:a16="http://schemas.microsoft.com/office/drawing/2014/main" id="{D7F1AA69-8DDD-419F-B6FF-C48AF928B3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147" y="1853118"/>
            <a:ext cx="9543320" cy="3151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435110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310C52FF-C1AA-499B-8FF8-4D44D4171B7F}"/>
              </a:ext>
            </a:extLst>
          </p:cNvPr>
          <p:cNvSpPr>
            <a:spLocks noGrp="1"/>
          </p:cNvSpPr>
          <p:nvPr>
            <p:ph type="ftr" sz="quarter" idx="10"/>
          </p:nvPr>
        </p:nvSpPr>
        <p:spPr/>
        <p:txBody>
          <a:bodyPr/>
          <a:lstStyle/>
          <a:p>
            <a:r>
              <a:rPr lang="cs-CZ"/>
              <a:t>Definujte zápatí - název prezentace / pracoviště</a:t>
            </a:r>
            <a:endParaRPr lang="cs-CZ" dirty="0"/>
          </a:p>
        </p:txBody>
      </p:sp>
      <p:sp>
        <p:nvSpPr>
          <p:cNvPr id="3" name="Zástupný symbol pro číslo snímku 2">
            <a:extLst>
              <a:ext uri="{FF2B5EF4-FFF2-40B4-BE49-F238E27FC236}">
                <a16:creationId xmlns:a16="http://schemas.microsoft.com/office/drawing/2014/main" id="{B1866CAF-FCEE-4DD0-8BEC-12C22B48220C}"/>
              </a:ext>
            </a:extLst>
          </p:cNvPr>
          <p:cNvSpPr>
            <a:spLocks noGrp="1"/>
          </p:cNvSpPr>
          <p:nvPr>
            <p:ph type="sldNum" sz="quarter" idx="11"/>
          </p:nvPr>
        </p:nvSpPr>
        <p:spPr/>
        <p:txBody>
          <a:bodyPr/>
          <a:lstStyle/>
          <a:p>
            <a:fld id="{0970407D-EE58-4A0B-824B-1D3AE42DD9CF}" type="slidenum">
              <a:rPr lang="cs-CZ" altLang="cs-CZ" smtClean="0"/>
              <a:pPr/>
              <a:t>93</a:t>
            </a:fld>
            <a:endParaRPr lang="cs-CZ" altLang="cs-CZ" dirty="0"/>
          </a:p>
        </p:txBody>
      </p:sp>
      <p:sp>
        <p:nvSpPr>
          <p:cNvPr id="4" name="Nadpis 3">
            <a:extLst>
              <a:ext uri="{FF2B5EF4-FFF2-40B4-BE49-F238E27FC236}">
                <a16:creationId xmlns:a16="http://schemas.microsoft.com/office/drawing/2014/main" id="{A74A3053-6092-4134-9E59-A3CCB7785673}"/>
              </a:ext>
            </a:extLst>
          </p:cNvPr>
          <p:cNvSpPr>
            <a:spLocks noGrp="1"/>
          </p:cNvSpPr>
          <p:nvPr>
            <p:ph type="title"/>
          </p:nvPr>
        </p:nvSpPr>
        <p:spPr/>
        <p:txBody>
          <a:bodyPr/>
          <a:lstStyle/>
          <a:p>
            <a:r>
              <a:rPr lang="cs-CZ" dirty="0"/>
              <a:t>Vzorový formulář</a:t>
            </a:r>
          </a:p>
        </p:txBody>
      </p:sp>
      <p:pic>
        <p:nvPicPr>
          <p:cNvPr id="7" name="Zástupný symbol pro obsah 6">
            <a:extLst>
              <a:ext uri="{FF2B5EF4-FFF2-40B4-BE49-F238E27FC236}">
                <a16:creationId xmlns:a16="http://schemas.microsoft.com/office/drawing/2014/main" id="{A1279580-61A9-480E-ADE6-5B725CBF19FC}"/>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44309" y="2101516"/>
            <a:ext cx="8217312" cy="2997878"/>
          </a:xfrm>
        </p:spPr>
      </p:pic>
    </p:spTree>
    <p:extLst>
      <p:ext uri="{BB962C8B-B14F-4D97-AF65-F5344CB8AC3E}">
        <p14:creationId xmlns:p14="http://schemas.microsoft.com/office/powerpoint/2010/main" val="94424662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B626F9D1-21B9-4501-961B-C0ED57821BF2}"/>
              </a:ext>
            </a:extLst>
          </p:cNvPr>
          <p:cNvSpPr>
            <a:spLocks noGrp="1"/>
          </p:cNvSpPr>
          <p:nvPr>
            <p:ph type="ftr" sz="quarter" idx="10"/>
          </p:nvPr>
        </p:nvSpPr>
        <p:spPr/>
        <p:txBody>
          <a:bodyPr/>
          <a:lstStyle/>
          <a:p>
            <a:r>
              <a:rPr lang="cs-CZ" b="1" dirty="0">
                <a:solidFill>
                  <a:srgbClr val="FF0000"/>
                </a:solidFill>
              </a:rPr>
              <a:t>Neplatná směnka!</a:t>
            </a:r>
          </a:p>
        </p:txBody>
      </p:sp>
      <p:sp>
        <p:nvSpPr>
          <p:cNvPr id="3" name="Zástupný symbol pro číslo snímku 2">
            <a:extLst>
              <a:ext uri="{FF2B5EF4-FFF2-40B4-BE49-F238E27FC236}">
                <a16:creationId xmlns:a16="http://schemas.microsoft.com/office/drawing/2014/main" id="{6CED4692-0EC4-4692-AE78-5F206BBD606C}"/>
              </a:ext>
            </a:extLst>
          </p:cNvPr>
          <p:cNvSpPr>
            <a:spLocks noGrp="1"/>
          </p:cNvSpPr>
          <p:nvPr>
            <p:ph type="sldNum" sz="quarter" idx="11"/>
          </p:nvPr>
        </p:nvSpPr>
        <p:spPr/>
        <p:txBody>
          <a:bodyPr/>
          <a:lstStyle/>
          <a:p>
            <a:fld id="{0970407D-EE58-4A0B-824B-1D3AE42DD9CF}" type="slidenum">
              <a:rPr lang="cs-CZ" altLang="cs-CZ" smtClean="0"/>
              <a:pPr/>
              <a:t>94</a:t>
            </a:fld>
            <a:endParaRPr lang="cs-CZ" altLang="cs-CZ" dirty="0"/>
          </a:p>
        </p:txBody>
      </p:sp>
      <p:sp>
        <p:nvSpPr>
          <p:cNvPr id="4" name="Nadpis 3">
            <a:extLst>
              <a:ext uri="{FF2B5EF4-FFF2-40B4-BE49-F238E27FC236}">
                <a16:creationId xmlns:a16="http://schemas.microsoft.com/office/drawing/2014/main" id="{724444D9-C68A-449E-AABA-DAC82D2E7332}"/>
              </a:ext>
            </a:extLst>
          </p:cNvPr>
          <p:cNvSpPr>
            <a:spLocks noGrp="1"/>
          </p:cNvSpPr>
          <p:nvPr>
            <p:ph type="title"/>
          </p:nvPr>
        </p:nvSpPr>
        <p:spPr/>
        <p:txBody>
          <a:bodyPr/>
          <a:lstStyle/>
          <a:p>
            <a:r>
              <a:rPr lang="cs-CZ" dirty="0"/>
              <a:t>Základní konstelace cizí směnky</a:t>
            </a:r>
          </a:p>
        </p:txBody>
      </p:sp>
      <p:sp>
        <p:nvSpPr>
          <p:cNvPr id="17" name="Zástupný symbol pro obsah 16">
            <a:extLst>
              <a:ext uri="{FF2B5EF4-FFF2-40B4-BE49-F238E27FC236}">
                <a16:creationId xmlns:a16="http://schemas.microsoft.com/office/drawing/2014/main" id="{66E0F586-3A09-42D7-B11B-4B8ADAAF7092}"/>
              </a:ext>
            </a:extLst>
          </p:cNvPr>
          <p:cNvSpPr>
            <a:spLocks noGrp="1"/>
          </p:cNvSpPr>
          <p:nvPr>
            <p:ph idx="1"/>
          </p:nvPr>
        </p:nvSpPr>
        <p:spPr>
          <a:xfrm>
            <a:off x="1113686" y="5079299"/>
            <a:ext cx="15332464" cy="3568089"/>
          </a:xfrm>
        </p:spPr>
        <p:txBody>
          <a:bodyPr/>
          <a:lstStyle/>
          <a:p>
            <a:endParaRPr lang="cs-CZ" dirty="0"/>
          </a:p>
        </p:txBody>
      </p:sp>
      <p:pic>
        <p:nvPicPr>
          <p:cNvPr id="2050" name="Picture 2" descr="smenka_cizi_05">
            <a:extLst>
              <a:ext uri="{FF2B5EF4-FFF2-40B4-BE49-F238E27FC236}">
                <a16:creationId xmlns:a16="http://schemas.microsoft.com/office/drawing/2014/main" id="{568B5832-E64C-4D67-889B-A4904FD10B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6084" y="1777701"/>
            <a:ext cx="9384632" cy="3490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062945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EDBBA601-E381-4F24-AE46-51F4A4AB8BE5}"/>
              </a:ext>
            </a:extLst>
          </p:cNvPr>
          <p:cNvSpPr>
            <a:spLocks noGrp="1"/>
          </p:cNvSpPr>
          <p:nvPr>
            <p:ph type="ftr" sz="quarter" idx="10"/>
          </p:nvPr>
        </p:nvSpPr>
        <p:spPr/>
        <p:txBody>
          <a:bodyPr/>
          <a:lstStyle/>
          <a:p>
            <a:r>
              <a:rPr lang="cs-CZ"/>
              <a:t>Definujte zápatí - název prezentace / pracoviště</a:t>
            </a:r>
            <a:endParaRPr lang="cs-CZ" dirty="0"/>
          </a:p>
        </p:txBody>
      </p:sp>
      <p:sp>
        <p:nvSpPr>
          <p:cNvPr id="3" name="Zástupný symbol pro číslo snímku 2">
            <a:extLst>
              <a:ext uri="{FF2B5EF4-FFF2-40B4-BE49-F238E27FC236}">
                <a16:creationId xmlns:a16="http://schemas.microsoft.com/office/drawing/2014/main" id="{3EAD2193-8354-4731-8C09-8C0CF18C311F}"/>
              </a:ext>
            </a:extLst>
          </p:cNvPr>
          <p:cNvSpPr>
            <a:spLocks noGrp="1"/>
          </p:cNvSpPr>
          <p:nvPr>
            <p:ph type="sldNum" sz="quarter" idx="11"/>
          </p:nvPr>
        </p:nvSpPr>
        <p:spPr/>
        <p:txBody>
          <a:bodyPr/>
          <a:lstStyle/>
          <a:p>
            <a:fld id="{0970407D-EE58-4A0B-824B-1D3AE42DD9CF}" type="slidenum">
              <a:rPr lang="cs-CZ" altLang="cs-CZ" smtClean="0"/>
              <a:pPr/>
              <a:t>95</a:t>
            </a:fld>
            <a:endParaRPr lang="cs-CZ" altLang="cs-CZ" dirty="0"/>
          </a:p>
        </p:txBody>
      </p:sp>
      <p:sp>
        <p:nvSpPr>
          <p:cNvPr id="4" name="Nadpis 3">
            <a:extLst>
              <a:ext uri="{FF2B5EF4-FFF2-40B4-BE49-F238E27FC236}">
                <a16:creationId xmlns:a16="http://schemas.microsoft.com/office/drawing/2014/main" id="{C0487DF2-E772-4437-88D5-DA253D45C1F9}"/>
              </a:ext>
            </a:extLst>
          </p:cNvPr>
          <p:cNvSpPr>
            <a:spLocks noGrp="1"/>
          </p:cNvSpPr>
          <p:nvPr>
            <p:ph type="title"/>
          </p:nvPr>
        </p:nvSpPr>
        <p:spPr/>
        <p:txBody>
          <a:bodyPr/>
          <a:lstStyle/>
          <a:p>
            <a:r>
              <a:rPr lang="cs-CZ" dirty="0"/>
              <a:t>Vzorový formulář cizí směnky</a:t>
            </a:r>
          </a:p>
        </p:txBody>
      </p:sp>
      <p:pic>
        <p:nvPicPr>
          <p:cNvPr id="7" name="Zástupný symbol pro obsah 6">
            <a:extLst>
              <a:ext uri="{FF2B5EF4-FFF2-40B4-BE49-F238E27FC236}">
                <a16:creationId xmlns:a16="http://schemas.microsoft.com/office/drawing/2014/main" id="{D41F090E-2FE3-4C2C-9EF1-95625CA5B7F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82316" y="1860005"/>
            <a:ext cx="9039726" cy="2838106"/>
          </a:xfrm>
        </p:spPr>
      </p:pic>
    </p:spTree>
    <p:extLst>
      <p:ext uri="{BB962C8B-B14F-4D97-AF65-F5344CB8AC3E}">
        <p14:creationId xmlns:p14="http://schemas.microsoft.com/office/powerpoint/2010/main" val="173727455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F5EAE491-8005-43D5-A5CD-E82E7B5D72D1}"/>
              </a:ext>
            </a:extLst>
          </p:cNvPr>
          <p:cNvSpPr>
            <a:spLocks noGrp="1"/>
          </p:cNvSpPr>
          <p:nvPr>
            <p:ph type="title"/>
          </p:nvPr>
        </p:nvSpPr>
        <p:spPr/>
        <p:txBody>
          <a:bodyPr/>
          <a:lstStyle/>
          <a:p>
            <a:pPr eaLnBrk="1" hangingPunct="1"/>
            <a:r>
              <a:rPr lang="cs-CZ" altLang="cs-CZ" dirty="0"/>
              <a:t>Poukázka jako archetyp cizí směnky</a:t>
            </a:r>
            <a:endParaRPr lang="en-US" altLang="cs-CZ" dirty="0"/>
          </a:p>
        </p:txBody>
      </p:sp>
      <p:sp>
        <p:nvSpPr>
          <p:cNvPr id="17411" name="Rectangle 3">
            <a:extLst>
              <a:ext uri="{FF2B5EF4-FFF2-40B4-BE49-F238E27FC236}">
                <a16:creationId xmlns:a16="http://schemas.microsoft.com/office/drawing/2014/main" id="{BEA0104A-B886-4E95-8B88-7CB9FDCA127D}"/>
              </a:ext>
            </a:extLst>
          </p:cNvPr>
          <p:cNvSpPr>
            <a:spLocks noGrp="1"/>
          </p:cNvSpPr>
          <p:nvPr>
            <p:ph sz="quarter" idx="1"/>
          </p:nvPr>
        </p:nvSpPr>
        <p:spPr>
          <a:xfrm>
            <a:off x="720000" y="1620253"/>
            <a:ext cx="9490800" cy="4536073"/>
          </a:xfrm>
        </p:spPr>
        <p:txBody>
          <a:bodyPr/>
          <a:lstStyle/>
          <a:p>
            <a:pPr eaLnBrk="1" hangingPunct="1">
              <a:lnSpc>
                <a:spcPct val="90000"/>
              </a:lnSpc>
            </a:pPr>
            <a:r>
              <a:rPr lang="cs-CZ" altLang="cs-CZ" dirty="0"/>
              <a:t>§ 1939 OZ: “</a:t>
            </a:r>
            <a:r>
              <a:rPr lang="cs-CZ" altLang="cs-CZ" i="1" dirty="0"/>
              <a:t>Poukázka opravňuje poukazníka vybrat u poukázaného vlastním jménem plnění a poukázanému se poukázkou přikazuje, aby poukazníkovi plnil na účet poukazatele. Přímé právo vznikne poukazníkovi proti poukázanému jen tehdy, přijme-li poukázaný poukázku</a:t>
            </a:r>
            <a:r>
              <a:rPr lang="cs-CZ" altLang="cs-CZ" dirty="0"/>
              <a:t>”.</a:t>
            </a:r>
          </a:p>
          <a:p>
            <a:pPr eaLnBrk="1" hangingPunct="1">
              <a:lnSpc>
                <a:spcPct val="90000"/>
              </a:lnSpc>
            </a:pPr>
            <a:endParaRPr lang="cs-CZ" altLang="cs-CZ" dirty="0"/>
          </a:p>
          <a:p>
            <a:pPr eaLnBrk="1" hangingPunct="1">
              <a:lnSpc>
                <a:spcPct val="90000"/>
              </a:lnSpc>
            </a:pPr>
            <a:r>
              <a:rPr lang="cs-CZ" altLang="cs-CZ" dirty="0"/>
              <a:t>Poukazatel (asignatář) – výstavce (trasant)</a:t>
            </a:r>
          </a:p>
          <a:p>
            <a:pPr eaLnBrk="1" hangingPunct="1">
              <a:lnSpc>
                <a:spcPct val="90000"/>
              </a:lnSpc>
            </a:pPr>
            <a:r>
              <a:rPr lang="cs-CZ" altLang="cs-CZ" dirty="0"/>
              <a:t>Poukazník (asignant) – remitent (první věřitel)</a:t>
            </a:r>
          </a:p>
          <a:p>
            <a:pPr eaLnBrk="1" hangingPunct="1">
              <a:lnSpc>
                <a:spcPct val="90000"/>
              </a:lnSpc>
            </a:pPr>
            <a:r>
              <a:rPr lang="cs-CZ" altLang="cs-CZ" dirty="0" err="1"/>
              <a:t>Poukázáný</a:t>
            </a:r>
            <a:r>
              <a:rPr lang="cs-CZ" altLang="cs-CZ" dirty="0"/>
              <a:t> (asignát) – směnečník (trasát)</a:t>
            </a:r>
          </a:p>
          <a:p>
            <a:pPr eaLnBrk="1" hangingPunct="1">
              <a:lnSpc>
                <a:spcPct val="90000"/>
              </a:lnSpc>
            </a:pPr>
            <a:endParaRPr lang="cs-CZ" altLang="cs-CZ" dirty="0"/>
          </a:p>
          <a:p>
            <a:pPr eaLnBrk="1" hangingPunct="1">
              <a:lnSpc>
                <a:spcPct val="90000"/>
              </a:lnSpc>
            </a:pPr>
            <a:r>
              <a:rPr lang="cs-CZ" altLang="cs-CZ" dirty="0"/>
              <a:t>Vztah mezi poukazatel (V) a poukazníkem (R) je valutový.</a:t>
            </a:r>
          </a:p>
          <a:p>
            <a:pPr eaLnBrk="1" hangingPunct="1">
              <a:lnSpc>
                <a:spcPct val="90000"/>
              </a:lnSpc>
            </a:pPr>
            <a:r>
              <a:rPr lang="cs-CZ" altLang="cs-CZ" dirty="0"/>
              <a:t>Vztah mezi poukazatelem (V) a poukázaným (S) je krycí.</a:t>
            </a:r>
            <a:endParaRPr lang="en-US" altLang="cs-CZ"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181ACB10-A051-482E-8700-59F97B22FFE3}"/>
              </a:ext>
            </a:extLst>
          </p:cNvPr>
          <p:cNvSpPr>
            <a:spLocks noGrp="1"/>
          </p:cNvSpPr>
          <p:nvPr>
            <p:ph type="title"/>
          </p:nvPr>
        </p:nvSpPr>
        <p:spPr/>
        <p:txBody>
          <a:bodyPr/>
          <a:lstStyle/>
          <a:p>
            <a:pPr eaLnBrk="1" hangingPunct="1"/>
            <a:r>
              <a:rPr lang="cs-CZ" altLang="cs-CZ" dirty="0"/>
              <a:t>Systematika účastníků směnky</a:t>
            </a:r>
            <a:endParaRPr lang="en-US" altLang="cs-CZ" dirty="0"/>
          </a:p>
        </p:txBody>
      </p:sp>
      <p:sp>
        <p:nvSpPr>
          <p:cNvPr id="19459" name="Rectangle 3">
            <a:extLst>
              <a:ext uri="{FF2B5EF4-FFF2-40B4-BE49-F238E27FC236}">
                <a16:creationId xmlns:a16="http://schemas.microsoft.com/office/drawing/2014/main" id="{4B530911-544B-4B9C-93A1-C24DBD28FD2E}"/>
              </a:ext>
            </a:extLst>
          </p:cNvPr>
          <p:cNvSpPr>
            <a:spLocks noGrp="1" noChangeArrowheads="1"/>
          </p:cNvSpPr>
          <p:nvPr>
            <p:ph sz="quarter" idx="1"/>
          </p:nvPr>
        </p:nvSpPr>
        <p:spPr>
          <a:xfrm>
            <a:off x="1981200" y="1219201"/>
            <a:ext cx="8229600" cy="4937125"/>
          </a:xfrm>
        </p:spPr>
        <p:txBody>
          <a:bodyPr/>
          <a:lstStyle/>
          <a:p>
            <a:pPr lvl="1" eaLnBrk="1" hangingPunct="1">
              <a:lnSpc>
                <a:spcPct val="90000"/>
              </a:lnSpc>
              <a:defRPr/>
            </a:pPr>
            <a:endParaRPr lang="cs-CZ" altLang="cs-CZ" sz="2500" dirty="0"/>
          </a:p>
          <a:p>
            <a:pPr lvl="1" eaLnBrk="1" hangingPunct="1">
              <a:lnSpc>
                <a:spcPct val="90000"/>
              </a:lnSpc>
              <a:defRPr/>
            </a:pPr>
            <a:r>
              <a:rPr lang="cs-CZ" altLang="cs-CZ" sz="2500" dirty="0"/>
              <a:t>Výstavce</a:t>
            </a:r>
          </a:p>
          <a:p>
            <a:pPr lvl="1" eaLnBrk="1" hangingPunct="1">
              <a:lnSpc>
                <a:spcPct val="90000"/>
              </a:lnSpc>
              <a:defRPr/>
            </a:pPr>
            <a:r>
              <a:rPr lang="cs-CZ" altLang="cs-CZ" sz="2500" dirty="0"/>
              <a:t>Remitent</a:t>
            </a:r>
          </a:p>
          <a:p>
            <a:pPr lvl="1" eaLnBrk="1" hangingPunct="1">
              <a:lnSpc>
                <a:spcPct val="90000"/>
              </a:lnSpc>
              <a:defRPr/>
            </a:pPr>
            <a:r>
              <a:rPr lang="cs-CZ" altLang="cs-CZ" sz="2500" dirty="0"/>
              <a:t>Aval (směnečný rukojmí, avalista)</a:t>
            </a:r>
          </a:p>
          <a:p>
            <a:pPr lvl="1" eaLnBrk="1" hangingPunct="1">
              <a:lnSpc>
                <a:spcPct val="90000"/>
              </a:lnSpc>
              <a:defRPr/>
            </a:pPr>
            <a:r>
              <a:rPr lang="cs-CZ" altLang="cs-CZ" sz="2500" dirty="0"/>
              <a:t>Indosant</a:t>
            </a:r>
          </a:p>
          <a:p>
            <a:pPr lvl="1" eaLnBrk="1" hangingPunct="1">
              <a:lnSpc>
                <a:spcPct val="90000"/>
              </a:lnSpc>
              <a:defRPr/>
            </a:pPr>
            <a:r>
              <a:rPr lang="cs-CZ" altLang="cs-CZ" sz="2500" dirty="0"/>
              <a:t>Indosatář</a:t>
            </a:r>
          </a:p>
          <a:p>
            <a:pPr lvl="1" eaLnBrk="1" hangingPunct="1">
              <a:lnSpc>
                <a:spcPct val="90000"/>
              </a:lnSpc>
              <a:defRPr/>
            </a:pPr>
            <a:r>
              <a:rPr lang="cs-CZ" altLang="cs-CZ" sz="2500" dirty="0" err="1"/>
              <a:t>Domiciliát</a:t>
            </a:r>
            <a:endParaRPr lang="cs-CZ" altLang="cs-CZ" sz="2500" dirty="0"/>
          </a:p>
          <a:p>
            <a:pPr lvl="1" eaLnBrk="1" hangingPunct="1">
              <a:lnSpc>
                <a:spcPct val="90000"/>
              </a:lnSpc>
              <a:defRPr/>
            </a:pPr>
            <a:r>
              <a:rPr lang="cs-CZ" altLang="cs-CZ" sz="2500" dirty="0"/>
              <a:t>Čestný příjemce</a:t>
            </a:r>
          </a:p>
          <a:p>
            <a:pPr lvl="1" eaLnBrk="1" hangingPunct="1">
              <a:lnSpc>
                <a:spcPct val="90000"/>
              </a:lnSpc>
              <a:defRPr/>
            </a:pPr>
            <a:r>
              <a:rPr lang="cs-CZ" altLang="cs-CZ" sz="2500" dirty="0"/>
              <a:t>Směnečník</a:t>
            </a:r>
          </a:p>
          <a:p>
            <a:pPr marL="274638" lvl="1" indent="0">
              <a:lnSpc>
                <a:spcPct val="90000"/>
              </a:lnSpc>
              <a:buNone/>
              <a:defRPr/>
            </a:pPr>
            <a:endParaRPr lang="cs-CZ" altLang="cs-CZ" sz="2500" dirty="0"/>
          </a:p>
          <a:p>
            <a:pPr eaLnBrk="1" hangingPunct="1">
              <a:lnSpc>
                <a:spcPct val="90000"/>
              </a:lnSpc>
              <a:defRPr/>
            </a:pPr>
            <a:endParaRPr lang="cs-CZ" altLang="cs-CZ" dirty="0"/>
          </a:p>
          <a:p>
            <a:pPr eaLnBrk="1" hangingPunct="1">
              <a:lnSpc>
                <a:spcPct val="90000"/>
              </a:lnSpc>
              <a:defRPr/>
            </a:pPr>
            <a:endParaRPr lang="en-US" altLang="cs-CZ"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9C2036D1-BD68-4087-95FE-47CFCE920373}"/>
              </a:ext>
            </a:extLst>
          </p:cNvPr>
          <p:cNvSpPr>
            <a:spLocks noGrp="1"/>
          </p:cNvSpPr>
          <p:nvPr>
            <p:ph type="title"/>
          </p:nvPr>
        </p:nvSpPr>
        <p:spPr/>
        <p:txBody>
          <a:bodyPr/>
          <a:lstStyle/>
          <a:p>
            <a:pPr eaLnBrk="1" hangingPunct="1"/>
            <a:r>
              <a:rPr lang="cs-CZ" altLang="cs-CZ" dirty="0"/>
              <a:t>Systematika účastníků směnky</a:t>
            </a:r>
            <a:endParaRPr lang="en-US" altLang="cs-CZ" dirty="0"/>
          </a:p>
        </p:txBody>
      </p:sp>
      <p:sp>
        <p:nvSpPr>
          <p:cNvPr id="19459" name="Rectangle 3">
            <a:extLst>
              <a:ext uri="{FF2B5EF4-FFF2-40B4-BE49-F238E27FC236}">
                <a16:creationId xmlns:a16="http://schemas.microsoft.com/office/drawing/2014/main" id="{B686D5D0-7470-41C4-ADBB-BE7BFD4D498B}"/>
              </a:ext>
            </a:extLst>
          </p:cNvPr>
          <p:cNvSpPr>
            <a:spLocks noGrp="1" noChangeArrowheads="1"/>
          </p:cNvSpPr>
          <p:nvPr>
            <p:ph sz="quarter" idx="1"/>
          </p:nvPr>
        </p:nvSpPr>
        <p:spPr>
          <a:xfrm>
            <a:off x="1981200" y="1412875"/>
            <a:ext cx="8229600" cy="4743450"/>
          </a:xfrm>
        </p:spPr>
        <p:txBody>
          <a:bodyPr/>
          <a:lstStyle/>
          <a:p>
            <a:pPr lvl="1" eaLnBrk="1" hangingPunct="1">
              <a:lnSpc>
                <a:spcPct val="90000"/>
              </a:lnSpc>
              <a:defRPr/>
            </a:pPr>
            <a:r>
              <a:rPr lang="cs-CZ" altLang="cs-CZ" sz="2500" dirty="0"/>
              <a:t>Vždy:  Výstavce</a:t>
            </a:r>
          </a:p>
          <a:p>
            <a:pPr lvl="1" eaLnBrk="1" hangingPunct="1">
              <a:lnSpc>
                <a:spcPct val="90000"/>
              </a:lnSpc>
              <a:defRPr/>
            </a:pPr>
            <a:r>
              <a:rPr lang="cs-CZ" altLang="cs-CZ" sz="2500" dirty="0"/>
              <a:t>Vždy: Remitent</a:t>
            </a:r>
          </a:p>
          <a:p>
            <a:pPr lvl="1" eaLnBrk="1" hangingPunct="1">
              <a:lnSpc>
                <a:spcPct val="90000"/>
              </a:lnSpc>
              <a:defRPr/>
            </a:pPr>
            <a:r>
              <a:rPr lang="cs-CZ" altLang="cs-CZ" sz="2500" dirty="0"/>
              <a:t>Vždy u cizí směnky: směnečník</a:t>
            </a:r>
          </a:p>
          <a:p>
            <a:pPr lvl="1" eaLnBrk="1" hangingPunct="1">
              <a:lnSpc>
                <a:spcPct val="90000"/>
              </a:lnSpc>
              <a:defRPr/>
            </a:pPr>
            <a:r>
              <a:rPr lang="cs-CZ" altLang="cs-CZ" sz="2500" dirty="0"/>
              <a:t>Pravidelně u cizí směnky: akceptant</a:t>
            </a:r>
          </a:p>
          <a:p>
            <a:pPr lvl="1" eaLnBrk="1" hangingPunct="1">
              <a:lnSpc>
                <a:spcPct val="90000"/>
              </a:lnSpc>
              <a:defRPr/>
            </a:pPr>
            <a:r>
              <a:rPr lang="cs-CZ" altLang="cs-CZ" sz="2500" dirty="0"/>
              <a:t>Někdy:  Aval (směnečný rukojmí, avalista)</a:t>
            </a:r>
          </a:p>
          <a:p>
            <a:pPr lvl="1" eaLnBrk="1" hangingPunct="1">
              <a:lnSpc>
                <a:spcPct val="90000"/>
              </a:lnSpc>
              <a:defRPr/>
            </a:pPr>
            <a:r>
              <a:rPr lang="cs-CZ" altLang="cs-CZ" sz="2500" dirty="0"/>
              <a:t>U </a:t>
            </a:r>
            <a:r>
              <a:rPr lang="cs-CZ" altLang="cs-CZ" sz="2500" dirty="0" err="1"/>
              <a:t>ordresměnky</a:t>
            </a:r>
            <a:r>
              <a:rPr lang="cs-CZ" altLang="cs-CZ" sz="2500" dirty="0"/>
              <a:t>: Indosant</a:t>
            </a:r>
          </a:p>
          <a:p>
            <a:pPr lvl="1" eaLnBrk="1" hangingPunct="1">
              <a:lnSpc>
                <a:spcPct val="90000"/>
              </a:lnSpc>
              <a:defRPr/>
            </a:pPr>
            <a:r>
              <a:rPr lang="cs-CZ" altLang="cs-CZ" sz="2500" dirty="0"/>
              <a:t>U </a:t>
            </a:r>
            <a:r>
              <a:rPr lang="cs-CZ" altLang="cs-CZ" sz="2500" dirty="0" err="1"/>
              <a:t>ordresměnky</a:t>
            </a:r>
            <a:r>
              <a:rPr lang="cs-CZ" altLang="cs-CZ" sz="2500" dirty="0"/>
              <a:t>: Indosatář</a:t>
            </a:r>
          </a:p>
          <a:p>
            <a:pPr lvl="1" eaLnBrk="1" hangingPunct="1">
              <a:lnSpc>
                <a:spcPct val="90000"/>
              </a:lnSpc>
              <a:defRPr/>
            </a:pPr>
            <a:r>
              <a:rPr lang="cs-CZ" altLang="cs-CZ" sz="2500" dirty="0"/>
              <a:t>Někdy: </a:t>
            </a:r>
            <a:r>
              <a:rPr lang="cs-CZ" altLang="cs-CZ" sz="2500" dirty="0" err="1"/>
              <a:t>Domiciliát</a:t>
            </a:r>
            <a:endParaRPr lang="cs-CZ" altLang="cs-CZ" sz="2500" dirty="0"/>
          </a:p>
          <a:p>
            <a:pPr lvl="1" eaLnBrk="1" hangingPunct="1">
              <a:lnSpc>
                <a:spcPct val="90000"/>
              </a:lnSpc>
              <a:defRPr/>
            </a:pPr>
            <a:r>
              <a:rPr lang="cs-CZ" altLang="cs-CZ" sz="2500" dirty="0"/>
              <a:t>Zapomenut: Čestný příjemce</a:t>
            </a:r>
          </a:p>
          <a:p>
            <a:pPr marL="274638" lvl="1" indent="0">
              <a:lnSpc>
                <a:spcPct val="90000"/>
              </a:lnSpc>
              <a:buNone/>
              <a:defRPr/>
            </a:pPr>
            <a:endParaRPr lang="cs-CZ" altLang="cs-CZ" sz="2500" dirty="0"/>
          </a:p>
          <a:p>
            <a:pPr eaLnBrk="1" hangingPunct="1">
              <a:lnSpc>
                <a:spcPct val="90000"/>
              </a:lnSpc>
              <a:defRPr/>
            </a:pPr>
            <a:endParaRPr lang="cs-CZ" altLang="cs-CZ" dirty="0"/>
          </a:p>
          <a:p>
            <a:pPr eaLnBrk="1" hangingPunct="1">
              <a:lnSpc>
                <a:spcPct val="90000"/>
              </a:lnSpc>
              <a:defRPr/>
            </a:pPr>
            <a:endParaRPr lang="en-US" altLang="cs-CZ"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4BC6DE00-8A66-4CAC-A7F4-2551D4324ADC}"/>
              </a:ext>
            </a:extLst>
          </p:cNvPr>
          <p:cNvSpPr>
            <a:spLocks noGrp="1"/>
          </p:cNvSpPr>
          <p:nvPr>
            <p:ph type="title"/>
          </p:nvPr>
        </p:nvSpPr>
        <p:spPr/>
        <p:txBody>
          <a:bodyPr/>
          <a:lstStyle/>
          <a:p>
            <a:pPr eaLnBrk="1" hangingPunct="1"/>
            <a:r>
              <a:rPr lang="cs-CZ" altLang="cs-CZ" dirty="0"/>
              <a:t>Postavení výstavce vlastní směnky</a:t>
            </a:r>
            <a:endParaRPr lang="en-US" altLang="cs-CZ" dirty="0"/>
          </a:p>
        </p:txBody>
      </p:sp>
      <p:sp>
        <p:nvSpPr>
          <p:cNvPr id="12291" name="Rectangle 3">
            <a:extLst>
              <a:ext uri="{FF2B5EF4-FFF2-40B4-BE49-F238E27FC236}">
                <a16:creationId xmlns:a16="http://schemas.microsoft.com/office/drawing/2014/main" id="{F649665F-E78B-47A4-A14D-CF8FC0E159DE}"/>
              </a:ext>
            </a:extLst>
          </p:cNvPr>
          <p:cNvSpPr>
            <a:spLocks noGrp="1" noChangeArrowheads="1"/>
          </p:cNvSpPr>
          <p:nvPr>
            <p:ph sz="quarter" idx="1"/>
          </p:nvPr>
        </p:nvSpPr>
        <p:spPr>
          <a:xfrm>
            <a:off x="425115" y="1339516"/>
            <a:ext cx="10753199" cy="4816810"/>
          </a:xfrm>
        </p:spPr>
        <p:txBody>
          <a:bodyPr/>
          <a:lstStyle/>
          <a:p>
            <a:pPr marL="72000" indent="0" algn="just" eaLnBrk="1" hangingPunct="1">
              <a:lnSpc>
                <a:spcPct val="90000"/>
              </a:lnSpc>
              <a:buNone/>
              <a:defRPr/>
            </a:pPr>
            <a:r>
              <a:rPr lang="cs-CZ" altLang="cs-CZ" dirty="0"/>
              <a:t>Přímý dlužník: čl. I § 78 + čl. I § 28</a:t>
            </a:r>
          </a:p>
          <a:p>
            <a:pPr algn="just" eaLnBrk="1" hangingPunct="1">
              <a:spcBef>
                <a:spcPct val="0"/>
              </a:spcBef>
              <a:buClrTx/>
              <a:buFontTx/>
              <a:buNone/>
              <a:defRPr/>
            </a:pPr>
            <a:endParaRPr lang="cs-CZ" altLang="cs-CZ" sz="1800" dirty="0"/>
          </a:p>
          <a:p>
            <a:pPr algn="just" eaLnBrk="1" hangingPunct="1">
              <a:spcBef>
                <a:spcPct val="0"/>
              </a:spcBef>
              <a:buClrTx/>
              <a:buFontTx/>
              <a:buNone/>
              <a:defRPr/>
            </a:pPr>
            <a:r>
              <a:rPr lang="cs-CZ" altLang="cs-CZ" sz="2000" dirty="0"/>
              <a:t>§ 28 </a:t>
            </a:r>
            <a:r>
              <a:rPr lang="cs-CZ" altLang="cs-CZ" sz="2000" dirty="0">
                <a:solidFill>
                  <a:schemeClr val="tx2"/>
                </a:solidFill>
              </a:rPr>
              <a:t>(1) Přijetím se směnečník zavazuje zaplatit směnku při splatnosti.</a:t>
            </a:r>
          </a:p>
          <a:p>
            <a:pPr algn="just" eaLnBrk="1" hangingPunct="1">
              <a:spcBef>
                <a:spcPct val="0"/>
              </a:spcBef>
              <a:buClrTx/>
              <a:buFontTx/>
              <a:buNone/>
              <a:defRPr/>
            </a:pPr>
            <a:r>
              <a:rPr lang="cs-CZ" altLang="cs-CZ" sz="2000" dirty="0">
                <a:solidFill>
                  <a:schemeClr val="tx2"/>
                </a:solidFill>
              </a:rPr>
              <a:t>(2) Není-li směnka zaplacena, má majitel, i když je výstavcem, proti příjemci přímý nárok ze směnky na vše, co lze žádat podle §§ 48 a 49.</a:t>
            </a:r>
          </a:p>
          <a:p>
            <a:pPr algn="just" eaLnBrk="1" hangingPunct="1">
              <a:spcBef>
                <a:spcPct val="0"/>
              </a:spcBef>
              <a:buClrTx/>
              <a:buFontTx/>
              <a:buChar char="•"/>
              <a:defRPr/>
            </a:pPr>
            <a:endParaRPr lang="cs-CZ" altLang="cs-CZ" sz="2000" dirty="0">
              <a:solidFill>
                <a:schemeClr val="bg1"/>
              </a:solidFill>
            </a:endParaRPr>
          </a:p>
          <a:p>
            <a:pPr algn="just" eaLnBrk="1" hangingPunct="1">
              <a:spcBef>
                <a:spcPct val="0"/>
              </a:spcBef>
              <a:buClrTx/>
              <a:buFontTx/>
              <a:buNone/>
              <a:defRPr/>
            </a:pPr>
            <a:r>
              <a:rPr lang="cs-CZ" altLang="cs-CZ" sz="2000" dirty="0"/>
              <a:t>§ 48 </a:t>
            </a:r>
            <a:r>
              <a:rPr lang="cs-CZ" altLang="cs-CZ" sz="2000" dirty="0">
                <a:solidFill>
                  <a:schemeClr val="tx2"/>
                </a:solidFill>
              </a:rPr>
              <a:t>(1) Majitel může postihem žádat: </a:t>
            </a:r>
          </a:p>
          <a:p>
            <a:pPr marL="274638" lvl="1" indent="0" algn="just">
              <a:spcBef>
                <a:spcPct val="0"/>
              </a:spcBef>
              <a:buClrTx/>
              <a:buNone/>
              <a:defRPr/>
            </a:pPr>
            <a:r>
              <a:rPr lang="cs-CZ" altLang="cs-CZ" dirty="0"/>
              <a:t>1. směnečný peníz, pokud nebyla směnka přijata nebo zaplacena, s úroky, byly-li ujednány;</a:t>
            </a:r>
          </a:p>
          <a:p>
            <a:pPr lvl="1" algn="just" eaLnBrk="1" hangingPunct="1">
              <a:spcBef>
                <a:spcPct val="0"/>
              </a:spcBef>
              <a:buClrTx/>
              <a:buFontTx/>
              <a:buNone/>
              <a:defRPr/>
            </a:pPr>
            <a:r>
              <a:rPr lang="cs-CZ" altLang="cs-CZ" dirty="0"/>
              <a:t>2. šestiprocentní úroky ode dne splatnosti;</a:t>
            </a:r>
          </a:p>
          <a:p>
            <a:pPr lvl="1" algn="just" eaLnBrk="1" hangingPunct="1">
              <a:spcBef>
                <a:spcPct val="0"/>
              </a:spcBef>
              <a:buClrTx/>
              <a:buFontTx/>
              <a:buNone/>
              <a:defRPr/>
            </a:pPr>
            <a:r>
              <a:rPr lang="cs-CZ" altLang="cs-CZ" dirty="0"/>
              <a:t>3. útraty protestu a podaných zpráv, jakož i ostatní útraty;</a:t>
            </a:r>
          </a:p>
          <a:p>
            <a:pPr lvl="1" algn="just" eaLnBrk="1" hangingPunct="1">
              <a:spcBef>
                <a:spcPct val="0"/>
              </a:spcBef>
              <a:buClrTx/>
              <a:buFontTx/>
              <a:buNone/>
              <a:defRPr/>
            </a:pPr>
            <a:r>
              <a:rPr lang="cs-CZ" altLang="cs-CZ" dirty="0"/>
              <a:t>4. odměnu ve výši jedné třetiny procenta směnečného peníze nebo v nižší dohodnuté výši.</a:t>
            </a:r>
          </a:p>
          <a:p>
            <a:pPr eaLnBrk="1" hangingPunct="1">
              <a:lnSpc>
                <a:spcPct val="90000"/>
              </a:lnSpc>
              <a:defRPr/>
            </a:pPr>
            <a:endParaRPr lang="en-US" altLang="cs-CZ" dirty="0"/>
          </a:p>
        </p:txBody>
      </p:sp>
    </p:spTree>
  </p:cSld>
  <p:clrMapOvr>
    <a:masterClrMapping/>
  </p:clrMapOvr>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e-LAW-CZ.potx" id="{9368F25A-D07D-4454-BB9E-323E9573381A}" vid="{D76D3162-79D4-49CC-8197-D810905360BE}"/>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D004EAEC1AECDD479F0913B1E9074F3F" ma:contentTypeVersion="14" ma:contentTypeDescription="Vytvoří nový dokument" ma:contentTypeScope="" ma:versionID="69b7f9fa35d6a35e56792185313e91e9">
  <xsd:schema xmlns:xsd="http://www.w3.org/2001/XMLSchema" xmlns:xs="http://www.w3.org/2001/XMLSchema" xmlns:p="http://schemas.microsoft.com/office/2006/metadata/properties" xmlns:ns3="ab5b59dc-8ad3-4911-993d-fbbf83e36f6e" xmlns:ns4="ee152243-e15d-4d21-aebe-9aec54bd7914" targetNamespace="http://schemas.microsoft.com/office/2006/metadata/properties" ma:root="true" ma:fieldsID="da2f274051be9a568e90bd6566c90d3e" ns3:_="" ns4:_="">
    <xsd:import namespace="ab5b59dc-8ad3-4911-993d-fbbf83e36f6e"/>
    <xsd:import namespace="ee152243-e15d-4d21-aebe-9aec54bd7914"/>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5b59dc-8ad3-4911-993d-fbbf83e36f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e152243-e15d-4d21-aebe-9aec54bd7914" elementFormDefault="qualified">
    <xsd:import namespace="http://schemas.microsoft.com/office/2006/documentManagement/types"/>
    <xsd:import namespace="http://schemas.microsoft.com/office/infopath/2007/PartnerControls"/>
    <xsd:element name="SharedWithUsers" ma:index="18"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dílené s podrobnostmi" ma:internalName="SharedWithDetails" ma:readOnly="true">
      <xsd:simpleType>
        <xsd:restriction base="dms:Note">
          <xsd:maxLength value="255"/>
        </xsd:restriction>
      </xsd:simpleType>
    </xsd:element>
    <xsd:element name="SharingHintHash" ma:index="20" nillable="true" ma:displayName="Hodnota hash upozornění na sdílení"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5BDF8CA-B394-4627-86F9-3AA3B3B3F5EF}">
  <ds:schemaRefs>
    <ds:schemaRef ds:uri="http://schemas.microsoft.com/sharepoint/v3/contenttype/forms"/>
  </ds:schemaRefs>
</ds:datastoreItem>
</file>

<file path=customXml/itemProps2.xml><?xml version="1.0" encoding="utf-8"?>
<ds:datastoreItem xmlns:ds="http://schemas.openxmlformats.org/officeDocument/2006/customXml" ds:itemID="{8D7D79FF-1269-47EC-8901-092D6AA37F32}">
  <ds:schemaRefs>
    <ds:schemaRef ds:uri="http://schemas.microsoft.com/office/2006/metadata/properties"/>
    <ds:schemaRef ds:uri="http://purl.org/dc/elements/1.1/"/>
    <ds:schemaRef ds:uri="http://purl.org/dc/dcmitype/"/>
    <ds:schemaRef ds:uri="http://purl.org/dc/terms/"/>
    <ds:schemaRef ds:uri="http://schemas.microsoft.com/office/infopath/2007/PartnerControls"/>
    <ds:schemaRef ds:uri="ab5b59dc-8ad3-4911-993d-fbbf83e36f6e"/>
    <ds:schemaRef ds:uri="http://www.w3.org/XML/1998/namespace"/>
    <ds:schemaRef ds:uri="http://schemas.microsoft.com/office/2006/documentManagement/types"/>
    <ds:schemaRef ds:uri="http://schemas.openxmlformats.org/package/2006/metadata/core-properties"/>
    <ds:schemaRef ds:uri="ee152243-e15d-4d21-aebe-9aec54bd7914"/>
  </ds:schemaRefs>
</ds:datastoreItem>
</file>

<file path=customXml/itemProps3.xml><?xml version="1.0" encoding="utf-8"?>
<ds:datastoreItem xmlns:ds="http://schemas.openxmlformats.org/officeDocument/2006/customXml" ds:itemID="{C7DD0EAD-CE9C-4D74-B785-C66A1CD269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b5b59dc-8ad3-4911-993d-fbbf83e36f6e"/>
    <ds:schemaRef ds:uri="ee152243-e15d-4d21-aebe-9aec54bd79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prezentace-law-cz</Template>
  <TotalTime>20</TotalTime>
  <Words>8587</Words>
  <Application>Microsoft Office PowerPoint</Application>
  <PresentationFormat>Širokoúhlá obrazovka</PresentationFormat>
  <Paragraphs>805</Paragraphs>
  <Slides>106</Slides>
  <Notes>82</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106</vt:i4>
      </vt:variant>
    </vt:vector>
  </HeadingPairs>
  <TitlesOfParts>
    <vt:vector size="113" baseType="lpstr">
      <vt:lpstr>Arial</vt:lpstr>
      <vt:lpstr>Tahoma</vt:lpstr>
      <vt:lpstr>Vladimir Script</vt:lpstr>
      <vt:lpstr>Wingdings</vt:lpstr>
      <vt:lpstr>Wingdings 2</vt:lpstr>
      <vt:lpstr>Wingdings 3</vt:lpstr>
      <vt:lpstr>Prezentace_MU_CZ</vt:lpstr>
      <vt:lpstr> Cenné papíry a zaknihované cenné papíry  Úvodní přednáška   </vt:lpstr>
      <vt:lpstr>Literatura k přednáškám</vt:lpstr>
      <vt:lpstr>Aktuální úprava CP a ZCP</vt:lpstr>
      <vt:lpstr>Prezentace aplikace PowerPoint</vt:lpstr>
      <vt:lpstr>Potíže s definicí cenného papíru</vt:lpstr>
      <vt:lpstr>Nepřijatelnost striktního přístupu</vt:lpstr>
      <vt:lpstr>Skriptura</vt:lpstr>
      <vt:lpstr>Nedokonalý cenný papír</vt:lpstr>
      <vt:lpstr>Závěry úvah k definici CP</vt:lpstr>
      <vt:lpstr>Efekty inkorporace I</vt:lpstr>
      <vt:lpstr>Efekty inkorporace II</vt:lpstr>
      <vt:lpstr>Efekty inkorporace III</vt:lpstr>
      <vt:lpstr>Efekty inkorporace IV</vt:lpstr>
      <vt:lpstr>Efekty inkorporace V</vt:lpstr>
      <vt:lpstr>Ochrana nabyvatelů v dobré víře</vt:lpstr>
      <vt:lpstr>Vazba na hmotný substrát</vt:lpstr>
      <vt:lpstr>Abstraktní povaha závazků z CP</vt:lpstr>
      <vt:lpstr>Funkcionální pohled na inkorporaci do listiny</vt:lpstr>
      <vt:lpstr>Forma cenného papíru</vt:lpstr>
      <vt:lpstr>Terminologie?</vt:lpstr>
      <vt:lpstr>Forma CP v OZ</vt:lpstr>
      <vt:lpstr>Určení formy na příkladu skladištního listu</vt:lpstr>
      <vt:lpstr>Určení formy na příkladu akcie</vt:lpstr>
      <vt:lpstr>Určení formy dluhopisu</vt:lpstr>
      <vt:lpstr>Určení formy u inominátu</vt:lpstr>
      <vt:lpstr>Praktický význam formy – indosatář v. postupník (cesionář)</vt:lpstr>
      <vt:lpstr>Další praktické dopady</vt:lpstr>
      <vt:lpstr>NS sp. zn. 29 Odo 1114/2004</vt:lpstr>
      <vt:lpstr>3 nespojené řeky?</vt:lpstr>
      <vt:lpstr>Záleží na cenném papíru</vt:lpstr>
      <vt:lpstr>Typy cenných papírů</vt:lpstr>
      <vt:lpstr>Druhy (typy) cenných papírů v SR</vt:lpstr>
      <vt:lpstr>Druhy (typy) CP po rekodifikaci</vt:lpstr>
      <vt:lpstr>Druhy (typy) CP po rekodifikaci II</vt:lpstr>
      <vt:lpstr>Inominátní cenné papíry</vt:lpstr>
      <vt:lpstr>Příklad: dluhopis v. certifikát</vt:lpstr>
      <vt:lpstr>Podmíněný dluhový cenný papír</vt:lpstr>
      <vt:lpstr>Certifikáty</vt:lpstr>
      <vt:lpstr>Druhy certifikátů - příklady</vt:lpstr>
      <vt:lpstr>Limity veřejného práva</vt:lpstr>
      <vt:lpstr>Zdánlivé CP nebo inominátní CP?</vt:lpstr>
      <vt:lpstr>CP a povaha inkorporovaného práva</vt:lpstr>
      <vt:lpstr>Zastupitelné a nezastupitelné CP</vt:lpstr>
      <vt:lpstr>Hmotný substrát cenných papírů</vt:lpstr>
      <vt:lpstr>Hmotný substrát pro CP</vt:lpstr>
      <vt:lpstr>Absurdní požadavky na CP</vt:lpstr>
      <vt:lpstr>Tenká linie….</vt:lpstr>
      <vt:lpstr>Rámečky u ÚS</vt:lpstr>
      <vt:lpstr>Zaknihované cenné papíry v OZ</vt:lpstr>
      <vt:lpstr>Zaknihované cenné papíry nejsou cenné papíry!</vt:lpstr>
      <vt:lpstr>Aplikace ustanovení o CP</vt:lpstr>
      <vt:lpstr>Nezastupitelnost CP a ZaknCP</vt:lpstr>
      <vt:lpstr>Motivace k zaknihování - veřejné zakázky </vt:lpstr>
      <vt:lpstr>Zaknihovaný cenný papír – obecný pohled</vt:lpstr>
      <vt:lpstr>Zaknihovaný cenný papír - znaky</vt:lpstr>
      <vt:lpstr>Evidence ZakCP v českém právu</vt:lpstr>
      <vt:lpstr>        Centrální depozitář </vt:lpstr>
      <vt:lpstr>        Evidence emise, účty vlastníka a účet zákazníků </vt:lpstr>
      <vt:lpstr>Evidence emisí</vt:lpstr>
      <vt:lpstr>Účet vlastníka</vt:lpstr>
      <vt:lpstr>Převody zaknihovaných akcií</vt:lpstr>
      <vt:lpstr>Účet zákazníka</vt:lpstr>
      <vt:lpstr>Přístup k CD</vt:lpstr>
      <vt:lpstr>        Nezařazené účty</vt:lpstr>
      <vt:lpstr>Emitentovo dilema: 4 cesty</vt:lpstr>
      <vt:lpstr>2. Cesta – Hromadná listina </vt:lpstr>
      <vt:lpstr>Nejde o talon!</vt:lpstr>
      <vt:lpstr>Výhody</vt:lpstr>
      <vt:lpstr>Pro které cenné papíry lze vydat HL?</vt:lpstr>
      <vt:lpstr>Prezentace aplikace PowerPoint</vt:lpstr>
      <vt:lpstr>Výměna za CP</vt:lpstr>
      <vt:lpstr>Postup při emisi hromadné listiny</vt:lpstr>
      <vt:lpstr>3. Cesta - Imobilizace</vt:lpstr>
      <vt:lpstr>Imobilizace = zaknihovaný CP?</vt:lpstr>
      <vt:lpstr>Příklad využití imobilizace u akcie</vt:lpstr>
      <vt:lpstr>4. Cesta: zaknihované cenné papíry</vt:lpstr>
      <vt:lpstr>Zaknihované cenné papíry nejsou cenné papíry!</vt:lpstr>
      <vt:lpstr>Motivace k zaknihování - veřejné zakázky </vt:lpstr>
      <vt:lpstr>Zaknihovaný cenný papír – obecný pohled</vt:lpstr>
      <vt:lpstr>Zaknihovaný cenný papír - znaky</vt:lpstr>
      <vt:lpstr>Evidence ZakCP v českém právu</vt:lpstr>
      <vt:lpstr>        Centrální depozitář </vt:lpstr>
      <vt:lpstr>        Evidence emise, účty vlastníka a účet zákazníků </vt:lpstr>
      <vt:lpstr>Převody zaknihovaných akcií</vt:lpstr>
      <vt:lpstr>Přístup k CD</vt:lpstr>
      <vt:lpstr>        Nezařazené účty</vt:lpstr>
      <vt:lpstr>Funkcionální pohled na inkorporaci do listiny</vt:lpstr>
      <vt:lpstr>Cenné papíry jako předmět investice - platformy</vt:lpstr>
      <vt:lpstr>Dluhopisy, podílové fondy, SICAV a ETF</vt:lpstr>
      <vt:lpstr>Emisní teorie</vt:lpstr>
      <vt:lpstr>Ochrana dobrověrných nabyvatelů</vt:lpstr>
      <vt:lpstr>Základní konstelace vlastní směnky</vt:lpstr>
      <vt:lpstr>Vzorový formulář</vt:lpstr>
      <vt:lpstr>Základní konstelace cizí směnky</vt:lpstr>
      <vt:lpstr>Vzorový formulář cizí směnky</vt:lpstr>
      <vt:lpstr>Poukázka jako archetyp cizí směnky</vt:lpstr>
      <vt:lpstr>Systematika účastníků směnky</vt:lpstr>
      <vt:lpstr>Systematika účastníků směnky</vt:lpstr>
      <vt:lpstr>Postavení výstavce vlastní směnky</vt:lpstr>
      <vt:lpstr>Postavení výstavce cizí směnky</vt:lpstr>
      <vt:lpstr>Redukce účastníků základní cizí směnky</vt:lpstr>
      <vt:lpstr>Směnka cizí na vlastní řad výstavce</vt:lpstr>
      <vt:lpstr>Příklad cizí směnky na vlastní řad výstavce</vt:lpstr>
      <vt:lpstr>Příklad cizí směnky na vlastní řad výstavce</vt:lpstr>
      <vt:lpstr>Zastřená směnka vlastní</vt:lpstr>
      <vt:lpstr>Příklad zastřené směnky vlastní</vt:lpstr>
    </vt:vector>
  </TitlesOfParts>
  <Company>Masarykova univerzita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Josef Kotásek</dc:creator>
  <cp:lastModifiedBy>Josef Kotásek</cp:lastModifiedBy>
  <cp:revision>172</cp:revision>
  <cp:lastPrinted>1601-01-01T00:00:00Z</cp:lastPrinted>
  <dcterms:created xsi:type="dcterms:W3CDTF">2019-10-11T08:57:52Z</dcterms:created>
  <dcterms:modified xsi:type="dcterms:W3CDTF">2022-10-07T11:45:02Z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0x010100D004EAEC1AECDD479F0913B1E9074F3F</vt:lpwstr>
  </property>
</Properties>
</file>