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1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45B4BB-CA00-4627-85B0-C4EB4F832B84}" type="slidenum">
              <a:rPr lang="en-US" altLang="cs-CZ" smtClean="0"/>
              <a:pPr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26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035F5A-A808-43A4-A18D-BC0421846148}" type="slidenum">
              <a:rPr lang="en-US" altLang="cs-CZ" smtClean="0"/>
              <a:pPr/>
              <a:t>11</a:t>
            </a:fld>
            <a:endParaRPr lang="en-US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11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97D763-F10C-4BB6-B2F9-C04FBD11576E}" type="slidenum">
              <a:rPr lang="en-US" altLang="cs-CZ" smtClean="0"/>
              <a:pPr/>
              <a:t>12</a:t>
            </a:fld>
            <a:endParaRPr lang="en-US" alt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87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9D00CF-8142-4F3B-B1AE-0CA1DB697B40}" type="slidenum">
              <a:rPr lang="en-US" altLang="cs-CZ" smtClean="0"/>
              <a:pPr/>
              <a:t>13</a:t>
            </a:fld>
            <a:endParaRPr lang="en-US" alt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317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877877-C86A-4D3C-801D-E8C34590BB47}" type="slidenum">
              <a:rPr lang="en-US" altLang="cs-CZ" smtClean="0">
                <a:solidFill>
                  <a:srgbClr val="000000"/>
                </a:solidFill>
              </a:rPr>
              <a:pPr/>
              <a:t>15</a:t>
            </a:fld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12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B809AC-9477-45A4-8791-9C00E49E2383}" type="slidenum">
              <a:rPr lang="en-US" altLang="cs-CZ" smtClean="0"/>
              <a:pPr/>
              <a:t>16</a:t>
            </a:fld>
            <a:endParaRPr lang="en-US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7616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E0A009-6CC2-41A8-85B8-775CCF7C4928}" type="slidenum">
              <a:rPr lang="en-US" altLang="cs-CZ" smtClean="0"/>
              <a:pPr/>
              <a:t>18</a:t>
            </a:fld>
            <a:endParaRPr lang="en-US" altLang="cs-CZ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83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9618A0-A8BF-4F91-9B04-C059D31D1FBE}" type="slidenum">
              <a:rPr lang="en-US" altLang="cs-CZ" smtClean="0"/>
              <a:pPr/>
              <a:t>19</a:t>
            </a:fld>
            <a:endParaRPr lang="en-US" alt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2516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320B38-9080-45F1-ACBE-36DD8ED2770E}" type="slidenum">
              <a:rPr lang="en-US" altLang="cs-CZ" smtClean="0"/>
              <a:pPr/>
              <a:t>20</a:t>
            </a:fld>
            <a:endParaRPr lang="en-US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17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E908E-0041-4FC9-B69B-7144E88068E6}" type="slidenum">
              <a:rPr lang="en-US" altLang="cs-CZ" smtClean="0"/>
              <a:pPr/>
              <a:t>21</a:t>
            </a:fld>
            <a:endParaRPr lang="en-US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7558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B108FF-64F0-49A0-8C1F-AFBD80EDA22E}" type="slidenum">
              <a:rPr lang="en-US" altLang="cs-CZ" smtClean="0"/>
              <a:pPr/>
              <a:t>22</a:t>
            </a:fld>
            <a:endParaRPr lang="en-US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57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135B5B-3A10-4DFF-84B2-E056A47F3066}" type="slidenum">
              <a:rPr lang="en-US" altLang="cs-CZ" smtClean="0"/>
              <a:pPr>
                <a:spcBef>
                  <a:spcPct val="0"/>
                </a:spcBef>
              </a:pPr>
              <a:t>3</a:t>
            </a:fld>
            <a:endParaRPr lang="en-US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646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5A93AE-B833-4725-8BB7-386E97D1ECCF}" type="slidenum">
              <a:rPr lang="en-US" altLang="cs-CZ" smtClean="0"/>
              <a:pPr/>
              <a:t>23</a:t>
            </a:fld>
            <a:endParaRPr lang="en-US" alt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5983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6AC10C-AF70-4E73-90D0-2A98705D27C5}" type="slidenum">
              <a:rPr lang="en-US" altLang="cs-CZ" smtClean="0"/>
              <a:pPr/>
              <a:t>24</a:t>
            </a:fld>
            <a:endParaRPr lang="en-US" alt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3114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542F72-E581-42EA-B7A2-B192E48A4120}" type="slidenum">
              <a:rPr lang="en-US" altLang="cs-CZ" smtClean="0"/>
              <a:pPr/>
              <a:t>25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035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F44100-E5D7-4656-ACA5-EBBD0C848540}" type="slidenum">
              <a:rPr lang="en-US" altLang="cs-CZ" smtClean="0"/>
              <a:pPr/>
              <a:t>26</a:t>
            </a:fld>
            <a:endParaRPr lang="en-US" altLang="cs-CZ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524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08512C-C357-4F63-A8F3-24E3E93AD7AB}" type="slidenum">
              <a:rPr lang="en-US" altLang="cs-CZ" smtClean="0"/>
              <a:pPr/>
              <a:t>27</a:t>
            </a:fld>
            <a:endParaRPr lang="en-US" altLang="cs-CZ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63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DFDA3B-377F-44B7-87CE-AA57793AADBD}" type="slidenum">
              <a:rPr lang="en-US" altLang="cs-CZ" smtClean="0"/>
              <a:pPr>
                <a:spcBef>
                  <a:spcPct val="0"/>
                </a:spcBef>
              </a:pPr>
              <a:t>4</a:t>
            </a:fld>
            <a:endParaRPr lang="en-US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603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93CCAE-17D5-423B-89A6-F35D6B400F9B}" type="slidenum">
              <a:rPr lang="en-US" altLang="cs-CZ" smtClean="0"/>
              <a:pPr/>
              <a:t>5</a:t>
            </a:fld>
            <a:endParaRPr lang="en-US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6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30CE9-DBEF-4EA7-AE1C-1D79EBFF0C3A}" type="slidenum">
              <a:rPr lang="en-US" altLang="cs-CZ" smtClean="0"/>
              <a:pPr/>
              <a:t>6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77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76EA54-6339-48E1-801B-073B14146F58}" type="slidenum">
              <a:rPr lang="en-US" altLang="cs-CZ" smtClean="0"/>
              <a:pPr/>
              <a:t>7</a:t>
            </a:fld>
            <a:endParaRPr lang="en-US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62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95AD4E-CF20-465E-BCF5-4BD1151C4CE1}" type="slidenum">
              <a:rPr lang="en-US" altLang="cs-CZ" smtClean="0"/>
              <a:pPr/>
              <a:t>8</a:t>
            </a:fld>
            <a:endParaRPr lang="en-US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92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98D4A2-A470-48E3-9255-6BFE2A3D0C6E}" type="slidenum">
              <a:rPr lang="en-US" altLang="cs-CZ" smtClean="0"/>
              <a:pPr/>
              <a:t>9</a:t>
            </a:fld>
            <a:endParaRPr lang="en-US" alt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14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7EF056-6F1E-43AD-A883-B240BBB3AA24}" type="slidenum">
              <a:rPr lang="en-US" altLang="cs-CZ" smtClean="0"/>
              <a:pPr/>
              <a:t>10</a:t>
            </a:fld>
            <a:endParaRPr lang="en-US" alt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3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obchodního práva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Převody cenných papírů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Josef Kotásek</a:t>
            </a:r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Ukázka rubopisu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34836"/>
            <a:ext cx="8470900" cy="3851564"/>
          </a:xfrm>
        </p:spPr>
        <p:txBody>
          <a:bodyPr/>
          <a:lstStyle/>
          <a:p>
            <a:pPr marL="0" indent="0" algn="just">
              <a:buNone/>
              <a:defRPr/>
            </a:pPr>
            <a:endParaRPr lang="cs-CZ" altLang="cs-CZ" u="sng" dirty="0"/>
          </a:p>
          <a:p>
            <a:pPr marL="0" indent="0" algn="just">
              <a:buNone/>
              <a:defRPr/>
            </a:pPr>
            <a:endParaRPr lang="cs-CZ" altLang="cs-CZ" u="sng" dirty="0"/>
          </a:p>
          <a:p>
            <a:pPr marL="0" indent="0" algn="just">
              <a:buNone/>
              <a:defRPr/>
            </a:pPr>
            <a:endParaRPr lang="cs-CZ" altLang="cs-CZ" u="sng" dirty="0"/>
          </a:p>
          <a:p>
            <a:pPr marL="0" indent="0" algn="just">
              <a:buNone/>
              <a:defRPr/>
            </a:pPr>
            <a:r>
              <a:rPr lang="cs-CZ" altLang="cs-CZ" u="sng" dirty="0"/>
              <a:t>Za mě na řad panu Karlovi Novému</a:t>
            </a:r>
          </a:p>
          <a:p>
            <a:pPr marL="1143000" lvl="4" algn="just">
              <a:defRPr/>
            </a:pPr>
            <a:r>
              <a:rPr lang="cs-CZ" altLang="cs-CZ" dirty="0"/>
              <a:t> 				</a:t>
            </a:r>
            <a:r>
              <a:rPr lang="cs-CZ" altLang="cs-CZ" u="sng" dirty="0">
                <a:latin typeface="Brush Script MT" panose="03060802040406070304" pitchFamily="66" charset="0"/>
              </a:rPr>
              <a:t>Pavel Starý</a:t>
            </a:r>
            <a:endParaRPr lang="cs-CZ" altLang="cs-CZ" dirty="0">
              <a:latin typeface="Brush Script MT" panose="03060802040406070304" pitchFamily="66" charset="0"/>
            </a:endParaRPr>
          </a:p>
          <a:p>
            <a:pPr algn="just" eaLnBrk="1" hangingPunct="1">
              <a:buFontTx/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  <a:defRPr/>
            </a:pPr>
            <a:r>
              <a:rPr lang="cs-CZ" altLang="cs-CZ" i="1" dirty="0"/>
              <a:t>---- </a:t>
            </a:r>
          </a:p>
          <a:p>
            <a:pPr algn="just" eaLnBrk="1" hangingPunct="1">
              <a:buFontTx/>
              <a:buNone/>
              <a:defRPr/>
            </a:pPr>
            <a:r>
              <a:rPr lang="cs-CZ" altLang="cs-CZ" i="1" dirty="0"/>
              <a:t>	</a:t>
            </a: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570305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Účinky rubopisu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33488"/>
            <a:ext cx="8470900" cy="4781550"/>
          </a:xfrm>
        </p:spPr>
        <p:txBody>
          <a:bodyPr/>
          <a:lstStyle/>
          <a:p>
            <a:pPr algn="just" eaLnBrk="1" hangingPunct="1"/>
            <a:endParaRPr lang="cs-CZ" altLang="cs-CZ" b="1"/>
          </a:p>
          <a:p>
            <a:pPr algn="just" eaLnBrk="1" hangingPunct="1"/>
            <a:r>
              <a:rPr lang="cs-CZ" altLang="cs-CZ" b="1"/>
              <a:t>Převodní</a:t>
            </a:r>
            <a:r>
              <a:rPr lang="cs-CZ" altLang="cs-CZ"/>
              <a:t> (§ 14)</a:t>
            </a:r>
          </a:p>
          <a:p>
            <a:pPr algn="just" eaLnBrk="1" hangingPunct="1"/>
            <a:endParaRPr lang="cs-CZ" altLang="cs-CZ" b="1"/>
          </a:p>
          <a:p>
            <a:pPr algn="just" eaLnBrk="1" hangingPunct="1"/>
            <a:r>
              <a:rPr lang="cs-CZ" altLang="cs-CZ" b="1"/>
              <a:t>Legitimační</a:t>
            </a:r>
            <a:r>
              <a:rPr lang="cs-CZ" altLang="cs-CZ"/>
              <a:t> (§16)</a:t>
            </a:r>
          </a:p>
          <a:p>
            <a:pPr algn="just" eaLnBrk="1" hangingPunct="1"/>
            <a:endParaRPr lang="cs-CZ" altLang="cs-CZ" b="1"/>
          </a:p>
          <a:p>
            <a:pPr algn="just" eaLnBrk="1" hangingPunct="1"/>
            <a:r>
              <a:rPr lang="cs-CZ" altLang="cs-CZ" b="1"/>
              <a:t>Záruční</a:t>
            </a:r>
            <a:r>
              <a:rPr lang="cs-CZ" altLang="cs-CZ"/>
              <a:t> (§ 15)</a:t>
            </a:r>
          </a:p>
          <a:p>
            <a:pPr algn="just" eaLnBrk="1" hangingPunct="1"/>
            <a:endParaRPr lang="cs-CZ" altLang="cs-CZ"/>
          </a:p>
          <a:p>
            <a:pPr algn="just" eaLnBrk="1" hangingPunct="1"/>
            <a:r>
              <a:rPr lang="cs-CZ" altLang="cs-CZ"/>
              <a:t>„Abstrakční“ – sporné, plyne již z převodního efektu</a:t>
            </a:r>
          </a:p>
          <a:p>
            <a:pPr lvl="1" algn="just" eaLnBrk="1" hangingPunct="1"/>
            <a:endParaRPr lang="cs-CZ" altLang="cs-CZ" sz="1900"/>
          </a:p>
          <a:p>
            <a:pPr algn="just" eaLnBrk="1" hangingPunct="1">
              <a:buFontTx/>
              <a:buNone/>
            </a:pPr>
            <a:endParaRPr lang="cs-CZ" altLang="cs-CZ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</a:pPr>
            <a:endParaRPr lang="en-US" altLang="cs-CZ" i="1"/>
          </a:p>
        </p:txBody>
      </p:sp>
    </p:spTree>
    <p:extLst>
      <p:ext uri="{BB962C8B-B14F-4D97-AF65-F5344CB8AC3E}">
        <p14:creationId xmlns:p14="http://schemas.microsoft.com/office/powerpoint/2010/main" val="3655652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Převodní účinek rubopisu § 14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68413"/>
            <a:ext cx="8229600" cy="46736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defRPr/>
            </a:pPr>
            <a:r>
              <a:rPr lang="cs-CZ" altLang="cs-CZ" dirty="0"/>
              <a:t>Převádí se veškerá práva ze směnky (proto nelze částečný rubopis), nikoli práva převodce</a:t>
            </a:r>
          </a:p>
          <a:p>
            <a:pPr algn="just" eaLnBrk="1" hangingPunct="1">
              <a:defRPr/>
            </a:pPr>
            <a:r>
              <a:rPr lang="cs-CZ" altLang="cs-CZ" dirty="0"/>
              <a:t>Originární nabývání směnečných práv</a:t>
            </a:r>
          </a:p>
          <a:p>
            <a:pPr algn="just" eaLnBrk="1" hangingPunct="1">
              <a:defRPr/>
            </a:pPr>
            <a:r>
              <a:rPr lang="cs-CZ" altLang="cs-CZ" dirty="0"/>
              <a:t>Má to zásadní dopad na námitky dlužníka – ochranná zeď před námitkami z vlastních vztahů dle čl. I § 17 ZSŠ </a:t>
            </a:r>
          </a:p>
          <a:p>
            <a:pPr algn="just" eaLnBrk="1" hangingPunct="1">
              <a:defRPr/>
            </a:pPr>
            <a:r>
              <a:rPr lang="cs-CZ" altLang="cs-CZ" dirty="0"/>
              <a:t>Restrikce námitek z vlastních vztahů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97691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Legitimační účinek rubopisu § 16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15999" y="1542473"/>
            <a:ext cx="9716655" cy="4876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cs-CZ" dirty="0"/>
              <a:t>Legitimace indosatáře</a:t>
            </a:r>
          </a:p>
          <a:p>
            <a:pPr algn="just" eaLnBrk="1" hangingPunct="1">
              <a:defRPr/>
            </a:pPr>
            <a:r>
              <a:rPr lang="cs-CZ" dirty="0"/>
              <a:t>formálně nepřetržitá řada indosamentů: řádný majitel směnky (nestačí pouhá detence směnky)</a:t>
            </a:r>
          </a:p>
          <a:p>
            <a:pPr algn="just" eaLnBrk="1" hangingPunct="1">
              <a:defRPr/>
            </a:pPr>
            <a:r>
              <a:rPr lang="cs-CZ" dirty="0"/>
              <a:t>Je-li řada narušena, je třeba doložit jiným důkazem – např. u dědění, sloučení, rozdělení atd., jinak je pouhým držitelem bez legitimace</a:t>
            </a:r>
          </a:p>
          <a:p>
            <a:pPr algn="just" eaLnBrk="1" hangingPunct="1">
              <a:defRPr/>
            </a:pPr>
            <a:r>
              <a:rPr lang="cs-CZ" dirty="0"/>
              <a:t>Zkoumá se pouze formálně (z textu listiny), nutnost materiálního zkoumání by znemožnila obchodovatelnost směnek</a:t>
            </a:r>
          </a:p>
          <a:p>
            <a:pPr algn="just" eaLnBrk="1" hangingPunct="1">
              <a:defRPr/>
            </a:pPr>
            <a:r>
              <a:rPr lang="cs-CZ" dirty="0"/>
              <a:t>Komplikace v souvislostí s přeškrtnutými indosamenty</a:t>
            </a:r>
          </a:p>
          <a:p>
            <a:pPr marL="274638" lvl="1" indent="0" algn="just">
              <a:spcBef>
                <a:spcPct val="0"/>
              </a:spcBef>
              <a:buClrTx/>
              <a:buNone/>
              <a:defRPr/>
            </a:pPr>
            <a:endParaRPr lang="cs-CZ" sz="2400" b="1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08131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Záruční účinek rubopisu § 15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524000"/>
            <a:ext cx="8229600" cy="4632326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Indosant odpovídá za přijetí a zaplacení směnky (je nepřímý, postihový dlužník)</a:t>
            </a:r>
          </a:p>
          <a:p>
            <a:pPr algn="just" eaLnBrk="1" hangingPunct="1"/>
            <a:r>
              <a:rPr lang="cs-CZ" altLang="cs-CZ" dirty="0"/>
              <a:t>Čím více indosantů, tím lépe (nominálně) pro věřitele</a:t>
            </a:r>
          </a:p>
          <a:p>
            <a:pPr algn="just" eaLnBrk="1" hangingPunct="1"/>
            <a:r>
              <a:rPr lang="cs-CZ" altLang="cs-CZ" dirty="0"/>
              <a:t>Obvykle ale vylučován doložkou typu „sine obligo“ atp. </a:t>
            </a:r>
          </a:p>
        </p:txBody>
      </p:sp>
    </p:spTree>
    <p:extLst>
      <p:ext uri="{BB962C8B-B14F-4D97-AF65-F5344CB8AC3E}">
        <p14:creationId xmlns:p14="http://schemas.microsoft.com/office/powerpoint/2010/main" val="1324958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Zvláštní druhy indosamentů (zvláštnost spočívá v modifikaci účinků)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2419926"/>
            <a:ext cx="8229600" cy="382385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 err="1"/>
              <a:t>Exonerační</a:t>
            </a:r>
            <a:r>
              <a:rPr lang="cs-CZ" altLang="cs-CZ" dirty="0"/>
              <a:t> - § 15 </a:t>
            </a:r>
            <a:r>
              <a:rPr lang="cs-CZ" altLang="cs-CZ" dirty="0" err="1"/>
              <a:t>ods</a:t>
            </a:r>
            <a:r>
              <a:rPr lang="cs-CZ" altLang="cs-CZ" dirty="0"/>
              <a:t>. 1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/>
              <a:t>Přímý </a:t>
            </a:r>
            <a:r>
              <a:rPr lang="cs-CZ" altLang="cs-CZ" dirty="0"/>
              <a:t>(</a:t>
            </a:r>
            <a:r>
              <a:rPr lang="cs-CZ" altLang="cs-CZ" dirty="0" err="1"/>
              <a:t>rektarubopis</a:t>
            </a:r>
            <a:r>
              <a:rPr lang="cs-CZ" altLang="cs-CZ" dirty="0"/>
              <a:t>) - § 15 odst. 2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/>
              <a:t>Zmocňovací </a:t>
            </a:r>
            <a:r>
              <a:rPr lang="cs-CZ" altLang="cs-CZ" dirty="0"/>
              <a:t>(</a:t>
            </a:r>
            <a:r>
              <a:rPr lang="cs-CZ" altLang="cs-CZ" dirty="0" err="1"/>
              <a:t>prokurarubopis</a:t>
            </a:r>
            <a:r>
              <a:rPr lang="cs-CZ" altLang="cs-CZ" dirty="0"/>
              <a:t>) - § 18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/>
              <a:t>Zástavní rubopis </a:t>
            </a:r>
            <a:r>
              <a:rPr lang="cs-CZ" altLang="cs-CZ" dirty="0"/>
              <a:t>- § 19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/>
              <a:t>Zpětný rubopis</a:t>
            </a:r>
            <a:r>
              <a:rPr lang="cs-CZ" altLang="cs-CZ" dirty="0"/>
              <a:t> – není uveden v zákoně jako typ</a:t>
            </a:r>
          </a:p>
          <a:p>
            <a:pPr marL="457200" indent="-457200" algn="just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altLang="cs-CZ" b="1" dirty="0" err="1"/>
              <a:t>Podindosament</a:t>
            </a:r>
            <a:r>
              <a:rPr lang="cs-CZ" altLang="cs-CZ" b="1" dirty="0"/>
              <a:t> -</a:t>
            </a:r>
            <a:r>
              <a:rPr lang="cs-CZ" altLang="cs-CZ" dirty="0"/>
              <a:t> § 20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200" dirty="0"/>
              <a:t>						</a:t>
            </a:r>
            <a:endParaRPr 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331925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1. Exonerační indosament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94691" y="1634835"/>
            <a:ext cx="9421091" cy="45659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/>
              <a:t>= s vyloučením odpovědnosti </a:t>
            </a:r>
            <a:r>
              <a:rPr lang="cs-CZ" altLang="cs-CZ" dirty="0"/>
              <a:t>(za přijetí, za zaplacení) </a:t>
            </a:r>
            <a:r>
              <a:rPr lang="cs-CZ" altLang="cs-CZ" b="1" dirty="0"/>
              <a:t>vůči všem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Nemá záruční účinek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Tzv. doložka úzkosti – „sine obligo“, „bez závazků“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Z obchodního hlediska svědčil v minulosti o nižší kvalitě směnky (obava z nezaplacení přímým dlužníkem)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Další následné rubopisy – všechny standardní účinky, žádný vliv, samostatnost prohlášení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1670932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1982788" y="152400"/>
            <a:ext cx="8229600" cy="990600"/>
          </a:xfrm>
        </p:spPr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2. Přímý (rektarubopis)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63782" y="1219201"/>
            <a:ext cx="9047018" cy="4937125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/>
              <a:t>= se zakázanou další indosací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Tzv. negativní </a:t>
            </a:r>
            <a:r>
              <a:rPr lang="cs-CZ" altLang="cs-CZ" dirty="0" err="1"/>
              <a:t>ordredoložka</a:t>
            </a:r>
            <a:r>
              <a:rPr lang="cs-CZ" altLang="cs-CZ" dirty="0"/>
              <a:t> – „nikoli na řad“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Modifikace záručního účinku – indosant odpovídá za přijetí a zaplacení jen svému indosatáři, nikoli dalším nabyvatelům (proto přímý)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!!! Nedochází ke změně formy směnky na </a:t>
            </a:r>
            <a:r>
              <a:rPr lang="cs-CZ" altLang="cs-CZ" dirty="0" err="1"/>
              <a:t>rektapapír</a:t>
            </a:r>
            <a:r>
              <a:rPr lang="cs-CZ" altLang="cs-CZ" dirty="0"/>
              <a:t> !!! </a:t>
            </a:r>
            <a:r>
              <a:rPr lang="cs-CZ" altLang="cs-CZ" dirty="0">
                <a:sym typeface="Wingdings" panose="05000000000000000000" pitchFamily="2" charset="2"/>
              </a:rPr>
              <a:t> tak je tomu jen a jen u rektadoložky výstavce, ne u doložky indosanta</a:t>
            </a: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2113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3. Zmocňovací (prokuraindosament)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36750" y="1773382"/>
            <a:ext cx="8229600" cy="44559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/>
              <a:t>= zvláštní forma směnečné plné moci k výkonu práv ze směnky </a:t>
            </a:r>
            <a:r>
              <a:rPr lang="cs-CZ" altLang="cs-CZ" dirty="0"/>
              <a:t>(hl. inkaso, ne už k jiným, úkonům – prominutí směnečné pohledávky, prolongaci atd.)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Doložka „k inkasu“, „k vybrání“, „in </a:t>
            </a:r>
            <a:r>
              <a:rPr lang="cs-CZ" altLang="cs-CZ" dirty="0" err="1"/>
              <a:t>procura</a:t>
            </a:r>
            <a:r>
              <a:rPr lang="cs-CZ" altLang="cs-CZ" dirty="0"/>
              <a:t>“, …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Pouze legitimační účinek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Další indosament – jedná se opět jen o zmocňovací (jako substituce), brání se tím zneužití plné moci </a:t>
            </a:r>
            <a:r>
              <a:rPr lang="cs-CZ" altLang="cs-CZ" dirty="0" err="1"/>
              <a:t>porkuraindosatářem</a:t>
            </a: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Námitky dlužníka - jen ty, které má proti indosantovi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1294514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4. Zástavní rubopis 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42291" y="1665144"/>
            <a:ext cx="8229600" cy="529272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= ke směnce se zřizuje zástavní právo za účelem zajištění pohledávky zástavního indosatáře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Doložka „hodnota v zástavě“, „jako zástava“,  apod.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Pouze legitimační účinek – není-li zajišťovaná pohledávka včas splněna, zástavní indosatář může vykonat práva ze směnky /inkasovat) sám a uspokojit se ze směnečné pohledávky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Případný další indosament má ex lege jen účinky zmocňovací, protože zástavní indosatář nemůže směnku dále převést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76601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Forma cenného papíru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Na doručitele (majitele)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 Na řad (ordrepapíry)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 Na jméno (rektapapíry)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495877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4. Zástavní rubopis II 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33054" y="1748272"/>
            <a:ext cx="9626624" cy="529272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3100" dirty="0"/>
              <a:t>Zastavení cenného papíru obecně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3100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3100" dirty="0"/>
              <a:t>Obecný režim – u CP na doručitele a na jméno: smlouva plus odevzdání CP, u CP na řad také zástavní rubopis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3100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3100" dirty="0"/>
              <a:t>Výjimky – odevzdání třetí osobě (§ 1328 odst. 1), u CP na řad nutný rubopis; rejstřík zástav u Notářské komory u CP na doručitele (§ 1328 odst. 3); cenné papíry v úschově (§ 1329)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3100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sz="3100" dirty="0"/>
              <a:t>Na trvání a rozsah zástavního práva k cennému papíru nemá vliv ani výměna zastaveného cenného papíru emitentem zástavnímu dlužníkovi za jiný cenný papír, ani přeměna cenného papíru na zaknihovaný cenný papír či obráceně. 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sz="3100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3100" dirty="0"/>
              <a:t>U zaknihovaných cenných papírů: </a:t>
            </a:r>
            <a:r>
              <a:rPr lang="cs-CZ" sz="3100" dirty="0"/>
              <a:t>Zastavení účtu vlastníka zaknihovaných cenných papírů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4193151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4. Zástavní rubopis III 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33653" y="1554307"/>
            <a:ext cx="9399781" cy="543718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Výkon zástavního práva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Výkon práv – preference dohody stran (§ 1332 OZ), jinak dražba cenného papíru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Výnosy – jako u zastavení pohledávky (§ 1332 odst. 2 OZ + § 1336 odst. 1 OZ)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2 režimy: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Před splatností zajišťovaného dluhu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Po splatnosti zajišťovaného dluhu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dirty="0"/>
              <a:t>	- plnění jen zástavnímu věřiteli (§ 1336 odst. 2 OZ), 	notifikace dlužníkovi! – není ale konstitutivní</a:t>
            </a:r>
            <a:endParaRPr lang="cs-CZ" altLang="cs-CZ" sz="22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4105692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5. Zpětný rubopis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89813" y="1517714"/>
            <a:ext cx="9832157" cy="49735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/>
              <a:t>= rubopis na osobu, která na směnce figuruje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Mohou vzniknout problémy z konkurence postavení osob jako indosantů (regresní dlužník) a osob v jiné pozici (přímý,  nepřímý dlužník)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Příklad zpětného rubopisu na některého z indosantů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Jak vyřešit odpovědností vztahy v „indosačním meziprostoru“?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500" dirty="0"/>
              <a:t>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23728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6. Podindosament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01278" y="1423447"/>
            <a:ext cx="9954706" cy="4518566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/>
              <a:t>= zvláštnost spočívá ne v modifikaci účinků, ale v době indosace </a:t>
            </a:r>
            <a:r>
              <a:rPr lang="cs-CZ" altLang="cs-CZ" dirty="0"/>
              <a:t>(po protestu pro neplacení nebo po uplynutí lhůty k protestu)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Účinky obyčejné </a:t>
            </a:r>
            <a:r>
              <a:rPr lang="cs-CZ" altLang="cs-CZ" dirty="0" err="1"/>
              <a:t>cesse</a:t>
            </a:r>
            <a:r>
              <a:rPr lang="cs-CZ" altLang="cs-CZ" dirty="0"/>
              <a:t> !! Význam z hlediska námitek dlužníka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ZSŠ – u nedatovaného indosamentu – domněnka před uplynutím lhůty k protestu – proto je vhodné datovat  indosamenty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Ztěžuje se oběh nezaplacených, „nuzných směnek“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US" altLang="cs-CZ" sz="2200" dirty="0"/>
          </a:p>
        </p:txBody>
      </p:sp>
    </p:spTree>
    <p:extLst>
      <p:ext uri="{BB962C8B-B14F-4D97-AF65-F5344CB8AC3E}">
        <p14:creationId xmlns:p14="http://schemas.microsoft.com/office/powerpoint/2010/main" val="3124737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Blankotradice II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268412"/>
            <a:ext cx="10275216" cy="511353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Specifický, velmi jednoduchý způsob převodu směnečných práv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Nutným předpokladem – blankoindosament (</a:t>
            </a:r>
            <a:r>
              <a:rPr lang="cs-CZ" altLang="cs-CZ" sz="2400" dirty="0" err="1"/>
              <a:t>blankoindosatář</a:t>
            </a:r>
            <a:r>
              <a:rPr lang="cs-CZ" altLang="cs-CZ" sz="2400" dirty="0"/>
              <a:t> má na výběr – buď nevyplněný indosament sám vyplní, nebo směnku předá bez jakéhokoliv vyplnění další osobě = </a:t>
            </a:r>
            <a:r>
              <a:rPr lang="cs-CZ" altLang="cs-CZ" sz="2400" u="sng" dirty="0" err="1"/>
              <a:t>blankotradice</a:t>
            </a:r>
            <a:r>
              <a:rPr lang="cs-CZ" altLang="cs-CZ" sz="2400" dirty="0"/>
              <a:t>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Směnka se de facto chová jako CP na doručitele, aniž by jim de iure byla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Výhody - </a:t>
            </a:r>
            <a:r>
              <a:rPr lang="cs-CZ" altLang="cs-CZ" sz="2400" dirty="0" err="1"/>
              <a:t>bezformálnost</a:t>
            </a:r>
            <a:r>
              <a:rPr lang="cs-CZ" altLang="cs-CZ" sz="2400" dirty="0"/>
              <a:t> převodu, není garanční účinek (žádný zápis na směnce, jakoby směnku vůbec neměl)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Důvod - vyhnout se odpovědnosti za zaplacení nebo přijetí, aniž by se ohrozila důvěra ve směnku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Riziko – možnost neoprávněného nabytí (krádež a doplnění, tj. svědčí mu pak směnka a je z ní legitimován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dirty="0"/>
              <a:t>„Převodní vyplnění </a:t>
            </a:r>
            <a:r>
              <a:rPr lang="cs-CZ" altLang="cs-CZ" sz="2400" dirty="0" err="1"/>
              <a:t>blankorubopisu</a:t>
            </a:r>
            <a:r>
              <a:rPr lang="cs-CZ" altLang="cs-CZ" sz="2400" dirty="0"/>
              <a:t>“ – není další způsob převodu, nic takového neexistuje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001638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Návod na „směnku na doručitele“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87450" y="1665576"/>
            <a:ext cx="8229600" cy="4673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3200" dirty="0"/>
              <a:t>Krok 1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/>
              <a:t>Vlastní směnka nebo Zastřená směnka vlastní (Výstavce = směnečník)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2800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3200" dirty="0"/>
              <a:t>Krok II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/>
              <a:t>Indosace směnky remitentem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/>
              <a:t>Nevyplněný rubopis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 err="1"/>
              <a:t>Exonerační</a:t>
            </a:r>
            <a:r>
              <a:rPr lang="cs-CZ" altLang="cs-CZ" sz="2800" dirty="0"/>
              <a:t> doložka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2800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3200" dirty="0"/>
              <a:t>Krok III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/>
              <a:t>Rozlet</a:t>
            </a:r>
          </a:p>
          <a:p>
            <a:pPr lvl="1" algn="just" eaLnBrk="1" hangingPunct="1">
              <a:lnSpc>
                <a:spcPct val="80000"/>
              </a:lnSpc>
            </a:pPr>
            <a:endParaRPr lang="en-US" altLang="cs-CZ" sz="2100" dirty="0"/>
          </a:p>
        </p:txBody>
      </p:sp>
    </p:spTree>
    <p:extLst>
      <p:ext uri="{BB962C8B-B14F-4D97-AF65-F5344CB8AC3E}">
        <p14:creationId xmlns:p14="http://schemas.microsoft.com/office/powerpoint/2010/main" val="405528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Postoupení pohledávky (cesse)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233488"/>
            <a:ext cx="10224520" cy="514826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Nabývání práv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/>
              <a:t>Indosament:  originálně, nezávisle na osobě indosanta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derivativně, cesionář (postupník) vstupuje do práv původního věřitele (cedenta, postupitele)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Námitky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/>
              <a:t>Indosament:  námitky nemohou být uplatněny vůči indosatáři (výjimka podle § 17 ZSŠ)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námitky zůstávají zachovány i po postoupení pohledávky - § 1884 OZ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Odpovědnost převodce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/>
              <a:t>Indosament:  za přijetí a zaplacení směnky,  je možno ji však vyloučit či omezit dle § 15 odst. 1 a odst. 2 ZSŠ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§ 1885 OZ Odpovědnost za existenci, ručení za dobytnost </a:t>
            </a:r>
            <a:endParaRPr lang="en-US" altLang="cs-CZ" sz="2400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en-US" altLang="cs-CZ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en-US" altLang="cs-CZ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6358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Postoupení pohledávky (cesse)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1596" y="1304926"/>
            <a:ext cx="10454326" cy="50403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dirty="0"/>
              <a:t>Legitimace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 dirty="0"/>
              <a:t>Indosament:  formální – směnečná listina a nepřetržitost řady indosamentů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materiální – věřitel musí své oprávnění dlužníkovi prokázat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dirty="0"/>
              <a:t>Nutnost informovat dlužníka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 dirty="0"/>
              <a:t>Indosament:  není zde tato povinnost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Ano, bez zbytečného odkladu (jinak může dlužník plnit cedentovi)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dirty="0"/>
              <a:t>Způsob dalšího převodu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 dirty="0"/>
              <a:t>Indosament:  opět jen indosací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400" dirty="0" err="1"/>
              <a:t>Cesse</a:t>
            </a:r>
            <a:r>
              <a:rPr lang="cs-CZ" altLang="cs-CZ" sz="2400" dirty="0"/>
              <a:t>: opět jen postoupením pohledávky</a:t>
            </a:r>
            <a:endParaRPr lang="en-US" altLang="cs-CZ" sz="2400" dirty="0"/>
          </a:p>
          <a:p>
            <a:pPr lvl="1" algn="just" eaLnBrk="1" hangingPunct="1">
              <a:lnSpc>
                <a:spcPct val="80000"/>
              </a:lnSpc>
            </a:pPr>
            <a:endParaRPr lang="en-US" altLang="cs-CZ" dirty="0"/>
          </a:p>
          <a:p>
            <a:pPr lvl="1" algn="just" eaLnBrk="1" hangingPunct="1">
              <a:lnSpc>
                <a:spcPct val="8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63388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Forma CP v OZ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33488"/>
            <a:ext cx="82296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§ 518 (1) Cenný papír může mít formu cenného papíru na doručitele, na řad, nebo na jméno. (2) Obsahuje-li cenný papír jméno oprávněné osoby, má se za to, že se jedná o cenný papír na řad. Neobsahuje-li cenný papír jméno oprávněné osoby, platí, že se jedná o cenný papír na doručitele.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§ 1103 (1) Vlastnické právo k cennému papíru </a:t>
            </a:r>
            <a:r>
              <a:rPr lang="cs-CZ" altLang="cs-CZ" sz="2400" b="1"/>
              <a:t>na doručitele </a:t>
            </a:r>
            <a:r>
              <a:rPr lang="cs-CZ" altLang="cs-CZ" sz="2400"/>
              <a:t>se převádí smlouvou k okamžiku jeho předání. (2) Vlastnické právo k cennému papíru </a:t>
            </a:r>
            <a:r>
              <a:rPr lang="cs-CZ" altLang="cs-CZ" sz="2400" b="1"/>
              <a:t>na řad </a:t>
            </a:r>
            <a:r>
              <a:rPr lang="cs-CZ" altLang="cs-CZ" sz="2400"/>
              <a:t>se převádí rubopisem a smlouvou k okamžiku jeho předání. O náležitostech rubopisu a jeho přijetí, jakož i o tom, kdo je z rubopisu oprávněn a jak toto oprávnění prokazuje, platí ustanovení právního předpisu upravujícího směnky; převodce cenného papíru však ručí za uspokojení práv z cenného papíru, jen je-li k tomu zvlášť zavázán. (3) Vlastnické právo k </a:t>
            </a:r>
            <a:r>
              <a:rPr lang="cs-CZ" altLang="cs-CZ" sz="2400" b="1"/>
              <a:t>cennému papíru na jméno </a:t>
            </a:r>
            <a:r>
              <a:rPr lang="cs-CZ" altLang="cs-CZ" sz="2400"/>
              <a:t>se převádí už samotnou smlouvou k okamžiku její účinnosti.</a:t>
            </a:r>
          </a:p>
        </p:txBody>
      </p:sp>
    </p:spTree>
    <p:extLst>
      <p:ext uri="{BB962C8B-B14F-4D97-AF65-F5344CB8AC3E}">
        <p14:creationId xmlns:p14="http://schemas.microsoft.com/office/powerpoint/2010/main" val="410926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>
                <a:solidFill>
                  <a:srgbClr val="7B9899"/>
                </a:solidFill>
              </a:rPr>
              <a:t>Určení formy na příkladu skladištního listu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219201"/>
            <a:ext cx="8229600" cy="54133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cs-CZ" altLang="cs-CZ" sz="24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/>
              <a:t>(3) Skladištní list může znít na </a:t>
            </a:r>
            <a:r>
              <a:rPr lang="cs-CZ" altLang="cs-CZ" sz="2400" dirty="0">
                <a:solidFill>
                  <a:srgbClr val="FF0000"/>
                </a:solidFill>
              </a:rPr>
              <a:t>doručitele nebo na jméno</a:t>
            </a:r>
            <a:r>
              <a:rPr lang="cs-CZ" altLang="cs-CZ" sz="2400" dirty="0"/>
              <a:t>. Zní-li na doručitele, je skladovatel povinen vydat zboží osobě, která skladištní list předloží. Zní-li na jméno, je povinen věc vydat osobě v skladištním listu uvedené. Skladištní list na jméno může oprávněná osoba převádět rubopisem na jiné osoby, pokud v něm není převod vyloučen. O rubopisu platí obdobně předpisy upravující směnky.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/>
              <a:t>(5) Skladištní list musí obsahovat alespoň</a:t>
            </a:r>
            <a:br>
              <a:rPr lang="cs-CZ" altLang="cs-CZ" sz="2400" dirty="0"/>
            </a:br>
            <a:r>
              <a:rPr lang="cs-CZ" altLang="cs-CZ" sz="2400" dirty="0"/>
              <a:t>a) firmu nebo název a sídlo právnické osoby nebo jméno a místo podnikání, popřípadě bydliště skladovatele,</a:t>
            </a:r>
            <a:br>
              <a:rPr lang="cs-CZ" altLang="cs-CZ" sz="2400" dirty="0"/>
            </a:br>
            <a:r>
              <a:rPr lang="cs-CZ" altLang="cs-CZ" sz="2400" dirty="0"/>
              <a:t>b) firmu nebo název a sídlo právnické osoby nebo jméno a místo podnikání, popřípadě bydliště ukladatele,</a:t>
            </a:r>
            <a:br>
              <a:rPr lang="cs-CZ" altLang="cs-CZ" sz="2400" dirty="0"/>
            </a:br>
            <a:r>
              <a:rPr lang="cs-CZ" altLang="cs-CZ" sz="2400" dirty="0"/>
              <a:t>c) označení a množství, váhu nebo objem uskladněného zboží,</a:t>
            </a:r>
            <a:br>
              <a:rPr lang="cs-CZ" altLang="cs-CZ" sz="2400" dirty="0"/>
            </a:br>
            <a:r>
              <a:rPr lang="cs-CZ" altLang="cs-CZ" sz="2400" dirty="0"/>
              <a:t>d) </a:t>
            </a:r>
            <a:r>
              <a:rPr lang="cs-CZ" altLang="cs-CZ" sz="2400" b="1" dirty="0"/>
              <a:t>údaj, zda skladištní list byl vydán na doručitele nebo na řad s uvedením jména nebo firmy či názvu osoby, na jejíž řad byl vydán,</a:t>
            </a:r>
            <a:br>
              <a:rPr lang="cs-CZ" altLang="cs-CZ" sz="2400" b="1" dirty="0"/>
            </a:br>
            <a:r>
              <a:rPr lang="cs-CZ" altLang="cs-CZ" sz="2400" dirty="0"/>
              <a:t>e) označení místa, kde je zboží uskladněno,</a:t>
            </a:r>
            <a:br>
              <a:rPr lang="cs-CZ" altLang="cs-CZ" sz="2400" dirty="0"/>
            </a:br>
            <a:r>
              <a:rPr lang="cs-CZ" altLang="cs-CZ" sz="2400" dirty="0"/>
              <a:t>f) dobu, na niž je zboží uskladněno, </a:t>
            </a:r>
            <a:br>
              <a:rPr lang="cs-CZ" altLang="cs-CZ" sz="2400" dirty="0"/>
            </a:br>
            <a:r>
              <a:rPr lang="cs-CZ" altLang="cs-CZ" sz="2400" dirty="0"/>
              <a:t>g) místo a den vydání skladištního listu a podpis skladovatele.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altLang="cs-CZ" sz="2400" dirty="0"/>
              <a:t>(6) Jestliže skladištní list </a:t>
            </a:r>
            <a:r>
              <a:rPr lang="cs-CZ" altLang="cs-CZ" sz="2400" dirty="0">
                <a:solidFill>
                  <a:srgbClr val="FF0000"/>
                </a:solidFill>
              </a:rPr>
              <a:t>neobsahuje jméno osoby, na jejíž řad je vydán, považuje se za vystavený na řad </a:t>
            </a:r>
            <a:r>
              <a:rPr lang="cs-CZ" altLang="cs-CZ" sz="2400" dirty="0"/>
              <a:t>ukladatele. </a:t>
            </a:r>
            <a:endParaRPr lang="en-US" altLang="cs-CZ" sz="2400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5806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SŠZ jako lex generalis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4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49745" y="1348509"/>
            <a:ext cx="9675381" cy="4817052"/>
          </a:xfrm>
        </p:spPr>
        <p:txBody>
          <a:bodyPr/>
          <a:lstStyle/>
          <a:p>
            <a:pPr marL="274638" lvl="1" indent="0" algn="just">
              <a:buNone/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r>
              <a:rPr lang="cs-CZ" altLang="cs-CZ" dirty="0"/>
              <a:t>§ 1103 OZ: (papíry na řad) </a:t>
            </a:r>
            <a:r>
              <a:rPr lang="cs-CZ" dirty="0"/>
              <a:t>Vlastnické právo k cennému papíru na řad se převádí rubopisem a smlouvou k okamžiku jeho předání. </a:t>
            </a:r>
            <a:r>
              <a:rPr lang="cs-CZ" b="1" dirty="0"/>
              <a:t>O náležitostech rubopisu a jeho přijetí, jakož i o tom, kdo je z rubopisu oprávněn a jak toto oprávnění prokazuje, platí ustanovení právního předpisu upravujícího směnky</a:t>
            </a:r>
            <a:r>
              <a:rPr lang="cs-CZ" dirty="0"/>
              <a:t>; převodce cenného papíru však ručí za uspokojení práv z cenného papíru, jen je-li k tomu zvlášť zavázán.</a:t>
            </a:r>
            <a:endParaRPr lang="cs-CZ" altLang="cs-CZ" dirty="0"/>
          </a:p>
          <a:p>
            <a:pPr lvl="1" algn="just" eaLnBrk="1" hangingPunct="1">
              <a:defRPr/>
            </a:pPr>
            <a:r>
              <a:rPr lang="cs-CZ" altLang="cs-CZ" dirty="0"/>
              <a:t>§ 1897 OZ: (smlouva na řad) </a:t>
            </a:r>
            <a:r>
              <a:rPr lang="cs-CZ" dirty="0"/>
              <a:t>Obsahuje-li smlouva uzavřená v písemné formě ujednání, že je uzavřena na řad některé ze stran nebo jiné ujednání stejného významu, pak tato strana postoupí smlouvu rubopisem listiny. </a:t>
            </a:r>
            <a:r>
              <a:rPr lang="cs-CZ" b="1" dirty="0"/>
              <a:t>O náležitostech rubopisu, jakož i o tom, kdo je z rubopisu oprávněn a jak své právo prokazuje, platí právní předpisy o směnkách</a:t>
            </a:r>
            <a:r>
              <a:rPr lang="cs-CZ" dirty="0"/>
              <a:t>. Podle nich se rovněž posoudí, od koho může požadovat listinu ten, kdo o ni přišel.</a:t>
            </a:r>
          </a:p>
          <a:p>
            <a:pPr lvl="1" algn="just" eaLnBrk="1" hangingPunct="1">
              <a:defRPr/>
            </a:pPr>
            <a:r>
              <a:rPr lang="cs-CZ" altLang="cs-CZ" dirty="0"/>
              <a:t>§ 1946 OZ (poukázka na řad): </a:t>
            </a:r>
            <a:r>
              <a:rPr lang="cs-CZ" dirty="0"/>
              <a:t>O náležitostech rubopisu, jakož i o tom, kdo je z rubopisu oprávněn a jak své právo prokazuje, platí právní </a:t>
            </a:r>
            <a:r>
              <a:rPr lang="cs-CZ" b="1" dirty="0"/>
              <a:t>předpisy o směnkách. </a:t>
            </a:r>
            <a:r>
              <a:rPr lang="cs-CZ" dirty="0"/>
              <a:t>Podle nich se rovněž posoudí, od koho může požadovat poukázku ten, kdo o ni přišel.</a:t>
            </a:r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875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Převody práv ze směnky (obecně)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2150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52945" y="1459345"/>
            <a:ext cx="9698182" cy="4696981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3 způsoby převodů směnečných práv</a:t>
            </a:r>
          </a:p>
          <a:p>
            <a:pPr lvl="1" algn="just" eaLnBrk="1" hangingPunct="1"/>
            <a:r>
              <a:rPr lang="cs-CZ" altLang="cs-CZ" dirty="0"/>
              <a:t>Indosament</a:t>
            </a:r>
          </a:p>
          <a:p>
            <a:pPr lvl="1" algn="just" eaLnBrk="1" hangingPunct="1"/>
            <a:r>
              <a:rPr lang="cs-CZ" altLang="cs-CZ" dirty="0" err="1"/>
              <a:t>Cesse</a:t>
            </a:r>
            <a:endParaRPr lang="cs-CZ" altLang="cs-CZ" dirty="0"/>
          </a:p>
          <a:p>
            <a:pPr lvl="1" algn="just" eaLnBrk="1" hangingPunct="1"/>
            <a:r>
              <a:rPr lang="cs-CZ" altLang="cs-CZ" dirty="0" err="1"/>
              <a:t>Blankotradice</a:t>
            </a:r>
            <a:r>
              <a:rPr lang="cs-CZ" altLang="cs-CZ" dirty="0"/>
              <a:t> u „technických papírů na doručitele“</a:t>
            </a:r>
          </a:p>
          <a:p>
            <a:pPr algn="just" eaLnBrk="1" hangingPunct="1"/>
            <a:r>
              <a:rPr lang="cs-CZ" altLang="cs-CZ" dirty="0"/>
              <a:t>O převoditelnosti směnky rozhoduje výstavce</a:t>
            </a:r>
          </a:p>
          <a:p>
            <a:pPr algn="just" eaLnBrk="1" hangingPunct="1"/>
            <a:r>
              <a:rPr lang="cs-CZ" altLang="cs-CZ" dirty="0"/>
              <a:t>Rozhodnutí nelze následně měnit – </a:t>
            </a:r>
            <a:r>
              <a:rPr lang="cs-CZ" altLang="cs-CZ" dirty="0" err="1"/>
              <a:t>blankotradice</a:t>
            </a:r>
            <a:r>
              <a:rPr lang="cs-CZ" altLang="cs-CZ" dirty="0"/>
              <a:t> ale možná</a:t>
            </a:r>
          </a:p>
          <a:p>
            <a:pPr algn="just" eaLnBrk="1" hangingPunct="1"/>
            <a:r>
              <a:rPr lang="cs-CZ" altLang="cs-CZ" dirty="0"/>
              <a:t>Výlučnost: lze převádět výlučně jedním způsobem (buď indosament, nebo </a:t>
            </a:r>
            <a:r>
              <a:rPr lang="cs-CZ" altLang="cs-CZ" dirty="0" err="1"/>
              <a:t>cesse</a:t>
            </a:r>
            <a:r>
              <a:rPr lang="cs-CZ" altLang="cs-CZ" dirty="0"/>
              <a:t>)</a:t>
            </a:r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898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Indosament 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89527" y="1219201"/>
            <a:ext cx="11092873" cy="4937125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Směnka je zákonný </a:t>
            </a:r>
            <a:r>
              <a:rPr lang="cs-CZ" altLang="cs-CZ" dirty="0" err="1"/>
              <a:t>ordrepapír</a:t>
            </a:r>
            <a:r>
              <a:rPr lang="cs-CZ" altLang="cs-CZ" dirty="0"/>
              <a:t> (cenný papír na řad)</a:t>
            </a:r>
          </a:p>
          <a:p>
            <a:pPr algn="just" eaLnBrk="1" hangingPunct="1"/>
            <a:r>
              <a:rPr lang="cs-CZ" altLang="cs-CZ" dirty="0"/>
              <a:t>Typický a primárně užívaný způsob převodu práv z cenného papíru</a:t>
            </a:r>
          </a:p>
          <a:p>
            <a:pPr algn="just" eaLnBrk="1" hangingPunct="1"/>
            <a:r>
              <a:rPr lang="cs-CZ" altLang="cs-CZ" dirty="0"/>
              <a:t>Samotný však k převodu směnečných práv nepostačuje, nutné bude ještě předání směnečné listiny novému nabyvateli na základě smlouvy o převodu cenného papíru </a:t>
            </a:r>
            <a:r>
              <a:rPr lang="cs-CZ" altLang="cs-CZ" b="1" dirty="0"/>
              <a:t>(§ 1103 OZ</a:t>
            </a:r>
            <a:r>
              <a:rPr lang="cs-CZ" altLang="cs-CZ" dirty="0"/>
              <a:t>), nejčastěji konkludentně uzavřené; Nejčastěji je umístěn na rubu („rubopis“), ale lze i na líci, nic tomu nebrání</a:t>
            </a:r>
          </a:p>
          <a:p>
            <a:pPr algn="just" eaLnBrk="1" hangingPunct="1"/>
            <a:r>
              <a:rPr lang="cs-CZ" altLang="cs-CZ" dirty="0" err="1"/>
              <a:t>Allonge</a:t>
            </a:r>
            <a:r>
              <a:rPr lang="cs-CZ" altLang="cs-CZ" dirty="0"/>
              <a:t> – přívěsek, také opis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57133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Indosament II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88291" y="1754909"/>
            <a:ext cx="10335491" cy="4401417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Účastníci indosace</a:t>
            </a:r>
            <a:endParaRPr lang="en-US" altLang="cs-CZ" dirty="0"/>
          </a:p>
          <a:p>
            <a:pPr lvl="1" algn="just" eaLnBrk="1" hangingPunct="1"/>
            <a:r>
              <a:rPr lang="cs-CZ" altLang="cs-CZ" sz="2400" dirty="0"/>
              <a:t>Indosant (převodce)</a:t>
            </a:r>
          </a:p>
          <a:p>
            <a:pPr lvl="1" algn="just" eaLnBrk="1" hangingPunct="1"/>
            <a:r>
              <a:rPr lang="cs-CZ" altLang="cs-CZ" sz="2400" dirty="0"/>
              <a:t>Indosatář (nabyvatel)</a:t>
            </a:r>
          </a:p>
          <a:p>
            <a:pPr algn="just" eaLnBrk="1" hangingPunct="1"/>
            <a:r>
              <a:rPr lang="cs-CZ" altLang="cs-CZ" dirty="0"/>
              <a:t>Prvním indosantem je remitentem, dalším indosantem je vždy indosatář z předchozího rubopisu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07998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Indosament III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8836" y="1330036"/>
            <a:ext cx="10854364" cy="5051714"/>
          </a:xfrm>
        </p:spPr>
        <p:txBody>
          <a:bodyPr/>
          <a:lstStyle/>
          <a:p>
            <a:pPr algn="just" eaLnBrk="1" hangingPunct="1"/>
            <a:r>
              <a:rPr lang="cs-CZ" altLang="cs-CZ" u="sng" dirty="0"/>
              <a:t>Podmíněný indosament</a:t>
            </a:r>
            <a:r>
              <a:rPr lang="cs-CZ" altLang="cs-CZ" dirty="0"/>
              <a:t> – podmínka se považuje za nenapsanou (§ 12 odst. 1 ZSŠ)</a:t>
            </a:r>
          </a:p>
          <a:p>
            <a:pPr algn="just" eaLnBrk="1" hangingPunct="1"/>
            <a:r>
              <a:rPr lang="cs-CZ" altLang="cs-CZ" u="sng" dirty="0"/>
              <a:t>Částečný indosament </a:t>
            </a:r>
            <a:r>
              <a:rPr lang="cs-CZ" altLang="cs-CZ" dirty="0"/>
              <a:t>– je neplatný !! (všechno nebo </a:t>
            </a:r>
            <a:r>
              <a:rPr lang="cs-CZ" altLang="cs-CZ" dirty="0" err="1"/>
              <a:t>nebo</a:t>
            </a:r>
            <a:r>
              <a:rPr lang="cs-CZ" altLang="cs-CZ" dirty="0"/>
              <a:t> nic)</a:t>
            </a:r>
          </a:p>
          <a:p>
            <a:pPr algn="just" eaLnBrk="1" hangingPunct="1"/>
            <a:r>
              <a:rPr lang="cs-CZ" altLang="cs-CZ" dirty="0"/>
              <a:t>Vyplněný rubopis – 3 složky</a:t>
            </a:r>
          </a:p>
          <a:p>
            <a:pPr lvl="1" algn="just" eaLnBrk="1" hangingPunct="1"/>
            <a:r>
              <a:rPr lang="cs-CZ" altLang="cs-CZ" sz="2400" dirty="0"/>
              <a:t>Převodní doložka („za nás na řad …“)</a:t>
            </a:r>
          </a:p>
          <a:p>
            <a:pPr lvl="1" algn="just" eaLnBrk="1" hangingPunct="1"/>
            <a:r>
              <a:rPr lang="cs-CZ" altLang="cs-CZ" sz="2400" dirty="0"/>
              <a:t>Identifikace nabyvatele</a:t>
            </a:r>
          </a:p>
          <a:p>
            <a:pPr lvl="1" algn="just" eaLnBrk="1" hangingPunct="1"/>
            <a:r>
              <a:rPr lang="cs-CZ" altLang="cs-CZ" sz="2400" dirty="0"/>
              <a:t>Podpis indosanta</a:t>
            </a:r>
          </a:p>
          <a:p>
            <a:pPr algn="just" eaLnBrk="1" hangingPunct="1"/>
            <a:r>
              <a:rPr lang="cs-CZ" altLang="cs-CZ" b="1" dirty="0"/>
              <a:t>Blankoindosament</a:t>
            </a:r>
            <a:r>
              <a:rPr lang="cs-CZ" altLang="cs-CZ" dirty="0"/>
              <a:t> – buď chybí označení indosatáře, nebo je to pouhý podpis na rubu</a:t>
            </a:r>
          </a:p>
          <a:p>
            <a:pPr algn="just" eaLnBrk="1" hangingPunct="1">
              <a:buFontTx/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</a:pP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14576794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04EAEC1AECDD479F0913B1E9074F3F" ma:contentTypeVersion="14" ma:contentTypeDescription="Vytvoří nový dokument" ma:contentTypeScope="" ma:versionID="69b7f9fa35d6a35e56792185313e91e9">
  <xsd:schema xmlns:xsd="http://www.w3.org/2001/XMLSchema" xmlns:xs="http://www.w3.org/2001/XMLSchema" xmlns:p="http://schemas.microsoft.com/office/2006/metadata/properties" xmlns:ns3="ab5b59dc-8ad3-4911-993d-fbbf83e36f6e" xmlns:ns4="ee152243-e15d-4d21-aebe-9aec54bd7914" targetNamespace="http://schemas.microsoft.com/office/2006/metadata/properties" ma:root="true" ma:fieldsID="da2f274051be9a568e90bd6566c90d3e" ns3:_="" ns4:_="">
    <xsd:import namespace="ab5b59dc-8ad3-4911-993d-fbbf83e36f6e"/>
    <xsd:import namespace="ee152243-e15d-4d21-aebe-9aec54bd79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b59dc-8ad3-4911-993d-fbbf83e36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52243-e15d-4d21-aebe-9aec54bd791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9F326C-6696-4076-9A45-EBCF8A1CD8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B21E7C-87A9-4F00-94D9-0EBCBCF9EB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b59dc-8ad3-4911-993d-fbbf83e36f6e"/>
    <ds:schemaRef ds:uri="ee152243-e15d-4d21-aebe-9aec54bd79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96D1F1-0AA9-4B8D-8CA6-FA4993D542B4}">
  <ds:schemaRefs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ee152243-e15d-4d21-aebe-9aec54bd7914"/>
    <ds:schemaRef ds:uri="http://schemas.microsoft.com/office/2006/documentManagement/types"/>
    <ds:schemaRef ds:uri="ab5b59dc-8ad3-4911-993d-fbbf83e36f6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2119</Words>
  <Application>Microsoft Office PowerPoint</Application>
  <PresentationFormat>Širokoúhlá obrazovka</PresentationFormat>
  <Paragraphs>246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Brush Script MT</vt:lpstr>
      <vt:lpstr>Tahoma</vt:lpstr>
      <vt:lpstr>Wingdings</vt:lpstr>
      <vt:lpstr>Wingdings 2</vt:lpstr>
      <vt:lpstr>Wingdings 3</vt:lpstr>
      <vt:lpstr>Prezentace_MU_CZ</vt:lpstr>
      <vt:lpstr>Převody cenných papírů</vt:lpstr>
      <vt:lpstr>Forma cenného papíru</vt:lpstr>
      <vt:lpstr>Forma CP v OZ</vt:lpstr>
      <vt:lpstr>Určení formy na příkladu skladištního listu</vt:lpstr>
      <vt:lpstr>SŠZ jako lex generalis</vt:lpstr>
      <vt:lpstr>Převody práv ze směnky (obecně)</vt:lpstr>
      <vt:lpstr>Indosament I</vt:lpstr>
      <vt:lpstr>Indosament II</vt:lpstr>
      <vt:lpstr>Indosament III</vt:lpstr>
      <vt:lpstr>Ukázka rubopisu</vt:lpstr>
      <vt:lpstr>Účinky rubopisu</vt:lpstr>
      <vt:lpstr>Převodní účinek rubopisu § 14</vt:lpstr>
      <vt:lpstr>Legitimační účinek rubopisu § 16</vt:lpstr>
      <vt:lpstr>Záruční účinek rubopisu § 15</vt:lpstr>
      <vt:lpstr>Zvláštní druhy indosamentů (zvláštnost spočívá v modifikaci účinků)</vt:lpstr>
      <vt:lpstr>1. Exonerační indosament</vt:lpstr>
      <vt:lpstr>2. Přímý (rektarubopis)</vt:lpstr>
      <vt:lpstr>3. Zmocňovací (prokuraindosament)</vt:lpstr>
      <vt:lpstr>4. Zástavní rubopis </vt:lpstr>
      <vt:lpstr>4. Zástavní rubopis II </vt:lpstr>
      <vt:lpstr>4. Zástavní rubopis III </vt:lpstr>
      <vt:lpstr>5. Zpětný rubopis</vt:lpstr>
      <vt:lpstr>6. Podindosament</vt:lpstr>
      <vt:lpstr>Blankotradice II</vt:lpstr>
      <vt:lpstr>Návod na „směnku na doručitele“</vt:lpstr>
      <vt:lpstr>Postoupení pohledávky (cesse)</vt:lpstr>
      <vt:lpstr>Postoupení pohledávky (cesse)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5</cp:revision>
  <cp:lastPrinted>1601-01-01T00:00:00Z</cp:lastPrinted>
  <dcterms:created xsi:type="dcterms:W3CDTF">2019-10-11T08:57:52Z</dcterms:created>
  <dcterms:modified xsi:type="dcterms:W3CDTF">2022-10-14T07:12:20Z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0x010100D004EAEC1AECDD479F0913B1E9074F3F</vt:lpwstr>
  </property>
</Properties>
</file>