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316" r:id="rId7"/>
    <p:sldId id="263" r:id="rId8"/>
    <p:sldId id="317" r:id="rId9"/>
    <p:sldId id="318" r:id="rId10"/>
    <p:sldId id="320" r:id="rId11"/>
    <p:sldId id="323" r:id="rId12"/>
    <p:sldId id="30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C0906D9-65DE-49E5-BF40-77B5A7CBF6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06BEDE-2435-48EC-BE4F-5FFA59532701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77D9695-EBA1-4387-8530-E0BD5A1854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7D9101C-C78D-4240-9021-F5FB76488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EC9D085B-9F07-44AD-A3F4-1E47C1F5D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39AA3-DD41-43DA-BA25-D1FF1E955E3E}" type="slidenum">
              <a:rPr lang="en-US" altLang="cs-CZ" smtClean="0"/>
              <a:pPr>
                <a:spcBef>
                  <a:spcPct val="0"/>
                </a:spcBef>
              </a:pPr>
              <a:t>3</a:t>
            </a:fld>
            <a:endParaRPr lang="en-US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D5A125C-C142-4808-924A-CBEC95A476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9E634D7-7C90-4094-B471-1153D4124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1D1F894-0C14-4D88-B1B6-42816A76FF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296749-11B0-4F16-AF91-D97D3E45BBF2}" type="slidenum">
              <a:rPr lang="en-US" altLang="cs-CZ" smtClean="0"/>
              <a:pPr>
                <a:spcBef>
                  <a:spcPct val="0"/>
                </a:spcBef>
              </a:pPr>
              <a:t>4</a:t>
            </a:fld>
            <a:endParaRPr lang="en-US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2CBFCB5-672F-4EF3-B858-4D061BC723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28A2092-AF27-4235-BB37-591BBB1762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88E6B3E-879C-4692-86B6-0A4F1503D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71802A-CEF8-42BE-A538-D2E97F102AD4}" type="slidenum">
              <a:rPr lang="en-US" altLang="cs-CZ" smtClean="0"/>
              <a:pPr>
                <a:spcBef>
                  <a:spcPct val="0"/>
                </a:spcBef>
              </a:pPr>
              <a:t>5</a:t>
            </a:fld>
            <a:endParaRPr lang="en-US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D083204-9413-4C91-A2F6-F31CA7BDA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DC74D8A-B476-4145-9F85-27E2C2B40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84E7D32-F9A8-49BD-B100-91B545A5E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4C7242-5509-4241-931B-0D5E635D63AE}" type="slidenum">
              <a:rPr lang="en-US" altLang="cs-CZ" smtClean="0"/>
              <a:pPr>
                <a:spcBef>
                  <a:spcPct val="0"/>
                </a:spcBef>
              </a:pPr>
              <a:t>6</a:t>
            </a:fld>
            <a:endParaRPr lang="en-US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B348377-35CB-4482-B8F4-1E85ADE78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A13698F-A1F2-4713-991A-DF2EA0391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05D51C2-ACE8-4585-927A-C1BDE9656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E68218-12B9-4986-BF2B-EB95F3AA28EF}" type="slidenum">
              <a:rPr lang="en-US" altLang="cs-CZ" smtClean="0"/>
              <a:pPr>
                <a:spcBef>
                  <a:spcPct val="0"/>
                </a:spcBef>
              </a:pPr>
              <a:t>7</a:t>
            </a:fld>
            <a:endParaRPr lang="en-US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B1245FC-3D6C-4B35-B960-BD4C0B4AF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85F7CD1-BD84-4BA1-98B0-95E5A4860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F7F55A8-BF0C-4782-9A20-DF0023723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8031F8-6D88-4DFF-B01E-DF9560F3EDBB}" type="slidenum">
              <a:rPr lang="en-US" altLang="cs-CZ" smtClean="0"/>
              <a:pPr>
                <a:spcBef>
                  <a:spcPct val="0"/>
                </a:spcBef>
              </a:pPr>
              <a:t>8</a:t>
            </a:fld>
            <a:endParaRPr lang="en-US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B102961-AB8D-4EE8-88C7-108F3650A9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5526C64-B2A4-445C-ABD8-7CFCD4172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C93147-826C-4DB8-B7B2-FFEAE3BCD4A7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</a:t>
            </a:r>
            <a:r>
              <a:rPr lang="cs-CZ"/>
              <a:t>práva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436122"/>
          </a:xfrm>
        </p:spPr>
        <p:txBody>
          <a:bodyPr/>
          <a:lstStyle/>
          <a:p>
            <a:r>
              <a:rPr lang="cs-CZ" dirty="0"/>
              <a:t>Směnečné rukojemství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496586"/>
            <a:ext cx="11361600" cy="1168923"/>
          </a:xfrm>
        </p:spPr>
        <p:txBody>
          <a:bodyPr/>
          <a:lstStyle/>
          <a:p>
            <a:r>
              <a:rPr lang="cs-CZ" dirty="0"/>
              <a:t>Josef Kotásek</a:t>
            </a:r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B5A5712-4A1D-40E5-823B-96F637495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Možnosti zajištění směnečných závazků</a:t>
            </a:r>
            <a:endParaRPr lang="en-US" alt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04967DA-DF8C-42D5-8F76-BAF407F11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480008"/>
            <a:ext cx="10753200" cy="4351992"/>
          </a:xfrm>
        </p:spPr>
        <p:txBody>
          <a:bodyPr/>
          <a:lstStyle/>
          <a:p>
            <a:pPr eaLnBrk="1" hangingPunct="1"/>
            <a:r>
              <a:rPr lang="cs-CZ" altLang="cs-CZ" dirty="0"/>
              <a:t>Obecné prostředky</a:t>
            </a:r>
            <a:endParaRPr lang="cs-CZ" altLang="cs-CZ" sz="1800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Specifický instrument směnečného práva - směnečné rukojemství</a:t>
            </a:r>
          </a:p>
          <a:p>
            <a:pPr lvl="1" eaLnBrk="1" hangingPunct="1"/>
            <a:r>
              <a:rPr lang="cs-CZ" altLang="cs-CZ" sz="2400" dirty="0"/>
              <a:t>Pojem</a:t>
            </a:r>
          </a:p>
          <a:p>
            <a:pPr lvl="1" eaLnBrk="1" hangingPunct="1"/>
            <a:r>
              <a:rPr lang="cs-CZ" altLang="cs-CZ" sz="2400" dirty="0"/>
              <a:t>Mimořádně vysoká četnost v české praxi (výstavce PO, aval FO)</a:t>
            </a:r>
          </a:p>
          <a:p>
            <a:pPr lvl="1" eaLnBrk="1" hangingPunct="1"/>
            <a:r>
              <a:rPr lang="cs-CZ" altLang="cs-CZ" sz="2400" dirty="0"/>
              <a:t>Zásadní rozdíly mezi běžným ručením a rukojemstvím</a:t>
            </a:r>
          </a:p>
          <a:p>
            <a:pPr lvl="1" eaLnBrk="1" hangingPunct="1"/>
            <a:r>
              <a:rPr lang="cs-CZ" altLang="cs-CZ" sz="2400" dirty="0"/>
              <a:t>Rukojemství vždy jen za zaplacení směnky</a:t>
            </a:r>
          </a:p>
          <a:p>
            <a:pPr lvl="1" eaLnBrk="1" hangingPunct="1"/>
            <a:r>
              <a:rPr lang="cs-CZ" altLang="cs-CZ" sz="2400" dirty="0"/>
              <a:t>Možná limitace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alt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47AF08-A3E4-49EE-821E-3C24B3335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Osoby směnečného rukojemství</a:t>
            </a:r>
            <a:endParaRPr lang="en-US" alt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B84A59-7DD0-4581-A150-644521630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b="1" dirty="0"/>
              <a:t>Aval</a:t>
            </a:r>
            <a:r>
              <a:rPr lang="cs-CZ" altLang="cs-CZ" dirty="0"/>
              <a:t> (avalista, směnečný rukojmí)</a:t>
            </a:r>
          </a:p>
          <a:p>
            <a:pPr algn="just" eaLnBrk="1" hangingPunct="1">
              <a:buFontTx/>
              <a:buNone/>
            </a:pPr>
            <a:r>
              <a:rPr lang="cs-CZ" altLang="cs-CZ" dirty="0"/>
              <a:t>	- třetí osoba</a:t>
            </a:r>
          </a:p>
          <a:p>
            <a:pPr algn="just" eaLnBrk="1" hangingPunct="1">
              <a:buFontTx/>
              <a:buNone/>
            </a:pPr>
            <a:r>
              <a:rPr lang="cs-CZ" altLang="cs-CZ" dirty="0"/>
              <a:t>	- i osoba již na směnce podepsaná</a:t>
            </a:r>
          </a:p>
          <a:p>
            <a:pPr algn="just" eaLnBrk="1" hangingPunct="1">
              <a:buFontTx/>
              <a:buNone/>
            </a:pPr>
            <a:endParaRPr lang="cs-CZ" altLang="cs-CZ" b="1" dirty="0"/>
          </a:p>
          <a:p>
            <a:pPr algn="just" eaLnBrk="1" hangingPunct="1">
              <a:buFontTx/>
              <a:buNone/>
            </a:pPr>
            <a:r>
              <a:rPr lang="cs-CZ" altLang="cs-CZ" b="1" dirty="0"/>
              <a:t>Avalát 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osoba, za kterou se aval zaručil</a:t>
            </a: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chemeClr val="bg1"/>
                </a:solidFill>
              </a:rPr>
              <a:t>	- nelze aval sám za sebe</a:t>
            </a:r>
          </a:p>
          <a:p>
            <a:pPr eaLnBrk="1" hangingPunct="1">
              <a:buFontTx/>
              <a:buNone/>
            </a:pPr>
            <a:endParaRPr lang="en-US" altLang="cs-CZ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D65DACC-1007-4F0C-8BB0-B193FE46F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Prohlášení avala</a:t>
            </a:r>
            <a:endParaRPr lang="en-US" altLang="cs-CZ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BCF6AD-E6F6-49D9-B063-C3B85960A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1851" y="1600200"/>
            <a:ext cx="10171521" cy="467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Umístění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Směnka (líc i rub)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Opis (čl. I § 67)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Přívěsek (</a:t>
            </a:r>
            <a:r>
              <a:rPr lang="cs-CZ" altLang="cs-CZ" sz="2400" dirty="0" err="1"/>
              <a:t>allonge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Čas avalování směnky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2400" dirty="0"/>
              <a:t>„Nedostatek podpisu výstavce cizí směnky na směnce v době, kdy aval učinil </a:t>
            </a:r>
            <a:r>
              <a:rPr lang="cs-CZ" altLang="cs-CZ" sz="2400" dirty="0" err="1"/>
              <a:t>ruk</a:t>
            </a:r>
            <a:r>
              <a:rPr lang="cs-CZ" altLang="cs-CZ" sz="2400" dirty="0"/>
              <a:t>. prohlášení, nemá </a:t>
            </a:r>
            <a:r>
              <a:rPr lang="cs-CZ" altLang="cs-CZ" sz="2400" dirty="0" err="1"/>
              <a:t>vlist</a:t>
            </a:r>
            <a:r>
              <a:rPr lang="cs-CZ" altLang="cs-CZ" sz="2400" dirty="0"/>
              <a:t> na existenci směnečného závazku avala. SŠZ ani jiný předpis nestanoví, v jakém pořadí mají být na směnečnou přičiněny jednotlivé údaje či podpisy“ (Rozsudek NS,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29 </a:t>
            </a:r>
            <a:r>
              <a:rPr lang="cs-CZ" altLang="cs-CZ" sz="2400" dirty="0" err="1">
                <a:solidFill>
                  <a:schemeClr val="bg1"/>
                </a:solidFill>
              </a:rPr>
              <a:t>Cdo</a:t>
            </a:r>
            <a:r>
              <a:rPr lang="cs-CZ" altLang="cs-CZ" sz="2400" dirty="0">
                <a:solidFill>
                  <a:schemeClr val="bg1"/>
                </a:solidFill>
              </a:rPr>
              <a:t> 1047/2007)</a:t>
            </a:r>
            <a:endParaRPr lang="en-US" alt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6DA299A-BB09-4CE9-A7A4-7F626E2E1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Obsah prohlášení avala</a:t>
            </a:r>
            <a:endParaRPr lang="en-US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B6E2FDA-1378-4643-BCF2-524AA8543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8033" y="1600200"/>
            <a:ext cx="8862767" cy="4673600"/>
          </a:xfrm>
        </p:spPr>
        <p:txBody>
          <a:bodyPr/>
          <a:lstStyle/>
          <a:p>
            <a:pPr eaLnBrk="1" hangingPunct="1"/>
            <a:r>
              <a:rPr lang="cs-CZ" altLang="cs-CZ" dirty="0"/>
              <a:t>Podmínky – nepřípustné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Možná jen limitace co do sumy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Podoby prohlášení</a:t>
            </a:r>
          </a:p>
          <a:p>
            <a:pPr lvl="1" eaLnBrk="1" hangingPunct="1"/>
            <a:r>
              <a:rPr lang="cs-CZ" altLang="cs-CZ" dirty="0"/>
              <a:t>Úplné </a:t>
            </a:r>
            <a:r>
              <a:rPr lang="cs-CZ" altLang="cs-CZ" dirty="0" err="1"/>
              <a:t>rukojemské</a:t>
            </a:r>
            <a:r>
              <a:rPr lang="cs-CZ" altLang="cs-CZ" dirty="0"/>
              <a:t> prohlášení</a:t>
            </a:r>
          </a:p>
          <a:p>
            <a:pPr lvl="1" eaLnBrk="1" hangingPunct="1"/>
            <a:r>
              <a:rPr lang="cs-CZ" altLang="cs-CZ" dirty="0"/>
              <a:t>Zkrácené prohlášení</a:t>
            </a:r>
          </a:p>
          <a:p>
            <a:pPr lvl="1" eaLnBrk="1" hangingPunct="1"/>
            <a:r>
              <a:rPr lang="cs-CZ" altLang="cs-CZ" dirty="0"/>
              <a:t>Holý aval </a:t>
            </a:r>
            <a:endParaRPr lang="en-US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97481A5-E886-4A84-ADA7-7371F1485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Určení osoby avaláta</a:t>
            </a:r>
            <a:endParaRPr lang="en-US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C27201C-7F16-47F4-9E1C-1B2D7C984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Explicitně</a:t>
            </a:r>
          </a:p>
          <a:p>
            <a:pPr eaLnBrk="1" hangingPunct="1"/>
            <a:r>
              <a:rPr lang="cs-CZ" altLang="cs-CZ" dirty="0"/>
              <a:t>Nevyvratitelnou domněnkou čl. I § 31 IV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	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„V prohlášení je třeba udat, za koho se 	přejímá. Není-li to udáno, platí, že se přejímá za výstavce.“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en-US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16E6618-45A4-46B6-9D73-D7AB8A1E4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/>
              <a:t>Účinky prohlášení rukojmího</a:t>
            </a:r>
            <a:endParaRPr lang="en-US" altLang="cs-CZ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7B828AB-CF8B-4EBB-B805-361C1098B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9559" y="1268414"/>
            <a:ext cx="10595728" cy="5221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rukojmí zavázán jako ten, za koho se zaručil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závazek avala není subsidiární (podpůrný)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 err="1"/>
              <a:t>akcesorita</a:t>
            </a:r>
            <a:r>
              <a:rPr lang="cs-CZ" altLang="cs-CZ" dirty="0"/>
              <a:t> toliko formální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VS Praha, 5 </a:t>
            </a:r>
            <a:r>
              <a:rPr lang="cs-CZ" altLang="cs-CZ" sz="2400" dirty="0" err="1"/>
              <a:t>Cmo</a:t>
            </a:r>
            <a:r>
              <a:rPr lang="cs-CZ" altLang="cs-CZ" sz="2400" dirty="0"/>
              <a:t> 11/2002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dirty="0"/>
              <a:t>aval může uplatnit pouze ty námitky, které se zakládají na jeho vlastních vztazích k majiteli směnky, nikoliv ale na vztazích avaláta k majiteli směnky. Nemůže tedy bez dalšího namítat cokoliv z kauzálních vztahů avaláta k věřiteli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VS v Praze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9 </a:t>
            </a:r>
            <a:r>
              <a:rPr lang="cs-CZ" altLang="cs-CZ" sz="2400" dirty="0" err="1"/>
              <a:t>Cmo</a:t>
            </a:r>
            <a:r>
              <a:rPr lang="cs-CZ" altLang="cs-CZ" sz="2400" dirty="0"/>
              <a:t> 3/1998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/>
              <a:t>NS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</a:t>
            </a:r>
            <a:r>
              <a:rPr lang="cs-CZ" altLang="cs-CZ" sz="2400" dirty="0" err="1"/>
              <a:t>Rc</a:t>
            </a:r>
            <a:r>
              <a:rPr lang="cs-CZ" altLang="cs-CZ" sz="2400" dirty="0"/>
              <a:t> 32 </a:t>
            </a:r>
            <a:r>
              <a:rPr lang="cs-CZ" altLang="cs-CZ" sz="2400" dirty="0" err="1"/>
              <a:t>Cdo</a:t>
            </a:r>
            <a:r>
              <a:rPr lang="cs-CZ" altLang="cs-CZ" sz="2400" dirty="0"/>
              <a:t> 519/1998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lvl="1" eaLnBrk="1" hangingPunct="1">
              <a:lnSpc>
                <a:spcPct val="90000"/>
              </a:lnSpc>
            </a:pPr>
            <a:endParaRPr lang="en-US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83EB60D-BC36-41B2-9DCE-0AB21A990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/>
              <a:t>Avalátem z donucení?</a:t>
            </a:r>
            <a:endParaRPr lang="en-US" altLang="cs-CZ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CE81E7B-36BE-4FB2-852F-F2670DD1A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6120" y="1268414"/>
            <a:ext cx="10435471" cy="5221287"/>
          </a:xfrm>
        </p:spPr>
        <p:txBody>
          <a:bodyPr/>
          <a:lstStyle/>
          <a:p>
            <a:pPr algn="just"/>
            <a:r>
              <a:rPr lang="cs-CZ" altLang="cs-CZ" sz="2200" dirty="0"/>
              <a:t>Výstavce</a:t>
            </a:r>
            <a:r>
              <a:rPr lang="cs-CZ" altLang="cs-CZ" sz="2200" dirty="0">
                <a:solidFill>
                  <a:schemeClr val="bg1"/>
                </a:solidFill>
              </a:rPr>
              <a:t> </a:t>
            </a:r>
            <a:r>
              <a:rPr lang="cs-CZ" altLang="cs-CZ" sz="2200" dirty="0"/>
              <a:t>podepíše a řádně emituje vlastní směnku utvrzovací s formou na řad. Směnka </a:t>
            </a:r>
            <a:r>
              <a:rPr lang="cs-CZ" altLang="cs-CZ" sz="2200" b="1" dirty="0"/>
              <a:t>není avalována</a:t>
            </a:r>
            <a:r>
              <a:rPr lang="cs-CZ" altLang="cs-CZ" sz="2200" dirty="0"/>
              <a:t>, nikdo o tom ani při emisi neuvažuje a není to domluveno ani v budoucnu. </a:t>
            </a:r>
          </a:p>
          <a:p>
            <a:pPr algn="just"/>
            <a:r>
              <a:rPr lang="cs-CZ" altLang="cs-CZ" sz="2200" dirty="0"/>
              <a:t>Mezi stranami pak dojde ke sporu o kauzu. </a:t>
            </a:r>
          </a:p>
          <a:p>
            <a:pPr algn="just"/>
            <a:r>
              <a:rPr lang="cs-CZ" altLang="cs-CZ" sz="2200" dirty="0"/>
              <a:t>Remitent proto - ve snaze předejít případným kauzálním námitkám, které mají velkou naději na úspěch - nechá směnku </a:t>
            </a:r>
            <a:r>
              <a:rPr lang="cs-CZ" altLang="cs-CZ" sz="2200" b="1" dirty="0"/>
              <a:t>„avalovat“ </a:t>
            </a:r>
            <a:r>
              <a:rPr lang="cs-CZ" altLang="cs-CZ" sz="2200" dirty="0"/>
              <a:t>nastrčenou spřátelenou osobou. Ta nemá k výstavci vůbec žádný poměr, výstavce ji vůbec nezná a s avalováním by nikdy nesouhlasil. Dlužník odmítne směnku zaplatit, při předložení směnky ale zjistí, že na směnce se objevuje aval.  Tento nežádoucí aval směnku „vyplatí““, a vede vlastní regres. </a:t>
            </a:r>
            <a:endParaRPr lang="en-US" altLang="cs-CZ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" y="152401"/>
            <a:ext cx="11385694" cy="576263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Shrnutí přednášky na příkladu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" y="736599"/>
            <a:ext cx="11385694" cy="654089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000" dirty="0"/>
              <a:t>Hodonín, 12.6.2018	                          </a:t>
            </a:r>
          </a:p>
          <a:p>
            <a:pPr marL="0" indent="0">
              <a:buNone/>
              <a:defRPr/>
            </a:pPr>
            <a:r>
              <a:rPr lang="cs-CZ" sz="2000" i="1" dirty="0"/>
              <a:t>Za tuto směnku zaplatím v Brně dne 3. 11. 2021 na řad</a:t>
            </a:r>
            <a:r>
              <a:rPr lang="cs-CZ" sz="2000" dirty="0"/>
              <a:t> </a:t>
            </a:r>
            <a:r>
              <a:rPr lang="cs-CZ" sz="2000" dirty="0">
                <a:highlight>
                  <a:srgbClr val="00FF00"/>
                </a:highlight>
              </a:rPr>
              <a:t>Janu Věřiteli</a:t>
            </a:r>
            <a:r>
              <a:rPr lang="cs-CZ" sz="2000" dirty="0"/>
              <a:t>, r.č.774414/1122 Brno, částku 500.000,-Kč.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i="1" dirty="0"/>
              <a:t>Jako rukojmí:</a:t>
            </a: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>
                <a:highlight>
                  <a:srgbClr val="00FFFF"/>
                </a:highlight>
              </a:rPr>
              <a:t>ABCDEF, a.s</a:t>
            </a:r>
            <a:r>
              <a:rPr lang="cs-CZ" sz="2000" dirty="0"/>
              <a:t>., IČ 49875262, se sídlem Jiráskova 448, 62100 Brno</a:t>
            </a:r>
          </a:p>
          <a:p>
            <a:pPr marL="0" indent="0">
              <a:buNone/>
              <a:defRPr/>
            </a:pPr>
            <a:r>
              <a:rPr lang="cs-CZ" sz="2000" i="1" dirty="0"/>
              <a:t>Za </a:t>
            </a:r>
            <a:r>
              <a:rPr lang="cs-CZ" sz="2000" i="1" dirty="0" err="1"/>
              <a:t>ABCEDEF,a.s</a:t>
            </a:r>
            <a:r>
              <a:rPr lang="cs-CZ" sz="2000" i="1" dirty="0"/>
              <a:t>. Jan Novák, </a:t>
            </a:r>
            <a:r>
              <a:rPr lang="cs-CZ" sz="2000" i="1" dirty="0" err="1"/>
              <a:t>p.p</a:t>
            </a:r>
            <a:endParaRPr lang="cs-CZ" sz="2000" i="1" dirty="0"/>
          </a:p>
          <a:p>
            <a:pPr marL="0" indent="0">
              <a:buNone/>
              <a:defRPr/>
            </a:pPr>
            <a:r>
              <a:rPr lang="cs-CZ" sz="2000" i="1" dirty="0">
                <a:latin typeface="Brush Script MT" panose="03060802040406070304" pitchFamily="66" charset="0"/>
              </a:rPr>
              <a:t>Jan Novák</a:t>
            </a:r>
          </a:p>
          <a:p>
            <a:pPr marL="1143000" lvl="4">
              <a:defRPr/>
            </a:pPr>
            <a:endParaRPr lang="cs-CZ" sz="2000" dirty="0"/>
          </a:p>
          <a:p>
            <a:pPr marL="1143000" lvl="4">
              <a:defRPr/>
            </a:pPr>
            <a:r>
              <a:rPr lang="cs-CZ" sz="2000" dirty="0"/>
              <a:t> 						</a:t>
            </a:r>
            <a:r>
              <a:rPr lang="cs-CZ" sz="2000" i="1" dirty="0"/>
              <a:t>Výstavce: </a:t>
            </a:r>
            <a:r>
              <a:rPr lang="cs-CZ" sz="2000" i="1" dirty="0">
                <a:highlight>
                  <a:srgbClr val="00FFFF"/>
                </a:highlight>
              </a:rPr>
              <a:t>Pavel Vystavil</a:t>
            </a:r>
            <a:r>
              <a:rPr lang="cs-CZ" sz="2000" i="1" dirty="0"/>
              <a:t> </a:t>
            </a:r>
            <a:r>
              <a:rPr lang="cs-CZ" sz="2000" u="sng" dirty="0">
                <a:latin typeface="Brush Script MT" panose="03060802040406070304" pitchFamily="66" charset="0"/>
              </a:rPr>
              <a:t>Pavel Vystavil</a:t>
            </a:r>
            <a:r>
              <a:rPr lang="cs-CZ" sz="2000" u="sng" dirty="0"/>
              <a:t> 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Per aval </a:t>
            </a:r>
            <a:r>
              <a:rPr lang="cs-CZ" sz="2000" dirty="0">
                <a:latin typeface="Brush Script MT" panose="03060802040406070304" pitchFamily="66" charset="0"/>
              </a:rPr>
              <a:t> Jan </a:t>
            </a:r>
            <a:r>
              <a:rPr lang="cs-CZ" sz="2000" dirty="0" err="1">
                <a:latin typeface="Brush Script MT" panose="03060802040406070304" pitchFamily="66" charset="0"/>
              </a:rPr>
              <a:t>Ručkal</a:t>
            </a:r>
            <a:r>
              <a:rPr lang="cs-CZ" sz="2000" dirty="0">
                <a:latin typeface="Brush Script MT" panose="03060802040406070304" pitchFamily="66" charset="0"/>
              </a:rPr>
              <a:t> </a:t>
            </a:r>
            <a:r>
              <a:rPr lang="cs-CZ" sz="2000" i="1" dirty="0">
                <a:highlight>
                  <a:srgbClr val="00FFFF"/>
                </a:highlight>
              </a:rPr>
              <a:t>Jan Ručka</a:t>
            </a:r>
            <a:endParaRPr lang="cs-CZ" sz="20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endParaRPr lang="cs-CZ" sz="2000" i="1" dirty="0"/>
          </a:p>
          <a:p>
            <a:pPr marL="0" indent="0">
              <a:buNone/>
              <a:defRPr/>
            </a:pPr>
            <a:r>
              <a:rPr lang="cs-CZ" sz="2000" i="1" dirty="0"/>
              <a:t>Jako rukojmí </a:t>
            </a:r>
            <a:r>
              <a:rPr lang="cs-CZ" sz="2000" i="1"/>
              <a:t>za výstavce </a:t>
            </a:r>
            <a:r>
              <a:rPr lang="cs-CZ" sz="2000">
                <a:latin typeface="Brush Script MT" panose="03060802040406070304" pitchFamily="66" charset="0"/>
              </a:rPr>
              <a:t>Zelená </a:t>
            </a:r>
            <a:r>
              <a:rPr lang="cs-CZ" sz="2000" dirty="0">
                <a:latin typeface="Brush Script MT" panose="03060802040406070304" pitchFamily="66" charset="0"/>
              </a:rPr>
              <a:t>Pavlína </a:t>
            </a:r>
            <a:r>
              <a:rPr lang="cs-CZ" sz="2000" i="1" dirty="0" err="1">
                <a:highlight>
                  <a:srgbClr val="00FFFF"/>
                </a:highlight>
              </a:rPr>
              <a:t>Pavlína</a:t>
            </a:r>
            <a:r>
              <a:rPr lang="cs-CZ" sz="2000" i="1" dirty="0">
                <a:highlight>
                  <a:srgbClr val="00FFFF"/>
                </a:highlight>
              </a:rPr>
              <a:t> Zelená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08476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B36717-77EB-4519-B44A-E33C72E1B9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ACF1DF-7AE9-4688-962D-FCF38FF06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C6159E-ECB8-4844-A610-0CA15031A3D4}">
  <ds:schemaRefs>
    <ds:schemaRef ds:uri="http://purl.org/dc/terms/"/>
    <ds:schemaRef ds:uri="ee152243-e15d-4d21-aebe-9aec54bd791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ab5b59dc-8ad3-4911-993d-fbbf83e36f6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545</Words>
  <Application>Microsoft Office PowerPoint</Application>
  <PresentationFormat>Širokoúhlá obrazovka</PresentationFormat>
  <Paragraphs>80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Brush Script MT</vt:lpstr>
      <vt:lpstr>Tahoma</vt:lpstr>
      <vt:lpstr>Wingdings</vt:lpstr>
      <vt:lpstr>Prezentace_MU_CZ</vt:lpstr>
      <vt:lpstr>Směnečné rukojemství  </vt:lpstr>
      <vt:lpstr>Možnosti zajištění směnečných závazků</vt:lpstr>
      <vt:lpstr>Osoby směnečného rukojemství</vt:lpstr>
      <vt:lpstr>Prohlášení avala</vt:lpstr>
      <vt:lpstr>Obsah prohlášení avala</vt:lpstr>
      <vt:lpstr>Určení osoby avaláta</vt:lpstr>
      <vt:lpstr>Účinky prohlášení rukojmího</vt:lpstr>
      <vt:lpstr>Avalátem z donucení?</vt:lpstr>
      <vt:lpstr>Shrnutí přednášky na příkladu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14</cp:revision>
  <cp:lastPrinted>1601-01-01T00:00:00Z</cp:lastPrinted>
  <dcterms:created xsi:type="dcterms:W3CDTF">2019-10-11T08:57:52Z</dcterms:created>
  <dcterms:modified xsi:type="dcterms:W3CDTF">2022-10-14T07:13:06Z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