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  <p:sldMasterId id="2147483679" r:id="rId3"/>
    <p:sldMasterId id="2147483694" r:id="rId4"/>
    <p:sldMasterId id="2147483709" r:id="rId5"/>
    <p:sldMasterId id="2147483722" r:id="rId6"/>
  </p:sldMasterIdLst>
  <p:notesMasterIdLst>
    <p:notesMasterId r:id="rId36"/>
  </p:notesMasterIdLst>
  <p:handoutMasterIdLst>
    <p:handoutMasterId r:id="rId37"/>
  </p:handoutMasterIdLst>
  <p:sldIdLst>
    <p:sldId id="309" r:id="rId7"/>
    <p:sldId id="318" r:id="rId8"/>
    <p:sldId id="304" r:id="rId9"/>
    <p:sldId id="313" r:id="rId10"/>
    <p:sldId id="312" r:id="rId11"/>
    <p:sldId id="315" r:id="rId12"/>
    <p:sldId id="328" r:id="rId13"/>
    <p:sldId id="330" r:id="rId14"/>
    <p:sldId id="336" r:id="rId15"/>
    <p:sldId id="338" r:id="rId16"/>
    <p:sldId id="348" r:id="rId17"/>
    <p:sldId id="350" r:id="rId18"/>
    <p:sldId id="349" r:id="rId19"/>
    <p:sldId id="347" r:id="rId20"/>
    <p:sldId id="353" r:id="rId21"/>
    <p:sldId id="352" r:id="rId22"/>
    <p:sldId id="351" r:id="rId23"/>
    <p:sldId id="357" r:id="rId24"/>
    <p:sldId id="359" r:id="rId25"/>
    <p:sldId id="360" r:id="rId26"/>
    <p:sldId id="361" r:id="rId27"/>
    <p:sldId id="362" r:id="rId28"/>
    <p:sldId id="365" r:id="rId29"/>
    <p:sldId id="366" r:id="rId30"/>
    <p:sldId id="367" r:id="rId31"/>
    <p:sldId id="370" r:id="rId32"/>
    <p:sldId id="372" r:id="rId33"/>
    <p:sldId id="373" r:id="rId34"/>
    <p:sldId id="310" r:id="rId35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4747" autoAdjust="0"/>
  </p:normalViewPr>
  <p:slideViewPr>
    <p:cSldViewPr>
      <p:cViewPr varScale="1">
        <p:scale>
          <a:sx n="76" d="100"/>
          <a:sy n="76" d="100"/>
        </p:scale>
        <p:origin x="54" y="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viewProps" Target="viewProps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8" Type="http://schemas.openxmlformats.org/officeDocument/2006/relationships/slide" Target="slides/slide2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AC3CCBC3-8A9A-45A6-B71F-0AE720C072D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936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DD631D75-EA03-487E-B96E-6CB81A8A35E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97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38528C-BFF7-47A3-8877-24BADD294E9B}" type="slidenum">
              <a:rPr lang="cs-CZ"/>
              <a:pPr/>
              <a:t>3</a:t>
            </a:fld>
            <a:endParaRPr 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4159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EE02E3-E14C-4167-A4F0-58607FBD6ADD}" type="slidenum">
              <a:rPr lang="cs-CZ"/>
              <a:pPr/>
              <a:t>29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595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847B20C4-3516-4BDF-A26F-23D7480B03CB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0B85D5-DB62-49FD-B429-FAA0698E0B4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982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980861-C98D-45D9-B912-5F02865ADE0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2014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317155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95997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705908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33567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161700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8937220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943108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028729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1315C8-8C3B-4675-8501-0B16657AE67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4863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422959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0214814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7089634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847B20C4-3516-4BDF-A26F-23D7480B03C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592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1315C8-8C3B-4675-8501-0B16657AE67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2578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282B5B-ECC3-49D4-A917-4AC0797AE81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9246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2D1B34-E387-401A-AF0B-93C8C45A54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2405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DF5A9B-D163-4882-A053-A7582F7C509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8198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520615-86D0-4AC3-AD36-669609EABED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4522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18CE9F-0A32-4AE1-8EF2-F6CECCDC1AB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930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282B5B-ECC3-49D4-A917-4AC0797AE81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1950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975299-8469-437F-86A1-9639FC4DD08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9636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5151C3-5D61-4D15-B895-506097676E5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8731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0B85D5-DB62-49FD-B429-FAA0698E0B4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5874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980861-C98D-45D9-B912-5F02865ADE0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3164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8229600" cy="21288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C53AC-957F-4E70-99CE-3A28F12B72EA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9895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B676C-7218-4672-BA94-1909DC1BA4F9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0088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847B20C4-3516-4BDF-A26F-23D7480B03C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649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1315C8-8C3B-4675-8501-0B16657AE67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2982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282B5B-ECC3-49D4-A917-4AC0797AE81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85188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2D1B34-E387-401A-AF0B-93C8C45A54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10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2D1B34-E387-401A-AF0B-93C8C45A54A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889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DF5A9B-D163-4882-A053-A7582F7C509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77051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520615-86D0-4AC3-AD36-669609EABED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9348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18CE9F-0A32-4AE1-8EF2-F6CECCDC1AB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861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975299-8469-437F-86A1-9639FC4DD08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67341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5151C3-5D61-4D15-B895-506097676E5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80368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0B85D5-DB62-49FD-B429-FAA0698E0B4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84683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980861-C98D-45D9-B912-5F02865ADE0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18248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8229600" cy="21288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C53AC-957F-4E70-99CE-3A28F12B72EA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95395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68EE6-B205-46AF-B2F7-3FAD7A759979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31406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cs-CZ" smtClean="0">
              <a:solidFill>
                <a:srgbClr val="000000"/>
              </a:solidFill>
            </a:endParaRPr>
          </a:p>
        </p:txBody>
      </p:sp>
      <p:pic>
        <p:nvPicPr>
          <p:cNvPr id="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cs-CZ" smtClean="0">
              <a:solidFill>
                <a:srgbClr val="000000"/>
              </a:solidFill>
            </a:endParaRPr>
          </a:p>
        </p:txBody>
      </p:sp>
      <p:pic>
        <p:nvPicPr>
          <p:cNvPr id="7" name="Picture 27" descr="PF_PPT_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043AB-DBE7-48E5-BE76-CFE2E471DCA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690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DF5A9B-D163-4882-A053-A7582F7C509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93563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28019-E39B-473D-95A2-783A72F6776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41788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D4E23-70EA-4D95-9D6B-B70F38F0A7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78350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421CC-6F2E-4DB6-B5DB-6CF8CABC10B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66027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5DAC6-3E29-4C10-A9D1-98BFFDCA3CC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97657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10045-FAD3-4924-B93E-6319D32B60D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34181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8ACF9-5B53-4AA9-B4BB-97883A417D9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26650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2318B-9C25-44A5-BFC8-95F3FF41C2A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68932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216CC-1720-4356-A4C2-E7192C2213F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75172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E06DD-3627-41F5-9B53-5DF0A3994B1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43411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8B42E-0A14-4B1D-8208-EC2D348DF7E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470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520615-86D0-4AC3-AD36-669609EABED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1792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4158386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90214931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36828219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80911801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4417767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57652874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52097632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0549666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15514252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78830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18CE9F-0A32-4AE1-8EF2-F6CECCDC1AB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27358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35671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975299-8469-437F-86A1-9639FC4DD08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17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5151C3-5D61-4D15-B895-506097676E5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1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5.e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image" Target="../media/image6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43765FD4-C3B7-418A-87B7-15E7B0063A13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>
              <a:solidFill>
                <a:srgbClr val="000000"/>
              </a:solidFill>
            </a:endParaRPr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43765FD4-C3B7-418A-87B7-15E7B0063A13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148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3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>
              <a:solidFill>
                <a:srgbClr val="000000"/>
              </a:solidFill>
            </a:endParaRPr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43765FD4-C3B7-418A-87B7-15E7B0063A13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73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cs-CZ" smtClean="0">
              <a:solidFill>
                <a:srgbClr val="000000"/>
              </a:solidFill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  <a:cs typeface="+mn-cs"/>
              </a:defRPr>
            </a:lvl1pPr>
          </a:lstStyle>
          <a:p>
            <a:pPr>
              <a:defRPr/>
            </a:pPr>
            <a:fld id="{C49151F5-59C0-4C63-8C45-C91FD77637C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3079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1400" smtClean="0">
                <a:solidFill>
                  <a:srgbClr val="68676C"/>
                </a:solidFill>
                <a:latin typeface="Trebuchet MS" pitchFamily="34" charset="0"/>
                <a:cs typeface="Arial" charset="0"/>
              </a:rPr>
              <a:t>www.law.muni.cz</a:t>
            </a:r>
          </a:p>
        </p:txBody>
      </p:sp>
      <p:pic>
        <p:nvPicPr>
          <p:cNvPr id="2056" name="Picture 24" descr="PF_PPT_nahle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cs-CZ" smtClean="0">
              <a:solidFill>
                <a:srgbClr val="000000"/>
              </a:solidFill>
            </a:endParaRPr>
          </a:p>
        </p:txBody>
      </p:sp>
      <p:pic>
        <p:nvPicPr>
          <p:cNvPr id="2058" name="Picture 28" descr="PF_PPT_en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5900"/>
            <a:ext cx="20224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7997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cs-CZ" smtClean="0">
              <a:solidFill>
                <a:srgbClr val="000000"/>
              </a:solidFill>
            </a:endParaRPr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07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3077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cs-CZ" smtClean="0">
              <a:solidFill>
                <a:srgbClr val="000000"/>
              </a:solidFill>
            </a:endParaRPr>
          </a:p>
        </p:txBody>
      </p:sp>
      <p:pic>
        <p:nvPicPr>
          <p:cNvPr id="3078" name="Picture 24" descr="pruh+znak_PF_13_gray5+fialovy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25" descr="PF_PPT_e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75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amian@czudek.cz" TargetMode="Externa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cr.cz/cps/rde/xchg/mfcr/xsl/orgstru_59631.html" TargetMode="External"/><Relationship Id="rId2" Type="http://schemas.openxmlformats.org/officeDocument/2006/relationships/hyperlink" Target="http://www.mfcr.cz/cps/rde/xchg/mfcr/xsl/orgstru_59603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fcr.cz/cps/rde/xchg/mfcr/xsl/orgstru_59605.html" TargetMode="External"/><Relationship Id="rId5" Type="http://schemas.openxmlformats.org/officeDocument/2006/relationships/hyperlink" Target="http://www.mfcr.cz/cps/rde/xchg/mfcr/xsl/orgstru_59611.html" TargetMode="External"/><Relationship Id="rId4" Type="http://schemas.openxmlformats.org/officeDocument/2006/relationships/hyperlink" Target="http://www.mfcr.cz/cps/rde/xchg/mfcr/xsl/orgstru_59621.html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cds.mfcr.cz/cps/rde/xchg/cds/xsl/index.html?year=0" TargetMode="External"/><Relationship Id="rId3" Type="http://schemas.openxmlformats.org/officeDocument/2006/relationships/hyperlink" Target="http://www.mfcr.cz/cps/rde/xchg/mfcr/xsl/orgstru_75044.html" TargetMode="External"/><Relationship Id="rId7" Type="http://schemas.openxmlformats.org/officeDocument/2006/relationships/hyperlink" Target="http://www.mfcr.cz/cps/rde/xchg/mfcr/xsl/orgstru_75555.html" TargetMode="External"/><Relationship Id="rId2" Type="http://schemas.openxmlformats.org/officeDocument/2006/relationships/hyperlink" Target="http://www.mfcr.cz/cps/rde/xchg/mfcr/xsl/orgstru_75039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fcr.cz/cps/rde/xchg/mfcr/xsl/orgstru_75043.html" TargetMode="External"/><Relationship Id="rId5" Type="http://schemas.openxmlformats.org/officeDocument/2006/relationships/hyperlink" Target="http://www.mfcr.cz/cps/rde/xchg/mfcr/xsl/orgstru_75042.html" TargetMode="External"/><Relationship Id="rId4" Type="http://schemas.openxmlformats.org/officeDocument/2006/relationships/hyperlink" Target="http://www.mfcr.cz/cps/rde/xchg/mfcr/xsl/orgstru_75040.html" TargetMode="External"/><Relationship Id="rId9" Type="http://schemas.openxmlformats.org/officeDocument/2006/relationships/hyperlink" Target="http://www.celnisprava.cz/cz/Stranky/default.asp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411760" y="3141663"/>
            <a:ext cx="6262340" cy="3311525"/>
          </a:xfrm>
        </p:spPr>
        <p:txBody>
          <a:bodyPr/>
          <a:lstStyle/>
          <a:p>
            <a:pPr algn="r"/>
            <a:r>
              <a:rPr lang="cs-CZ" dirty="0" smtClean="0"/>
              <a:t>Finanční správa v ČR </a:t>
            </a:r>
            <a:r>
              <a:rPr lang="cs-CZ" sz="1500" dirty="0" smtClean="0"/>
              <a:t> </a:t>
            </a:r>
            <a:r>
              <a:rPr lang="cs-CZ" sz="1500" dirty="0" smtClean="0"/>
              <a:t>rezortu MF a </a:t>
            </a:r>
            <a:r>
              <a:rPr lang="cs-CZ" sz="1500" dirty="0" smtClean="0"/>
              <a:t>Finanční správa </a:t>
            </a:r>
            <a:r>
              <a:rPr lang="cs-CZ" sz="1500" dirty="0" smtClean="0"/>
              <a:t>ČR)</a:t>
            </a:r>
            <a:r>
              <a:rPr lang="cs-CZ" sz="1500" dirty="0"/>
              <a:t/>
            </a:r>
            <a:br>
              <a:rPr lang="cs-CZ" sz="1500" dirty="0"/>
            </a:br>
            <a:r>
              <a:rPr lang="cs-CZ" sz="1500" dirty="0" smtClean="0"/>
              <a:t/>
            </a:r>
            <a:br>
              <a:rPr lang="cs-CZ" sz="1500" dirty="0" smtClean="0"/>
            </a:br>
            <a:r>
              <a:rPr lang="cs-CZ" sz="1500" dirty="0" smtClean="0"/>
              <a:t/>
            </a:r>
            <a:br>
              <a:rPr lang="cs-CZ" sz="1500" dirty="0" smtClean="0"/>
            </a:br>
            <a:r>
              <a:rPr lang="cs-CZ" sz="1500" dirty="0"/>
              <a:t/>
            </a:r>
            <a:br>
              <a:rPr lang="cs-CZ" sz="1500" dirty="0"/>
            </a:br>
            <a:r>
              <a:rPr lang="cs-CZ" sz="3000" i="1" dirty="0" smtClean="0"/>
              <a:t>Damian Czudek</a:t>
            </a:r>
            <a:br>
              <a:rPr lang="cs-CZ" sz="3000" i="1" dirty="0" smtClean="0"/>
            </a:br>
            <a:r>
              <a:rPr lang="en-US" sz="1800" kern="0" dirty="0" smtClean="0">
                <a:latin typeface="Calibri" pitchFamily="34" charset="0"/>
                <a:ea typeface="+mj-ea"/>
                <a:cs typeface="Calibri" pitchFamily="34" charset="0"/>
                <a:hlinkClick r:id="rId2"/>
              </a:rPr>
              <a:t>damian@czudek.cz</a:t>
            </a:r>
            <a:r>
              <a:rPr lang="en-US" sz="1800" kern="0" dirty="0" smtClean="0">
                <a:latin typeface="Calibri" pitchFamily="34" charset="0"/>
                <a:ea typeface="+mj-ea"/>
                <a:cs typeface="Calibri" pitchFamily="34" charset="0"/>
              </a:rPr>
              <a:t>, </a:t>
            </a:r>
            <a:endParaRPr lang="cs-CZ" sz="3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Ministerstvo financí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94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Ministerstvo financí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Ústřední orgán státní správy</a:t>
            </a:r>
          </a:p>
          <a:p>
            <a:pPr>
              <a:lnSpc>
                <a:spcPct val="90000"/>
              </a:lnSpc>
            </a:pPr>
            <a:endParaRPr lang="cs-CZ" dirty="0" smtClean="0"/>
          </a:p>
          <a:p>
            <a:pPr>
              <a:lnSpc>
                <a:spcPct val="90000"/>
              </a:lnSpc>
            </a:pPr>
            <a:r>
              <a:rPr lang="cs-CZ" dirty="0" smtClean="0"/>
              <a:t>Okruh činností vymezen zákonem č.2/1969 Sb., o zřízení ministerstev a jiných ústředních orgánů státní správy, ve znění pozdějších předpisů (§4)</a:t>
            </a:r>
          </a:p>
          <a:p>
            <a:pPr>
              <a:lnSpc>
                <a:spcPct val="90000"/>
              </a:lnSpc>
            </a:pPr>
            <a:endParaRPr lang="cs-CZ" dirty="0" smtClean="0"/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dirty="0" smtClean="0"/>
              <a:t>Úsek státních příjmů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dirty="0" smtClean="0"/>
              <a:t>Úsek finančního trhu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dirty="0" smtClean="0"/>
              <a:t>Ostatní úseky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54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Ministerstva financí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628800"/>
            <a:ext cx="7772400" cy="4824536"/>
          </a:xfrm>
        </p:spPr>
        <p:txBody>
          <a:bodyPr/>
          <a:lstStyle/>
          <a:p>
            <a:r>
              <a:rPr lang="cs-CZ" sz="2200" b="1" dirty="0" smtClean="0">
                <a:solidFill>
                  <a:srgbClr val="0070C0"/>
                </a:solidFill>
                <a:hlinkClick r:id="rId2" tooltip="Ministr financí Ing. Miroslav Kalousek"/>
              </a:rPr>
              <a:t>Ministr financí</a:t>
            </a:r>
            <a:endParaRPr lang="cs-CZ" sz="2200" b="1" dirty="0" smtClean="0">
              <a:solidFill>
                <a:srgbClr val="0070C0"/>
              </a:solidFill>
            </a:endParaRPr>
          </a:p>
          <a:p>
            <a:pPr lvl="1"/>
            <a:r>
              <a:rPr lang="cs-CZ" b="1" dirty="0" smtClean="0">
                <a:solidFill>
                  <a:srgbClr val="0070C0"/>
                </a:solidFill>
                <a:hlinkClick r:id="rId3" tooltip="odbor 10 - Kabinet ministra"/>
              </a:rPr>
              <a:t>odbor 10 - Kabinet ministra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cs-CZ" b="1" dirty="0" smtClean="0">
                <a:solidFill>
                  <a:srgbClr val="0070C0"/>
                </a:solidFill>
                <a:hlinkClick r:id="rId4" tooltip="odbor 29 - Legislativní "/>
              </a:rPr>
              <a:t>odbor </a:t>
            </a:r>
            <a:r>
              <a:rPr lang="cs-CZ" b="1" dirty="0">
                <a:solidFill>
                  <a:srgbClr val="0070C0"/>
                </a:solidFill>
                <a:hlinkClick r:id="rId4" tooltip="odbor 29 - Legislativní "/>
              </a:rPr>
              <a:t>29 - Legislativní </a:t>
            </a:r>
            <a:endParaRPr lang="cs-CZ" b="1" dirty="0">
              <a:solidFill>
                <a:srgbClr val="0070C0"/>
              </a:solidFill>
            </a:endParaRPr>
          </a:p>
          <a:p>
            <a:pPr lvl="1"/>
            <a:r>
              <a:rPr lang="cs-CZ" b="1" dirty="0">
                <a:solidFill>
                  <a:srgbClr val="0070C0"/>
                </a:solidFill>
                <a:hlinkClick r:id="rId5" tooltip="odbor 30 - Personální"/>
              </a:rPr>
              <a:t>odbor 30 - Personální</a:t>
            </a:r>
            <a:r>
              <a:rPr lang="cs-CZ" b="1" dirty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cs-CZ" b="1" dirty="0">
                <a:solidFill>
                  <a:srgbClr val="0070C0"/>
                </a:solidFill>
                <a:hlinkClick r:id="rId6" tooltip="odbor  56  - Interní audit a inspekce"/>
              </a:rPr>
              <a:t>odbor 56 - Interní audit a inspekce</a:t>
            </a:r>
            <a:r>
              <a:rPr lang="cs-CZ" b="1" dirty="0">
                <a:solidFill>
                  <a:srgbClr val="0070C0"/>
                </a:solidFill>
              </a:rPr>
              <a:t> </a:t>
            </a:r>
          </a:p>
          <a:p>
            <a:r>
              <a:rPr lang="cs-CZ" sz="2200" dirty="0" smtClean="0"/>
              <a:t>sekce 02 - Finanční trh </a:t>
            </a:r>
            <a:endParaRPr lang="cs-CZ" sz="1200" dirty="0"/>
          </a:p>
          <a:p>
            <a:r>
              <a:rPr lang="cs-CZ" sz="2200" dirty="0" smtClean="0"/>
              <a:t>sekce 03 - Hospodaření s majetkem státu a informatiky                    </a:t>
            </a:r>
            <a:endParaRPr lang="cs-CZ" sz="1200" dirty="0"/>
          </a:p>
          <a:p>
            <a:r>
              <a:rPr lang="pt-BR" sz="2200" dirty="0" smtClean="0"/>
              <a:t>sekce 04 </a:t>
            </a:r>
            <a:r>
              <a:rPr lang="cs-CZ" sz="2200" dirty="0" smtClean="0"/>
              <a:t>-</a:t>
            </a:r>
            <a:r>
              <a:rPr lang="pt-BR" sz="2200" dirty="0" smtClean="0"/>
              <a:t> </a:t>
            </a:r>
            <a:r>
              <a:rPr lang="cs-CZ" sz="2200" dirty="0" smtClean="0"/>
              <a:t>Finanční</a:t>
            </a:r>
            <a:r>
              <a:rPr lang="pt-BR" sz="2200" dirty="0" smtClean="0"/>
              <a:t>, auditní a provozní</a:t>
            </a:r>
            <a:r>
              <a:rPr lang="cs-CZ" sz="2200" dirty="0" smtClean="0"/>
              <a:t> </a:t>
            </a:r>
            <a:endParaRPr lang="cs-CZ" sz="1200" dirty="0"/>
          </a:p>
          <a:p>
            <a:r>
              <a:rPr lang="cs-CZ" sz="2200" dirty="0" smtClean="0"/>
              <a:t>sekce 05 - Daně a cla - </a:t>
            </a:r>
            <a:r>
              <a:rPr lang="cs-CZ" sz="2200" dirty="0" smtClean="0">
                <a:solidFill>
                  <a:srgbClr val="0070C0"/>
                </a:solidFill>
              </a:rPr>
              <a:t>viz dále</a:t>
            </a:r>
          </a:p>
          <a:p>
            <a:r>
              <a:rPr lang="cs-CZ" sz="2200" dirty="0" smtClean="0"/>
              <a:t>sekce 06 - Veřejné rozpočty</a:t>
            </a:r>
          </a:p>
          <a:p>
            <a:r>
              <a:rPr lang="cs-CZ" sz="2200" dirty="0" smtClean="0"/>
              <a:t>sekce 07- Mezinárodní vztahy a finanční politika</a:t>
            </a:r>
            <a:endParaRPr lang="cs-CZ" sz="1400" dirty="0" smtClean="0"/>
          </a:p>
          <a:p>
            <a:pPr lvl="1"/>
            <a:r>
              <a:rPr lang="cs-CZ" sz="1400" dirty="0" smtClean="0"/>
              <a:t>Blíže viz http://www.mfcr.cz/cps/rde/xchg/mfcr/xsl/orgstru.html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69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MF ČR, sekce 05 - Daně a cla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1800" b="1" dirty="0">
                <a:hlinkClick r:id="rId2" tooltip="odbor 18 - Nepřímé daně"/>
              </a:rPr>
              <a:t>odbor 18 - Nepřímé daně</a:t>
            </a:r>
            <a:r>
              <a:rPr lang="cs-CZ" sz="1800" b="1" dirty="0"/>
              <a:t> </a:t>
            </a:r>
          </a:p>
          <a:p>
            <a:pPr>
              <a:defRPr/>
            </a:pPr>
            <a:r>
              <a:rPr lang="cs-CZ" sz="1800" b="1" dirty="0">
                <a:hlinkClick r:id="rId3" tooltip="odbor 25 – Strategie daňové politiky a správy"/>
              </a:rPr>
              <a:t>odbor 25 – Strategie daňové politiky a správy</a:t>
            </a:r>
            <a:r>
              <a:rPr lang="cs-CZ" sz="1800" b="1" dirty="0"/>
              <a:t> </a:t>
            </a:r>
          </a:p>
          <a:p>
            <a:pPr>
              <a:defRPr/>
            </a:pPr>
            <a:r>
              <a:rPr lang="cs-CZ" sz="1800" b="1" dirty="0">
                <a:hlinkClick r:id="rId4" tooltip="odbor 26 - Majetkové daně, daň silniční a oceňování"/>
              </a:rPr>
              <a:t>odbor 26 - Majetkové daně, daň silniční a oceňování</a:t>
            </a:r>
            <a:r>
              <a:rPr lang="cs-CZ" sz="1800" b="1" dirty="0"/>
              <a:t> </a:t>
            </a:r>
          </a:p>
          <a:p>
            <a:pPr>
              <a:defRPr/>
            </a:pPr>
            <a:r>
              <a:rPr lang="cs-CZ" sz="1800" b="1" dirty="0">
                <a:hlinkClick r:id="rId5" tooltip="odbor 28 - Účetnictví a audit"/>
              </a:rPr>
              <a:t>odbor 28 - Účetnictví a audit</a:t>
            </a:r>
            <a:r>
              <a:rPr lang="cs-CZ" sz="1800" b="1" dirty="0"/>
              <a:t> </a:t>
            </a:r>
          </a:p>
          <a:p>
            <a:pPr>
              <a:defRPr/>
            </a:pPr>
            <a:r>
              <a:rPr lang="cs-CZ" sz="1800" b="1" dirty="0">
                <a:hlinkClick r:id="rId6" tooltip="odbor 32 - Daňová legislativa"/>
              </a:rPr>
              <a:t>odbor 32 - Daňová legislativa</a:t>
            </a:r>
            <a:r>
              <a:rPr lang="cs-CZ" sz="1800" b="1" dirty="0"/>
              <a:t> </a:t>
            </a:r>
          </a:p>
          <a:p>
            <a:pPr>
              <a:defRPr/>
            </a:pPr>
            <a:endParaRPr lang="cs-CZ" sz="1800" b="1" dirty="0">
              <a:hlinkClick r:id="rId7" tooltip="odbor 39 - Správní činnosti"/>
            </a:endParaRPr>
          </a:p>
          <a:p>
            <a:pPr>
              <a:defRPr/>
            </a:pPr>
            <a:r>
              <a:rPr lang="cs-CZ" sz="1800" b="1" dirty="0">
                <a:hlinkClick r:id="rId7" tooltip="odbor 39 - Správní činnosti"/>
              </a:rPr>
              <a:t>odbor 39 - Správní činnosti</a:t>
            </a:r>
            <a:r>
              <a:rPr lang="cs-CZ" sz="1800" b="1" dirty="0"/>
              <a:t> </a:t>
            </a:r>
          </a:p>
          <a:p>
            <a:pPr marL="0" indent="0">
              <a:buNone/>
              <a:defRPr/>
            </a:pPr>
            <a:r>
              <a:rPr lang="cs-CZ" sz="1800" b="1" dirty="0"/>
              <a:t>  </a:t>
            </a:r>
          </a:p>
          <a:p>
            <a:pPr lvl="1">
              <a:defRPr/>
            </a:pPr>
            <a:r>
              <a:rPr lang="cs-CZ" sz="1600" b="1" dirty="0">
                <a:hlinkClick r:id="rId8"/>
              </a:rPr>
              <a:t>Resortní organizace - Generální finanční ředitelství</a:t>
            </a:r>
            <a:r>
              <a:rPr lang="cs-CZ" sz="1600" b="1" dirty="0"/>
              <a:t> </a:t>
            </a:r>
            <a:r>
              <a:rPr lang="cs-CZ" sz="1600" b="1" dirty="0">
                <a:solidFill>
                  <a:srgbClr val="00B0F0"/>
                </a:solidFill>
              </a:rPr>
              <a:t>(viz dále)</a:t>
            </a:r>
          </a:p>
          <a:p>
            <a:pPr lvl="3">
              <a:buNone/>
              <a:defRPr/>
            </a:pPr>
            <a:r>
              <a:rPr lang="cs-CZ" sz="1600" dirty="0"/>
              <a:t> </a:t>
            </a:r>
          </a:p>
          <a:p>
            <a:pPr lvl="1">
              <a:defRPr/>
            </a:pPr>
            <a:r>
              <a:rPr lang="cs-CZ" sz="1600" b="1" dirty="0">
                <a:hlinkClick r:id="rId9"/>
              </a:rPr>
              <a:t>Resortní organizace - Generální ředitelství cel</a:t>
            </a:r>
            <a:r>
              <a:rPr lang="cs-CZ" sz="1600" b="1" dirty="0"/>
              <a:t> </a:t>
            </a:r>
            <a:r>
              <a:rPr lang="cs-CZ" sz="1600" b="1" dirty="0">
                <a:solidFill>
                  <a:srgbClr val="00B0F0"/>
                </a:solidFill>
              </a:rPr>
              <a:t>(viz </a:t>
            </a:r>
            <a:r>
              <a:rPr lang="cs-CZ" sz="1600" b="1" dirty="0" smtClean="0">
                <a:solidFill>
                  <a:srgbClr val="00B0F0"/>
                </a:solidFill>
              </a:rPr>
              <a:t>dále)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71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Daňová správa </a:t>
            </a:r>
            <a:br>
              <a:rPr lang="cs-CZ" dirty="0" smtClean="0"/>
            </a:br>
            <a:r>
              <a:rPr lang="cs-CZ" sz="2500" dirty="0" smtClean="0"/>
              <a:t>(finanční správa </a:t>
            </a:r>
            <a:r>
              <a:rPr lang="cs-CZ" sz="2500" i="1" dirty="0" smtClean="0"/>
              <a:t>dle zákona o finanční správě)</a:t>
            </a:r>
            <a:r>
              <a:rPr lang="cs-CZ" sz="2500" dirty="0" smtClean="0"/>
              <a:t>  </a:t>
            </a:r>
            <a:br>
              <a:rPr lang="cs-CZ" sz="2500" dirty="0" smtClean="0"/>
            </a:b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77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Vykonavatelé daňové správy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15</a:t>
            </a:fld>
            <a:endParaRPr lang="cs-CZ"/>
          </a:p>
        </p:txBody>
      </p:sp>
      <p:grpSp>
        <p:nvGrpSpPr>
          <p:cNvPr id="7" name="Zástupný symbol pro obsah 5"/>
          <p:cNvGrpSpPr>
            <a:grpSpLocks/>
          </p:cNvGrpSpPr>
          <p:nvPr/>
        </p:nvGrpSpPr>
        <p:grpSpPr bwMode="auto">
          <a:xfrm>
            <a:off x="900113" y="1773238"/>
            <a:ext cx="7772400" cy="4357687"/>
            <a:chOff x="363" y="988"/>
            <a:chExt cx="2376" cy="1152"/>
          </a:xfrm>
        </p:grpSpPr>
        <p:cxnSp>
          <p:nvCxnSpPr>
            <p:cNvPr id="401412" name="_s401412"/>
            <p:cNvCxnSpPr>
              <a:cxnSpLocks noChangeShapeType="1"/>
              <a:stCxn id="12" idx="0"/>
              <a:endCxn id="9" idx="2"/>
            </p:cNvCxnSpPr>
            <p:nvPr/>
          </p:nvCxnSpPr>
          <p:spPr bwMode="auto">
            <a:xfrm rot="5400000" flipH="1">
              <a:off x="1479" y="1528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1413" name="_s401413"/>
            <p:cNvCxnSpPr>
              <a:cxnSpLocks noChangeShapeType="1"/>
              <a:stCxn id="11" idx="0"/>
              <a:endCxn id="9" idx="2"/>
            </p:cNvCxnSpPr>
            <p:nvPr/>
          </p:nvCxnSpPr>
          <p:spPr bwMode="auto">
            <a:xfrm rot="16200000">
              <a:off x="975" y="1528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1414" name="_s401414"/>
            <p:cNvCxnSpPr>
              <a:cxnSpLocks noChangeShapeType="1"/>
              <a:stCxn id="10" idx="0"/>
              <a:endCxn id="8" idx="2"/>
            </p:cNvCxnSpPr>
            <p:nvPr/>
          </p:nvCxnSpPr>
          <p:spPr bwMode="auto">
            <a:xfrm rot="5400000" flipH="1">
              <a:off x="1983" y="1096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1415" name="_s401415"/>
            <p:cNvCxnSpPr>
              <a:cxnSpLocks noChangeShapeType="1"/>
              <a:stCxn id="9" idx="0"/>
              <a:endCxn id="8" idx="2"/>
            </p:cNvCxnSpPr>
            <p:nvPr/>
          </p:nvCxnSpPr>
          <p:spPr bwMode="auto">
            <a:xfrm rot="16200000">
              <a:off x="1479" y="1096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_s401416"/>
            <p:cNvSpPr>
              <a:spLocks noChangeArrowheads="1"/>
            </p:cNvSpPr>
            <p:nvPr/>
          </p:nvSpPr>
          <p:spPr bwMode="auto">
            <a:xfrm>
              <a:off x="1371" y="988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Správce daně</a:t>
              </a:r>
            </a:p>
          </p:txBody>
        </p:sp>
        <p:sp>
          <p:nvSpPr>
            <p:cNvPr id="9" name="_s401417"/>
            <p:cNvSpPr>
              <a:spLocks noChangeArrowheads="1"/>
            </p:cNvSpPr>
            <p:nvPr/>
          </p:nvSpPr>
          <p:spPr bwMode="auto">
            <a:xfrm>
              <a:off x="867" y="1420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Primární</a:t>
              </a:r>
            </a:p>
          </p:txBody>
        </p:sp>
        <p:sp>
          <p:nvSpPr>
            <p:cNvPr id="10" name="_s401418"/>
            <p:cNvSpPr>
              <a:spLocks noChangeArrowheads="1"/>
            </p:cNvSpPr>
            <p:nvPr/>
          </p:nvSpPr>
          <p:spPr bwMode="auto">
            <a:xfrm>
              <a:off x="1875" y="1420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Sekundární</a:t>
              </a:r>
            </a:p>
          </p:txBody>
        </p:sp>
        <p:sp>
          <p:nvSpPr>
            <p:cNvPr id="11" name="_s401419"/>
            <p:cNvSpPr>
              <a:spLocks noChangeArrowheads="1"/>
            </p:cNvSpPr>
            <p:nvPr/>
          </p:nvSpPr>
          <p:spPr bwMode="auto">
            <a:xfrm>
              <a:off x="363" y="18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Finanční správa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České republiky</a:t>
              </a:r>
            </a:p>
          </p:txBody>
        </p:sp>
        <p:sp>
          <p:nvSpPr>
            <p:cNvPr id="12" name="_s401420"/>
            <p:cNvSpPr>
              <a:spLocks noChangeArrowheads="1"/>
            </p:cNvSpPr>
            <p:nvPr/>
          </p:nvSpPr>
          <p:spPr bwMode="auto">
            <a:xfrm>
              <a:off x="1371" y="18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Celní správa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České republiky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357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orgány </a:t>
            </a:r>
            <a:r>
              <a:rPr lang="cs-CZ" dirty="0" smtClean="0">
                <a:solidFill>
                  <a:srgbClr val="FF0000"/>
                </a:solidFill>
              </a:rPr>
              <a:t>do 31.12.2012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cs-CZ" b="1" u="sng" dirty="0"/>
              <a:t>Ústřední orgán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Ministerstvo financí</a:t>
            </a:r>
          </a:p>
          <a:p>
            <a:pPr lvl="1"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None/>
            </a:pPr>
            <a:r>
              <a:rPr lang="cs-CZ" b="1" u="sng" dirty="0" smtClean="0"/>
              <a:t>Územní </a:t>
            </a:r>
            <a:r>
              <a:rPr lang="cs-CZ" b="1" u="sng" dirty="0"/>
              <a:t>finanční orgány (ÚFO)</a:t>
            </a:r>
          </a:p>
          <a:p>
            <a:pPr lvl="2">
              <a:lnSpc>
                <a:spcPct val="90000"/>
              </a:lnSpc>
            </a:pPr>
            <a:r>
              <a:rPr lang="en-US" sz="2400" dirty="0" err="1" smtClean="0"/>
              <a:t>Gener</a:t>
            </a:r>
            <a:r>
              <a:rPr lang="cs-CZ" sz="2400" dirty="0" err="1" smtClean="0"/>
              <a:t>ální</a:t>
            </a:r>
            <a:r>
              <a:rPr lang="cs-CZ" sz="2400" dirty="0" smtClean="0"/>
              <a:t> finanční ředitelství (1, Praha)</a:t>
            </a:r>
          </a:p>
          <a:p>
            <a:pPr lvl="2">
              <a:lnSpc>
                <a:spcPct val="90000"/>
              </a:lnSpc>
            </a:pPr>
            <a:endParaRPr lang="cs-CZ" sz="2400" dirty="0" smtClean="0"/>
          </a:p>
          <a:p>
            <a:pPr lvl="2">
              <a:lnSpc>
                <a:spcPct val="90000"/>
              </a:lnSpc>
            </a:pPr>
            <a:r>
              <a:rPr lang="cs-CZ" sz="2400" dirty="0" smtClean="0"/>
              <a:t>Finanční ředitelství (8) </a:t>
            </a:r>
          </a:p>
          <a:p>
            <a:pPr lvl="2">
              <a:lnSpc>
                <a:spcPct val="90000"/>
              </a:lnSpc>
            </a:pPr>
            <a:endParaRPr lang="cs-CZ" sz="2400" dirty="0" smtClean="0"/>
          </a:p>
          <a:p>
            <a:pPr lvl="2">
              <a:lnSpc>
                <a:spcPct val="90000"/>
              </a:lnSpc>
            </a:pPr>
            <a:r>
              <a:rPr lang="cs-CZ" sz="2400" dirty="0" smtClean="0"/>
              <a:t>Finanční úřady (199) a SFÚ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63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správa ČR </a:t>
            </a:r>
            <a:r>
              <a:rPr lang="cs-CZ" dirty="0" smtClean="0">
                <a:solidFill>
                  <a:srgbClr val="FF0000"/>
                </a:solidFill>
              </a:rPr>
              <a:t>od 1.1.2013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č. 456/2011 Sb. (ZFS)</a:t>
            </a:r>
          </a:p>
          <a:p>
            <a:r>
              <a:rPr lang="cs-CZ" dirty="0" smtClean="0"/>
              <a:t>Charakteristika:</a:t>
            </a:r>
          </a:p>
          <a:p>
            <a:r>
              <a:rPr lang="cs-CZ" dirty="0" smtClean="0"/>
              <a:t>FSČR nahrazuje ÚFO</a:t>
            </a:r>
          </a:p>
          <a:p>
            <a:r>
              <a:rPr lang="cs-CZ" dirty="0" smtClean="0"/>
              <a:t>FSČR = soustava správních orgánů pro výkon správy daní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53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Soustava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18</a:t>
            </a:fld>
            <a:endParaRPr lang="cs-CZ"/>
          </a:p>
        </p:txBody>
      </p:sp>
      <p:grpSp>
        <p:nvGrpSpPr>
          <p:cNvPr id="7" name="Zástupný symbol pro obsah 5"/>
          <p:cNvGrpSpPr>
            <a:grpSpLocks/>
          </p:cNvGrpSpPr>
          <p:nvPr/>
        </p:nvGrpSpPr>
        <p:grpSpPr bwMode="auto">
          <a:xfrm>
            <a:off x="900113" y="1773238"/>
            <a:ext cx="7772400" cy="4357687"/>
            <a:chOff x="363" y="988"/>
            <a:chExt cx="1872" cy="1152"/>
          </a:xfrm>
        </p:grpSpPr>
        <p:cxnSp>
          <p:nvCxnSpPr>
            <p:cNvPr id="402436" name="_s402436"/>
            <p:cNvCxnSpPr>
              <a:cxnSpLocks noChangeShapeType="1"/>
              <a:stCxn id="11" idx="0"/>
              <a:endCxn id="9" idx="2"/>
            </p:cNvCxnSpPr>
            <p:nvPr/>
          </p:nvCxnSpPr>
          <p:spPr bwMode="auto">
            <a:xfrm rot="5400000" flipH="1">
              <a:off x="1479" y="1528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2437" name="_s402437"/>
            <p:cNvCxnSpPr>
              <a:cxnSpLocks noChangeShapeType="1"/>
              <a:stCxn id="10" idx="0"/>
              <a:endCxn id="9" idx="2"/>
            </p:cNvCxnSpPr>
            <p:nvPr/>
          </p:nvCxnSpPr>
          <p:spPr bwMode="auto">
            <a:xfrm rot="16200000">
              <a:off x="975" y="1528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2438" name="_s402438"/>
            <p:cNvCxnSpPr>
              <a:cxnSpLocks noChangeShapeType="1"/>
              <a:stCxn id="9" idx="0"/>
              <a:endCxn id="8" idx="2"/>
            </p:cNvCxnSpPr>
            <p:nvPr/>
          </p:nvCxnSpPr>
          <p:spPr bwMode="auto">
            <a:xfrm rot="16200000">
              <a:off x="1228" y="1347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_s402439"/>
            <p:cNvSpPr>
              <a:spLocks noChangeArrowheads="1"/>
            </p:cNvSpPr>
            <p:nvPr/>
          </p:nvSpPr>
          <p:spPr bwMode="auto">
            <a:xfrm>
              <a:off x="867" y="988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Generální finanční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ředitelství  </a:t>
              </a:r>
            </a:p>
          </p:txBody>
        </p:sp>
        <p:sp>
          <p:nvSpPr>
            <p:cNvPr id="9" name="_s402440"/>
            <p:cNvSpPr>
              <a:spLocks noChangeArrowheads="1"/>
            </p:cNvSpPr>
            <p:nvPr/>
          </p:nvSpPr>
          <p:spPr bwMode="auto">
            <a:xfrm>
              <a:off x="867" y="1420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Odvolací finanční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ředitelství</a:t>
              </a:r>
            </a:p>
          </p:txBody>
        </p:sp>
        <p:sp>
          <p:nvSpPr>
            <p:cNvPr id="10" name="_s402441"/>
            <p:cNvSpPr>
              <a:spLocks noChangeArrowheads="1"/>
            </p:cNvSpPr>
            <p:nvPr/>
          </p:nvSpPr>
          <p:spPr bwMode="auto">
            <a:xfrm>
              <a:off x="363" y="18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Finanční úřad pro …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(14) </a:t>
              </a:r>
            </a:p>
          </p:txBody>
        </p:sp>
        <p:sp>
          <p:nvSpPr>
            <p:cNvPr id="11" name="_s402442"/>
            <p:cNvSpPr>
              <a:spLocks noChangeArrowheads="1"/>
            </p:cNvSpPr>
            <p:nvPr/>
          </p:nvSpPr>
          <p:spPr bwMode="auto">
            <a:xfrm>
              <a:off x="1371" y="18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Specializovaný FÚ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(1 pro ČR)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487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GFŘ – rozpočtové a bilanční postavení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Bilanční subjektivita – GFŘ je účetní jednotkou</a:t>
            </a:r>
          </a:p>
          <a:p>
            <a:r>
              <a:rPr lang="cs-CZ" smtClean="0"/>
              <a:t>Rozpočtová forma – organizační složka státu</a:t>
            </a:r>
          </a:p>
          <a:p>
            <a:r>
              <a:rPr lang="cs-CZ" smtClean="0"/>
              <a:t>Kapitola: MF</a:t>
            </a:r>
          </a:p>
          <a:p>
            <a:endParaRPr lang="cs-CZ" smtClean="0"/>
          </a:p>
          <a:p>
            <a:pPr eaLnBrk="1" hangingPunct="1"/>
            <a:r>
              <a:rPr lang="cs-CZ" sz="3200" smtClean="0"/>
              <a:t>sídlo Praha 1, Lazarská 7</a:t>
            </a:r>
          </a:p>
          <a:p>
            <a:pPr eaLnBrk="1" hangingPunct="1"/>
            <a:r>
              <a:rPr lang="cs-CZ" sz="3200" smtClean="0"/>
              <a:t>IČ 72080043</a:t>
            </a:r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84625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finanční správy a její charakteristika…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40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GFŘ - působnost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Správní delikty</a:t>
            </a:r>
          </a:p>
          <a:p>
            <a:r>
              <a:rPr lang="cs-CZ" smtClean="0"/>
              <a:t>Centrální evidence a registry nezbytné pro FSČR</a:t>
            </a:r>
          </a:p>
          <a:p>
            <a:r>
              <a:rPr lang="cs-CZ" smtClean="0"/>
              <a:t>Podíl na přípravě návrhů NP(S)A</a:t>
            </a:r>
          </a:p>
          <a:p>
            <a:r>
              <a:rPr lang="cs-CZ" smtClean="0"/>
              <a:t>Analytické a koncepční úkoly</a:t>
            </a:r>
          </a:p>
          <a:p>
            <a:r>
              <a:rPr lang="cs-CZ" smtClean="0"/>
              <a:t>Mezinárodní agenda</a:t>
            </a:r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11558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GFŘ – působnost z pověření MF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mtClean="0"/>
              <a:t>Působnost ústředního kontaktního orgánu:</a:t>
            </a:r>
          </a:p>
          <a:p>
            <a:r>
              <a:rPr lang="cs-CZ" smtClean="0"/>
              <a:t>pro mezinárodní administrativní spolupráci </a:t>
            </a:r>
          </a:p>
          <a:p>
            <a:r>
              <a:rPr lang="cs-CZ" smtClean="0"/>
              <a:t>Při vymáhání některých finančních pohledávek</a:t>
            </a:r>
          </a:p>
          <a:p>
            <a:r>
              <a:rPr lang="cs-CZ" smtClean="0"/>
              <a:t>Mezinárodní pomoc při správě daní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24276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GFŘ – audit a dozor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800" dirty="0" smtClean="0"/>
              <a:t>Z pověření MF – </a:t>
            </a:r>
            <a:r>
              <a:rPr lang="cs-CZ" sz="2800" b="1" dirty="0" smtClean="0"/>
              <a:t>přezkoumání hospodaření</a:t>
            </a:r>
          </a:p>
          <a:p>
            <a:r>
              <a:rPr lang="cs-CZ" sz="2800" dirty="0" smtClean="0"/>
              <a:t>krajů</a:t>
            </a:r>
          </a:p>
          <a:p>
            <a:r>
              <a:rPr lang="cs-CZ" sz="2800" dirty="0" err="1" smtClean="0"/>
              <a:t>Hl.m.Praha</a:t>
            </a:r>
            <a:endParaRPr lang="cs-CZ" sz="2800" dirty="0" smtClean="0"/>
          </a:p>
          <a:p>
            <a:r>
              <a:rPr lang="cs-CZ" sz="2800" dirty="0" smtClean="0"/>
              <a:t>Regionální rada regionů soudržnosti</a:t>
            </a:r>
          </a:p>
          <a:p>
            <a:r>
              <a:rPr lang="cs-CZ" sz="2800" b="1" dirty="0" smtClean="0"/>
              <a:t>Dozor nad přezkoumáváním</a:t>
            </a:r>
            <a:r>
              <a:rPr lang="cs-CZ" sz="2800" dirty="0" smtClean="0"/>
              <a:t> hospodaření:</a:t>
            </a:r>
          </a:p>
          <a:p>
            <a:r>
              <a:rPr lang="cs-CZ" sz="2800" dirty="0" smtClean="0"/>
              <a:t>Obce</a:t>
            </a:r>
          </a:p>
          <a:p>
            <a:r>
              <a:rPr lang="cs-CZ" sz="2800" dirty="0" smtClean="0"/>
              <a:t>Dobrovolné svazky obcí a DSMČ </a:t>
            </a:r>
            <a:r>
              <a:rPr lang="cs-CZ" sz="2800" dirty="0" err="1" smtClean="0"/>
              <a:t>hl.m.Prahy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40591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Odvolací finanční ředitelství - působnost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Správní delikty</a:t>
            </a:r>
          </a:p>
          <a:p>
            <a:pPr>
              <a:defRPr/>
            </a:pPr>
            <a:r>
              <a:rPr lang="cs-CZ" dirty="0" smtClean="0"/>
              <a:t>Evidence a registry</a:t>
            </a:r>
          </a:p>
          <a:p>
            <a:pPr>
              <a:defRPr/>
            </a:pPr>
            <a:r>
              <a:rPr lang="cs-CZ" dirty="0" smtClean="0"/>
              <a:t>II. </a:t>
            </a:r>
            <a:r>
              <a:rPr lang="cs-CZ" dirty="0"/>
              <a:t>i</a:t>
            </a:r>
            <a:r>
              <a:rPr lang="cs-CZ" dirty="0" smtClean="0"/>
              <a:t>nstance k FÚ</a:t>
            </a:r>
          </a:p>
          <a:p>
            <a:pPr>
              <a:defRPr/>
            </a:pPr>
            <a:endParaRPr lang="cs-CZ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 smtClean="0"/>
              <a:t>„</a:t>
            </a:r>
            <a:r>
              <a:rPr lang="cs-CZ" sz="1400" dirty="0" smtClean="0"/>
              <a:t>Nově vzniklé </a:t>
            </a:r>
            <a:r>
              <a:rPr lang="cs-CZ" sz="1400" b="1" dirty="0" smtClean="0"/>
              <a:t>Odvolací finanční ředitelství</a:t>
            </a:r>
            <a:r>
              <a:rPr lang="cs-CZ" sz="1400" dirty="0" smtClean="0"/>
              <a:t> se sídlem v Brně bude jako čistě odvolací orgán vykonávat svou působnost pro celé území České republiky. Vznikem jediného odvolacího orgánu je plně završena snaha o jednotnost v postupech odvolacího řízení.“ </a:t>
            </a:r>
            <a:r>
              <a:rPr lang="cs-CZ" sz="1100" dirty="0" smtClean="0"/>
              <a:t>z tiskové zprávy MF ČR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Kontakt: Masarykova 31, 60200 BRNO</a:t>
            </a:r>
          </a:p>
          <a:p>
            <a:pPr marL="0" indent="0">
              <a:buNone/>
              <a:defRPr/>
            </a:pPr>
            <a:endParaRPr lang="cs-CZ" dirty="0" smtClean="0"/>
          </a:p>
          <a:p>
            <a:pPr>
              <a:buFont typeface="Wingdings" pitchFamily="2" charset="2"/>
              <a:buNone/>
              <a:defRPr/>
            </a:pPr>
            <a:endParaRPr lang="cs-CZ" dirty="0" smtClean="0"/>
          </a:p>
          <a:p>
            <a:pPr>
              <a:buFont typeface="Wingdings" pitchFamily="2" charset="2"/>
              <a:buNone/>
              <a:defRPr/>
            </a:pPr>
            <a:endParaRPr lang="cs-CZ" dirty="0" smtClean="0"/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200" y="1844675"/>
            <a:ext cx="238125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049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Finanční úřady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Obecné finanční úřady - 14</a:t>
            </a:r>
          </a:p>
          <a:p>
            <a:endParaRPr lang="cs-CZ" smtClean="0"/>
          </a:p>
          <a:p>
            <a:r>
              <a:rPr lang="cs-CZ" smtClean="0"/>
              <a:t>Specializovaný finanční úřad</a:t>
            </a:r>
          </a:p>
        </p:txBody>
      </p:sp>
    </p:spTree>
    <p:extLst>
      <p:ext uri="{BB962C8B-B14F-4D97-AF65-F5344CB8AC3E}">
        <p14:creationId xmlns:p14="http://schemas.microsoft.com/office/powerpoint/2010/main" val="79077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Obecná věcná působnost 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/>
              <a:t>Správa daní</a:t>
            </a:r>
          </a:p>
          <a:p>
            <a:r>
              <a:rPr lang="cs-CZ" sz="2800" smtClean="0"/>
              <a:t>Správní delikty</a:t>
            </a:r>
          </a:p>
          <a:p>
            <a:r>
              <a:rPr lang="cs-CZ" sz="2800" smtClean="0"/>
              <a:t>Převod výnosů daní</a:t>
            </a:r>
          </a:p>
          <a:p>
            <a:r>
              <a:rPr lang="cs-CZ" sz="2800" smtClean="0"/>
              <a:t>Správa splátek MZ (1991-1995)</a:t>
            </a:r>
          </a:p>
          <a:p>
            <a:r>
              <a:rPr lang="cs-CZ" sz="2800" smtClean="0"/>
              <a:t>Dozor nad loteriemi a jinými podobnými hrami</a:t>
            </a:r>
          </a:p>
          <a:p>
            <a:r>
              <a:rPr lang="cs-CZ" sz="2800" smtClean="0"/>
              <a:t>Inkasní správa v rámci FSČR</a:t>
            </a:r>
          </a:p>
          <a:p>
            <a:r>
              <a:rPr lang="cs-CZ" sz="2800" smtClean="0"/>
              <a:t>Registry a evidence</a:t>
            </a:r>
          </a:p>
          <a:p>
            <a:r>
              <a:rPr lang="cs-CZ" sz="2800" smtClean="0"/>
              <a:t>Ad. ze zákona</a:t>
            </a:r>
          </a:p>
        </p:txBody>
      </p:sp>
    </p:spTree>
    <p:extLst>
      <p:ext uri="{BB962C8B-B14F-4D97-AF65-F5344CB8AC3E}">
        <p14:creationId xmlns:p14="http://schemas.microsoft.com/office/powerpoint/2010/main" val="280588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+ Specializovaný finanční úřad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b="1" dirty="0" smtClean="0"/>
              <a:t>Pro celou ČR (existence od 1.1.2012)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000" dirty="0" smtClean="0"/>
              <a:t>Kontakt: Praha 7, Nábřeží kpt. Jaroše 1000/7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b="1" dirty="0" smtClean="0"/>
              <a:t>Pro „vybrané subjekty“:</a:t>
            </a:r>
          </a:p>
          <a:p>
            <a:pPr>
              <a:defRPr/>
            </a:pPr>
            <a:r>
              <a:rPr lang="cs-CZ" dirty="0" smtClean="0"/>
              <a:t>PO - podnikatel s obratem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         vyšším než 2 mld. Kč</a:t>
            </a:r>
          </a:p>
          <a:p>
            <a:pPr>
              <a:defRPr/>
            </a:pPr>
            <a:r>
              <a:rPr lang="cs-CZ" dirty="0" smtClean="0"/>
              <a:t>Bankovní sektor</a:t>
            </a:r>
          </a:p>
          <a:p>
            <a:pPr>
              <a:defRPr/>
            </a:pPr>
            <a:r>
              <a:rPr lang="cs-CZ" dirty="0" smtClean="0"/>
              <a:t>Pojistný sektor</a:t>
            </a:r>
          </a:p>
          <a:p>
            <a:pPr>
              <a:defRPr/>
            </a:pPr>
            <a:r>
              <a:rPr lang="cs-CZ" dirty="0" smtClean="0"/>
              <a:t>Člen skupiny podle zákona o DPH </a:t>
            </a:r>
          </a:p>
        </p:txBody>
      </p:sp>
    </p:spTree>
    <p:extLst>
      <p:ext uri="{BB962C8B-B14F-4D97-AF65-F5344CB8AC3E}">
        <p14:creationId xmlns:p14="http://schemas.microsoft.com/office/powerpoint/2010/main" val="132930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Územní pracoviště FÚ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Zřizují se a ruší vyhláškou MF č. 48/2012 Sb.</a:t>
            </a:r>
          </a:p>
          <a:p>
            <a:endParaRPr lang="cs-CZ" smtClean="0"/>
          </a:p>
          <a:p>
            <a:r>
              <a:rPr lang="cs-CZ" smtClean="0"/>
              <a:t>Stávající FÚ (dle ex-ÚFO) = územní pracoviště FÚ pro daný kraj</a:t>
            </a:r>
          </a:p>
        </p:txBody>
      </p:sp>
    </p:spTree>
    <p:extLst>
      <p:ext uri="{BB962C8B-B14F-4D97-AF65-F5344CB8AC3E}">
        <p14:creationId xmlns:p14="http://schemas.microsoft.com/office/powerpoint/2010/main" val="44939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Bilanční, majetkové a pracovněprávní postavení </a:t>
            </a:r>
            <a:r>
              <a:rPr lang="cs-CZ" dirty="0" err="1" smtClean="0"/>
              <a:t>ofs</a:t>
            </a:r>
            <a:endParaRPr lang="cs-CZ" dirty="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276872"/>
            <a:ext cx="7772400" cy="3854053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FÚ, SFÚ, OFŘ mají postavení organizačních jednotek GFŘ</a:t>
            </a:r>
          </a:p>
          <a:p>
            <a:pPr>
              <a:defRPr/>
            </a:pPr>
            <a:r>
              <a:rPr lang="cs-CZ" dirty="0" smtClean="0"/>
              <a:t>Nejsou: účetní jednotkou, nejsou správci majetku, nejsou zaměstnavatelem</a:t>
            </a:r>
          </a:p>
          <a:p>
            <a:pPr>
              <a:defRPr/>
            </a:pPr>
            <a:endParaRPr lang="cs-CZ" dirty="0"/>
          </a:p>
          <a:p>
            <a:pPr marL="0" indent="0"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7777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EFC2188-2E50-4154-8BAC-9C09B77E07B5}" type="slidenum">
              <a:rPr lang="cs-CZ"/>
              <a:pPr/>
              <a:t>29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5100" y="3717032"/>
            <a:ext cx="5969000" cy="2520256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6C4F57-E7AF-4C36-80DC-0D5A81F68B86}" type="slidenum">
              <a:rPr lang="cs-CZ"/>
              <a:pPr/>
              <a:t>3</a:t>
            </a:fld>
            <a:endParaRPr 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Pojem finanční správy</a:t>
            </a:r>
            <a:endParaRPr lang="cs-CZ" b="1" dirty="0"/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Finanční správa</a:t>
            </a:r>
            <a:r>
              <a:rPr lang="cs-CZ" b="1" dirty="0"/>
              <a:t> = </a:t>
            </a: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specifický úsek veřejné správy jehož posláním je péče o materiální základ poskytování veřejných statků a dozor (dohled) nad finančními </a:t>
            </a:r>
            <a:r>
              <a:rPr lang="cs-CZ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činnostmi</a:t>
            </a:r>
          </a:p>
          <a:p>
            <a:r>
              <a:rPr lang="cs-CZ" sz="20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(na rozdíl od pojmu veřejná správa veřejných financí, zahrnuje finanční správa i správu veřejného majetku a dále také veřejnoprávní působení na ekonomický systém, včetně nakládání se strategickými statky)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Posláním finanční správy je péče o materiální prostředky v širším smyslu, které vyžaduje veřejný sektor</a:t>
            </a:r>
            <a:endParaRPr lang="cs-CZ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Finanční správa </a:t>
            </a:r>
            <a:r>
              <a:rPr lang="cs-CZ" b="1" i="1" dirty="0" err="1" smtClean="0"/>
              <a:t>sensu</a:t>
            </a:r>
            <a:r>
              <a:rPr lang="cs-CZ" b="1" i="1" dirty="0" smtClean="0"/>
              <a:t> largo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Finanční správu lze chápat v širším a užším smyslu: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veškerá činnost, která metodami a formami VS působí na materiální základ veřejného sektoru včetně dopadů na soukromý sektor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75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Finanční správa </a:t>
            </a:r>
            <a:r>
              <a:rPr lang="cs-CZ" b="1" i="1" dirty="0" err="1" smtClean="0"/>
              <a:t>sensu</a:t>
            </a:r>
            <a:r>
              <a:rPr lang="cs-CZ" b="1" i="1" dirty="0" smtClean="0"/>
              <a:t> </a:t>
            </a:r>
            <a:r>
              <a:rPr lang="cs-CZ" b="1" i="1" dirty="0" err="1" smtClean="0"/>
              <a:t>stricto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užším slova smyslu se finanční správa omezuje na činnost dekoncentrovaných orgánů, do jejichž působnosti patří realizace výkonné moci při nakládání s veřejnými peněžními prostředky</a:t>
            </a:r>
          </a:p>
          <a:p>
            <a:r>
              <a:rPr lang="cs-CZ" dirty="0" smtClean="0"/>
              <a:t>jedná se de facto pouze o správu veřejných financí</a:t>
            </a:r>
          </a:p>
          <a:p>
            <a:r>
              <a:rPr lang="cs-CZ" dirty="0" smtClean="0"/>
              <a:t>Tj. i správa daní – daň ve smyslu zkratky dle DŘ – daně, cla, poplatky, pokuty, atd</a:t>
            </a:r>
            <a:r>
              <a:rPr lang="cs-CZ" dirty="0" smtClean="0"/>
              <a:t>..</a:t>
            </a:r>
          </a:p>
          <a:p>
            <a:r>
              <a:rPr lang="cs-CZ" dirty="0" smtClean="0"/>
              <a:t>…různí „správci daně“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094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Finanční </a:t>
            </a:r>
            <a:r>
              <a:rPr lang="cs-CZ" b="1" dirty="0" smtClean="0"/>
              <a:t>správa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1.1.2013 (zákon o finanční správě ČR)</a:t>
            </a:r>
          </a:p>
          <a:p>
            <a:r>
              <a:rPr lang="cs-CZ" dirty="0" smtClean="0"/>
              <a:t>Finanční správa České republiky</a:t>
            </a:r>
          </a:p>
          <a:p>
            <a:r>
              <a:rPr lang="cs-CZ" dirty="0" smtClean="0"/>
              <a:t>Nástupce územních finančních orgánů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869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Prostředí realizace finanční správy</a:t>
            </a:r>
          </a:p>
        </p:txBody>
      </p:sp>
      <p:grpSp>
        <p:nvGrpSpPr>
          <p:cNvPr id="2" name="Organization Chart 7"/>
          <p:cNvGrpSpPr>
            <a:grpSpLocks/>
          </p:cNvGrpSpPr>
          <p:nvPr/>
        </p:nvGrpSpPr>
        <p:grpSpPr bwMode="auto">
          <a:xfrm>
            <a:off x="425450" y="1684338"/>
            <a:ext cx="4032250" cy="4392612"/>
            <a:chOff x="268" y="1061"/>
            <a:chExt cx="1872" cy="720"/>
          </a:xfrm>
        </p:grpSpPr>
        <p:cxnSp>
          <p:nvCxnSpPr>
            <p:cNvPr id="397316" name="_s397316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5400000" flipH="1">
              <a:off x="1384" y="1169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17" name="_s397317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880" y="1169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97318"/>
            <p:cNvSpPr>
              <a:spLocks noChangeArrowheads="1"/>
            </p:cNvSpPr>
            <p:nvPr/>
          </p:nvSpPr>
          <p:spPr bwMode="auto">
            <a:xfrm>
              <a:off x="772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Finanční správa</a:t>
              </a:r>
            </a:p>
          </p:txBody>
        </p:sp>
        <p:sp>
          <p:nvSpPr>
            <p:cNvPr id="4" name="_s397319"/>
            <p:cNvSpPr>
              <a:spLocks noChangeArrowheads="1"/>
            </p:cNvSpPr>
            <p:nvPr/>
          </p:nvSpPr>
          <p:spPr bwMode="auto">
            <a:xfrm>
              <a:off x="268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PRIMÁRNÍ</a:t>
              </a:r>
            </a:p>
          </p:txBody>
        </p:sp>
        <p:sp>
          <p:nvSpPr>
            <p:cNvPr id="5" name="_s397320"/>
            <p:cNvSpPr>
              <a:spLocks noChangeArrowheads="1"/>
            </p:cNvSpPr>
            <p:nvPr/>
          </p:nvSpPr>
          <p:spPr bwMode="auto">
            <a:xfrm>
              <a:off x="1276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SEKUNDÁRNÍ</a:t>
              </a:r>
            </a:p>
          </p:txBody>
        </p:sp>
      </p:grpSp>
      <p:grpSp>
        <p:nvGrpSpPr>
          <p:cNvPr id="6" name="Organization Chart 16"/>
          <p:cNvGrpSpPr>
            <a:grpSpLocks/>
          </p:cNvGrpSpPr>
          <p:nvPr/>
        </p:nvGrpSpPr>
        <p:grpSpPr bwMode="auto">
          <a:xfrm>
            <a:off x="4616450" y="1684338"/>
            <a:ext cx="4032250" cy="4392612"/>
            <a:chOff x="2908" y="1061"/>
            <a:chExt cx="1440" cy="1584"/>
          </a:xfrm>
        </p:grpSpPr>
        <p:cxnSp>
          <p:nvCxnSpPr>
            <p:cNvPr id="397323" name="_s397323"/>
            <p:cNvCxnSpPr>
              <a:cxnSpLocks noChangeShapeType="1"/>
              <a:stCxn id="10" idx="1"/>
              <a:endCxn id="7" idx="2"/>
            </p:cNvCxnSpPr>
            <p:nvPr/>
          </p:nvCxnSpPr>
          <p:spPr bwMode="auto">
            <a:xfrm rot="10800000">
              <a:off x="3340" y="1349"/>
              <a:ext cx="144" cy="115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24" name="_s397324"/>
            <p:cNvCxnSpPr>
              <a:cxnSpLocks noChangeShapeType="1"/>
              <a:stCxn id="9" idx="1"/>
              <a:endCxn id="7" idx="2"/>
            </p:cNvCxnSpPr>
            <p:nvPr/>
          </p:nvCxnSpPr>
          <p:spPr bwMode="auto">
            <a:xfrm rot="10800000">
              <a:off x="3340" y="1349"/>
              <a:ext cx="144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25" name="_s397325"/>
            <p:cNvCxnSpPr>
              <a:cxnSpLocks noChangeShapeType="1"/>
              <a:stCxn id="8" idx="1"/>
              <a:endCxn id="7" idx="2"/>
            </p:cNvCxnSpPr>
            <p:nvPr/>
          </p:nvCxnSpPr>
          <p:spPr bwMode="auto">
            <a:xfrm rot="10800000">
              <a:off x="3340" y="1349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" name="_s397326"/>
            <p:cNvSpPr>
              <a:spLocks noChangeArrowheads="1"/>
            </p:cNvSpPr>
            <p:nvPr/>
          </p:nvSpPr>
          <p:spPr bwMode="auto">
            <a:xfrm>
              <a:off x="2908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Finanční správa</a:t>
              </a:r>
            </a:p>
          </p:txBody>
        </p:sp>
        <p:sp>
          <p:nvSpPr>
            <p:cNvPr id="8" name="_s397327"/>
            <p:cNvSpPr>
              <a:spLocks noChangeArrowheads="1"/>
            </p:cNvSpPr>
            <p:nvPr/>
          </p:nvSpPr>
          <p:spPr bwMode="auto">
            <a:xfrm>
              <a:off x="3484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Ministerská (vládní</a:t>
              </a:r>
              <a:r>
                <a:rPr kumimoji="0" lang="cs-CZ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)</a:t>
              </a:r>
            </a:p>
          </p:txBody>
        </p:sp>
        <p:sp>
          <p:nvSpPr>
            <p:cNvPr id="9" name="_s397328"/>
            <p:cNvSpPr>
              <a:spLocks noChangeArrowheads="1"/>
            </p:cNvSpPr>
            <p:nvPr/>
          </p:nvSpPr>
          <p:spPr bwMode="auto">
            <a:xfrm>
              <a:off x="3484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Centrální banka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s postavením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správního úřadu </a:t>
              </a:r>
            </a:p>
          </p:txBody>
        </p:sp>
        <p:sp>
          <p:nvSpPr>
            <p:cNvPr id="10" name="_s397329"/>
            <p:cNvSpPr>
              <a:spLocks noChangeArrowheads="1"/>
            </p:cNvSpPr>
            <p:nvPr/>
          </p:nvSpPr>
          <p:spPr bwMode="auto">
            <a:xfrm>
              <a:off x="3484" y="2357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jiná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542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Podřazení segmentů finanční správy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Primární FS: speciální </a:t>
            </a:r>
            <a:r>
              <a:rPr lang="cs-CZ" dirty="0" err="1" smtClean="0"/>
              <a:t>dekoncentráty</a:t>
            </a:r>
            <a:r>
              <a:rPr lang="cs-CZ" dirty="0" smtClean="0"/>
              <a:t> – FSČR, CSČR, ČNB</a:t>
            </a:r>
          </a:p>
          <a:p>
            <a:pPr eaLnBrk="1" hangingPunct="1"/>
            <a:r>
              <a:rPr lang="cs-CZ" dirty="0" smtClean="0"/>
              <a:t>Sekundární FS: svěřený výkon finanční správy v návaznosti na primární předmět správy, resp. Primární účel existence instituce, nerespektuje se dělba moci.</a:t>
            </a:r>
          </a:p>
          <a:p>
            <a:pPr eaLnBrk="1" hangingPunct="1"/>
            <a:r>
              <a:rPr lang="cs-CZ" dirty="0" smtClean="0"/>
              <a:t>Př.: výkon finanční správy soudy – správa veřejných financí, správa majetku …</a:t>
            </a:r>
          </a:p>
        </p:txBody>
      </p:sp>
    </p:spTree>
    <p:extLst>
      <p:ext uri="{BB962C8B-B14F-4D97-AF65-F5344CB8AC3E}">
        <p14:creationId xmlns:p14="http://schemas.microsoft.com/office/powerpoint/2010/main" val="409359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772816"/>
            <a:ext cx="7772400" cy="4357687"/>
          </a:xfrm>
        </p:spPr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ákon č.2/1969 Sb., o zřízení ministerstev a jiných ústředních orgánů státní správy, ve znění pozdějších předpisů</a:t>
            </a:r>
          </a:p>
          <a:p>
            <a:r>
              <a:rPr lang="cs-CZ" dirty="0" smtClean="0"/>
              <a:t>Zákon č. 456/2011 Sb., o Finanční správě České republiky, ve znění pozdějších předpisů</a:t>
            </a:r>
          </a:p>
          <a:p>
            <a:r>
              <a:rPr lang="cs-CZ" dirty="0" smtClean="0"/>
              <a:t>Zákon č. 17/2012 Sb., o Celní správě České republiky, ve znění pozdějších předpisů,</a:t>
            </a:r>
          </a:p>
          <a:p>
            <a:r>
              <a:rPr lang="cs-CZ" sz="1800" dirty="0" smtClean="0"/>
              <a:t>Další podzákonné </a:t>
            </a:r>
            <a:r>
              <a:rPr lang="cs-CZ" sz="1800" dirty="0" smtClean="0"/>
              <a:t>předpisy, </a:t>
            </a:r>
            <a:r>
              <a:rPr lang="cs-CZ" sz="1800" dirty="0" smtClean="0"/>
              <a:t>vyhláška o vzorech služebních průkazů…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25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rezentace ENG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607</TotalTime>
  <Words>991</Words>
  <Application>Microsoft Office PowerPoint</Application>
  <PresentationFormat>Předvádění na obrazovce (4:3)</PresentationFormat>
  <Paragraphs>206</Paragraphs>
  <Slides>29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6</vt:i4>
      </vt:variant>
      <vt:variant>
        <vt:lpstr>Nadpisy snímků</vt:lpstr>
      </vt:variant>
      <vt:variant>
        <vt:i4>29</vt:i4>
      </vt:variant>
    </vt:vector>
  </HeadingPairs>
  <TitlesOfParts>
    <vt:vector size="39" baseType="lpstr">
      <vt:lpstr>Arial</vt:lpstr>
      <vt:lpstr>Calibri</vt:lpstr>
      <vt:lpstr>Trebuchet MS</vt:lpstr>
      <vt:lpstr>Wingdings</vt:lpstr>
      <vt:lpstr>3558</vt:lpstr>
      <vt:lpstr>BÉŽOVÁ TITL</vt:lpstr>
      <vt:lpstr>1_3558</vt:lpstr>
      <vt:lpstr>2_3558</vt:lpstr>
      <vt:lpstr>prezentace ENG</vt:lpstr>
      <vt:lpstr>1_BÉŽOVÁ TITL</vt:lpstr>
      <vt:lpstr>Finanční správa v ČR  rezortu MF a Finanční správa ČR)    Damian Czudek damian@czudek.cz, </vt:lpstr>
      <vt:lpstr>Pojem finanční správy a její charakteristika…</vt:lpstr>
      <vt:lpstr>Pojem finanční správy</vt:lpstr>
      <vt:lpstr>Finanční správa sensu largo</vt:lpstr>
      <vt:lpstr>Finanční správa sensu stricto</vt:lpstr>
      <vt:lpstr>Finanční správa ČR</vt:lpstr>
      <vt:lpstr>Prostředí realizace finanční správy</vt:lpstr>
      <vt:lpstr>Podřazení segmentů finanční správy</vt:lpstr>
      <vt:lpstr>Prezentace aplikace PowerPoint</vt:lpstr>
      <vt:lpstr>Ministerstvo financí</vt:lpstr>
      <vt:lpstr>Ministerstvo financí</vt:lpstr>
      <vt:lpstr>Organizace Ministerstva financí ČR</vt:lpstr>
      <vt:lpstr>MF ČR, sekce 05 - Daně a cla </vt:lpstr>
      <vt:lpstr>Daňová správa  (finanční správa dle zákona o finanční správě)   </vt:lpstr>
      <vt:lpstr>Vykonavatelé daňové správy</vt:lpstr>
      <vt:lpstr>Finanční orgány do 31.12.2012</vt:lpstr>
      <vt:lpstr>Finanční správa ČR od 1.1.2013</vt:lpstr>
      <vt:lpstr>Soustava</vt:lpstr>
      <vt:lpstr>GFŘ – rozpočtové a bilanční postavení</vt:lpstr>
      <vt:lpstr>GFŘ - působnost</vt:lpstr>
      <vt:lpstr>GFŘ – působnost z pověření MF</vt:lpstr>
      <vt:lpstr>GFŘ – audit a dozor</vt:lpstr>
      <vt:lpstr>Odvolací finanční ředitelství - působnost</vt:lpstr>
      <vt:lpstr>Finanční úřady</vt:lpstr>
      <vt:lpstr>Obecná věcná působnost I</vt:lpstr>
      <vt:lpstr>+ Specializovaný finanční úřad </vt:lpstr>
      <vt:lpstr>Územní pracoviště FÚ</vt:lpstr>
      <vt:lpstr>Bilanční, majetkové a pracovněprávní postavení ofs</vt:lpstr>
      <vt:lpstr>Děkuji za pozornost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x</dc:creator>
  <cp:lastModifiedBy>Pedagog</cp:lastModifiedBy>
  <cp:revision>82</cp:revision>
  <dcterms:created xsi:type="dcterms:W3CDTF">2013-05-01T20:22:39Z</dcterms:created>
  <dcterms:modified xsi:type="dcterms:W3CDTF">2020-11-03T14:16:34Z</dcterms:modified>
</cp:coreProperties>
</file>