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1" r:id="rId8"/>
    <p:sldId id="262" r:id="rId9"/>
    <p:sldId id="263" r:id="rId10"/>
    <p:sldId id="264"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97" r:id="rId31"/>
    <p:sldId id="298" r:id="rId32"/>
    <p:sldId id="302" r:id="rId33"/>
    <p:sldId id="303" r:id="rId34"/>
    <p:sldId id="304" r:id="rId35"/>
    <p:sldId id="305" r:id="rId36"/>
    <p:sldId id="309" r:id="rId37"/>
    <p:sldId id="310" r:id="rId38"/>
    <p:sldId id="311" r:id="rId39"/>
    <p:sldId id="314" r:id="rId40"/>
    <p:sldId id="315" r:id="rId41"/>
    <p:sldId id="316" r:id="rId42"/>
    <p:sldId id="320" r:id="rId43"/>
    <p:sldId id="321" r:id="rId44"/>
    <p:sldId id="322" r:id="rId45"/>
    <p:sldId id="323" r:id="rId46"/>
    <p:sldId id="324" r:id="rId4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1A1A6E6-B9E3-41F4-A429-145A6975CD7B}" type="datetimeFigureOut">
              <a:rPr lang="cs-CZ" smtClean="0"/>
              <a:t>24.11.2020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AD764C1-D909-444D-8DED-A96F7F9E9FC5}" type="slidenum">
              <a:rPr lang="cs-CZ" smtClean="0"/>
              <a:t>‹#›</a:t>
            </a:fld>
            <a:endParaRPr lang="cs-CZ"/>
          </a:p>
        </p:txBody>
      </p:sp>
    </p:spTree>
    <p:extLst>
      <p:ext uri="{BB962C8B-B14F-4D97-AF65-F5344CB8AC3E}">
        <p14:creationId xmlns:p14="http://schemas.microsoft.com/office/powerpoint/2010/main" val="426880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1A1A6E6-B9E3-41F4-A429-145A6975CD7B}" type="datetimeFigureOut">
              <a:rPr lang="cs-CZ" smtClean="0"/>
              <a:t>24.11.2020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AD764C1-D909-444D-8DED-A96F7F9E9FC5}" type="slidenum">
              <a:rPr lang="cs-CZ" smtClean="0"/>
              <a:t>‹#›</a:t>
            </a:fld>
            <a:endParaRPr lang="cs-CZ"/>
          </a:p>
        </p:txBody>
      </p:sp>
    </p:spTree>
    <p:extLst>
      <p:ext uri="{BB962C8B-B14F-4D97-AF65-F5344CB8AC3E}">
        <p14:creationId xmlns:p14="http://schemas.microsoft.com/office/powerpoint/2010/main" val="1365032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1A1A6E6-B9E3-41F4-A429-145A6975CD7B}" type="datetimeFigureOut">
              <a:rPr lang="cs-CZ" smtClean="0"/>
              <a:t>24.11.2020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AD764C1-D909-444D-8DED-A96F7F9E9FC5}" type="slidenum">
              <a:rPr lang="cs-CZ" smtClean="0"/>
              <a:t>‹#›</a:t>
            </a:fld>
            <a:endParaRPr lang="cs-CZ"/>
          </a:p>
        </p:txBody>
      </p:sp>
    </p:spTree>
    <p:extLst>
      <p:ext uri="{BB962C8B-B14F-4D97-AF65-F5344CB8AC3E}">
        <p14:creationId xmlns:p14="http://schemas.microsoft.com/office/powerpoint/2010/main" val="2597740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1A1A6E6-B9E3-41F4-A429-145A6975CD7B}" type="datetimeFigureOut">
              <a:rPr lang="cs-CZ" smtClean="0"/>
              <a:t>24.11.2020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AD764C1-D909-444D-8DED-A96F7F9E9FC5}" type="slidenum">
              <a:rPr lang="cs-CZ" smtClean="0"/>
              <a:t>‹#›</a:t>
            </a:fld>
            <a:endParaRPr lang="cs-CZ"/>
          </a:p>
        </p:txBody>
      </p:sp>
    </p:spTree>
    <p:extLst>
      <p:ext uri="{BB962C8B-B14F-4D97-AF65-F5344CB8AC3E}">
        <p14:creationId xmlns:p14="http://schemas.microsoft.com/office/powerpoint/2010/main" val="322683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1A1A6E6-B9E3-41F4-A429-145A6975CD7B}" type="datetimeFigureOut">
              <a:rPr lang="cs-CZ" smtClean="0"/>
              <a:t>24.11.2020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AD764C1-D909-444D-8DED-A96F7F9E9FC5}" type="slidenum">
              <a:rPr lang="cs-CZ" smtClean="0"/>
              <a:t>‹#›</a:t>
            </a:fld>
            <a:endParaRPr lang="cs-CZ"/>
          </a:p>
        </p:txBody>
      </p:sp>
    </p:spTree>
    <p:extLst>
      <p:ext uri="{BB962C8B-B14F-4D97-AF65-F5344CB8AC3E}">
        <p14:creationId xmlns:p14="http://schemas.microsoft.com/office/powerpoint/2010/main" val="927968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1A1A6E6-B9E3-41F4-A429-145A6975CD7B}" type="datetimeFigureOut">
              <a:rPr lang="cs-CZ" smtClean="0"/>
              <a:t>24.11.2020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AD764C1-D909-444D-8DED-A96F7F9E9FC5}" type="slidenum">
              <a:rPr lang="cs-CZ" smtClean="0"/>
              <a:t>‹#›</a:t>
            </a:fld>
            <a:endParaRPr lang="cs-CZ"/>
          </a:p>
        </p:txBody>
      </p:sp>
    </p:spTree>
    <p:extLst>
      <p:ext uri="{BB962C8B-B14F-4D97-AF65-F5344CB8AC3E}">
        <p14:creationId xmlns:p14="http://schemas.microsoft.com/office/powerpoint/2010/main" val="4024443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1A1A6E6-B9E3-41F4-A429-145A6975CD7B}" type="datetimeFigureOut">
              <a:rPr lang="cs-CZ" smtClean="0"/>
              <a:t>24.11.2020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AD764C1-D909-444D-8DED-A96F7F9E9FC5}" type="slidenum">
              <a:rPr lang="cs-CZ" smtClean="0"/>
              <a:t>‹#›</a:t>
            </a:fld>
            <a:endParaRPr lang="cs-CZ"/>
          </a:p>
        </p:txBody>
      </p:sp>
    </p:spTree>
    <p:extLst>
      <p:ext uri="{BB962C8B-B14F-4D97-AF65-F5344CB8AC3E}">
        <p14:creationId xmlns:p14="http://schemas.microsoft.com/office/powerpoint/2010/main" val="4082798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1A1A6E6-B9E3-41F4-A429-145A6975CD7B}" type="datetimeFigureOut">
              <a:rPr lang="cs-CZ" smtClean="0"/>
              <a:t>24.11.2020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AD764C1-D909-444D-8DED-A96F7F9E9FC5}" type="slidenum">
              <a:rPr lang="cs-CZ" smtClean="0"/>
              <a:t>‹#›</a:t>
            </a:fld>
            <a:endParaRPr lang="cs-CZ"/>
          </a:p>
        </p:txBody>
      </p:sp>
    </p:spTree>
    <p:extLst>
      <p:ext uri="{BB962C8B-B14F-4D97-AF65-F5344CB8AC3E}">
        <p14:creationId xmlns:p14="http://schemas.microsoft.com/office/powerpoint/2010/main" val="25079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1A1A6E6-B9E3-41F4-A429-145A6975CD7B}" type="datetimeFigureOut">
              <a:rPr lang="cs-CZ" smtClean="0"/>
              <a:t>24.11.2020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AD764C1-D909-444D-8DED-A96F7F9E9FC5}" type="slidenum">
              <a:rPr lang="cs-CZ" smtClean="0"/>
              <a:t>‹#›</a:t>
            </a:fld>
            <a:endParaRPr lang="cs-CZ"/>
          </a:p>
        </p:txBody>
      </p:sp>
    </p:spTree>
    <p:extLst>
      <p:ext uri="{BB962C8B-B14F-4D97-AF65-F5344CB8AC3E}">
        <p14:creationId xmlns:p14="http://schemas.microsoft.com/office/powerpoint/2010/main" val="1435058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1A1A6E6-B9E3-41F4-A429-145A6975CD7B}" type="datetimeFigureOut">
              <a:rPr lang="cs-CZ" smtClean="0"/>
              <a:t>24.11.2020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AD764C1-D909-444D-8DED-A96F7F9E9FC5}" type="slidenum">
              <a:rPr lang="cs-CZ" smtClean="0"/>
              <a:t>‹#›</a:t>
            </a:fld>
            <a:endParaRPr lang="cs-CZ"/>
          </a:p>
        </p:txBody>
      </p:sp>
    </p:spTree>
    <p:extLst>
      <p:ext uri="{BB962C8B-B14F-4D97-AF65-F5344CB8AC3E}">
        <p14:creationId xmlns:p14="http://schemas.microsoft.com/office/powerpoint/2010/main" val="280005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1A1A6E6-B9E3-41F4-A429-145A6975CD7B}" type="datetimeFigureOut">
              <a:rPr lang="cs-CZ" smtClean="0"/>
              <a:t>24.11.2020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AD764C1-D909-444D-8DED-A96F7F9E9FC5}" type="slidenum">
              <a:rPr lang="cs-CZ" smtClean="0"/>
              <a:t>‹#›</a:t>
            </a:fld>
            <a:endParaRPr lang="cs-CZ"/>
          </a:p>
        </p:txBody>
      </p:sp>
    </p:spTree>
    <p:extLst>
      <p:ext uri="{BB962C8B-B14F-4D97-AF65-F5344CB8AC3E}">
        <p14:creationId xmlns:p14="http://schemas.microsoft.com/office/powerpoint/2010/main" val="287514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1A6E6-B9E3-41F4-A429-145A6975CD7B}" type="datetimeFigureOut">
              <a:rPr lang="cs-CZ" smtClean="0"/>
              <a:t>24.11.2020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764C1-D909-444D-8DED-A96F7F9E9FC5}" type="slidenum">
              <a:rPr lang="cs-CZ" smtClean="0"/>
              <a:t>‹#›</a:t>
            </a:fld>
            <a:endParaRPr lang="cs-CZ"/>
          </a:p>
        </p:txBody>
      </p:sp>
    </p:spTree>
    <p:extLst>
      <p:ext uri="{BB962C8B-B14F-4D97-AF65-F5344CB8AC3E}">
        <p14:creationId xmlns:p14="http://schemas.microsoft.com/office/powerpoint/2010/main" val="1147141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sfrb.c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sfzp.cz/"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novazelenausporam.cz/"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sfdi.cz/statut.ht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mkcr.cz/statni-fondy/statni-fond-kultury-cr/"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fondkinematografie.cz/"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a:t>Vybrané entity</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3457872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 komentáře WK ASPI – extenzivní výklad „správního řízení“ – </a:t>
            </a:r>
            <a:r>
              <a:rPr lang="cs-CZ" dirty="0" err="1"/>
              <a:t>sř</a:t>
            </a:r>
            <a:r>
              <a:rPr lang="cs-CZ" dirty="0"/>
              <a:t> </a:t>
            </a:r>
            <a:r>
              <a:rPr lang="cs-CZ" i="1" dirty="0" err="1"/>
              <a:t>sensu</a:t>
            </a:r>
            <a:r>
              <a:rPr lang="cs-CZ" i="1" dirty="0"/>
              <a:t> largo</a:t>
            </a:r>
            <a:endParaRPr lang="cs-CZ" dirty="0"/>
          </a:p>
        </p:txBody>
      </p:sp>
      <p:sp>
        <p:nvSpPr>
          <p:cNvPr id="3" name="Zástupný symbol pro obsah 2"/>
          <p:cNvSpPr>
            <a:spLocks noGrp="1"/>
          </p:cNvSpPr>
          <p:nvPr>
            <p:ph idx="1"/>
          </p:nvPr>
        </p:nvSpPr>
        <p:spPr/>
        <p:txBody>
          <a:bodyPr/>
          <a:lstStyle/>
          <a:p>
            <a:r>
              <a:rPr lang="cs-CZ" u="sng" dirty="0"/>
              <a:t>Rozhodnutí vydaná ve správním řízení jsou všechna ta, která byla vydána správním orgánem při výkonu státní správy</a:t>
            </a:r>
            <a:r>
              <a:rPr lang="cs-CZ" dirty="0"/>
              <a:t>, a nikoliv tedy samosprávy, nešlo-li o výkon přenesené působnosti. </a:t>
            </a:r>
            <a:r>
              <a:rPr lang="cs-CZ" u="sng" dirty="0"/>
              <a:t>Postup podle správního řádu není se zřetelem k jeho obecné a podpůrné povaze nezbytnou podmínkou pro to, aby šlo o správní rozhodnutí</a:t>
            </a:r>
            <a:r>
              <a:rPr lang="cs-CZ" dirty="0"/>
              <a:t>, za taková jsou pokládána </a:t>
            </a:r>
            <a:r>
              <a:rPr lang="cs-CZ" u="sng" dirty="0"/>
              <a:t>i rozhodnutí podle zvláštního zákona</a:t>
            </a:r>
            <a:r>
              <a:rPr lang="cs-CZ" dirty="0"/>
              <a:t>, např. podle daňového řádu. Jsou jimi i rozhodnutí vydaná osobami při výkonu státní správy jinými orgány nebo právnickými či fyzickými osobami, pokud vykonávají působnost v oblasti veřejné správy </a:t>
            </a:r>
          </a:p>
        </p:txBody>
      </p:sp>
    </p:spTree>
    <p:extLst>
      <p:ext uri="{BB962C8B-B14F-4D97-AF65-F5344CB8AC3E}">
        <p14:creationId xmlns:p14="http://schemas.microsoft.com/office/powerpoint/2010/main" val="151154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Finanční správa jako správa majetku</a:t>
            </a:r>
          </a:p>
        </p:txBody>
      </p:sp>
      <p:sp>
        <p:nvSpPr>
          <p:cNvPr id="3" name="Zástupný symbol pro obsah 2"/>
          <p:cNvSpPr>
            <a:spLocks noGrp="1"/>
          </p:cNvSpPr>
          <p:nvPr>
            <p:ph idx="1"/>
          </p:nvPr>
        </p:nvSpPr>
        <p:spPr/>
        <p:txBody>
          <a:bodyPr>
            <a:normAutofit fontScale="70000" lnSpcReduction="20000"/>
          </a:bodyPr>
          <a:lstStyle/>
          <a:p>
            <a:r>
              <a:rPr lang="cs-CZ" b="1" dirty="0"/>
              <a:t>MAJETEK </a:t>
            </a:r>
            <a:r>
              <a:rPr lang="cs-CZ" dirty="0"/>
              <a:t>(§ 495 OZ): „Souhrn všeho, co osobě patří, tvoří její </a:t>
            </a:r>
            <a:r>
              <a:rPr lang="cs-CZ" u="sng" dirty="0"/>
              <a:t>majetek</a:t>
            </a:r>
            <a:r>
              <a:rPr lang="cs-CZ" dirty="0"/>
              <a:t>. </a:t>
            </a:r>
            <a:r>
              <a:rPr lang="cs-CZ" b="1" dirty="0"/>
              <a:t>Jmění </a:t>
            </a:r>
            <a:r>
              <a:rPr lang="cs-CZ" dirty="0"/>
              <a:t>osoby tvoří souhrn jejího majetku a jejích dluhů.“</a:t>
            </a:r>
          </a:p>
          <a:p>
            <a:r>
              <a:rPr lang="cs-CZ" dirty="0"/>
              <a:t>Čl. 11 LZPS: </a:t>
            </a:r>
          </a:p>
          <a:p>
            <a:pPr marL="0" indent="0">
              <a:buNone/>
            </a:pPr>
            <a:r>
              <a:rPr lang="cs-CZ" dirty="0"/>
              <a:t>(1) </a:t>
            </a:r>
            <a:r>
              <a:rPr lang="cs-CZ" b="1" dirty="0"/>
              <a:t>Každý má právo vlastnit majetek</a:t>
            </a:r>
            <a:r>
              <a:rPr lang="cs-CZ" dirty="0"/>
              <a:t>. Vlastnické právo všech vlastníků má </a:t>
            </a:r>
            <a:r>
              <a:rPr lang="cs-CZ" b="1" dirty="0"/>
              <a:t>stejný zákonný obsah a ochranu. </a:t>
            </a:r>
            <a:r>
              <a:rPr lang="cs-CZ" dirty="0"/>
              <a:t>Dědění se zaručuje.</a:t>
            </a:r>
          </a:p>
          <a:p>
            <a:pPr marL="0" indent="0">
              <a:buNone/>
            </a:pPr>
            <a:r>
              <a:rPr lang="cs-CZ" dirty="0"/>
              <a:t>(2) Zákon stanoví, který majetek nezbytný k zabezpečování potřeb celé společnosti, rozvoje národního hospodářství a veřejného zájmu smí být jen ve vlastnictví státu, obce nebo určených právnických osob; zákon může také stanovit, že určité věci mohou být pouze ve vlastnictví občanů nebo právnických osob se sídlem v České a Slovenské Federativní Republice.</a:t>
            </a:r>
          </a:p>
          <a:p>
            <a:pPr marL="0" indent="0">
              <a:buNone/>
            </a:pPr>
            <a:r>
              <a:rPr lang="cs-CZ" dirty="0"/>
              <a:t> (3) Vlastnictví zavazuje. Nesmí být zneužito na újmu práv druhých anebo v rozporu se zákonem chráněnými obecnými zájmy. Jeho výkon nesmí poškozovat lidské zdraví, přírodu a životní prostředí nad míru stanovenou zákonem.</a:t>
            </a:r>
          </a:p>
          <a:p>
            <a:pPr marL="0" indent="0">
              <a:buNone/>
            </a:pPr>
            <a:r>
              <a:rPr lang="cs-CZ" dirty="0"/>
              <a:t> (4) Vyvlastnění nebo nucené omezení vlastnického práva je možné ve veřejném zájmu, a to na základě zákona a za náhradu.</a:t>
            </a:r>
          </a:p>
          <a:p>
            <a:pPr marL="0" indent="0">
              <a:buNone/>
            </a:pPr>
            <a:r>
              <a:rPr lang="cs-CZ" dirty="0"/>
              <a:t> (5) Daně a poplatky lze ukládat jen na základě zákona.</a:t>
            </a:r>
            <a:endParaRPr lang="cs-CZ" dirty="0">
              <a:solidFill>
                <a:srgbClr val="FF0000"/>
              </a:solidFill>
            </a:endParaRPr>
          </a:p>
          <a:p>
            <a:endParaRPr lang="cs-CZ" dirty="0"/>
          </a:p>
        </p:txBody>
      </p:sp>
    </p:spTree>
    <p:extLst>
      <p:ext uri="{BB962C8B-B14F-4D97-AF65-F5344CB8AC3E}">
        <p14:creationId xmlns:p14="http://schemas.microsoft.com/office/powerpoint/2010/main" val="3098061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Organizační složka státu</a:t>
            </a:r>
          </a:p>
        </p:txBody>
      </p:sp>
      <p:sp>
        <p:nvSpPr>
          <p:cNvPr id="3" name="Zástupný symbol pro obsah 2"/>
          <p:cNvSpPr>
            <a:spLocks noGrp="1"/>
          </p:cNvSpPr>
          <p:nvPr>
            <p:ph idx="1"/>
          </p:nvPr>
        </p:nvSpPr>
        <p:spPr>
          <a:xfrm>
            <a:off x="838200" y="1375954"/>
            <a:ext cx="10515600" cy="5242560"/>
          </a:xfrm>
        </p:spPr>
        <p:txBody>
          <a:bodyPr>
            <a:normAutofit fontScale="62500" lnSpcReduction="20000"/>
          </a:bodyPr>
          <a:lstStyle/>
          <a:p>
            <a:r>
              <a:rPr lang="cs-CZ" dirty="0"/>
              <a:t>Zákon č. 219/2000 Sb., o majetku České republiky a jejím vystupování v právních vztazích, ve znění pozdějších předpisů:</a:t>
            </a:r>
          </a:p>
          <a:p>
            <a:pPr marL="514350" indent="-514350">
              <a:lnSpc>
                <a:spcPct val="120000"/>
              </a:lnSpc>
              <a:buFont typeface="+mj-lt"/>
              <a:buAutoNum type="arabicPeriod"/>
            </a:pPr>
            <a:r>
              <a:rPr lang="cs-CZ" dirty="0"/>
              <a:t>ministerstva a jiné správní úřady státu, </a:t>
            </a:r>
          </a:p>
          <a:p>
            <a:pPr marL="514350" indent="-514350">
              <a:lnSpc>
                <a:spcPct val="120000"/>
              </a:lnSpc>
              <a:buFont typeface="+mj-lt"/>
              <a:buAutoNum type="arabicPeriod"/>
            </a:pPr>
            <a:r>
              <a:rPr lang="cs-CZ" dirty="0"/>
              <a:t>Ústavní soud,</a:t>
            </a:r>
          </a:p>
          <a:p>
            <a:pPr marL="514350" indent="-514350">
              <a:lnSpc>
                <a:spcPct val="120000"/>
              </a:lnSpc>
              <a:buFont typeface="+mj-lt"/>
              <a:buAutoNum type="arabicPeriod"/>
            </a:pPr>
            <a:r>
              <a:rPr lang="cs-CZ" dirty="0"/>
              <a:t>soudy, </a:t>
            </a:r>
          </a:p>
          <a:p>
            <a:pPr marL="514350" indent="-514350">
              <a:lnSpc>
                <a:spcPct val="120000"/>
              </a:lnSpc>
              <a:buFont typeface="+mj-lt"/>
              <a:buAutoNum type="arabicPeriod"/>
            </a:pPr>
            <a:r>
              <a:rPr lang="cs-CZ" dirty="0"/>
              <a:t>státní zastupitelství, </a:t>
            </a:r>
          </a:p>
          <a:p>
            <a:pPr marL="514350" indent="-514350">
              <a:lnSpc>
                <a:spcPct val="120000"/>
              </a:lnSpc>
              <a:buFont typeface="+mj-lt"/>
              <a:buAutoNum type="arabicPeriod"/>
            </a:pPr>
            <a:r>
              <a:rPr lang="cs-CZ" dirty="0"/>
              <a:t>Nejvyšší kontrolní úřad,</a:t>
            </a:r>
          </a:p>
          <a:p>
            <a:pPr marL="514350" indent="-514350">
              <a:lnSpc>
                <a:spcPct val="120000"/>
              </a:lnSpc>
              <a:buFont typeface="+mj-lt"/>
              <a:buAutoNum type="arabicPeriod"/>
            </a:pPr>
            <a:r>
              <a:rPr lang="cs-CZ" dirty="0"/>
              <a:t>Kancelář prezidenta republiky, </a:t>
            </a:r>
          </a:p>
          <a:p>
            <a:pPr marL="514350" indent="-514350">
              <a:lnSpc>
                <a:spcPct val="120000"/>
              </a:lnSpc>
              <a:buFont typeface="+mj-lt"/>
              <a:buAutoNum type="arabicPeriod"/>
            </a:pPr>
            <a:r>
              <a:rPr lang="cs-CZ" dirty="0"/>
              <a:t>Úřad vlády České republiky, </a:t>
            </a:r>
          </a:p>
          <a:p>
            <a:pPr marL="514350" indent="-514350">
              <a:lnSpc>
                <a:spcPct val="120000"/>
              </a:lnSpc>
              <a:buFont typeface="+mj-lt"/>
              <a:buAutoNum type="arabicPeriod"/>
            </a:pPr>
            <a:r>
              <a:rPr lang="cs-CZ" dirty="0"/>
              <a:t>Kancelář Veřejného ochránce práv, </a:t>
            </a:r>
          </a:p>
          <a:p>
            <a:pPr marL="514350" indent="-514350">
              <a:lnSpc>
                <a:spcPct val="120000"/>
              </a:lnSpc>
              <a:buFont typeface="+mj-lt"/>
              <a:buAutoNum type="arabicPeriod"/>
            </a:pPr>
            <a:r>
              <a:rPr lang="cs-CZ" dirty="0"/>
              <a:t>Akademie věd České republiky, </a:t>
            </a:r>
          </a:p>
          <a:p>
            <a:pPr marL="514350" indent="-514350">
              <a:lnSpc>
                <a:spcPct val="120000"/>
              </a:lnSpc>
              <a:buFont typeface="+mj-lt"/>
              <a:buAutoNum type="arabicPeriod"/>
            </a:pPr>
            <a:r>
              <a:rPr lang="cs-CZ" dirty="0"/>
              <a:t>Grantová agentura České republiky </a:t>
            </a:r>
          </a:p>
          <a:p>
            <a:pPr marL="514350" indent="-514350">
              <a:lnSpc>
                <a:spcPct val="120000"/>
              </a:lnSpc>
              <a:buFont typeface="+mj-lt"/>
              <a:buAutoNum type="arabicPeriod"/>
            </a:pPr>
            <a:r>
              <a:rPr lang="cs-CZ" dirty="0"/>
              <a:t>jiná zařízení, o kterých to stanoví zákon </a:t>
            </a:r>
          </a:p>
          <a:p>
            <a:pPr marL="0" indent="0">
              <a:buNone/>
            </a:pPr>
            <a:r>
              <a:rPr lang="cs-CZ" dirty="0"/>
              <a:t>POZN.: obdobné postavení jako organizační složka státu má Kancelář Poslanecké sněmovny a Kancelář Senátu.</a:t>
            </a:r>
          </a:p>
        </p:txBody>
      </p:sp>
    </p:spTree>
    <p:extLst>
      <p:ext uri="{BB962C8B-B14F-4D97-AF65-F5344CB8AC3E}">
        <p14:creationId xmlns:p14="http://schemas.microsoft.com/office/powerpoint/2010/main" val="1748398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Charakteristika OSS</a:t>
            </a:r>
          </a:p>
        </p:txBody>
      </p:sp>
      <p:sp>
        <p:nvSpPr>
          <p:cNvPr id="3" name="Zástupný symbol pro obsah 2"/>
          <p:cNvSpPr>
            <a:spLocks noGrp="1"/>
          </p:cNvSpPr>
          <p:nvPr>
            <p:ph idx="1"/>
          </p:nvPr>
        </p:nvSpPr>
        <p:spPr/>
        <p:txBody>
          <a:bodyPr>
            <a:normAutofit fontScale="92500" lnSpcReduction="10000"/>
          </a:bodyPr>
          <a:lstStyle/>
          <a:p>
            <a:r>
              <a:rPr lang="cs-CZ" b="1" dirty="0"/>
              <a:t>Není právnickou osobou. </a:t>
            </a:r>
          </a:p>
          <a:p>
            <a:pPr marL="0" indent="0">
              <a:buNone/>
            </a:pPr>
            <a:r>
              <a:rPr lang="cs-CZ" dirty="0"/>
              <a:t>Tím není dotčena její působnost nebo výkon předmětu činnosti podle zvláštních právních předpisů a její jednání v těchto případech je jednáním státu</a:t>
            </a:r>
          </a:p>
          <a:p>
            <a:r>
              <a:rPr lang="cs-CZ" b="1" dirty="0"/>
              <a:t>Je účetní jednotkou*</a:t>
            </a:r>
            <a:r>
              <a:rPr lang="cs-CZ" dirty="0"/>
              <a:t>, pokud tak stanoví zákon.</a:t>
            </a:r>
          </a:p>
          <a:p>
            <a:r>
              <a:rPr lang="cs-CZ" dirty="0"/>
              <a:t>Ministerstvo může zřídit organizační složku státu se souhlasem MF!</a:t>
            </a:r>
          </a:p>
          <a:p>
            <a:r>
              <a:rPr lang="cs-CZ" dirty="0"/>
              <a:t>OSS hospodaří s vyčleněným majetkem státu. </a:t>
            </a:r>
          </a:p>
          <a:p>
            <a:r>
              <a:rPr lang="cs-CZ" dirty="0"/>
              <a:t>Hospodaření s majetkem – Zákon o majetku ČR</a:t>
            </a:r>
          </a:p>
          <a:p>
            <a:r>
              <a:rPr lang="cs-CZ" dirty="0"/>
              <a:t>Finanční hospodaření – Zákon č. 218/2000 Sb., o rozpočtových pravidlech a o změně některých souvisejících zákonů </a:t>
            </a:r>
            <a:r>
              <a:rPr lang="cs-CZ" b="1" dirty="0"/>
              <a:t>(rozpočtová pravidla)</a:t>
            </a:r>
          </a:p>
          <a:p>
            <a:endParaRPr lang="cs-CZ" dirty="0"/>
          </a:p>
        </p:txBody>
      </p:sp>
    </p:spTree>
    <p:extLst>
      <p:ext uri="{BB962C8B-B14F-4D97-AF65-F5344CB8AC3E}">
        <p14:creationId xmlns:p14="http://schemas.microsoft.com/office/powerpoint/2010/main" val="2237380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Účetní jednotka </a:t>
            </a:r>
          </a:p>
        </p:txBody>
      </p:sp>
      <p:sp>
        <p:nvSpPr>
          <p:cNvPr id="3" name="Zástupný symbol pro obsah 2"/>
          <p:cNvSpPr>
            <a:spLocks noGrp="1"/>
          </p:cNvSpPr>
          <p:nvPr>
            <p:ph idx="1"/>
          </p:nvPr>
        </p:nvSpPr>
        <p:spPr/>
        <p:txBody>
          <a:bodyPr>
            <a:noAutofit/>
          </a:bodyPr>
          <a:lstStyle/>
          <a:p>
            <a:r>
              <a:rPr lang="cs-CZ" sz="1600" dirty="0"/>
              <a:t>Entita, která vede účetnictví podle zákona č. 563/1991 Sb., o účetnictví, ve znění pozdějších předpisů</a:t>
            </a:r>
          </a:p>
          <a:p>
            <a:r>
              <a:rPr lang="cs-CZ" sz="1600" b="1" dirty="0"/>
              <a:t>právnické osoby - tuzemci</a:t>
            </a:r>
            <a:r>
              <a:rPr lang="cs-CZ" sz="1600" dirty="0"/>
              <a:t>,</a:t>
            </a:r>
          </a:p>
          <a:p>
            <a:r>
              <a:rPr lang="cs-CZ" sz="1600" b="1" dirty="0"/>
              <a:t>zahraniční právnické osoby a zahraniční jednotky</a:t>
            </a:r>
            <a:r>
              <a:rPr lang="cs-CZ" sz="1600" dirty="0"/>
              <a:t>, které jsou podle právního řádu, podle kterého jsou založeny nebo zřízeny, účetní jednotkou nebo jsou povinny vést účetnictví, pokud na území České republiky podnikají nebo provozují jinou činnost podle zvláštních právních předpisů, </a:t>
            </a:r>
          </a:p>
          <a:p>
            <a:r>
              <a:rPr lang="cs-CZ" sz="1600" b="1" dirty="0"/>
              <a:t>organizační složky státu</a:t>
            </a:r>
            <a:r>
              <a:rPr lang="cs-CZ" sz="1600" dirty="0"/>
              <a:t>,</a:t>
            </a:r>
          </a:p>
          <a:p>
            <a:r>
              <a:rPr lang="cs-CZ" sz="1600" b="1" dirty="0"/>
              <a:t>fyzické osoby</a:t>
            </a:r>
            <a:r>
              <a:rPr lang="cs-CZ" sz="1600" dirty="0"/>
              <a:t>, které jsou jako a) </a:t>
            </a:r>
            <a:r>
              <a:rPr lang="cs-CZ" sz="1600" u="sng" dirty="0"/>
              <a:t>podnikatelé zapsány v obchodním rejstříku</a:t>
            </a:r>
            <a:r>
              <a:rPr lang="cs-CZ" sz="1600" dirty="0"/>
              <a:t>;  b) ostatní fyzické osoby, které jsou podnikateli, pokud jejich </a:t>
            </a:r>
            <a:r>
              <a:rPr lang="cs-CZ" sz="1600" u="sng" dirty="0"/>
              <a:t>obrat </a:t>
            </a:r>
            <a:r>
              <a:rPr lang="cs-CZ" sz="1600" dirty="0"/>
              <a:t>podle zákona o dani z přidané hodnoty, včetně plnění osvobozených od této daně, jež nejsou součástí obratu, v rámci jejich podnikatelské činnosti přesáhl za bezprostředně předcházející kalendářní rok částku </a:t>
            </a:r>
            <a:r>
              <a:rPr lang="cs-CZ" sz="1600" u="sng" dirty="0"/>
              <a:t>25 000 000 Kč</a:t>
            </a:r>
            <a:r>
              <a:rPr lang="cs-CZ" sz="1600" dirty="0"/>
              <a:t>, a to od prvního dne kalendářního roku; c) ostatní fyzické osoby, které vedou účetnictví </a:t>
            </a:r>
            <a:r>
              <a:rPr lang="cs-CZ" sz="1600" u="sng" dirty="0"/>
              <a:t>na základě svého rozhodnutí</a:t>
            </a:r>
            <a:r>
              <a:rPr lang="cs-CZ" sz="1600" dirty="0"/>
              <a:t>; d) ostatní fyzické osoby, které </a:t>
            </a:r>
            <a:r>
              <a:rPr lang="cs-CZ" sz="1600" u="sng" dirty="0"/>
              <a:t>jsou podnikateli a jsou společníky sdruženými </a:t>
            </a:r>
            <a:r>
              <a:rPr lang="cs-CZ" sz="1600" dirty="0"/>
              <a:t>ve společnosti, pokud alespoň jeden ze společníků sdružených v této společnosti je účetní jednotkou, d) ostatní fyzické osoby, kterým povinnost vedení účetnictví ukládá zvláštní právní předpis,</a:t>
            </a:r>
          </a:p>
          <a:p>
            <a:r>
              <a:rPr lang="cs-CZ" sz="1600" b="1" dirty="0"/>
              <a:t>Fondy: </a:t>
            </a:r>
            <a:r>
              <a:rPr lang="cs-CZ" sz="1600" dirty="0" err="1"/>
              <a:t>svěřenské</a:t>
            </a:r>
            <a:r>
              <a:rPr lang="cs-CZ" sz="1600" dirty="0"/>
              <a:t> podle občanského zákoníku, fondy obhospodařované penzijní společností podle zákona upravujícího doplňkové penzijní spoření, investiční fondy bez právní osobnosti podle zákona upravujícího investiční společnosti a investiční fondy, nebo ty, kterým povinnost sestavení účetní závěrky stanoví zvláštní právní předpis nebo které jsou účetní jednotkou podle zvláštního právního předpisu.</a:t>
            </a:r>
          </a:p>
        </p:txBody>
      </p:sp>
    </p:spTree>
    <p:extLst>
      <p:ext uri="{BB962C8B-B14F-4D97-AF65-F5344CB8AC3E}">
        <p14:creationId xmlns:p14="http://schemas.microsoft.com/office/powerpoint/2010/main" val="2498824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Příspěvková organizace státu</a:t>
            </a:r>
          </a:p>
        </p:txBody>
      </p:sp>
      <p:sp>
        <p:nvSpPr>
          <p:cNvPr id="3" name="Zástupný symbol pro obsah 2"/>
          <p:cNvSpPr>
            <a:spLocks noGrp="1"/>
          </p:cNvSpPr>
          <p:nvPr>
            <p:ph idx="1"/>
          </p:nvPr>
        </p:nvSpPr>
        <p:spPr/>
        <p:txBody>
          <a:bodyPr>
            <a:normAutofit fontScale="92500"/>
          </a:bodyPr>
          <a:lstStyle/>
          <a:p>
            <a:r>
              <a:rPr lang="cs-CZ" dirty="0"/>
              <a:t>Státní </a:t>
            </a:r>
            <a:r>
              <a:rPr lang="cs-CZ" b="1" dirty="0"/>
              <a:t>právnické osoby</a:t>
            </a:r>
          </a:p>
          <a:p>
            <a:r>
              <a:rPr lang="cs-CZ" dirty="0"/>
              <a:t>Obecně – veřejný ústav (NOZ)</a:t>
            </a:r>
          </a:p>
          <a:p>
            <a:r>
              <a:rPr lang="cs-CZ" dirty="0"/>
              <a:t>Úprava SPO roztříštěná:</a:t>
            </a:r>
          </a:p>
          <a:p>
            <a:r>
              <a:rPr lang="cs-CZ" dirty="0"/>
              <a:t>Hospodaření s majetkem – Zákon o majetku ČR (§ 54</a:t>
            </a:r>
          </a:p>
          <a:p>
            <a:r>
              <a:rPr lang="cs-CZ" dirty="0"/>
              <a:t>Finanční hospodaření – Zákon č. 218/2000 Sb., o rozpočtových pravidlech a o změně některých souvisejících zákonů </a:t>
            </a:r>
            <a:r>
              <a:rPr lang="cs-CZ" b="1" dirty="0"/>
              <a:t>(rozpočtová pravidla)</a:t>
            </a:r>
            <a:endParaRPr lang="cs-CZ" dirty="0"/>
          </a:p>
          <a:p>
            <a:r>
              <a:rPr lang="cs-CZ" dirty="0"/>
              <a:t>Zvláštní předpisy – některé PO přímo ze zákona</a:t>
            </a:r>
          </a:p>
          <a:p>
            <a:r>
              <a:rPr lang="cs-CZ" dirty="0"/>
              <a:t>Podpůrně úprava pro OSS</a:t>
            </a:r>
          </a:p>
          <a:p>
            <a:r>
              <a:rPr lang="cs-CZ" dirty="0"/>
              <a:t>Zřizovatel – organizační složka státu</a:t>
            </a:r>
          </a:p>
          <a:p>
            <a:endParaRPr lang="cs-CZ" b="1" i="1" dirty="0"/>
          </a:p>
          <a:p>
            <a:endParaRPr lang="cs-CZ" dirty="0"/>
          </a:p>
        </p:txBody>
      </p:sp>
    </p:spTree>
    <p:extLst>
      <p:ext uri="{BB962C8B-B14F-4D97-AF65-F5344CB8AC3E}">
        <p14:creationId xmlns:p14="http://schemas.microsoft.com/office/powerpoint/2010/main" val="909111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Organizace územních samosprávných celků</a:t>
            </a:r>
          </a:p>
        </p:txBody>
      </p:sp>
      <p:sp>
        <p:nvSpPr>
          <p:cNvPr id="3" name="Zástupný symbol pro obsah 2"/>
          <p:cNvSpPr>
            <a:spLocks noGrp="1"/>
          </p:cNvSpPr>
          <p:nvPr>
            <p:ph idx="1"/>
          </p:nvPr>
        </p:nvSpPr>
        <p:spPr/>
        <p:txBody>
          <a:bodyPr>
            <a:normAutofit fontScale="92500" lnSpcReduction="20000"/>
          </a:bodyPr>
          <a:lstStyle/>
          <a:p>
            <a:r>
              <a:rPr lang="cs-CZ" dirty="0"/>
              <a:t>Zákon č. 250/2000 Sb., o rozpočtových pravidlech územních rozpočtů</a:t>
            </a:r>
          </a:p>
          <a:p>
            <a:r>
              <a:rPr lang="cs-CZ" dirty="0"/>
              <a:t>Druhy:</a:t>
            </a:r>
          </a:p>
          <a:p>
            <a:pPr marL="0" indent="0">
              <a:buNone/>
            </a:pPr>
            <a:r>
              <a:rPr lang="cs-CZ" dirty="0"/>
              <a:t>1. </a:t>
            </a:r>
            <a:r>
              <a:rPr lang="cs-CZ" b="1" dirty="0"/>
              <a:t>organizační složky</a:t>
            </a:r>
            <a:r>
              <a:rPr lang="cs-CZ" dirty="0"/>
              <a:t> - zařízení bez právní subjektivity - RPÚR</a:t>
            </a:r>
          </a:p>
          <a:p>
            <a:pPr marL="0" indent="0">
              <a:buNone/>
            </a:pPr>
            <a:r>
              <a:rPr lang="cs-CZ" dirty="0"/>
              <a:t>2. </a:t>
            </a:r>
            <a:r>
              <a:rPr lang="cs-CZ" b="1" dirty="0"/>
              <a:t>příspěvkové organizace </a:t>
            </a:r>
            <a:r>
              <a:rPr lang="cs-CZ" dirty="0"/>
              <a:t>jako právnické osoby, které zpravidla ve své činnosti nevytvářejí zisk - RPÚR</a:t>
            </a:r>
          </a:p>
          <a:p>
            <a:pPr marL="0" indent="0">
              <a:buNone/>
            </a:pPr>
            <a:r>
              <a:rPr lang="cs-CZ" dirty="0"/>
              <a:t>3. </a:t>
            </a:r>
            <a:r>
              <a:rPr lang="cs-CZ" b="1" dirty="0"/>
              <a:t>obchodní společnosti</a:t>
            </a:r>
            <a:r>
              <a:rPr lang="cs-CZ" dirty="0"/>
              <a:t>, a to akciové společnosti a společnosti s ručením omezeným - ZOK</a:t>
            </a:r>
          </a:p>
          <a:p>
            <a:pPr marL="0" indent="0">
              <a:buNone/>
            </a:pPr>
            <a:r>
              <a:rPr lang="cs-CZ" dirty="0"/>
              <a:t>4. </a:t>
            </a:r>
            <a:r>
              <a:rPr lang="cs-CZ" b="1" dirty="0"/>
              <a:t>ústavy</a:t>
            </a:r>
            <a:r>
              <a:rPr lang="cs-CZ" dirty="0"/>
              <a:t> podle NOZ,</a:t>
            </a:r>
          </a:p>
          <a:p>
            <a:pPr marL="0" indent="0">
              <a:buNone/>
            </a:pPr>
            <a:r>
              <a:rPr lang="cs-CZ" dirty="0"/>
              <a:t>5. </a:t>
            </a:r>
            <a:r>
              <a:rPr lang="cs-CZ" b="1" dirty="0"/>
              <a:t>školské právnické osoby </a:t>
            </a:r>
            <a:r>
              <a:rPr lang="cs-CZ" dirty="0"/>
              <a:t>podle školského zákona – 561/2004 Sb.</a:t>
            </a:r>
          </a:p>
          <a:p>
            <a:pPr marL="0" indent="0">
              <a:buNone/>
            </a:pPr>
            <a:r>
              <a:rPr lang="cs-CZ" dirty="0"/>
              <a:t>6. </a:t>
            </a:r>
            <a:r>
              <a:rPr lang="cs-CZ" b="1" dirty="0"/>
              <a:t>veřejné výzkumné instituce </a:t>
            </a:r>
            <a:r>
              <a:rPr lang="cs-CZ" dirty="0"/>
              <a:t>podle zákona č. 341/2005 Sb., o veřejných výzkumných institucích</a:t>
            </a:r>
          </a:p>
        </p:txBody>
      </p:sp>
    </p:spTree>
    <p:extLst>
      <p:ext uri="{BB962C8B-B14F-4D97-AF65-F5344CB8AC3E}">
        <p14:creationId xmlns:p14="http://schemas.microsoft.com/office/powerpoint/2010/main" val="1308542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ctrTitle"/>
          </p:nvPr>
        </p:nvSpPr>
        <p:spPr/>
        <p:txBody>
          <a:bodyPr/>
          <a:lstStyle/>
          <a:p>
            <a:pPr eaLnBrk="1" hangingPunct="1">
              <a:defRPr/>
            </a:pPr>
            <a:r>
              <a:rPr lang="cs-CZ" altLang="cs-CZ" b="1" dirty="0"/>
              <a:t>VEŘEJNÉ FONDY</a:t>
            </a:r>
          </a:p>
        </p:txBody>
      </p:sp>
      <p:sp>
        <p:nvSpPr>
          <p:cNvPr id="39941" name="Rectangle 5"/>
          <p:cNvSpPr>
            <a:spLocks noGrp="1" noChangeArrowheads="1"/>
          </p:cNvSpPr>
          <p:nvPr>
            <p:ph type="subTitle" idx="1"/>
          </p:nvPr>
        </p:nvSpPr>
        <p:spPr/>
        <p:txBody>
          <a:bodyPr/>
          <a:lstStyle/>
          <a:p>
            <a:pPr eaLnBrk="1" hangingPunct="1">
              <a:defRPr/>
            </a:pPr>
            <a:endParaRPr lang="cs-CZ" altLang="cs-CZ"/>
          </a:p>
        </p:txBody>
      </p:sp>
    </p:spTree>
    <p:extLst>
      <p:ext uri="{BB962C8B-B14F-4D97-AF65-F5344CB8AC3E}">
        <p14:creationId xmlns:p14="http://schemas.microsoft.com/office/powerpoint/2010/main" val="2902030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pPr eaLnBrk="1" hangingPunct="1">
              <a:defRPr/>
            </a:pPr>
            <a:r>
              <a:rPr lang="cs-CZ" altLang="cs-CZ" dirty="0"/>
              <a:t>Pojem „veřejný fond“</a:t>
            </a:r>
          </a:p>
        </p:txBody>
      </p:sp>
      <p:sp>
        <p:nvSpPr>
          <p:cNvPr id="41987" name="Rectangle 3"/>
          <p:cNvSpPr>
            <a:spLocks noGrp="1" noRot="1" noChangeArrowheads="1"/>
          </p:cNvSpPr>
          <p:nvPr>
            <p:ph type="body" idx="1"/>
          </p:nvPr>
        </p:nvSpPr>
        <p:spPr/>
        <p:txBody>
          <a:bodyPr/>
          <a:lstStyle/>
          <a:p>
            <a:pPr eaLnBrk="1" hangingPunct="1">
              <a:buFont typeface="Arial" charset="0"/>
              <a:buChar char="►"/>
              <a:defRPr/>
            </a:pPr>
            <a:r>
              <a:rPr lang="cs-CZ" altLang="cs-CZ" dirty="0"/>
              <a:t>Laštovka (1927): „</a:t>
            </a:r>
            <a:r>
              <a:rPr lang="cs-CZ" altLang="cs-CZ" b="1" dirty="0"/>
              <a:t>Veřejný fond je samostatné, účelům veřejné správy věnované jmění</a:t>
            </a:r>
            <a:r>
              <a:rPr lang="cs-CZ" altLang="cs-CZ" dirty="0"/>
              <a:t>“ (</a:t>
            </a:r>
            <a:r>
              <a:rPr lang="cs-CZ" altLang="cs-CZ" dirty="0">
                <a:effectLst/>
              </a:rPr>
              <a:t>Slovník veřejného práva)</a:t>
            </a:r>
          </a:p>
          <a:p>
            <a:pPr eaLnBrk="1" hangingPunct="1">
              <a:buFont typeface="Arial" charset="0"/>
              <a:buChar char="►"/>
              <a:defRPr/>
            </a:pPr>
            <a:r>
              <a:rPr lang="cs-CZ" altLang="cs-CZ" dirty="0">
                <a:effectLst/>
              </a:rPr>
              <a:t>Právní subjektivita</a:t>
            </a:r>
          </a:p>
          <a:p>
            <a:pPr eaLnBrk="1" hangingPunct="1">
              <a:buFont typeface="Arial" charset="0"/>
              <a:buChar char="►"/>
              <a:defRPr/>
            </a:pPr>
            <a:r>
              <a:rPr lang="cs-CZ" altLang="cs-CZ" dirty="0">
                <a:effectLst/>
              </a:rPr>
              <a:t>Konglomerát veřejného majetku</a:t>
            </a:r>
          </a:p>
          <a:p>
            <a:pPr eaLnBrk="1" hangingPunct="1">
              <a:buFont typeface="Arial" charset="0"/>
              <a:buChar char="►"/>
              <a:defRPr/>
            </a:pPr>
            <a:r>
              <a:rPr lang="cs-CZ" altLang="cs-CZ" dirty="0">
                <a:effectLst/>
              </a:rPr>
              <a:t>Účel</a:t>
            </a:r>
          </a:p>
          <a:p>
            <a:pPr eaLnBrk="1" hangingPunct="1">
              <a:buFont typeface="Arial" charset="0"/>
              <a:buNone/>
              <a:defRPr/>
            </a:pPr>
            <a:endParaRPr lang="cs-CZ" altLang="cs-CZ" dirty="0"/>
          </a:p>
        </p:txBody>
      </p:sp>
    </p:spTree>
    <p:extLst>
      <p:ext uri="{BB962C8B-B14F-4D97-AF65-F5344CB8AC3E}">
        <p14:creationId xmlns:p14="http://schemas.microsoft.com/office/powerpoint/2010/main" val="2063422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pPr eaLnBrk="1" hangingPunct="1">
              <a:defRPr/>
            </a:pPr>
            <a:r>
              <a:rPr lang="cs-CZ" altLang="cs-CZ"/>
              <a:t>Charakteristika</a:t>
            </a:r>
          </a:p>
        </p:txBody>
      </p:sp>
      <p:sp>
        <p:nvSpPr>
          <p:cNvPr id="43011" name="Rectangle 3"/>
          <p:cNvSpPr>
            <a:spLocks noGrp="1" noRot="1" noChangeArrowheads="1"/>
          </p:cNvSpPr>
          <p:nvPr>
            <p:ph type="body" idx="1"/>
          </p:nvPr>
        </p:nvSpPr>
        <p:spPr/>
        <p:txBody>
          <a:bodyPr/>
          <a:lstStyle/>
          <a:p>
            <a:pPr eaLnBrk="1" hangingPunct="1">
              <a:buFont typeface="Wingdings" panose="05000000000000000000" pitchFamily="2" charset="2"/>
              <a:buChar char="§"/>
              <a:defRPr/>
            </a:pPr>
            <a:r>
              <a:rPr lang="cs-CZ" altLang="cs-CZ" dirty="0"/>
              <a:t>Součást veřejných financí</a:t>
            </a:r>
          </a:p>
          <a:p>
            <a:pPr eaLnBrk="1" hangingPunct="1">
              <a:buFont typeface="Wingdings" panose="05000000000000000000" pitchFamily="2" charset="2"/>
              <a:buChar char="§"/>
              <a:defRPr/>
            </a:pPr>
            <a:r>
              <a:rPr lang="cs-CZ" altLang="cs-CZ" dirty="0"/>
              <a:t>Součást veřejných rozpočtů</a:t>
            </a:r>
          </a:p>
          <a:p>
            <a:pPr eaLnBrk="1" hangingPunct="1">
              <a:buFont typeface="Wingdings" panose="05000000000000000000" pitchFamily="2" charset="2"/>
              <a:buChar char="§"/>
              <a:defRPr/>
            </a:pPr>
            <a:r>
              <a:rPr lang="cs-CZ" altLang="cs-CZ" dirty="0"/>
              <a:t>Alternativní financování x přímé dotace z rozpočtu</a:t>
            </a:r>
          </a:p>
          <a:p>
            <a:pPr eaLnBrk="1" hangingPunct="1">
              <a:buFont typeface="Wingdings" panose="05000000000000000000" pitchFamily="2" charset="2"/>
              <a:buChar char="§"/>
              <a:defRPr/>
            </a:pPr>
            <a:r>
              <a:rPr lang="cs-CZ" altLang="cs-CZ" dirty="0"/>
              <a:t>Přímá kontrola veřejnou mocí – parlament, vláda, ministerstvo</a:t>
            </a:r>
          </a:p>
        </p:txBody>
      </p:sp>
    </p:spTree>
    <p:extLst>
      <p:ext uri="{BB962C8B-B14F-4D97-AF65-F5344CB8AC3E}">
        <p14:creationId xmlns:p14="http://schemas.microsoft.com/office/powerpoint/2010/main" val="1843397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Pojem entita</a:t>
            </a:r>
          </a:p>
        </p:txBody>
      </p:sp>
      <p:sp>
        <p:nvSpPr>
          <p:cNvPr id="3" name="Zástupný symbol pro obsah 2"/>
          <p:cNvSpPr>
            <a:spLocks noGrp="1"/>
          </p:cNvSpPr>
          <p:nvPr>
            <p:ph idx="1"/>
          </p:nvPr>
        </p:nvSpPr>
        <p:spPr/>
        <p:txBody>
          <a:bodyPr/>
          <a:lstStyle/>
          <a:p>
            <a:r>
              <a:rPr lang="cs-CZ" dirty="0"/>
              <a:t>Původně filozofický pojem – cokoli, co vykazuje nějaké znaky předpokladu existence</a:t>
            </a:r>
          </a:p>
          <a:p>
            <a:r>
              <a:rPr lang="cs-CZ" dirty="0"/>
              <a:t>V právu – z anglosaských zdrojů – „jednotka“ vykazující určité znaky, charakteristické rysy, které ji spojují s jinými entitami, a mající určité znaky a rysy, které ji od jiných entit oddělují.</a:t>
            </a:r>
          </a:p>
          <a:p>
            <a:r>
              <a:rPr lang="cs-CZ" dirty="0"/>
              <a:t>Subjekt v právu – očekává se jeho přirozená nebo získaná subjektivita</a:t>
            </a:r>
          </a:p>
          <a:p>
            <a:r>
              <a:rPr lang="cs-CZ" dirty="0"/>
              <a:t>Entita – něco …. Např. daňový subjekt, účetní jednotka, osoba, korporace, organizace, organizační útvar, vládní orgán, úřad, trust, kartel, fond ….</a:t>
            </a:r>
          </a:p>
          <a:p>
            <a:pPr marL="0" indent="0">
              <a:buNone/>
            </a:pPr>
            <a:endParaRPr lang="cs-CZ" dirty="0"/>
          </a:p>
        </p:txBody>
      </p:sp>
    </p:spTree>
    <p:extLst>
      <p:ext uri="{BB962C8B-B14F-4D97-AF65-F5344CB8AC3E}">
        <p14:creationId xmlns:p14="http://schemas.microsoft.com/office/powerpoint/2010/main" val="1474545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pPr eaLnBrk="1" hangingPunct="1">
              <a:defRPr/>
            </a:pPr>
            <a:r>
              <a:rPr lang="cs-CZ" altLang="cs-CZ"/>
              <a:t>Kategorie veřejných fondů </a:t>
            </a:r>
          </a:p>
        </p:txBody>
      </p:sp>
      <p:sp>
        <p:nvSpPr>
          <p:cNvPr id="44035" name="Rectangle 3"/>
          <p:cNvSpPr>
            <a:spLocks noGrp="1" noRot="1" noChangeArrowheads="1"/>
          </p:cNvSpPr>
          <p:nvPr>
            <p:ph type="body" idx="1"/>
          </p:nvPr>
        </p:nvSpPr>
        <p:spPr/>
        <p:txBody>
          <a:bodyPr/>
          <a:lstStyle/>
          <a:p>
            <a:pPr eaLnBrk="1" hangingPunct="1">
              <a:lnSpc>
                <a:spcPct val="90000"/>
              </a:lnSpc>
              <a:buFont typeface="Arial" charset="0"/>
              <a:buChar char="►"/>
              <a:defRPr/>
            </a:pPr>
            <a:r>
              <a:rPr lang="cs-CZ" altLang="cs-CZ" dirty="0"/>
              <a:t>Veřejné fondy </a:t>
            </a:r>
            <a:r>
              <a:rPr lang="cs-CZ" altLang="cs-CZ" i="1" dirty="0" err="1"/>
              <a:t>sensu</a:t>
            </a:r>
            <a:r>
              <a:rPr lang="cs-CZ" altLang="cs-CZ" i="1" dirty="0"/>
              <a:t> largo:</a:t>
            </a:r>
            <a:endParaRPr lang="cs-CZ" altLang="cs-CZ" dirty="0"/>
          </a:p>
          <a:p>
            <a:pPr eaLnBrk="1" hangingPunct="1">
              <a:lnSpc>
                <a:spcPct val="90000"/>
              </a:lnSpc>
              <a:buFont typeface="Arial" charset="0"/>
              <a:buChar char="►"/>
              <a:defRPr/>
            </a:pPr>
            <a:r>
              <a:rPr lang="cs-CZ" altLang="cs-CZ" dirty="0"/>
              <a:t>Státní rozpočet, územní rozpočty, rozpočty komor</a:t>
            </a:r>
          </a:p>
          <a:p>
            <a:pPr eaLnBrk="1" hangingPunct="1">
              <a:lnSpc>
                <a:spcPct val="90000"/>
              </a:lnSpc>
              <a:buFont typeface="Arial" charset="0"/>
              <a:buChar char="►"/>
              <a:defRPr/>
            </a:pPr>
            <a:r>
              <a:rPr lang="cs-CZ" altLang="cs-CZ" dirty="0"/>
              <a:t>Státní fondy</a:t>
            </a:r>
          </a:p>
          <a:p>
            <a:pPr eaLnBrk="1" hangingPunct="1">
              <a:lnSpc>
                <a:spcPct val="90000"/>
              </a:lnSpc>
              <a:buFont typeface="Arial" charset="0"/>
              <a:buChar char="►"/>
              <a:defRPr/>
            </a:pPr>
            <a:r>
              <a:rPr lang="cs-CZ" altLang="cs-CZ" dirty="0"/>
              <a:t>Národní fond</a:t>
            </a:r>
          </a:p>
          <a:p>
            <a:pPr eaLnBrk="1" hangingPunct="1">
              <a:lnSpc>
                <a:spcPct val="90000"/>
              </a:lnSpc>
              <a:buFont typeface="Arial" charset="0"/>
              <a:buChar char="►"/>
              <a:defRPr/>
            </a:pPr>
            <a:r>
              <a:rPr lang="cs-CZ" altLang="cs-CZ" dirty="0"/>
              <a:t>Účelové fondy ÚSC a jiných VP korporací</a:t>
            </a:r>
          </a:p>
          <a:p>
            <a:pPr eaLnBrk="1" hangingPunct="1">
              <a:lnSpc>
                <a:spcPct val="90000"/>
              </a:lnSpc>
              <a:buFont typeface="Arial" charset="0"/>
              <a:buChar char="►"/>
              <a:defRPr/>
            </a:pPr>
            <a:r>
              <a:rPr lang="cs-CZ" altLang="cs-CZ" dirty="0"/>
              <a:t>Veřejné asekurační instituce (netržní veřejné pojistné, garanční a zajišťovací fondy)</a:t>
            </a:r>
          </a:p>
          <a:p>
            <a:pPr eaLnBrk="1" hangingPunct="1">
              <a:lnSpc>
                <a:spcPct val="90000"/>
              </a:lnSpc>
              <a:buFont typeface="Arial" charset="0"/>
              <a:buChar char="►"/>
              <a:defRPr/>
            </a:pPr>
            <a:endParaRPr lang="cs-CZ" altLang="cs-CZ" dirty="0"/>
          </a:p>
        </p:txBody>
      </p:sp>
    </p:spTree>
    <p:extLst>
      <p:ext uri="{BB962C8B-B14F-4D97-AF65-F5344CB8AC3E}">
        <p14:creationId xmlns:p14="http://schemas.microsoft.com/office/powerpoint/2010/main" val="3294750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cs-CZ" altLang="cs-CZ"/>
              <a:t>STÁTNÍ FONDY</a:t>
            </a:r>
          </a:p>
        </p:txBody>
      </p:sp>
      <p:sp>
        <p:nvSpPr>
          <p:cNvPr id="2051" name="Rectangle 3"/>
          <p:cNvSpPr>
            <a:spLocks noGrp="1" noChangeArrowheads="1"/>
          </p:cNvSpPr>
          <p:nvPr>
            <p:ph type="subTitle" idx="1"/>
          </p:nvPr>
        </p:nvSpPr>
        <p:spPr/>
        <p:txBody>
          <a:bodyPr/>
          <a:lstStyle/>
          <a:p>
            <a:pPr eaLnBrk="1" hangingPunct="1">
              <a:defRPr/>
            </a:pPr>
            <a:endParaRPr lang="cs-CZ" altLang="cs-CZ"/>
          </a:p>
        </p:txBody>
      </p:sp>
    </p:spTree>
    <p:extLst>
      <p:ext uri="{BB962C8B-B14F-4D97-AF65-F5344CB8AC3E}">
        <p14:creationId xmlns:p14="http://schemas.microsoft.com/office/powerpoint/2010/main" val="603503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lstStyle/>
          <a:p>
            <a:pPr eaLnBrk="1" hangingPunct="1">
              <a:defRPr/>
            </a:pPr>
            <a:r>
              <a:rPr lang="cs-CZ" altLang="cs-CZ"/>
              <a:t>Pojem a charakteristika</a:t>
            </a:r>
          </a:p>
        </p:txBody>
      </p:sp>
      <p:sp>
        <p:nvSpPr>
          <p:cNvPr id="45059" name="Rectangle 3"/>
          <p:cNvSpPr>
            <a:spLocks noGrp="1" noRot="1" noChangeArrowheads="1"/>
          </p:cNvSpPr>
          <p:nvPr>
            <p:ph type="body" idx="1"/>
          </p:nvPr>
        </p:nvSpPr>
        <p:spPr/>
        <p:txBody>
          <a:bodyPr/>
          <a:lstStyle/>
          <a:p>
            <a:pPr eaLnBrk="1" hangingPunct="1">
              <a:buFont typeface="Arial" charset="0"/>
              <a:buChar char="►"/>
              <a:defRPr/>
            </a:pPr>
            <a:r>
              <a:rPr lang="cs-CZ" altLang="cs-CZ" dirty="0"/>
              <a:t>Legální definice: </a:t>
            </a:r>
            <a:r>
              <a:rPr lang="en-US" altLang="cs-CZ" dirty="0">
                <a:cs typeface="Tahoma" charset="0"/>
              </a:rPr>
              <a:t>Ø</a:t>
            </a:r>
            <a:endParaRPr lang="cs-CZ" altLang="cs-CZ" dirty="0">
              <a:cs typeface="Tahoma" charset="0"/>
            </a:endParaRPr>
          </a:p>
          <a:p>
            <a:pPr eaLnBrk="1" hangingPunct="1">
              <a:buFont typeface="Arial" charset="0"/>
              <a:buChar char="►"/>
              <a:defRPr/>
            </a:pPr>
            <a:r>
              <a:rPr lang="cs-CZ" altLang="cs-CZ" dirty="0">
                <a:cs typeface="Tahoma" charset="0"/>
              </a:rPr>
              <a:t>Právnická osoba zřízená zákonem</a:t>
            </a:r>
          </a:p>
          <a:p>
            <a:pPr eaLnBrk="1" hangingPunct="1">
              <a:buFont typeface="Arial" charset="0"/>
              <a:buChar char="►"/>
              <a:defRPr/>
            </a:pPr>
            <a:r>
              <a:rPr lang="cs-CZ" altLang="cs-CZ" dirty="0">
                <a:cs typeface="Tahoma" charset="0"/>
              </a:rPr>
              <a:t>Účelové veřejné fondy dotací vázané na státní rozpočet</a:t>
            </a:r>
          </a:p>
          <a:p>
            <a:pPr eaLnBrk="1" hangingPunct="1">
              <a:buFont typeface="Arial" charset="0"/>
              <a:buChar char="►"/>
              <a:defRPr/>
            </a:pPr>
            <a:r>
              <a:rPr lang="cs-CZ" altLang="cs-CZ" dirty="0">
                <a:cs typeface="Tahoma" charset="0"/>
              </a:rPr>
              <a:t>Obligatorní název „státní fond“</a:t>
            </a:r>
          </a:p>
          <a:p>
            <a:pPr eaLnBrk="1" hangingPunct="1">
              <a:buFont typeface="Arial" charset="0"/>
              <a:buChar char="►"/>
              <a:defRPr/>
            </a:pPr>
            <a:r>
              <a:rPr lang="cs-CZ" altLang="cs-CZ" dirty="0">
                <a:cs typeface="Tahoma" charset="0"/>
              </a:rPr>
              <a:t>Obecná úprava: ZRP (218/2000 Sb.) § 28</a:t>
            </a:r>
            <a:endParaRPr lang="en-US" altLang="cs-CZ" dirty="0">
              <a:cs typeface="Tahoma" charset="0"/>
            </a:endParaRPr>
          </a:p>
        </p:txBody>
      </p:sp>
    </p:spTree>
    <p:extLst>
      <p:ext uri="{BB962C8B-B14F-4D97-AF65-F5344CB8AC3E}">
        <p14:creationId xmlns:p14="http://schemas.microsoft.com/office/powerpoint/2010/main" val="134058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a:t>Zákon o státním fondu - konstrukce</a:t>
            </a:r>
          </a:p>
        </p:txBody>
      </p:sp>
      <p:sp>
        <p:nvSpPr>
          <p:cNvPr id="3" name="Zástupný symbol pro obsah 2"/>
          <p:cNvSpPr>
            <a:spLocks noGrp="1"/>
          </p:cNvSpPr>
          <p:nvPr>
            <p:ph idx="1"/>
          </p:nvPr>
        </p:nvSpPr>
        <p:spPr/>
        <p:txBody>
          <a:bodyPr/>
          <a:lstStyle/>
          <a:p>
            <a:pPr eaLnBrk="1" hangingPunct="1">
              <a:buFont typeface="Arial" charset="0"/>
              <a:buChar char="►"/>
              <a:defRPr/>
            </a:pPr>
            <a:r>
              <a:rPr lang="cs-CZ" dirty="0"/>
              <a:t>Zřízení fondu – název </a:t>
            </a:r>
            <a:r>
              <a:rPr lang="cs-CZ" dirty="0">
                <a:solidFill>
                  <a:srgbClr val="FF0000"/>
                </a:solidFill>
              </a:rPr>
              <a:t>státního fondu</a:t>
            </a:r>
            <a:endParaRPr lang="cs-CZ" dirty="0"/>
          </a:p>
          <a:p>
            <a:pPr eaLnBrk="1" hangingPunct="1">
              <a:buFont typeface="Arial" charset="0"/>
              <a:buChar char="►"/>
              <a:defRPr/>
            </a:pPr>
            <a:r>
              <a:rPr lang="cs-CZ" dirty="0"/>
              <a:t>Stanovení orgánu působnosti</a:t>
            </a:r>
          </a:p>
          <a:p>
            <a:pPr eaLnBrk="1" hangingPunct="1">
              <a:buFont typeface="Arial" charset="0"/>
              <a:buChar char="►"/>
              <a:defRPr/>
            </a:pPr>
            <a:r>
              <a:rPr lang="cs-CZ" dirty="0"/>
              <a:t>Finanční zdroje</a:t>
            </a:r>
          </a:p>
          <a:p>
            <a:pPr eaLnBrk="1" hangingPunct="1">
              <a:buFont typeface="Arial" charset="0"/>
              <a:buChar char="►"/>
              <a:defRPr/>
            </a:pPr>
            <a:r>
              <a:rPr lang="cs-CZ" dirty="0"/>
              <a:t>Způsob použití </a:t>
            </a:r>
          </a:p>
          <a:p>
            <a:pPr eaLnBrk="1" hangingPunct="1">
              <a:buFont typeface="Arial" charset="0"/>
              <a:buChar char="►"/>
              <a:defRPr/>
            </a:pPr>
            <a:r>
              <a:rPr lang="cs-CZ" dirty="0"/>
              <a:t>Způsob financování správních výdajů</a:t>
            </a:r>
          </a:p>
          <a:p>
            <a:pPr eaLnBrk="1" hangingPunct="1">
              <a:buFont typeface="Arial" charset="0"/>
              <a:buChar char="►"/>
              <a:defRPr/>
            </a:pPr>
            <a:endParaRPr lang="cs-CZ" dirty="0"/>
          </a:p>
        </p:txBody>
      </p:sp>
    </p:spTree>
    <p:extLst>
      <p:ext uri="{BB962C8B-B14F-4D97-AF65-F5344CB8AC3E}">
        <p14:creationId xmlns:p14="http://schemas.microsoft.com/office/powerpoint/2010/main" val="1145385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a:t>Správní výdaje</a:t>
            </a:r>
          </a:p>
        </p:txBody>
      </p:sp>
      <p:sp>
        <p:nvSpPr>
          <p:cNvPr id="3" name="Zástupný symbol pro obsah 2"/>
          <p:cNvSpPr>
            <a:spLocks noGrp="1"/>
          </p:cNvSpPr>
          <p:nvPr>
            <p:ph idx="1"/>
          </p:nvPr>
        </p:nvSpPr>
        <p:spPr/>
        <p:txBody>
          <a:bodyPr/>
          <a:lstStyle/>
          <a:p>
            <a:pPr eaLnBrk="1" hangingPunct="1">
              <a:buFont typeface="Arial" charset="0"/>
              <a:buChar char="►"/>
              <a:defRPr/>
            </a:pPr>
            <a:r>
              <a:rPr lang="cs-CZ" dirty="0"/>
              <a:t>Výdaje spojené s činností zaměstnanců </a:t>
            </a:r>
          </a:p>
          <a:p>
            <a:pPr eaLnBrk="1" hangingPunct="1">
              <a:buFont typeface="Arial" charset="0"/>
              <a:buChar char="►"/>
              <a:defRPr/>
            </a:pPr>
            <a:r>
              <a:rPr lang="cs-CZ" dirty="0"/>
              <a:t>Úhrady členům orgánů </a:t>
            </a:r>
            <a:r>
              <a:rPr lang="cs-CZ" dirty="0" err="1"/>
              <a:t>sf</a:t>
            </a:r>
            <a:r>
              <a:rPr lang="cs-CZ" dirty="0"/>
              <a:t> stanovené zákonem</a:t>
            </a:r>
          </a:p>
          <a:p>
            <a:pPr eaLnBrk="1" hangingPunct="1">
              <a:buFont typeface="Arial" charset="0"/>
              <a:buChar char="►"/>
              <a:defRPr/>
            </a:pPr>
            <a:r>
              <a:rPr lang="cs-CZ" dirty="0"/>
              <a:t>Správní výdaje financované z dotací ze státního rozpočtu: pravidla hospodaření </a:t>
            </a:r>
            <a:r>
              <a:rPr lang="cs-CZ" dirty="0" err="1"/>
              <a:t>oss</a:t>
            </a:r>
            <a:endParaRPr lang="cs-CZ" dirty="0"/>
          </a:p>
          <a:p>
            <a:pPr eaLnBrk="1" hangingPunct="1">
              <a:buFont typeface="Arial" charset="0"/>
              <a:buChar char="►"/>
              <a:defRPr/>
            </a:pPr>
            <a:endParaRPr lang="cs-CZ" dirty="0"/>
          </a:p>
        </p:txBody>
      </p:sp>
    </p:spTree>
    <p:extLst>
      <p:ext uri="{BB962C8B-B14F-4D97-AF65-F5344CB8AC3E}">
        <p14:creationId xmlns:p14="http://schemas.microsoft.com/office/powerpoint/2010/main" val="564263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pPr eaLnBrk="1" hangingPunct="1">
              <a:defRPr/>
            </a:pPr>
            <a:r>
              <a:rPr lang="cs-CZ" altLang="cs-CZ"/>
              <a:t>Stávající státní fondy</a:t>
            </a:r>
          </a:p>
        </p:txBody>
      </p:sp>
      <p:sp>
        <p:nvSpPr>
          <p:cNvPr id="46083" name="Rectangle 3"/>
          <p:cNvSpPr>
            <a:spLocks noGrp="1" noRot="1" noChangeArrowheads="1"/>
          </p:cNvSpPr>
          <p:nvPr>
            <p:ph type="body" idx="1"/>
          </p:nvPr>
        </p:nvSpPr>
        <p:spPr/>
        <p:txBody>
          <a:bodyPr/>
          <a:lstStyle/>
          <a:p>
            <a:pPr>
              <a:buFont typeface="Arial" charset="0"/>
              <a:buChar char="►"/>
              <a:defRPr/>
            </a:pPr>
            <a:r>
              <a:rPr lang="cs-CZ" altLang="cs-CZ" dirty="0"/>
              <a:t>Státní fond </a:t>
            </a:r>
            <a:r>
              <a:rPr lang="cs-CZ" altLang="cs-CZ" b="1" dirty="0"/>
              <a:t>podpory investic </a:t>
            </a:r>
            <a:r>
              <a:rPr lang="cs-CZ" altLang="cs-CZ" dirty="0"/>
              <a:t>(bývalý SF rozvoje bydlení)</a:t>
            </a:r>
          </a:p>
          <a:p>
            <a:pPr eaLnBrk="1" hangingPunct="1">
              <a:buFont typeface="Arial" charset="0"/>
              <a:buChar char="►"/>
              <a:defRPr/>
            </a:pPr>
            <a:r>
              <a:rPr lang="cs-CZ" altLang="cs-CZ" dirty="0"/>
              <a:t>SF </a:t>
            </a:r>
            <a:r>
              <a:rPr lang="cs-CZ" altLang="cs-CZ" b="1" dirty="0"/>
              <a:t>životního prostředí</a:t>
            </a:r>
          </a:p>
          <a:p>
            <a:pPr eaLnBrk="1" hangingPunct="1">
              <a:buFont typeface="Arial" charset="0"/>
              <a:buChar char="►"/>
              <a:defRPr/>
            </a:pPr>
            <a:r>
              <a:rPr lang="cs-CZ" altLang="cs-CZ" dirty="0"/>
              <a:t>SF </a:t>
            </a:r>
            <a:r>
              <a:rPr lang="cs-CZ" altLang="cs-CZ" b="1" dirty="0"/>
              <a:t>kultury</a:t>
            </a:r>
            <a:r>
              <a:rPr lang="cs-CZ" altLang="cs-CZ" dirty="0"/>
              <a:t> České republiky</a:t>
            </a:r>
          </a:p>
          <a:p>
            <a:pPr eaLnBrk="1" hangingPunct="1">
              <a:buFont typeface="Arial" charset="0"/>
              <a:buChar char="►"/>
              <a:defRPr/>
            </a:pPr>
            <a:r>
              <a:rPr lang="cs-CZ" altLang="cs-CZ" dirty="0"/>
              <a:t>SF </a:t>
            </a:r>
            <a:r>
              <a:rPr lang="cs-CZ" altLang="cs-CZ" b="1" dirty="0"/>
              <a:t>dopravní infrastruktury</a:t>
            </a:r>
          </a:p>
          <a:p>
            <a:pPr eaLnBrk="1" hangingPunct="1">
              <a:buFont typeface="Arial" charset="0"/>
              <a:buChar char="►"/>
              <a:defRPr/>
            </a:pPr>
            <a:r>
              <a:rPr lang="cs-CZ" altLang="cs-CZ" dirty="0"/>
              <a:t>SF </a:t>
            </a:r>
            <a:r>
              <a:rPr lang="cs-CZ" altLang="cs-CZ" b="1" dirty="0"/>
              <a:t>kinematografie </a:t>
            </a:r>
          </a:p>
          <a:p>
            <a:pPr eaLnBrk="1" hangingPunct="1">
              <a:buFont typeface="Arial" charset="0"/>
              <a:buChar char="►"/>
              <a:defRPr/>
            </a:pPr>
            <a:r>
              <a:rPr lang="cs-CZ" altLang="cs-CZ" dirty="0"/>
              <a:t>Státní </a:t>
            </a:r>
            <a:r>
              <a:rPr lang="cs-CZ" altLang="cs-CZ" b="1" dirty="0"/>
              <a:t>zemědělský intervenční </a:t>
            </a:r>
            <a:r>
              <a:rPr lang="cs-CZ" altLang="cs-CZ" dirty="0"/>
              <a:t>fond</a:t>
            </a:r>
          </a:p>
          <a:p>
            <a:pPr eaLnBrk="1" hangingPunct="1">
              <a:buFont typeface="Arial" charset="0"/>
              <a:buChar char="►"/>
              <a:defRPr/>
            </a:pPr>
            <a:endParaRPr lang="cs-CZ" altLang="cs-CZ" dirty="0"/>
          </a:p>
          <a:p>
            <a:pPr eaLnBrk="1" hangingPunct="1">
              <a:buFont typeface="Arial" charset="0"/>
              <a:buChar char="►"/>
              <a:defRPr/>
            </a:pPr>
            <a:endParaRPr lang="cs-CZ" altLang="cs-CZ" dirty="0"/>
          </a:p>
        </p:txBody>
      </p:sp>
    </p:spTree>
    <p:extLst>
      <p:ext uri="{BB962C8B-B14F-4D97-AF65-F5344CB8AC3E}">
        <p14:creationId xmlns:p14="http://schemas.microsoft.com/office/powerpoint/2010/main" val="689224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a:t>Historické státní fondy</a:t>
            </a:r>
          </a:p>
        </p:txBody>
      </p:sp>
      <p:sp>
        <p:nvSpPr>
          <p:cNvPr id="3" name="Zástupný symbol pro obsah 2"/>
          <p:cNvSpPr>
            <a:spLocks noGrp="1"/>
          </p:cNvSpPr>
          <p:nvPr>
            <p:ph idx="1"/>
          </p:nvPr>
        </p:nvSpPr>
        <p:spPr/>
        <p:txBody>
          <a:bodyPr/>
          <a:lstStyle/>
          <a:p>
            <a:pPr>
              <a:defRPr/>
            </a:pPr>
            <a:r>
              <a:rPr lang="cs-CZ" dirty="0"/>
              <a:t>Státní fond pro podporu a rozvoj české kinematografie</a:t>
            </a:r>
          </a:p>
          <a:p>
            <a:pPr>
              <a:defRPr/>
            </a:pPr>
            <a:r>
              <a:rPr lang="cs-CZ" dirty="0"/>
              <a:t>Státní fond pro zúrodnění půdy</a:t>
            </a:r>
          </a:p>
          <a:p>
            <a:pPr>
              <a:defRPr/>
            </a:pPr>
            <a:r>
              <a:rPr lang="cs-CZ" dirty="0"/>
              <a:t>Státní fond </a:t>
            </a:r>
            <a:r>
              <a:rPr lang="cs-CZ" altLang="cs-CZ" dirty="0"/>
              <a:t>ochrany ovzduší </a:t>
            </a:r>
          </a:p>
          <a:p>
            <a:pPr>
              <a:defRPr/>
            </a:pPr>
            <a:r>
              <a:rPr lang="cs-CZ" dirty="0"/>
              <a:t>Státní fond </a:t>
            </a:r>
            <a:r>
              <a:rPr lang="cs-CZ" altLang="cs-CZ" dirty="0"/>
              <a:t>ochrany vod</a:t>
            </a:r>
          </a:p>
          <a:p>
            <a:pPr>
              <a:defRPr/>
            </a:pPr>
            <a:r>
              <a:rPr lang="cs-CZ" dirty="0"/>
              <a:t>Státní meliorační fond …</a:t>
            </a:r>
          </a:p>
        </p:txBody>
      </p:sp>
    </p:spTree>
    <p:extLst>
      <p:ext uri="{BB962C8B-B14F-4D97-AF65-F5344CB8AC3E}">
        <p14:creationId xmlns:p14="http://schemas.microsoft.com/office/powerpoint/2010/main" val="1397896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a:t>Nerealizované fondy</a:t>
            </a:r>
          </a:p>
        </p:txBody>
      </p:sp>
      <p:sp>
        <p:nvSpPr>
          <p:cNvPr id="3" name="Zástupný symbol pro obsah 2"/>
          <p:cNvSpPr>
            <a:spLocks noGrp="1"/>
          </p:cNvSpPr>
          <p:nvPr>
            <p:ph idx="1"/>
          </p:nvPr>
        </p:nvSpPr>
        <p:spPr/>
        <p:txBody>
          <a:bodyPr/>
          <a:lstStyle/>
          <a:p>
            <a:pPr>
              <a:defRPr/>
            </a:pPr>
            <a:r>
              <a:rPr lang="cs-CZ" dirty="0"/>
              <a:t>Státní fond obnovy vodohospodářské infrastruktury (návrh Asociace krajů ČR – 2008)</a:t>
            </a:r>
          </a:p>
          <a:p>
            <a:pPr>
              <a:defRPr/>
            </a:pPr>
            <a:r>
              <a:rPr lang="cs-CZ" dirty="0"/>
              <a:t>Státní fond rozvoje lesního hospodářství (poslanecký návrh 2002)</a:t>
            </a:r>
          </a:p>
        </p:txBody>
      </p:sp>
    </p:spTree>
    <p:extLst>
      <p:ext uri="{BB962C8B-B14F-4D97-AF65-F5344CB8AC3E}">
        <p14:creationId xmlns:p14="http://schemas.microsoft.com/office/powerpoint/2010/main" val="1847490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r>
              <a:rPr lang="cs-CZ" altLang="cs-CZ" sz="4000" b="1" dirty="0">
                <a:solidFill>
                  <a:srgbClr val="C6D135"/>
                </a:solidFill>
              </a:rPr>
              <a:t>STÁTNÍ FOND PODPORY INVESTIC</a:t>
            </a:r>
          </a:p>
        </p:txBody>
      </p:sp>
      <p:pic>
        <p:nvPicPr>
          <p:cNvPr id="14339" name="Picture 5" descr="Chalupa únor 2006 01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97214" y="1600201"/>
            <a:ext cx="5997575"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92831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endParaRPr lang="cs-CZ" altLang="cs-CZ"/>
          </a:p>
        </p:txBody>
      </p:sp>
      <p:sp>
        <p:nvSpPr>
          <p:cNvPr id="10243" name="Rectangle 3"/>
          <p:cNvSpPr>
            <a:spLocks noGrp="1" noRot="1" noChangeArrowheads="1"/>
          </p:cNvSpPr>
          <p:nvPr>
            <p:ph type="body" idx="1"/>
          </p:nvPr>
        </p:nvSpPr>
        <p:spPr>
          <a:xfrm>
            <a:off x="1847850" y="1700214"/>
            <a:ext cx="8540750" cy="4498975"/>
          </a:xfrm>
        </p:spPr>
        <p:txBody>
          <a:bodyPr>
            <a:normAutofit lnSpcReduction="10000"/>
          </a:bodyPr>
          <a:lstStyle/>
          <a:p>
            <a:pPr eaLnBrk="1" hangingPunct="1">
              <a:buFont typeface="Arial" charset="0"/>
              <a:buChar char="►"/>
              <a:defRPr/>
            </a:pPr>
            <a:r>
              <a:rPr lang="cs-CZ" altLang="cs-CZ" dirty="0"/>
              <a:t>Vznik: 21.6.2000 jako Státní fond rozvoje bydlení </a:t>
            </a:r>
          </a:p>
          <a:p>
            <a:pPr eaLnBrk="1" hangingPunct="1">
              <a:buFont typeface="Arial" charset="0"/>
              <a:buChar char="►"/>
              <a:defRPr/>
            </a:pPr>
            <a:r>
              <a:rPr lang="cs-CZ" altLang="cs-CZ" dirty="0"/>
              <a:t> Sídlo: PRAHA</a:t>
            </a:r>
          </a:p>
          <a:p>
            <a:pPr eaLnBrk="1" hangingPunct="1">
              <a:buFont typeface="Arial" charset="0"/>
              <a:buChar char="►"/>
              <a:defRPr/>
            </a:pPr>
            <a:r>
              <a:rPr lang="cs-CZ" altLang="cs-CZ" dirty="0"/>
              <a:t>Úprava: 211/2000 Sb., ve znění pozdějších předpisů</a:t>
            </a:r>
          </a:p>
          <a:p>
            <a:pPr algn="just" eaLnBrk="1" hangingPunct="1">
              <a:buFont typeface="Arial" charset="0"/>
              <a:buChar char="►"/>
              <a:defRPr/>
            </a:pPr>
            <a:r>
              <a:rPr lang="cs-CZ" altLang="cs-CZ" dirty="0"/>
              <a:t>Účel: podporovat rozvoj bydlení v ČR, regionální rozvoj a oblasti cestovního ruchu. </a:t>
            </a:r>
          </a:p>
          <a:p>
            <a:pPr algn="just" eaLnBrk="1" hangingPunct="1">
              <a:buFont typeface="Arial" charset="0"/>
              <a:buChar char="►"/>
              <a:defRPr/>
            </a:pPr>
            <a:r>
              <a:rPr lang="cs-CZ" altLang="cs-CZ" dirty="0"/>
              <a:t>Garanční fond cestovních kanceláří, COVID lázně, COVID ubytování ….</a:t>
            </a:r>
          </a:p>
          <a:p>
            <a:pPr algn="just" eaLnBrk="1" hangingPunct="1">
              <a:buFont typeface="Arial" charset="0"/>
              <a:buChar char="►"/>
              <a:defRPr/>
            </a:pPr>
            <a:r>
              <a:rPr lang="cs-CZ" altLang="cs-CZ" dirty="0"/>
              <a:t>Správce: MMR</a:t>
            </a:r>
          </a:p>
          <a:p>
            <a:pPr eaLnBrk="1" hangingPunct="1">
              <a:buFont typeface="Arial" charset="0"/>
              <a:buChar char="►"/>
              <a:defRPr/>
            </a:pPr>
            <a:r>
              <a:rPr lang="cs-CZ" altLang="cs-CZ" dirty="0"/>
              <a:t>Statut: </a:t>
            </a:r>
            <a:r>
              <a:rPr lang="cs-CZ" altLang="cs-CZ" dirty="0">
                <a:hlinkClick r:id="rId2"/>
              </a:rPr>
              <a:t>http://www.sfrb.cz</a:t>
            </a:r>
            <a:r>
              <a:rPr lang="cs-CZ" altLang="cs-CZ" dirty="0"/>
              <a:t> - </a:t>
            </a:r>
            <a:r>
              <a:rPr lang="cs-CZ" dirty="0"/>
              <a:t>upravuje podrobnosti o činnosti Fondu a o jeho vnitřní organizaci. </a:t>
            </a:r>
            <a:endParaRPr lang="cs-CZ" altLang="cs-CZ" dirty="0"/>
          </a:p>
          <a:p>
            <a:pPr eaLnBrk="1" hangingPunct="1">
              <a:buFont typeface="Arial" charset="0"/>
              <a:buNone/>
              <a:defRPr/>
            </a:pPr>
            <a:endParaRPr lang="cs-CZ" altLang="cs-CZ" dirty="0"/>
          </a:p>
        </p:txBody>
      </p:sp>
    </p:spTree>
    <p:extLst>
      <p:ext uri="{BB962C8B-B14F-4D97-AF65-F5344CB8AC3E}">
        <p14:creationId xmlns:p14="http://schemas.microsoft.com/office/powerpoint/2010/main" val="767353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Entity finanční správy</a:t>
            </a:r>
          </a:p>
        </p:txBody>
      </p:sp>
      <p:sp>
        <p:nvSpPr>
          <p:cNvPr id="4" name="Zástupný symbol pro text 3"/>
          <p:cNvSpPr>
            <a:spLocks noGrp="1"/>
          </p:cNvSpPr>
          <p:nvPr>
            <p:ph type="body" idx="1"/>
          </p:nvPr>
        </p:nvSpPr>
        <p:spPr/>
        <p:txBody>
          <a:bodyPr/>
          <a:lstStyle/>
          <a:p>
            <a:r>
              <a:rPr lang="cs-CZ" dirty="0"/>
              <a:t>Vykonavatelé finanční správy</a:t>
            </a:r>
          </a:p>
        </p:txBody>
      </p:sp>
      <p:sp>
        <p:nvSpPr>
          <p:cNvPr id="5" name="Zástupný symbol pro obsah 4"/>
          <p:cNvSpPr>
            <a:spLocks noGrp="1"/>
          </p:cNvSpPr>
          <p:nvPr>
            <p:ph sz="half" idx="2"/>
          </p:nvPr>
        </p:nvSpPr>
        <p:spPr/>
        <p:txBody>
          <a:bodyPr>
            <a:normAutofit fontScale="92500" lnSpcReduction="20000"/>
          </a:bodyPr>
          <a:lstStyle/>
          <a:p>
            <a:pPr marL="0" indent="0">
              <a:buNone/>
            </a:pPr>
            <a:r>
              <a:rPr lang="cs-CZ" dirty="0"/>
              <a:t>Např.:</a:t>
            </a:r>
          </a:p>
          <a:p>
            <a:r>
              <a:rPr lang="cs-CZ" dirty="0"/>
              <a:t>Úřady, správci „daně“ ….</a:t>
            </a:r>
          </a:p>
          <a:p>
            <a:r>
              <a:rPr lang="cs-CZ" dirty="0"/>
              <a:t>Úřední osoby</a:t>
            </a:r>
          </a:p>
          <a:p>
            <a:r>
              <a:rPr lang="cs-CZ" dirty="0"/>
              <a:t>Osoby s delegovanou působností ve finanční správě</a:t>
            </a:r>
          </a:p>
          <a:p>
            <a:r>
              <a:rPr lang="cs-CZ" dirty="0"/>
              <a:t>Správci kapitol</a:t>
            </a:r>
          </a:p>
          <a:p>
            <a:r>
              <a:rPr lang="cs-CZ" dirty="0"/>
              <a:t>Správci dotací …</a:t>
            </a:r>
          </a:p>
          <a:p>
            <a:pPr marL="0" indent="0">
              <a:buNone/>
            </a:pPr>
            <a:r>
              <a:rPr lang="cs-CZ" b="1" dirty="0"/>
              <a:t>Tj. </a:t>
            </a:r>
            <a:r>
              <a:rPr lang="cs-CZ" b="1" dirty="0">
                <a:solidFill>
                  <a:srgbClr val="FF0000"/>
                </a:solidFill>
              </a:rPr>
              <a:t>entity v postavení +- vrchnostenském – entity povinné FS konat</a:t>
            </a:r>
          </a:p>
        </p:txBody>
      </p:sp>
      <p:sp>
        <p:nvSpPr>
          <p:cNvPr id="6" name="Zástupný symbol pro text 5"/>
          <p:cNvSpPr>
            <a:spLocks noGrp="1"/>
          </p:cNvSpPr>
          <p:nvPr>
            <p:ph type="body" sz="quarter" idx="3"/>
          </p:nvPr>
        </p:nvSpPr>
        <p:spPr/>
        <p:txBody>
          <a:bodyPr/>
          <a:lstStyle/>
          <a:p>
            <a:r>
              <a:rPr lang="cs-CZ" dirty="0"/>
              <a:t>Adresáti finanční správy</a:t>
            </a:r>
          </a:p>
        </p:txBody>
      </p:sp>
      <p:sp>
        <p:nvSpPr>
          <p:cNvPr id="7" name="Zástupný symbol pro obsah 6"/>
          <p:cNvSpPr>
            <a:spLocks noGrp="1"/>
          </p:cNvSpPr>
          <p:nvPr>
            <p:ph sz="quarter" idx="4"/>
          </p:nvPr>
        </p:nvSpPr>
        <p:spPr/>
        <p:txBody>
          <a:bodyPr>
            <a:normAutofit fontScale="92500" lnSpcReduction="20000"/>
          </a:bodyPr>
          <a:lstStyle/>
          <a:p>
            <a:pPr marL="0" indent="0">
              <a:buNone/>
            </a:pPr>
            <a:r>
              <a:rPr lang="cs-CZ" dirty="0"/>
              <a:t>Např.:</a:t>
            </a:r>
          </a:p>
          <a:p>
            <a:r>
              <a:rPr lang="cs-CZ" dirty="0"/>
              <a:t>Daňové subjekty</a:t>
            </a:r>
          </a:p>
          <a:p>
            <a:r>
              <a:rPr lang="cs-CZ" dirty="0"/>
              <a:t>Jiné osoby zúčastněné na správě daní</a:t>
            </a:r>
          </a:p>
          <a:p>
            <a:r>
              <a:rPr lang="cs-CZ" dirty="0"/>
              <a:t>Příjemci dotací </a:t>
            </a:r>
          </a:p>
          <a:p>
            <a:r>
              <a:rPr lang="cs-CZ" dirty="0"/>
              <a:t>Finanční instituce</a:t>
            </a:r>
          </a:p>
          <a:p>
            <a:r>
              <a:rPr lang="cs-CZ" dirty="0"/>
              <a:t>Směnárníci </a:t>
            </a:r>
          </a:p>
          <a:p>
            <a:r>
              <a:rPr lang="cs-CZ" dirty="0"/>
              <a:t>Finanční zprostředkovatelé …</a:t>
            </a:r>
          </a:p>
          <a:p>
            <a:pPr marL="0" indent="0">
              <a:buNone/>
            </a:pPr>
            <a:r>
              <a:rPr lang="cs-CZ" b="1" dirty="0"/>
              <a:t>Tj. </a:t>
            </a:r>
            <a:r>
              <a:rPr lang="cs-CZ" b="1" dirty="0">
                <a:solidFill>
                  <a:srgbClr val="FF0000"/>
                </a:solidFill>
              </a:rPr>
              <a:t>entity povinné výkon FS strpět</a:t>
            </a:r>
          </a:p>
          <a:p>
            <a:endParaRPr lang="cs-CZ" dirty="0"/>
          </a:p>
        </p:txBody>
      </p:sp>
    </p:spTree>
    <p:extLst>
      <p:ext uri="{BB962C8B-B14F-4D97-AF65-F5344CB8AC3E}">
        <p14:creationId xmlns:p14="http://schemas.microsoft.com/office/powerpoint/2010/main" val="4230246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eaLnBrk="1" hangingPunct="1">
              <a:defRPr/>
            </a:pPr>
            <a:r>
              <a:rPr lang="cs-CZ" altLang="cs-CZ" sz="4000" b="1">
                <a:solidFill>
                  <a:srgbClr val="C6D135"/>
                </a:solidFill>
              </a:rPr>
              <a:t>STÁTNÍ FOND ŽIVOTNÍHO PROSTŘEDÍ</a:t>
            </a:r>
          </a:p>
        </p:txBody>
      </p:sp>
      <p:pic>
        <p:nvPicPr>
          <p:cNvPr id="27651" name="Picture 7" descr="Leknín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95626" y="1600201"/>
            <a:ext cx="5999163"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54797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defRPr/>
            </a:pPr>
            <a:endParaRPr lang="cs-CZ" altLang="cs-CZ"/>
          </a:p>
        </p:txBody>
      </p:sp>
      <p:sp>
        <p:nvSpPr>
          <p:cNvPr id="34819" name="Rectangle 3"/>
          <p:cNvSpPr>
            <a:spLocks noGrp="1" noRot="1" noChangeArrowheads="1"/>
          </p:cNvSpPr>
          <p:nvPr>
            <p:ph type="body" idx="1"/>
          </p:nvPr>
        </p:nvSpPr>
        <p:spPr/>
        <p:txBody>
          <a:bodyPr/>
          <a:lstStyle/>
          <a:p>
            <a:pPr eaLnBrk="1" hangingPunct="1">
              <a:buFont typeface="Arial" charset="0"/>
              <a:buChar char="►"/>
              <a:defRPr/>
            </a:pPr>
            <a:r>
              <a:rPr lang="cs-CZ" altLang="cs-CZ" dirty="0"/>
              <a:t>Vznik: 1991 (spojení SF </a:t>
            </a:r>
            <a:r>
              <a:rPr lang="cs-CZ" altLang="cs-CZ" dirty="0" err="1"/>
              <a:t>ochr.ovzduší</a:t>
            </a:r>
            <a:r>
              <a:rPr lang="cs-CZ" altLang="cs-CZ" dirty="0"/>
              <a:t> + SF </a:t>
            </a:r>
            <a:r>
              <a:rPr lang="cs-CZ" altLang="cs-CZ" dirty="0" err="1"/>
              <a:t>ochr</a:t>
            </a:r>
            <a:r>
              <a:rPr lang="cs-CZ" altLang="cs-CZ" dirty="0"/>
              <a:t>. vod)</a:t>
            </a:r>
          </a:p>
          <a:p>
            <a:pPr eaLnBrk="1" hangingPunct="1">
              <a:buFont typeface="Arial" charset="0"/>
              <a:buChar char="►"/>
              <a:defRPr/>
            </a:pPr>
            <a:r>
              <a:rPr lang="cs-CZ" altLang="cs-CZ" dirty="0"/>
              <a:t> Úprava: 388/1991 Sb.</a:t>
            </a:r>
          </a:p>
          <a:p>
            <a:pPr eaLnBrk="1" hangingPunct="1">
              <a:buFont typeface="Arial" charset="0"/>
              <a:buChar char="►"/>
              <a:defRPr/>
            </a:pPr>
            <a:r>
              <a:rPr lang="cs-CZ" altLang="cs-CZ" dirty="0"/>
              <a:t>Správce: MŽP</a:t>
            </a:r>
          </a:p>
          <a:p>
            <a:pPr eaLnBrk="1" hangingPunct="1">
              <a:buFont typeface="Arial" charset="0"/>
              <a:buChar char="►"/>
              <a:defRPr/>
            </a:pPr>
            <a:r>
              <a:rPr lang="cs-CZ" altLang="cs-CZ" dirty="0"/>
              <a:t>Statut: </a:t>
            </a:r>
            <a:r>
              <a:rPr lang="cs-CZ" altLang="cs-CZ" dirty="0">
                <a:hlinkClick r:id="rId2"/>
              </a:rPr>
              <a:t>www.sfzp.cz</a:t>
            </a:r>
            <a:endParaRPr lang="cs-CZ" altLang="cs-CZ" dirty="0"/>
          </a:p>
          <a:p>
            <a:pPr eaLnBrk="1" hangingPunct="1">
              <a:buFont typeface="Arial" charset="0"/>
              <a:buChar char="►"/>
              <a:defRPr/>
            </a:pPr>
            <a:r>
              <a:rPr lang="cs-CZ" altLang="cs-CZ" dirty="0"/>
              <a:t>Sídlo: Praha</a:t>
            </a:r>
          </a:p>
          <a:p>
            <a:pPr eaLnBrk="1" hangingPunct="1">
              <a:buFont typeface="Arial" charset="0"/>
              <a:buChar char="►"/>
              <a:defRPr/>
            </a:pPr>
            <a:endParaRPr lang="cs-CZ" altLang="cs-CZ" dirty="0"/>
          </a:p>
        </p:txBody>
      </p:sp>
    </p:spTree>
    <p:extLst>
      <p:ext uri="{BB962C8B-B14F-4D97-AF65-F5344CB8AC3E}">
        <p14:creationId xmlns:p14="http://schemas.microsoft.com/office/powerpoint/2010/main" val="3417181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a:t>Nová zelená úsporám</a:t>
            </a:r>
          </a:p>
        </p:txBody>
      </p:sp>
      <p:sp>
        <p:nvSpPr>
          <p:cNvPr id="3" name="Zástupný symbol pro obsah 2"/>
          <p:cNvSpPr>
            <a:spLocks noGrp="1"/>
          </p:cNvSpPr>
          <p:nvPr>
            <p:ph idx="1"/>
          </p:nvPr>
        </p:nvSpPr>
        <p:spPr/>
        <p:txBody>
          <a:bodyPr/>
          <a:lstStyle/>
          <a:p>
            <a:pPr>
              <a:defRPr/>
            </a:pPr>
            <a:r>
              <a:rPr lang="cs-CZ" dirty="0">
                <a:hlinkClick r:id="rId2"/>
              </a:rPr>
              <a:t>www.novazelenausporam.cz</a:t>
            </a:r>
            <a:endParaRPr lang="cs-CZ" dirty="0"/>
          </a:p>
          <a:p>
            <a:pPr marL="0" indent="0">
              <a:buNone/>
              <a:defRPr/>
            </a:pPr>
            <a:endParaRPr lang="cs-CZ" dirty="0"/>
          </a:p>
          <a:p>
            <a:pPr>
              <a:defRPr/>
            </a:pPr>
            <a:r>
              <a:rPr lang="cs-CZ" dirty="0"/>
              <a:t>program Ministerstva životního prostředí administrovaný Státním fondem životního prostředí ČR zaměřený na úspory energie a obnovitelné zdroje energie v rodinných a bytových domech</a:t>
            </a:r>
          </a:p>
        </p:txBody>
      </p:sp>
    </p:spTree>
    <p:extLst>
      <p:ext uri="{BB962C8B-B14F-4D97-AF65-F5344CB8AC3E}">
        <p14:creationId xmlns:p14="http://schemas.microsoft.com/office/powerpoint/2010/main" val="1698245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eaLnBrk="1" hangingPunct="1">
              <a:defRPr/>
            </a:pPr>
            <a:r>
              <a:rPr lang="cs-CZ" altLang="cs-CZ" sz="4000" b="1">
                <a:solidFill>
                  <a:srgbClr val="C6D135"/>
                </a:solidFill>
              </a:rPr>
              <a:t>STÁTNÍ FOND DOPRAVNÍ INFRASTRUKTURY</a:t>
            </a:r>
          </a:p>
        </p:txBody>
      </p:sp>
      <p:pic>
        <p:nvPicPr>
          <p:cNvPr id="35843" name="Picture 5" descr="zbytek leden,únor 2006 01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97214" y="1600201"/>
            <a:ext cx="5997575"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32160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lstStyle/>
          <a:p>
            <a:pPr eaLnBrk="1" hangingPunct="1">
              <a:defRPr/>
            </a:pPr>
            <a:endParaRPr lang="cs-CZ" altLang="cs-CZ"/>
          </a:p>
        </p:txBody>
      </p:sp>
      <p:sp>
        <p:nvSpPr>
          <p:cNvPr id="50179" name="Rectangle 3"/>
          <p:cNvSpPr>
            <a:spLocks noGrp="1" noRot="1" noChangeArrowheads="1"/>
          </p:cNvSpPr>
          <p:nvPr>
            <p:ph type="body" idx="1"/>
          </p:nvPr>
        </p:nvSpPr>
        <p:spPr/>
        <p:txBody>
          <a:bodyPr/>
          <a:lstStyle/>
          <a:p>
            <a:pPr eaLnBrk="1" hangingPunct="1">
              <a:buFont typeface="Arial" charset="0"/>
              <a:buChar char="►"/>
              <a:defRPr/>
            </a:pPr>
            <a:r>
              <a:rPr lang="cs-CZ" altLang="cs-CZ"/>
              <a:t>Vznik: 1.7.2000</a:t>
            </a:r>
          </a:p>
          <a:p>
            <a:pPr eaLnBrk="1" hangingPunct="1">
              <a:buFont typeface="Arial" charset="0"/>
              <a:buChar char="►"/>
              <a:defRPr/>
            </a:pPr>
            <a:r>
              <a:rPr lang="cs-CZ" altLang="cs-CZ"/>
              <a:t>Úprava: 104/2000 Sb.</a:t>
            </a:r>
          </a:p>
          <a:p>
            <a:pPr eaLnBrk="1" hangingPunct="1">
              <a:buFont typeface="Arial" charset="0"/>
              <a:buChar char="►"/>
              <a:defRPr/>
            </a:pPr>
            <a:r>
              <a:rPr lang="cs-CZ" altLang="cs-CZ"/>
              <a:t>Správce: MD</a:t>
            </a:r>
          </a:p>
          <a:p>
            <a:pPr eaLnBrk="1" hangingPunct="1">
              <a:buFont typeface="Arial" charset="0"/>
              <a:buChar char="►"/>
              <a:defRPr/>
            </a:pPr>
            <a:r>
              <a:rPr lang="cs-CZ" altLang="cs-CZ"/>
              <a:t>Statut: </a:t>
            </a:r>
            <a:r>
              <a:rPr lang="cs-CZ" altLang="cs-CZ">
                <a:hlinkClick r:id="rId2"/>
              </a:rPr>
              <a:t>www.sfdi.cz/statut.htm</a:t>
            </a:r>
            <a:endParaRPr lang="cs-CZ" altLang="cs-CZ"/>
          </a:p>
          <a:p>
            <a:pPr eaLnBrk="1" hangingPunct="1">
              <a:buFont typeface="Arial" charset="0"/>
              <a:buChar char="►"/>
              <a:defRPr/>
            </a:pPr>
            <a:r>
              <a:rPr lang="cs-CZ" altLang="cs-CZ"/>
              <a:t>Sídlo: Praha</a:t>
            </a:r>
          </a:p>
          <a:p>
            <a:pPr eaLnBrk="1" hangingPunct="1">
              <a:buFont typeface="Arial" charset="0"/>
              <a:buNone/>
              <a:defRPr/>
            </a:pPr>
            <a:endParaRPr lang="cs-CZ" altLang="cs-CZ"/>
          </a:p>
        </p:txBody>
      </p:sp>
    </p:spTree>
    <p:extLst>
      <p:ext uri="{BB962C8B-B14F-4D97-AF65-F5344CB8AC3E}">
        <p14:creationId xmlns:p14="http://schemas.microsoft.com/office/powerpoint/2010/main" val="1688380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p:txBody>
          <a:bodyPr/>
          <a:lstStyle/>
          <a:p>
            <a:pPr eaLnBrk="1" hangingPunct="1">
              <a:defRPr/>
            </a:pPr>
            <a:r>
              <a:rPr lang="cs-CZ" altLang="cs-CZ"/>
              <a:t>Hlavní úkoly SFDI</a:t>
            </a:r>
          </a:p>
        </p:txBody>
      </p:sp>
      <p:sp>
        <p:nvSpPr>
          <p:cNvPr id="51203" name="Rectangle 3"/>
          <p:cNvSpPr>
            <a:spLocks noGrp="1" noRot="1" noChangeArrowheads="1"/>
          </p:cNvSpPr>
          <p:nvPr>
            <p:ph type="body" idx="1"/>
          </p:nvPr>
        </p:nvSpPr>
        <p:spPr/>
        <p:txBody>
          <a:bodyPr/>
          <a:lstStyle/>
          <a:p>
            <a:pPr eaLnBrk="1" hangingPunct="1">
              <a:buFont typeface="Arial" charset="0"/>
              <a:buChar char="►"/>
              <a:defRPr/>
            </a:pPr>
            <a:r>
              <a:rPr lang="cs-CZ" altLang="cs-CZ"/>
              <a:t>rozvoj, výstavba, údržba a modernizace silnic a dálnic, železničních dopravních cest a vnitrozemských vodních cest.</a:t>
            </a:r>
          </a:p>
          <a:p>
            <a:pPr eaLnBrk="1" hangingPunct="1">
              <a:buFont typeface="Arial" charset="0"/>
              <a:buChar char="►"/>
              <a:defRPr/>
            </a:pPr>
            <a:r>
              <a:rPr lang="cs-CZ" altLang="cs-CZ"/>
              <a:t>financování výstavby a údržby</a:t>
            </a:r>
          </a:p>
          <a:p>
            <a:pPr eaLnBrk="1" hangingPunct="1">
              <a:buFont typeface="Arial" charset="0"/>
              <a:buChar char="►"/>
              <a:defRPr/>
            </a:pPr>
            <a:r>
              <a:rPr lang="cs-CZ" altLang="cs-CZ"/>
              <a:t>Podpora průzkumných a projektových prací, studijní a expertní činnosti zaměřené na dopravní infrastrukturu </a:t>
            </a:r>
          </a:p>
        </p:txBody>
      </p:sp>
    </p:spTree>
    <p:extLst>
      <p:ext uri="{BB962C8B-B14F-4D97-AF65-F5344CB8AC3E}">
        <p14:creationId xmlns:p14="http://schemas.microsoft.com/office/powerpoint/2010/main" val="3476358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pPr eaLnBrk="1" hangingPunct="1">
              <a:defRPr/>
            </a:pPr>
            <a:r>
              <a:rPr lang="cs-CZ" altLang="cs-CZ"/>
              <a:t>STÁTNÍ FOND KULTURY</a:t>
            </a:r>
          </a:p>
        </p:txBody>
      </p:sp>
      <p:pic>
        <p:nvPicPr>
          <p:cNvPr id="41987" name="Picture 5" descr="kraja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11450" y="1557339"/>
            <a:ext cx="6985000" cy="4535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94787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p:txBody>
          <a:bodyPr/>
          <a:lstStyle/>
          <a:p>
            <a:pPr eaLnBrk="1" hangingPunct="1">
              <a:defRPr/>
            </a:pPr>
            <a:endParaRPr lang="cs-CZ" altLang="cs-CZ"/>
          </a:p>
        </p:txBody>
      </p:sp>
      <p:sp>
        <p:nvSpPr>
          <p:cNvPr id="55299" name="Rectangle 3"/>
          <p:cNvSpPr>
            <a:spLocks noGrp="1" noRot="1" noChangeArrowheads="1"/>
          </p:cNvSpPr>
          <p:nvPr>
            <p:ph type="body" idx="1"/>
          </p:nvPr>
        </p:nvSpPr>
        <p:spPr/>
        <p:txBody>
          <a:bodyPr/>
          <a:lstStyle/>
          <a:p>
            <a:pPr eaLnBrk="1" hangingPunct="1">
              <a:buFont typeface="Arial" charset="0"/>
              <a:buChar char="►"/>
              <a:defRPr/>
            </a:pPr>
            <a:r>
              <a:rPr lang="cs-CZ" altLang="cs-CZ" dirty="0"/>
              <a:t>Vznik: 1.7.1992</a:t>
            </a:r>
          </a:p>
          <a:p>
            <a:pPr eaLnBrk="1" hangingPunct="1">
              <a:buFont typeface="Arial" charset="0"/>
              <a:buChar char="►"/>
              <a:defRPr/>
            </a:pPr>
            <a:r>
              <a:rPr lang="cs-CZ" altLang="cs-CZ" dirty="0"/>
              <a:t>Úprava: 239/1992 Sb.</a:t>
            </a:r>
          </a:p>
          <a:p>
            <a:pPr eaLnBrk="1" hangingPunct="1">
              <a:buFont typeface="Arial" charset="0"/>
              <a:buChar char="►"/>
              <a:defRPr/>
            </a:pPr>
            <a:r>
              <a:rPr lang="cs-CZ" altLang="cs-CZ" dirty="0"/>
              <a:t>Správce: MK</a:t>
            </a:r>
          </a:p>
          <a:p>
            <a:pPr eaLnBrk="1" hangingPunct="1">
              <a:buFont typeface="Arial" charset="0"/>
              <a:buChar char="►"/>
              <a:defRPr/>
            </a:pPr>
            <a:r>
              <a:rPr lang="cs-CZ" altLang="cs-CZ" dirty="0"/>
              <a:t>Statut: </a:t>
            </a:r>
            <a:r>
              <a:rPr lang="cs-CZ" altLang="cs-CZ" dirty="0">
                <a:hlinkClick r:id="rId2"/>
              </a:rPr>
              <a:t>http://www.mkcr.cz/statni-fondy/statni-fond-kultury-cr/</a:t>
            </a:r>
            <a:endParaRPr lang="cs-CZ" altLang="cs-CZ" dirty="0"/>
          </a:p>
          <a:p>
            <a:pPr eaLnBrk="1" hangingPunct="1">
              <a:buFont typeface="Arial" charset="0"/>
              <a:buChar char="►"/>
              <a:defRPr/>
            </a:pPr>
            <a:r>
              <a:rPr lang="cs-CZ" altLang="cs-CZ" dirty="0"/>
              <a:t> Sídlo: Praha</a:t>
            </a:r>
          </a:p>
          <a:p>
            <a:pPr eaLnBrk="1" hangingPunct="1">
              <a:buFont typeface="Arial" charset="0"/>
              <a:buChar char="►"/>
              <a:defRPr/>
            </a:pPr>
            <a:endParaRPr lang="cs-CZ" altLang="cs-CZ" dirty="0"/>
          </a:p>
        </p:txBody>
      </p:sp>
    </p:spTree>
    <p:extLst>
      <p:ext uri="{BB962C8B-B14F-4D97-AF65-F5344CB8AC3E}">
        <p14:creationId xmlns:p14="http://schemas.microsoft.com/office/powerpoint/2010/main" val="986471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p:txBody>
          <a:bodyPr/>
          <a:lstStyle/>
          <a:p>
            <a:pPr eaLnBrk="1" hangingPunct="1">
              <a:defRPr/>
            </a:pPr>
            <a:r>
              <a:rPr lang="cs-CZ" altLang="cs-CZ"/>
              <a:t>Hlavní účel SFK</a:t>
            </a:r>
          </a:p>
        </p:txBody>
      </p:sp>
      <p:sp>
        <p:nvSpPr>
          <p:cNvPr id="56323" name="Rectangle 3"/>
          <p:cNvSpPr>
            <a:spLocks noGrp="1" noRot="1" noChangeArrowheads="1"/>
          </p:cNvSpPr>
          <p:nvPr>
            <p:ph type="body" idx="1"/>
          </p:nvPr>
        </p:nvSpPr>
        <p:spPr/>
        <p:txBody>
          <a:bodyPr/>
          <a:lstStyle/>
          <a:p>
            <a:pPr eaLnBrk="1" hangingPunct="1">
              <a:buFont typeface="Arial" charset="0"/>
              <a:buChar char="►"/>
              <a:defRPr/>
            </a:pPr>
            <a:r>
              <a:rPr lang="cs-CZ" altLang="cs-CZ"/>
              <a:t>Podpora české kultury</a:t>
            </a:r>
          </a:p>
          <a:p>
            <a:pPr eaLnBrk="1" hangingPunct="1">
              <a:buFont typeface="Arial" charset="0"/>
              <a:buChar char="►"/>
              <a:defRPr/>
            </a:pPr>
            <a:r>
              <a:rPr lang="cs-CZ" altLang="cs-CZ"/>
              <a:t>Ediční počiny v oblasti periodických i neperiodických publikací</a:t>
            </a:r>
          </a:p>
          <a:p>
            <a:pPr eaLnBrk="1" hangingPunct="1">
              <a:buFont typeface="Arial" charset="0"/>
              <a:buChar char="►"/>
              <a:defRPr/>
            </a:pPr>
            <a:r>
              <a:rPr lang="cs-CZ" altLang="cs-CZ"/>
              <a:t>Obnova a udržování kulturních památek a sbírek</a:t>
            </a:r>
          </a:p>
          <a:p>
            <a:pPr eaLnBrk="1" hangingPunct="1">
              <a:buFont typeface="Arial" charset="0"/>
              <a:buChar char="►"/>
              <a:defRPr/>
            </a:pPr>
            <a:r>
              <a:rPr lang="cs-CZ" altLang="cs-CZ"/>
              <a:t>Výstavní a přednášková činnost</a:t>
            </a:r>
          </a:p>
          <a:p>
            <a:pPr eaLnBrk="1" hangingPunct="1">
              <a:buFont typeface="Arial" charset="0"/>
              <a:buChar char="►"/>
              <a:defRPr/>
            </a:pPr>
            <a:r>
              <a:rPr lang="cs-CZ" altLang="cs-CZ"/>
              <a:t>Propagace české kultury v zahraničí</a:t>
            </a:r>
          </a:p>
          <a:p>
            <a:pPr eaLnBrk="1" hangingPunct="1">
              <a:buFont typeface="Arial" charset="0"/>
              <a:buChar char="►"/>
              <a:defRPr/>
            </a:pPr>
            <a:r>
              <a:rPr lang="cs-CZ" altLang="cs-CZ"/>
              <a:t>Etc.</a:t>
            </a:r>
          </a:p>
          <a:p>
            <a:pPr eaLnBrk="1" hangingPunct="1">
              <a:buFont typeface="Arial" charset="0"/>
              <a:buChar char="►"/>
              <a:defRPr/>
            </a:pPr>
            <a:endParaRPr lang="cs-CZ" altLang="cs-CZ"/>
          </a:p>
        </p:txBody>
      </p:sp>
    </p:spTree>
    <p:extLst>
      <p:ext uri="{BB962C8B-B14F-4D97-AF65-F5344CB8AC3E}">
        <p14:creationId xmlns:p14="http://schemas.microsoft.com/office/powerpoint/2010/main" val="592070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lstStyle/>
          <a:p>
            <a:pPr eaLnBrk="1" hangingPunct="1">
              <a:defRPr/>
            </a:pPr>
            <a:r>
              <a:rPr lang="cs-CZ" altLang="cs-CZ" sz="4000" dirty="0"/>
              <a:t>STÁTNÍ FOND KINEMATOGRAFIE</a:t>
            </a:r>
          </a:p>
        </p:txBody>
      </p:sp>
      <p:pic>
        <p:nvPicPr>
          <p:cNvPr id="47107" name="Picture 6" descr="New-York-cast-1-Anthology-Film-Archives-Electronic-Arts-Intermix_lar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410075" y="1600201"/>
            <a:ext cx="3371850"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86316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b="1" dirty="0"/>
              <a:t>Mix entit</a:t>
            </a:r>
          </a:p>
        </p:txBody>
      </p:sp>
      <p:sp>
        <p:nvSpPr>
          <p:cNvPr id="8" name="Zástupný symbol pro obsah 7"/>
          <p:cNvSpPr>
            <a:spLocks noGrp="1"/>
          </p:cNvSpPr>
          <p:nvPr>
            <p:ph idx="1"/>
          </p:nvPr>
        </p:nvSpPr>
        <p:spPr/>
        <p:txBody>
          <a:bodyPr/>
          <a:lstStyle/>
          <a:p>
            <a:r>
              <a:rPr lang="cs-CZ" dirty="0"/>
              <a:t>Entita v postavení vykonavatele finanční správy (A)</a:t>
            </a:r>
          </a:p>
          <a:p>
            <a:r>
              <a:rPr lang="cs-CZ" dirty="0"/>
              <a:t>Entita v postavení adresáta finanční správy (B)</a:t>
            </a:r>
          </a:p>
          <a:p>
            <a:r>
              <a:rPr lang="cs-CZ" dirty="0">
                <a:solidFill>
                  <a:srgbClr val="FF0000"/>
                </a:solidFill>
              </a:rPr>
              <a:t>Entita </a:t>
            </a:r>
            <a:r>
              <a:rPr lang="cs-CZ" dirty="0"/>
              <a:t>v postavení </a:t>
            </a:r>
            <a:r>
              <a:rPr lang="cs-CZ" dirty="0">
                <a:solidFill>
                  <a:srgbClr val="FF0000"/>
                </a:solidFill>
              </a:rPr>
              <a:t>A1 </a:t>
            </a:r>
            <a:r>
              <a:rPr lang="cs-CZ" dirty="0"/>
              <a:t>vůči B1 a současně v postavení </a:t>
            </a:r>
            <a:r>
              <a:rPr lang="cs-CZ" dirty="0">
                <a:solidFill>
                  <a:srgbClr val="FF0000"/>
                </a:solidFill>
              </a:rPr>
              <a:t>B2 </a:t>
            </a:r>
            <a:r>
              <a:rPr lang="cs-CZ" dirty="0"/>
              <a:t>k A2</a:t>
            </a:r>
          </a:p>
        </p:txBody>
      </p:sp>
    </p:spTree>
    <p:extLst>
      <p:ext uri="{BB962C8B-B14F-4D97-AF65-F5344CB8AC3E}">
        <p14:creationId xmlns:p14="http://schemas.microsoft.com/office/powerpoint/2010/main" val="13007865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defRPr/>
            </a:pPr>
            <a:r>
              <a:rPr lang="cs-CZ" altLang="cs-CZ" sz="4000" dirty="0"/>
              <a:t>STÁTNÍ FOND KINEMATOGRAFIE</a:t>
            </a:r>
          </a:p>
        </p:txBody>
      </p:sp>
      <p:sp>
        <p:nvSpPr>
          <p:cNvPr id="31747" name="Rectangle 3"/>
          <p:cNvSpPr>
            <a:spLocks noGrp="1" noRot="1" noChangeArrowheads="1"/>
          </p:cNvSpPr>
          <p:nvPr>
            <p:ph type="body" idx="1"/>
          </p:nvPr>
        </p:nvSpPr>
        <p:spPr/>
        <p:txBody>
          <a:bodyPr/>
          <a:lstStyle/>
          <a:p>
            <a:pPr eaLnBrk="1" hangingPunct="1">
              <a:buFont typeface="Arial" charset="0"/>
              <a:buChar char="►"/>
              <a:defRPr/>
            </a:pPr>
            <a:r>
              <a:rPr lang="cs-CZ" altLang="cs-CZ" dirty="0"/>
              <a:t>Vznik: 1.1.2013</a:t>
            </a:r>
          </a:p>
          <a:p>
            <a:pPr eaLnBrk="1" hangingPunct="1">
              <a:buFont typeface="Arial" charset="0"/>
              <a:buChar char="►"/>
              <a:defRPr/>
            </a:pPr>
            <a:r>
              <a:rPr lang="cs-CZ" altLang="cs-CZ" dirty="0"/>
              <a:t>Úprava: 496/2012 Sb. (zákon o audiovizi)</a:t>
            </a:r>
          </a:p>
          <a:p>
            <a:pPr eaLnBrk="1" hangingPunct="1">
              <a:buFont typeface="Arial" charset="0"/>
              <a:buChar char="►"/>
              <a:defRPr/>
            </a:pPr>
            <a:r>
              <a:rPr lang="cs-CZ" altLang="cs-CZ" dirty="0"/>
              <a:t>Správce: MK</a:t>
            </a:r>
          </a:p>
          <a:p>
            <a:pPr eaLnBrk="1" hangingPunct="1">
              <a:buFont typeface="Arial" charset="0"/>
              <a:buChar char="►"/>
              <a:defRPr/>
            </a:pPr>
            <a:r>
              <a:rPr lang="cs-CZ" altLang="cs-CZ" dirty="0"/>
              <a:t>Statut: </a:t>
            </a:r>
            <a:r>
              <a:rPr lang="cs-CZ" altLang="cs-CZ" dirty="0">
                <a:hlinkClick r:id="rId2"/>
              </a:rPr>
              <a:t>http://www.fondkinematografie.cz</a:t>
            </a:r>
            <a:endParaRPr lang="cs-CZ" altLang="cs-CZ" dirty="0"/>
          </a:p>
          <a:p>
            <a:pPr eaLnBrk="1" hangingPunct="1">
              <a:buFont typeface="Arial" charset="0"/>
              <a:buChar char="►"/>
              <a:defRPr/>
            </a:pPr>
            <a:r>
              <a:rPr lang="cs-CZ" altLang="cs-CZ" dirty="0"/>
              <a:t> Sídlo: Praha</a:t>
            </a:r>
          </a:p>
          <a:p>
            <a:pPr eaLnBrk="1" hangingPunct="1">
              <a:buFont typeface="Arial" charset="0"/>
              <a:buNone/>
              <a:defRPr/>
            </a:pPr>
            <a:endParaRPr lang="cs-CZ" altLang="cs-CZ" dirty="0"/>
          </a:p>
        </p:txBody>
      </p:sp>
    </p:spTree>
    <p:extLst>
      <p:ext uri="{BB962C8B-B14F-4D97-AF65-F5344CB8AC3E}">
        <p14:creationId xmlns:p14="http://schemas.microsoft.com/office/powerpoint/2010/main" val="1926967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a:lstStyle/>
          <a:p>
            <a:pPr eaLnBrk="1" hangingPunct="1">
              <a:defRPr/>
            </a:pPr>
            <a:r>
              <a:rPr lang="cs-CZ" altLang="cs-CZ" dirty="0"/>
              <a:t>Hlavní účel SFK</a:t>
            </a:r>
          </a:p>
        </p:txBody>
      </p:sp>
      <p:sp>
        <p:nvSpPr>
          <p:cNvPr id="59395" name="Rectangle 3"/>
          <p:cNvSpPr>
            <a:spLocks noGrp="1" noRot="1" noChangeArrowheads="1"/>
          </p:cNvSpPr>
          <p:nvPr>
            <p:ph type="body" idx="1"/>
          </p:nvPr>
        </p:nvSpPr>
        <p:spPr/>
        <p:txBody>
          <a:bodyPr/>
          <a:lstStyle/>
          <a:p>
            <a:pPr eaLnBrk="1" hangingPunct="1">
              <a:buFont typeface="Arial" charset="0"/>
              <a:buChar char="►"/>
              <a:defRPr/>
            </a:pPr>
            <a:r>
              <a:rPr lang="cs-CZ" sz="2000" dirty="0"/>
              <a:t>a) vykonává správu audiovizuálních poplatků, poplatku z vysílání reklamy a správních poplatků podle zákona o audiovizi,</a:t>
            </a:r>
            <a:br>
              <a:rPr lang="cs-CZ" sz="2000" dirty="0"/>
            </a:br>
            <a:r>
              <a:rPr lang="cs-CZ" sz="2000" dirty="0"/>
              <a:t>b) vede evidenci v oblasti audiovize,</a:t>
            </a:r>
            <a:br>
              <a:rPr lang="cs-CZ" sz="2000" dirty="0"/>
            </a:br>
            <a:r>
              <a:rPr lang="cs-CZ" sz="2000" dirty="0"/>
              <a:t>c) poskytuje podporu kinematografie,</a:t>
            </a:r>
            <a:br>
              <a:rPr lang="cs-CZ" sz="2000" dirty="0"/>
            </a:br>
            <a:r>
              <a:rPr lang="cs-CZ" sz="2000" dirty="0"/>
              <a:t>d) vykonává majetková autorská práva a majetková práva výkonných umělců, která připadnou státu podle jiného právního předpisu,</a:t>
            </a:r>
            <a:br>
              <a:rPr lang="cs-CZ" sz="2000" dirty="0"/>
            </a:br>
            <a:r>
              <a:rPr lang="cs-CZ" sz="2000" dirty="0"/>
              <a:t>e) vykonává práva výrobce audiovizuálních děl, která na jeho právního předchůdce přešla podle jiného právního předpisu, a práva výrobce zvukově obrazového záznamu, která mu náleží podle jiného právního předpisu,</a:t>
            </a:r>
            <a:br>
              <a:rPr lang="cs-CZ" sz="2000" dirty="0"/>
            </a:br>
            <a:r>
              <a:rPr lang="cs-CZ" sz="2000" dirty="0"/>
              <a:t>f) přiděluje koprodukční statut podle Úmluvy nebo jiné mezinárodní smlouvy o filmové koprodukci,</a:t>
            </a:r>
            <a:br>
              <a:rPr lang="cs-CZ" sz="2000" dirty="0"/>
            </a:br>
            <a:r>
              <a:rPr lang="cs-CZ" sz="2000" dirty="0"/>
              <a:t>g) poskytuje filmové pobídky,</a:t>
            </a:r>
            <a:br>
              <a:rPr lang="cs-CZ" sz="2000" dirty="0"/>
            </a:br>
            <a:r>
              <a:rPr lang="cs-CZ" sz="2000" dirty="0"/>
              <a:t>h) vykonává činnosti stanovené jinými právními předpisy.</a:t>
            </a:r>
            <a:br>
              <a:rPr lang="cs-CZ" dirty="0"/>
            </a:br>
            <a:endParaRPr lang="cs-CZ" altLang="cs-CZ" dirty="0"/>
          </a:p>
        </p:txBody>
      </p:sp>
    </p:spTree>
    <p:extLst>
      <p:ext uri="{BB962C8B-B14F-4D97-AF65-F5344CB8AC3E}">
        <p14:creationId xmlns:p14="http://schemas.microsoft.com/office/powerpoint/2010/main" val="4279562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defRPr/>
            </a:pPr>
            <a:r>
              <a:rPr lang="cs-CZ" altLang="cs-CZ" sz="4000" b="1">
                <a:solidFill>
                  <a:srgbClr val="C6D135"/>
                </a:solidFill>
              </a:rPr>
              <a:t>STÁTNÍ ZEMĚDĚLSKÝ INTERVENČNÍ FOND</a:t>
            </a:r>
          </a:p>
        </p:txBody>
      </p:sp>
      <p:pic>
        <p:nvPicPr>
          <p:cNvPr id="53251" name="Picture 5" descr="Chalupa únor 2006 23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97214" y="1600201"/>
            <a:ext cx="5997575"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800166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pPr eaLnBrk="1" hangingPunct="1">
              <a:defRPr/>
            </a:pPr>
            <a:endParaRPr lang="cs-CZ" altLang="cs-CZ"/>
          </a:p>
        </p:txBody>
      </p:sp>
      <p:sp>
        <p:nvSpPr>
          <p:cNvPr id="62467" name="Rectangle 3"/>
          <p:cNvSpPr>
            <a:spLocks noGrp="1" noRot="1" noChangeArrowheads="1"/>
          </p:cNvSpPr>
          <p:nvPr>
            <p:ph type="body" idx="1"/>
          </p:nvPr>
        </p:nvSpPr>
        <p:spPr/>
        <p:txBody>
          <a:bodyPr/>
          <a:lstStyle/>
          <a:p>
            <a:pPr eaLnBrk="1" hangingPunct="1">
              <a:buFont typeface="Arial" charset="0"/>
              <a:buChar char="►"/>
              <a:defRPr/>
            </a:pPr>
            <a:r>
              <a:rPr lang="cs-CZ" altLang="cs-CZ"/>
              <a:t>Vznik: 2000</a:t>
            </a:r>
          </a:p>
          <a:p>
            <a:pPr eaLnBrk="1" hangingPunct="1">
              <a:buFont typeface="Arial" charset="0"/>
              <a:buChar char="►"/>
              <a:defRPr/>
            </a:pPr>
            <a:r>
              <a:rPr lang="cs-CZ" altLang="cs-CZ"/>
              <a:t>Úprava: 256/2000 Sb., </a:t>
            </a:r>
          </a:p>
          <a:p>
            <a:pPr eaLnBrk="1" hangingPunct="1">
              <a:buFont typeface="Arial" charset="0"/>
              <a:buChar char="►"/>
              <a:defRPr/>
            </a:pPr>
            <a:r>
              <a:rPr lang="cs-CZ" altLang="cs-CZ"/>
              <a:t>Správce: MZ</a:t>
            </a:r>
          </a:p>
          <a:p>
            <a:pPr eaLnBrk="1" hangingPunct="1">
              <a:buFont typeface="Arial" charset="0"/>
              <a:buChar char="►"/>
              <a:defRPr/>
            </a:pPr>
            <a:r>
              <a:rPr lang="cs-CZ" altLang="cs-CZ"/>
              <a:t>Statut: www.szif.cz</a:t>
            </a:r>
          </a:p>
          <a:p>
            <a:pPr eaLnBrk="1" hangingPunct="1">
              <a:buFont typeface="Arial" charset="0"/>
              <a:buChar char="►"/>
              <a:defRPr/>
            </a:pPr>
            <a:r>
              <a:rPr lang="cs-CZ" altLang="cs-CZ"/>
              <a:t>Sídlo: Praha</a:t>
            </a:r>
          </a:p>
          <a:p>
            <a:pPr eaLnBrk="1" hangingPunct="1">
              <a:buFont typeface="Arial" charset="0"/>
              <a:buChar char="►"/>
              <a:defRPr/>
            </a:pPr>
            <a:r>
              <a:rPr lang="cs-CZ" altLang="cs-CZ"/>
              <a:t>Předchůdce: Státní fond tržní regulace v zemědělství</a:t>
            </a:r>
          </a:p>
          <a:p>
            <a:pPr eaLnBrk="1" hangingPunct="1">
              <a:buFont typeface="Arial" charset="0"/>
              <a:buNone/>
              <a:defRPr/>
            </a:pPr>
            <a:endParaRPr lang="cs-CZ" altLang="cs-CZ"/>
          </a:p>
        </p:txBody>
      </p:sp>
    </p:spTree>
    <p:extLst>
      <p:ext uri="{BB962C8B-B14F-4D97-AF65-F5344CB8AC3E}">
        <p14:creationId xmlns:p14="http://schemas.microsoft.com/office/powerpoint/2010/main" val="41093345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pPr eaLnBrk="1" hangingPunct="1">
              <a:defRPr/>
            </a:pPr>
            <a:r>
              <a:rPr lang="cs-CZ" altLang="cs-CZ"/>
              <a:t>Účel SZIF</a:t>
            </a:r>
          </a:p>
        </p:txBody>
      </p:sp>
      <p:sp>
        <p:nvSpPr>
          <p:cNvPr id="63491" name="Rectangle 3"/>
          <p:cNvSpPr>
            <a:spLocks noGrp="1" noRot="1" noChangeArrowheads="1"/>
          </p:cNvSpPr>
          <p:nvPr>
            <p:ph type="body" idx="1"/>
          </p:nvPr>
        </p:nvSpPr>
        <p:spPr/>
        <p:txBody>
          <a:bodyPr/>
          <a:lstStyle/>
          <a:p>
            <a:pPr eaLnBrk="1" hangingPunct="1">
              <a:lnSpc>
                <a:spcPct val="90000"/>
              </a:lnSpc>
              <a:buFont typeface="Arial" charset="0"/>
              <a:buChar char="►"/>
              <a:defRPr/>
            </a:pPr>
            <a:r>
              <a:rPr lang="cs-CZ" altLang="cs-CZ" dirty="0"/>
              <a:t>akreditovaná platební agentura a zprostředkovatel finanční podpory, kterou Evropská unie v rámci opatření Společné zemědělské politiky poskytuje České republice z Evropského zemědělského orientačního a záručního fondu </a:t>
            </a:r>
            <a:r>
              <a:rPr lang="cs-CZ" altLang="cs-CZ" b="1" dirty="0">
                <a:solidFill>
                  <a:srgbClr val="FF0000"/>
                </a:solidFill>
              </a:rPr>
              <a:t>EAGF</a:t>
            </a:r>
            <a:r>
              <a:rPr lang="cs-CZ" altLang="cs-CZ" dirty="0"/>
              <a:t>, </a:t>
            </a:r>
            <a:r>
              <a:rPr lang="cs-CZ" dirty="0"/>
              <a:t>Evropského zemědělského fondu pro rozvoj venkova</a:t>
            </a:r>
            <a:r>
              <a:rPr lang="cs-CZ" altLang="cs-CZ" dirty="0"/>
              <a:t> </a:t>
            </a:r>
            <a:r>
              <a:rPr lang="cs-CZ" altLang="cs-CZ" b="1" dirty="0">
                <a:solidFill>
                  <a:srgbClr val="FF0000"/>
                </a:solidFill>
              </a:rPr>
              <a:t>EAFRD </a:t>
            </a:r>
            <a:r>
              <a:rPr lang="cs-CZ" altLang="cs-CZ" dirty="0"/>
              <a:t>a Evropského rybářského fondu </a:t>
            </a:r>
            <a:r>
              <a:rPr lang="cs-CZ" altLang="cs-CZ" b="1" dirty="0">
                <a:solidFill>
                  <a:srgbClr val="FF0000"/>
                </a:solidFill>
              </a:rPr>
              <a:t>EFF. </a:t>
            </a:r>
            <a:r>
              <a:rPr lang="cs-CZ" altLang="cs-CZ" b="1" dirty="0"/>
              <a:t> </a:t>
            </a:r>
          </a:p>
          <a:p>
            <a:pPr eaLnBrk="1" hangingPunct="1">
              <a:lnSpc>
                <a:spcPct val="90000"/>
              </a:lnSpc>
              <a:buFont typeface="Arial" charset="0"/>
              <a:buChar char="►"/>
              <a:defRPr/>
            </a:pPr>
            <a:endParaRPr lang="cs-CZ" altLang="cs-CZ" dirty="0"/>
          </a:p>
        </p:txBody>
      </p:sp>
    </p:spTree>
    <p:extLst>
      <p:ext uri="{BB962C8B-B14F-4D97-AF65-F5344CB8AC3E}">
        <p14:creationId xmlns:p14="http://schemas.microsoft.com/office/powerpoint/2010/main" val="8427019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D4A92D-F30B-402E-86A3-B3F2C11EF158}"/>
              </a:ext>
            </a:extLst>
          </p:cNvPr>
          <p:cNvSpPr>
            <a:spLocks noGrp="1"/>
          </p:cNvSpPr>
          <p:nvPr>
            <p:ph type="title"/>
          </p:nvPr>
        </p:nvSpPr>
        <p:spPr/>
        <p:txBody>
          <a:bodyPr/>
          <a:lstStyle/>
          <a:p>
            <a:r>
              <a:rPr lang="cs-CZ" b="1" dirty="0"/>
              <a:t>NÁRODNÍ FOND</a:t>
            </a:r>
          </a:p>
        </p:txBody>
      </p:sp>
      <p:sp>
        <p:nvSpPr>
          <p:cNvPr id="3" name="Zástupný symbol pro obsah 2">
            <a:extLst>
              <a:ext uri="{FF2B5EF4-FFF2-40B4-BE49-F238E27FC236}">
                <a16:creationId xmlns:a16="http://schemas.microsoft.com/office/drawing/2014/main" id="{8A3D2EC9-6D4E-4ACB-BB04-ED519A9656BA}"/>
              </a:ext>
            </a:extLst>
          </p:cNvPr>
          <p:cNvSpPr>
            <a:spLocks noGrp="1"/>
          </p:cNvSpPr>
          <p:nvPr>
            <p:ph idx="1"/>
          </p:nvPr>
        </p:nvSpPr>
        <p:spPr/>
        <p:txBody>
          <a:bodyPr>
            <a:normAutofit fontScale="77500" lnSpcReduction="20000"/>
          </a:bodyPr>
          <a:lstStyle/>
          <a:p>
            <a:r>
              <a:rPr lang="cs-CZ" dirty="0"/>
              <a:t>Nemá právní osobnost, odbor Ministerstva financí</a:t>
            </a:r>
          </a:p>
          <a:p>
            <a:r>
              <a:rPr lang="cs-CZ" dirty="0"/>
              <a:t>od 31.12.1998</a:t>
            </a:r>
          </a:p>
          <a:p>
            <a:r>
              <a:rPr lang="cs-CZ" dirty="0"/>
              <a:t>spravuje a koncepčně a metodicky řídí toky finančních prostředků z EU a zahraničí poskytnuté ČR v rámci Evropských strukturálních a investičních fondů, předvstupních nástrojů, nástrojů – </a:t>
            </a:r>
            <a:r>
              <a:rPr lang="cs-CZ" dirty="0" err="1"/>
              <a:t>Transition</a:t>
            </a:r>
            <a:r>
              <a:rPr lang="cs-CZ" dirty="0"/>
              <a:t> </a:t>
            </a:r>
            <a:r>
              <a:rPr lang="cs-CZ" dirty="0" err="1"/>
              <a:t>Facility</a:t>
            </a:r>
            <a:r>
              <a:rPr lang="cs-CZ" dirty="0"/>
              <a:t>, FM EHP/Norska, Programu švýcarsko-české spolupráce a FS EU. Vykonává funkci Platebního a certifikačního orgánu (PCO) pro ESI fondy a FM EHP/Norska spravuje účty, zajišťuje evidenci peněžních prostředků NF a plní </a:t>
            </a:r>
            <a:r>
              <a:rPr lang="cs-CZ" dirty="0" err="1"/>
              <a:t>výkaznické</a:t>
            </a:r>
            <a:r>
              <a:rPr lang="cs-CZ" dirty="0"/>
              <a:t> povinnosti ve vztahu k orgánům EU, národním orgánům, Kanceláři finančních mechanismů a Švýcarskému velvyslanectví v Praze. Vykonává funkci kompetentního orgánu odpovědného za akreditaci platební agentury určené k provádění opatření společné zemědělské politiky (SZP) a za určení certifikačního subjektu. Zajišťuje v oblasti své působnosti související právní otázky a podílí se na vnitrostátních dokumentech smluvního charakteru. Vykonává legislativní činnost v oblasti své působnosti v rámci členství v pracovních orgánech EU a ČR. Zajišťuje koncepci a metodiku rozvoje informačního systému PCO a jeho údržbu pro potřeby NF. Zajišťuje a zodpovídá za datovou komunikaci IS VIOLA s monitorovacím systémem ESI fondů v gesci MMR. (</a:t>
            </a:r>
            <a:r>
              <a:rPr lang="cs-CZ" i="1" dirty="0"/>
              <a:t>zdroj MF)</a:t>
            </a:r>
            <a:endParaRPr lang="cs-CZ" dirty="0"/>
          </a:p>
        </p:txBody>
      </p:sp>
    </p:spTree>
    <p:extLst>
      <p:ext uri="{BB962C8B-B14F-4D97-AF65-F5344CB8AC3E}">
        <p14:creationId xmlns:p14="http://schemas.microsoft.com/office/powerpoint/2010/main" val="4401808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703B8E-F87F-4DD0-A8A4-82E9332706F2}"/>
              </a:ext>
            </a:extLst>
          </p:cNvPr>
          <p:cNvSpPr>
            <a:spLocks noGrp="1"/>
          </p:cNvSpPr>
          <p:nvPr>
            <p:ph type="title"/>
          </p:nvPr>
        </p:nvSpPr>
        <p:spPr/>
        <p:txBody>
          <a:bodyPr/>
          <a:lstStyle/>
          <a:p>
            <a:r>
              <a:rPr lang="cs-CZ" dirty="0"/>
              <a:t>Veřejné asekurační fondy</a:t>
            </a:r>
          </a:p>
        </p:txBody>
      </p:sp>
      <p:sp>
        <p:nvSpPr>
          <p:cNvPr id="3" name="Zástupný symbol pro obsah 2">
            <a:extLst>
              <a:ext uri="{FF2B5EF4-FFF2-40B4-BE49-F238E27FC236}">
                <a16:creationId xmlns:a16="http://schemas.microsoft.com/office/drawing/2014/main" id="{0BD0D2D5-A814-408C-B0CB-D220BC6AFA5F}"/>
              </a:ext>
            </a:extLst>
          </p:cNvPr>
          <p:cNvSpPr>
            <a:spLocks noGrp="1"/>
          </p:cNvSpPr>
          <p:nvPr>
            <p:ph idx="1"/>
          </p:nvPr>
        </p:nvSpPr>
        <p:spPr/>
        <p:txBody>
          <a:bodyPr>
            <a:normAutofit/>
          </a:bodyPr>
          <a:lstStyle/>
          <a:p>
            <a:r>
              <a:rPr lang="cs-CZ" dirty="0"/>
              <a:t>Pojem „</a:t>
            </a:r>
            <a:r>
              <a:rPr lang="cs-CZ" dirty="0" err="1"/>
              <a:t>asekurace</a:t>
            </a:r>
            <a:r>
              <a:rPr lang="cs-CZ" dirty="0"/>
              <a:t>“</a:t>
            </a:r>
          </a:p>
          <a:p>
            <a:r>
              <a:rPr lang="cs-CZ" dirty="0"/>
              <a:t>Pojistné fondy</a:t>
            </a:r>
          </a:p>
          <a:p>
            <a:r>
              <a:rPr lang="cs-CZ" dirty="0"/>
              <a:t>Garanční systémy a fondy</a:t>
            </a:r>
          </a:p>
          <a:p>
            <a:r>
              <a:rPr lang="cs-CZ" dirty="0"/>
              <a:t>Př. </a:t>
            </a:r>
            <a:r>
              <a:rPr lang="cs-CZ" b="1" dirty="0"/>
              <a:t>Garanční systém finančního trhu - </a:t>
            </a:r>
            <a:r>
              <a:rPr lang="cs-CZ" dirty="0"/>
              <a:t>zákonem zřízená instituce pro zajištění, správu a použití finančních prostředků určených pro zabezpečení a udržení stability finančního trhu v České republice. Vznikl 1. 1. 2016 z </a:t>
            </a:r>
            <a:r>
              <a:rPr lang="cs-CZ" b="1" dirty="0"/>
              <a:t>Fondu pojištění vkladů </a:t>
            </a:r>
            <a:r>
              <a:rPr lang="cs-CZ" dirty="0"/>
              <a:t>(dnes vnitřní jednotka GSFT). Další jednotkou je </a:t>
            </a:r>
            <a:r>
              <a:rPr lang="cs-CZ" b="1" dirty="0"/>
              <a:t>Fond pro řešení krize. </a:t>
            </a:r>
            <a:endParaRPr lang="cs-CZ" dirty="0"/>
          </a:p>
        </p:txBody>
      </p:sp>
    </p:spTree>
    <p:extLst>
      <p:ext uri="{BB962C8B-B14F-4D97-AF65-F5344CB8AC3E}">
        <p14:creationId xmlns:p14="http://schemas.microsoft.com/office/powerpoint/2010/main" val="1116444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Partnerství entit</a:t>
            </a:r>
          </a:p>
        </p:txBody>
      </p:sp>
      <p:sp>
        <p:nvSpPr>
          <p:cNvPr id="3" name="Zástupný symbol pro obsah 2"/>
          <p:cNvSpPr>
            <a:spLocks noGrp="1"/>
          </p:cNvSpPr>
          <p:nvPr>
            <p:ph idx="1"/>
          </p:nvPr>
        </p:nvSpPr>
        <p:spPr/>
        <p:txBody>
          <a:bodyPr/>
          <a:lstStyle/>
          <a:p>
            <a:r>
              <a:rPr lang="cs-CZ" dirty="0"/>
              <a:t>Nepravé partnerství – vynutitelné, zásada spolupráce, zásada součinnosti</a:t>
            </a:r>
          </a:p>
          <a:p>
            <a:r>
              <a:rPr lang="cs-CZ" dirty="0"/>
              <a:t>Pravé partnerství – ze smlouvy</a:t>
            </a:r>
          </a:p>
          <a:p>
            <a:pPr marL="0" indent="0">
              <a:buNone/>
            </a:pPr>
            <a:endParaRPr lang="cs-CZ" dirty="0"/>
          </a:p>
          <a:p>
            <a:pPr marL="0" indent="0">
              <a:buNone/>
            </a:pPr>
            <a:r>
              <a:rPr lang="cs-CZ" dirty="0"/>
              <a:t>Pozor na subjektivitu, resp. nositele subjektivity</a:t>
            </a:r>
          </a:p>
        </p:txBody>
      </p:sp>
    </p:spTree>
    <p:extLst>
      <p:ext uri="{BB962C8B-B14F-4D97-AF65-F5344CB8AC3E}">
        <p14:creationId xmlns:p14="http://schemas.microsoft.com/office/powerpoint/2010/main" val="1715938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err="1"/>
              <a:t>Mozkocvična</a:t>
            </a:r>
            <a:endParaRPr lang="cs-CZ"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573584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Interpretujte:</a:t>
            </a:r>
          </a:p>
        </p:txBody>
      </p:sp>
      <p:sp>
        <p:nvSpPr>
          <p:cNvPr id="3" name="Zástupný symbol pro obsah 2"/>
          <p:cNvSpPr>
            <a:spLocks noGrp="1"/>
          </p:cNvSpPr>
          <p:nvPr>
            <p:ph idx="1"/>
          </p:nvPr>
        </p:nvSpPr>
        <p:spPr/>
        <p:txBody>
          <a:bodyPr/>
          <a:lstStyle/>
          <a:p>
            <a:r>
              <a:rPr lang="cs-CZ" dirty="0"/>
              <a:t>§ 10 odst. 3 DŘ:</a:t>
            </a:r>
          </a:p>
          <a:p>
            <a:pPr marL="0" indent="0">
              <a:buNone/>
            </a:pPr>
            <a:r>
              <a:rPr lang="cs-CZ" sz="4400" dirty="0"/>
              <a:t>„Správce daně má způsobilost být účastníkem občanského soudního řízení ve věcech souvisejících se správou daní a v tomto rozsahu má i procesní způsobilost.“</a:t>
            </a:r>
          </a:p>
          <a:p>
            <a:pPr marL="0" indent="0">
              <a:buNone/>
            </a:pPr>
            <a:endParaRPr lang="cs-CZ" sz="4400" dirty="0"/>
          </a:p>
        </p:txBody>
      </p:sp>
    </p:spTree>
    <p:extLst>
      <p:ext uri="{BB962C8B-B14F-4D97-AF65-F5344CB8AC3E}">
        <p14:creationId xmlns:p14="http://schemas.microsoft.com/office/powerpoint/2010/main" val="1392225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dirty="0"/>
              <a:t>§ 19 OSŘ (zákon č. 99/1963 Sb., v platném znění)</a:t>
            </a:r>
          </a:p>
          <a:p>
            <a:pPr marL="0" indent="0">
              <a:buNone/>
            </a:pPr>
            <a:r>
              <a:rPr lang="cs-CZ" dirty="0"/>
              <a:t>„Způsobilost být účastníkem řízení má ten, kdo má </a:t>
            </a:r>
            <a:r>
              <a:rPr lang="cs-CZ" u="sng" dirty="0"/>
              <a:t>právní osobnost</a:t>
            </a:r>
            <a:r>
              <a:rPr lang="cs-CZ" dirty="0"/>
              <a:t>; jinak jen </a:t>
            </a:r>
            <a:r>
              <a:rPr lang="cs-CZ" u="sng" dirty="0"/>
              <a:t>ten</a:t>
            </a:r>
            <a:r>
              <a:rPr lang="cs-CZ" dirty="0"/>
              <a:t>, </a:t>
            </a:r>
            <a:r>
              <a:rPr lang="cs-CZ" u="sng" dirty="0"/>
              <a:t>komu ji zákon přiznává</a:t>
            </a:r>
            <a:r>
              <a:rPr lang="cs-CZ" dirty="0"/>
              <a:t>.“</a:t>
            </a:r>
          </a:p>
          <a:p>
            <a:r>
              <a:rPr lang="cs-CZ" dirty="0"/>
              <a:t>§ 20 OSŘ</a:t>
            </a:r>
          </a:p>
          <a:p>
            <a:pPr marL="0" indent="0">
              <a:buNone/>
            </a:pPr>
            <a:r>
              <a:rPr lang="cs-CZ" dirty="0"/>
              <a:t>(1) Každý může před soudem jako účastník samostatně právně jednat (procesní způsobilost) v tom rozsahu, v jakém je svéprávný.</a:t>
            </a:r>
          </a:p>
          <a:p>
            <a:pPr marL="0" indent="0">
              <a:buNone/>
            </a:pPr>
            <a:r>
              <a:rPr lang="cs-CZ" dirty="0"/>
              <a:t>(2) Přiznává-li zvláštní právní předpis namísto státu někomu jinému způsobilost samostatně jednat před soudem ve věci týkající se majetku státu, jedná tato osoba jako účastník.</a:t>
            </a:r>
          </a:p>
        </p:txBody>
      </p:sp>
    </p:spTree>
    <p:extLst>
      <p:ext uri="{BB962C8B-B14F-4D97-AF65-F5344CB8AC3E}">
        <p14:creationId xmlns:p14="http://schemas.microsoft.com/office/powerpoint/2010/main" val="3861555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Interpretujte:</a:t>
            </a:r>
          </a:p>
        </p:txBody>
      </p:sp>
      <p:sp>
        <p:nvSpPr>
          <p:cNvPr id="3" name="Zástupný symbol pro obsah 2"/>
          <p:cNvSpPr>
            <a:spLocks noGrp="1"/>
          </p:cNvSpPr>
          <p:nvPr>
            <p:ph idx="1"/>
          </p:nvPr>
        </p:nvSpPr>
        <p:spPr>
          <a:xfrm>
            <a:off x="838200" y="1436914"/>
            <a:ext cx="10515600" cy="5059680"/>
          </a:xfrm>
        </p:spPr>
        <p:txBody>
          <a:bodyPr/>
          <a:lstStyle/>
          <a:p>
            <a:pPr marL="0" indent="0">
              <a:buNone/>
            </a:pPr>
            <a:r>
              <a:rPr lang="cs-CZ" dirty="0"/>
              <a:t>§ 5 Zákona č. 82/1998 Sb., </a:t>
            </a:r>
            <a:r>
              <a:rPr lang="cs-CZ" u="sng" dirty="0"/>
              <a:t>o odpovědnosti za škodu způsobenou při výkonu veřejné moci rozhodnutím nebo nesprávným úředním postupem</a:t>
            </a:r>
            <a:r>
              <a:rPr lang="cs-CZ" dirty="0"/>
              <a:t> a o změně zákona České národní rady č. 358/1992 Sb., o notářích a jejich činnosti (notářský řád), v platném znění:</a:t>
            </a:r>
          </a:p>
          <a:p>
            <a:pPr marL="0" indent="0">
              <a:buNone/>
            </a:pPr>
            <a:r>
              <a:rPr lang="cs-CZ" dirty="0"/>
              <a:t>„</a:t>
            </a:r>
            <a:r>
              <a:rPr lang="cs-CZ" sz="3200" dirty="0"/>
              <a:t>Stát odpovídá za podmínek stanovených tímto zákonem za škodu, která byla způsobena</a:t>
            </a:r>
          </a:p>
          <a:p>
            <a:pPr marL="0" indent="0">
              <a:buNone/>
            </a:pPr>
            <a:r>
              <a:rPr lang="cs-CZ" sz="3200" dirty="0"/>
              <a:t>a) rozhodnutím, jež bylo vydáno v občanském soudním řízení, </a:t>
            </a:r>
            <a:r>
              <a:rPr lang="cs-CZ" sz="3200" u="sng" dirty="0"/>
              <a:t>ve správním řízení</a:t>
            </a:r>
            <a:r>
              <a:rPr lang="cs-CZ" sz="3200" dirty="0"/>
              <a:t>, v řízení podle soudního řádu správního nebo v řízení trestním,</a:t>
            </a:r>
          </a:p>
          <a:p>
            <a:pPr marL="0" indent="0">
              <a:buNone/>
            </a:pPr>
            <a:r>
              <a:rPr lang="cs-CZ" sz="3200" dirty="0"/>
              <a:t>b) nesprávným úředním postupem.“</a:t>
            </a:r>
          </a:p>
        </p:txBody>
      </p:sp>
    </p:spTree>
    <p:extLst>
      <p:ext uri="{BB962C8B-B14F-4D97-AF65-F5344CB8AC3E}">
        <p14:creationId xmlns:p14="http://schemas.microsoft.com/office/powerpoint/2010/main" val="1299154833"/>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TotalTime>
  <Words>2397</Words>
  <Application>Microsoft Office PowerPoint</Application>
  <PresentationFormat>Širokoúhlá obrazovka</PresentationFormat>
  <Paragraphs>223</Paragraphs>
  <Slides>46</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46</vt:i4>
      </vt:variant>
    </vt:vector>
  </HeadingPairs>
  <TitlesOfParts>
    <vt:vector size="52" baseType="lpstr">
      <vt:lpstr>Arial</vt:lpstr>
      <vt:lpstr>Calibri</vt:lpstr>
      <vt:lpstr>Calibri Light</vt:lpstr>
      <vt:lpstr>Tahoma</vt:lpstr>
      <vt:lpstr>Wingdings</vt:lpstr>
      <vt:lpstr>Motiv Office</vt:lpstr>
      <vt:lpstr>Vybrané entity</vt:lpstr>
      <vt:lpstr>Pojem entita</vt:lpstr>
      <vt:lpstr>Entity finanční správy</vt:lpstr>
      <vt:lpstr>Mix entit</vt:lpstr>
      <vt:lpstr>Partnerství entit</vt:lpstr>
      <vt:lpstr>Mozkocvična</vt:lpstr>
      <vt:lpstr>Interpretujte:</vt:lpstr>
      <vt:lpstr>Prezentace aplikace PowerPoint</vt:lpstr>
      <vt:lpstr>Interpretujte:</vt:lpstr>
      <vt:lpstr>Z komentáře WK ASPI – extenzivní výklad „správního řízení“ – sř sensu largo</vt:lpstr>
      <vt:lpstr>Finanční správa jako správa majetku</vt:lpstr>
      <vt:lpstr>Organizační složka státu</vt:lpstr>
      <vt:lpstr>Charakteristika OSS</vt:lpstr>
      <vt:lpstr>*) Účetní jednotka </vt:lpstr>
      <vt:lpstr>Příspěvková organizace státu</vt:lpstr>
      <vt:lpstr>Organizace územních samosprávných celků</vt:lpstr>
      <vt:lpstr>VEŘEJNÉ FONDY</vt:lpstr>
      <vt:lpstr>Pojem „veřejný fond“</vt:lpstr>
      <vt:lpstr>Charakteristika</vt:lpstr>
      <vt:lpstr>Kategorie veřejných fondů </vt:lpstr>
      <vt:lpstr>STÁTNÍ FONDY</vt:lpstr>
      <vt:lpstr>Pojem a charakteristika</vt:lpstr>
      <vt:lpstr>Zákon o státním fondu - konstrukce</vt:lpstr>
      <vt:lpstr>Správní výdaje</vt:lpstr>
      <vt:lpstr>Stávající státní fondy</vt:lpstr>
      <vt:lpstr>Historické státní fondy</vt:lpstr>
      <vt:lpstr>Nerealizované fondy</vt:lpstr>
      <vt:lpstr>STÁTNÍ FOND PODPORY INVESTIC</vt:lpstr>
      <vt:lpstr>Prezentace aplikace PowerPoint</vt:lpstr>
      <vt:lpstr>STÁTNÍ FOND ŽIVOTNÍHO PROSTŘEDÍ</vt:lpstr>
      <vt:lpstr>Prezentace aplikace PowerPoint</vt:lpstr>
      <vt:lpstr>Nová zelená úsporám</vt:lpstr>
      <vt:lpstr>STÁTNÍ FOND DOPRAVNÍ INFRASTRUKTURY</vt:lpstr>
      <vt:lpstr>Prezentace aplikace PowerPoint</vt:lpstr>
      <vt:lpstr>Hlavní úkoly SFDI</vt:lpstr>
      <vt:lpstr>STÁTNÍ FOND KULTURY</vt:lpstr>
      <vt:lpstr>Prezentace aplikace PowerPoint</vt:lpstr>
      <vt:lpstr>Hlavní účel SFK</vt:lpstr>
      <vt:lpstr>STÁTNÍ FOND KINEMATOGRAFIE</vt:lpstr>
      <vt:lpstr>STÁTNÍ FOND KINEMATOGRAFIE</vt:lpstr>
      <vt:lpstr>Hlavní účel SFK</vt:lpstr>
      <vt:lpstr>STÁTNÍ ZEMĚDĚLSKÝ INTERVENČNÍ FOND</vt:lpstr>
      <vt:lpstr>Prezentace aplikace PowerPoint</vt:lpstr>
      <vt:lpstr>Účel SZIF</vt:lpstr>
      <vt:lpstr>NÁRODNÍ FOND</vt:lpstr>
      <vt:lpstr>Veřejné asekurační fondy</vt:lpstr>
    </vt:vector>
  </TitlesOfParts>
  <Company>PrF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Entity rozpočtového práva</dc:title>
  <dc:creator>Hewlett-Packard Company</dc:creator>
  <cp:lastModifiedBy>Petr Mrkývka</cp:lastModifiedBy>
  <cp:revision>31</cp:revision>
  <dcterms:created xsi:type="dcterms:W3CDTF">2017-12-04T09:46:48Z</dcterms:created>
  <dcterms:modified xsi:type="dcterms:W3CDTF">2020-11-24T13:13:43Z</dcterms:modified>
</cp:coreProperties>
</file>