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9" r:id="rId3"/>
    <p:sldId id="299" r:id="rId4"/>
    <p:sldId id="300" r:id="rId5"/>
    <p:sldId id="301" r:id="rId6"/>
    <p:sldId id="308" r:id="rId7"/>
    <p:sldId id="304" r:id="rId8"/>
    <p:sldId id="303" r:id="rId9"/>
    <p:sldId id="305" r:id="rId10"/>
    <p:sldId id="310" r:id="rId11"/>
    <p:sldId id="306" r:id="rId12"/>
    <p:sldId id="311" r:id="rId13"/>
    <p:sldId id="323" r:id="rId14"/>
    <p:sldId id="324" r:id="rId15"/>
    <p:sldId id="312" r:id="rId16"/>
    <p:sldId id="317" r:id="rId17"/>
    <p:sldId id="313" r:id="rId18"/>
    <p:sldId id="314" r:id="rId19"/>
    <p:sldId id="315" r:id="rId20"/>
    <p:sldId id="322" r:id="rId21"/>
    <p:sldId id="302" r:id="rId22"/>
    <p:sldId id="298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2" d="100"/>
          <a:sy n="112" d="100"/>
        </p:scale>
        <p:origin x="540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v rezortu MMR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</a:p>
          <a:p>
            <a:r>
              <a:rPr lang="cs-CZ" dirty="0"/>
              <a:t>BVV09Zk Finanční správa	     	    </a:t>
            </a:r>
          </a:p>
          <a:p>
            <a:r>
              <a:rPr lang="cs-CZ" dirty="0"/>
              <a:t>16. 11. 2021</a:t>
            </a:r>
          </a:p>
          <a:p>
            <a:pPr algn="r"/>
            <a:r>
              <a:rPr lang="cs-CZ" sz="1800" dirty="0"/>
              <a:t>				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– Evropské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nastavení systému a činností NOK je zejména zajištění schopnosti ČR efektivně vyčerpat celou přidělenou alokaci z fondů EU.</a:t>
            </a:r>
          </a:p>
          <a:p>
            <a:r>
              <a:rPr lang="cs-CZ" dirty="0"/>
              <a:t>Činnosti NOK</a:t>
            </a:r>
          </a:p>
          <a:p>
            <a:pPr lvl="1"/>
            <a:r>
              <a:rPr lang="cs-CZ" dirty="0"/>
              <a:t>Metodická role pro funkční implementační prostředí</a:t>
            </a:r>
          </a:p>
          <a:p>
            <a:pPr lvl="1"/>
            <a:r>
              <a:rPr lang="cs-CZ" dirty="0"/>
              <a:t>Koordinace pro dosahování výsledků</a:t>
            </a:r>
          </a:p>
          <a:p>
            <a:pPr lvl="1"/>
            <a:r>
              <a:rPr lang="cs-CZ" dirty="0"/>
              <a:t>Designační orgán - řídicí orgány a Platební certifikační orgán v ČR</a:t>
            </a:r>
          </a:p>
          <a:p>
            <a:pPr lvl="1"/>
            <a:r>
              <a:rPr lang="cs-CZ" dirty="0"/>
              <a:t>Partner Evropské komise pro efektivní komunikaci</a:t>
            </a:r>
          </a:p>
          <a:p>
            <a:pPr lvl="1"/>
            <a:r>
              <a:rPr lang="cs-CZ" dirty="0"/>
              <a:t>Správce monitorovacího systému pro zabezpečení kvalitních dat</a:t>
            </a:r>
          </a:p>
          <a:p>
            <a:pPr lvl="1"/>
            <a:r>
              <a:rPr lang="cs-CZ" dirty="0"/>
              <a:t>Publicitní činnost pro zajištění informovanosti a absorpční kapacity</a:t>
            </a:r>
          </a:p>
          <a:p>
            <a:pPr lvl="1"/>
            <a:r>
              <a:rPr lang="cs-CZ" dirty="0"/>
              <a:t>Další činnosti</a:t>
            </a:r>
          </a:p>
        </p:txBody>
      </p:sp>
    </p:spTree>
    <p:extLst>
      <p:ext uri="{BB962C8B-B14F-4D97-AF65-F5344CB8AC3E}">
        <p14:creationId xmlns:p14="http://schemas.microsoft.com/office/powerpoint/2010/main" val="1507942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5616"/>
            <a:ext cx="10753200" cy="451576"/>
          </a:xfrm>
        </p:spPr>
        <p:txBody>
          <a:bodyPr/>
          <a:lstStyle/>
          <a:p>
            <a:r>
              <a:rPr lang="cs-CZ" dirty="0"/>
              <a:t>Schéma implementační struktury EU fondů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9D1C513-A2F8-4CC3-9B2E-DF58E1D8CA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00" y="1269433"/>
            <a:ext cx="9944042" cy="5553693"/>
          </a:xfrm>
        </p:spPr>
      </p:pic>
    </p:spTree>
    <p:extLst>
      <p:ext uri="{BB962C8B-B14F-4D97-AF65-F5344CB8AC3E}">
        <p14:creationId xmlns:p14="http://schemas.microsoft.com/office/powerpoint/2010/main" val="3178210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období 2021 - 2027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Alokace národních programů:</a:t>
            </a:r>
          </a:p>
          <a:p>
            <a:pPr marL="324000" lvl="1" indent="0">
              <a:buNone/>
            </a:pPr>
            <a:r>
              <a:rPr lang="cs-CZ" dirty="0"/>
              <a:t>Program					Alokace v mld. EUR	Alokace v mld. Kč</a:t>
            </a:r>
          </a:p>
          <a:p>
            <a:pPr lvl="1"/>
            <a:r>
              <a:rPr lang="cs-CZ" dirty="0"/>
              <a:t>Doprava					4,9			126,8</a:t>
            </a:r>
          </a:p>
          <a:p>
            <a:pPr lvl="1"/>
            <a:r>
              <a:rPr lang="cs-CZ" i="1" dirty="0"/>
              <a:t>Integrovaný regionální operační program	4,8			125,2</a:t>
            </a:r>
          </a:p>
          <a:p>
            <a:pPr lvl="1"/>
            <a:r>
              <a:rPr lang="cs-CZ" dirty="0"/>
              <a:t>Technologie a aplikace pro konkurenceschopnost	3,1		81,8</a:t>
            </a:r>
          </a:p>
          <a:p>
            <a:pPr lvl="1"/>
            <a:r>
              <a:rPr lang="cs-CZ" dirty="0"/>
              <a:t>Jan Amos Komenský			2,5			66,3</a:t>
            </a:r>
          </a:p>
          <a:p>
            <a:pPr lvl="1"/>
            <a:r>
              <a:rPr lang="cs-CZ" dirty="0"/>
              <a:t>Životní prostředí				2,4			62,4</a:t>
            </a:r>
          </a:p>
          <a:p>
            <a:pPr lvl="1"/>
            <a:r>
              <a:rPr lang="cs-CZ" dirty="0"/>
              <a:t>Spravedlivá transformace			1,6			42,9</a:t>
            </a:r>
          </a:p>
          <a:p>
            <a:pPr lvl="1"/>
            <a:r>
              <a:rPr lang="cs-CZ" dirty="0"/>
              <a:t>Zaměstnanost+				1,5			38,1</a:t>
            </a:r>
          </a:p>
          <a:p>
            <a:pPr lvl="1"/>
            <a:r>
              <a:rPr lang="cs-CZ" i="1" dirty="0"/>
              <a:t>Technická pomoc				0,24			6,3</a:t>
            </a:r>
          </a:p>
          <a:p>
            <a:pPr lvl="1"/>
            <a:r>
              <a:rPr lang="cs-CZ" dirty="0"/>
              <a:t>Rybářství					0,03			0,78</a:t>
            </a:r>
          </a:p>
          <a:p>
            <a:pPr lvl="1"/>
            <a:r>
              <a:rPr lang="cs-CZ" b="1" dirty="0"/>
              <a:t>Celkem					21,1			550,5</a:t>
            </a:r>
          </a:p>
        </p:txBody>
      </p:sp>
    </p:spTree>
    <p:extLst>
      <p:ext uri="{BB962C8B-B14F-4D97-AF65-F5344CB8AC3E}">
        <p14:creationId xmlns:p14="http://schemas.microsoft.com/office/powerpoint/2010/main" val="1330399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období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Integrovaný regionální operační program</a:t>
            </a:r>
          </a:p>
          <a:p>
            <a:pPr lvl="1"/>
            <a:r>
              <a:rPr lang="cs-CZ" dirty="0"/>
              <a:t>Integrovaný regionální operační program (IROP) navazuje na sedm regionálních operačních programů a částečně na Integrovaný operační program z programového období 2007–2013. Prioritou </a:t>
            </a:r>
            <a:r>
              <a:rPr lang="cs-CZ" dirty="0" err="1"/>
              <a:t>IROPu</a:t>
            </a:r>
            <a:r>
              <a:rPr lang="cs-CZ" dirty="0"/>
              <a:t> je umožnění vyváženého rozvoje území, zkvalitnění infrastruktury, zlepšení veřejných služeb a veřejné správy a zajištění udržitelného rozvoje v obcích, městech a regionech.</a:t>
            </a:r>
          </a:p>
          <a:p>
            <a:r>
              <a:rPr lang="cs-CZ" b="1" dirty="0"/>
              <a:t>2. Operační program Technická pomoc</a:t>
            </a:r>
          </a:p>
          <a:p>
            <a:pPr lvl="1"/>
            <a:r>
              <a:rPr lang="cs-CZ" dirty="0"/>
              <a:t>Smyslem OPTP 2014-2020 je role podpůrného charakteru. Zaměřuje se na nastavení takového prostředí pro implementaci Dohody o partnerství a tematických operačních programů, které umožní a zjednoduší dosažení stanovených cílů. Nastavení OPTP vychází ze základního předpokladu, kterým je existence centrálního koordinátora a kvalitního, jednotného řízení a koordinace Dohody o partnerství, dostupného jednotného monitorovacího systému a zajištění vysokého standardu administrativní kapacity. OPTP 2014-2020 má tedy umožnit a usnadnit čerpání a především zajistit efektivní využití finančních prostředků.</a:t>
            </a:r>
          </a:p>
        </p:txBody>
      </p:sp>
    </p:spTree>
    <p:extLst>
      <p:ext uri="{BB962C8B-B14F-4D97-AF65-F5344CB8AC3E}">
        <p14:creationId xmlns:p14="http://schemas.microsoft.com/office/powerpoint/2010/main" val="4201644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období 2014 - 2020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3. Programy přeshraniční spolupráce</a:t>
            </a:r>
          </a:p>
          <a:p>
            <a:pPr lvl="1"/>
            <a:r>
              <a:rPr lang="cs-CZ" dirty="0"/>
              <a:t>Programy jsou zaměřeny na podporu spolupráce na přeshraniční, meziregionální a nadnárodní úrovni při dosažení cíle odstranění stávajících bariér ekonomického rozvoje, posílení sociální a územní soudržnosti území a nalezení společného řešení společných problémů mezi sousedními zeměmi a regiony. Ministerstvo je přímo řídícím orgánem pěti Operačních orgánů Přeshraniční spolupráce.</a:t>
            </a:r>
          </a:p>
        </p:txBody>
      </p:sp>
    </p:spTree>
    <p:extLst>
      <p:ext uri="{BB962C8B-B14F-4D97-AF65-F5344CB8AC3E}">
        <p14:creationId xmlns:p14="http://schemas.microsoft.com/office/powerpoint/2010/main" val="1253710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nástroje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Fondy EU neposkytují pouze dotace. </a:t>
            </a:r>
          </a:p>
          <a:p>
            <a:r>
              <a:rPr lang="cs-CZ" dirty="0"/>
              <a:t>Nabízejí také finanční nástroje coby moderní a efektivní způsob, jak získat podporu z evropského rozpočtu. </a:t>
            </a:r>
          </a:p>
          <a:p>
            <a:r>
              <a:rPr lang="cs-CZ" dirty="0"/>
              <a:t>Finanční nástroje mají nejčastěji podobu úvěrů, záruk a kapitálových vstupů, které podporují ekonomicky životaschopné projekty.</a:t>
            </a:r>
          </a:p>
          <a:p>
            <a:r>
              <a:rPr lang="cs-CZ" dirty="0"/>
              <a:t>Oproti dotacím méně náročné na administraci a vyřízení žádosti je rychlejší. </a:t>
            </a:r>
          </a:p>
          <a:p>
            <a:r>
              <a:rPr lang="cs-CZ" dirty="0"/>
              <a:t>Podporu pomocí finančních nástrojů lze za určitých podmínek kombinovat i s finančním příspěvkem, případně dotacemi.</a:t>
            </a:r>
          </a:p>
        </p:txBody>
      </p:sp>
    </p:spTree>
    <p:extLst>
      <p:ext uri="{BB962C8B-B14F-4D97-AF65-F5344CB8AC3E}">
        <p14:creationId xmlns:p14="http://schemas.microsoft.com/office/powerpoint/2010/main" val="907371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nástroje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Poskytovatelé finančních nástrojů:</a:t>
            </a:r>
          </a:p>
          <a:p>
            <a:pPr lvl="1"/>
            <a:r>
              <a:rPr lang="cs-CZ" dirty="0"/>
              <a:t>Českomoravská záruční a rozvojová banka, a.s.</a:t>
            </a:r>
          </a:p>
          <a:p>
            <a:pPr lvl="1"/>
            <a:r>
              <a:rPr lang="cs-CZ" b="1" dirty="0"/>
              <a:t>Státní fond podpory investic</a:t>
            </a:r>
          </a:p>
          <a:p>
            <a:pPr lvl="1"/>
            <a:r>
              <a:rPr lang="cs-CZ" dirty="0"/>
              <a:t>Státní fond životního prostředí ČR</a:t>
            </a:r>
          </a:p>
          <a:p>
            <a:pPr lvl="1"/>
            <a:r>
              <a:rPr lang="cs-CZ" dirty="0"/>
              <a:t>Evropský investiční fond (EIF)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SFPI je státní fond v působnosti Ministerstva pro místní rozvoj ČR, který vznikl přejmenováním Státního fondu rozvoje bydlení k 1. červnu 2020 na základě novely č. 113/2020 Sb. Kromě podpory bydlení má fond v působnosti podporu regionálního rozvoje a některých činností v oblasti cestovního ruchu.</a:t>
            </a:r>
          </a:p>
        </p:txBody>
      </p:sp>
    </p:spTree>
    <p:extLst>
      <p:ext uri="{BB962C8B-B14F-4D97-AF65-F5344CB8AC3E}">
        <p14:creationId xmlns:p14="http://schemas.microsoft.com/office/powerpoint/2010/main" val="457160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- Cestovní ruch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MMR je metodickým a koordinačním orgánem pro všechny subjekty působící v oblasti cestovního ruchu. </a:t>
            </a:r>
          </a:p>
          <a:p>
            <a:r>
              <a:rPr lang="cs-CZ" dirty="0"/>
              <a:t>Nezbytným nástrojem pro činnost ministerstva v oblasti cestovního ruchu je Koncepce státní politiky cestovního ruchu v ČR na období 2014-2020, která představuje střednědobý strategický dokument a vychází především z rozvojových možností cestovního ruchu v České republice.</a:t>
            </a:r>
          </a:p>
          <a:p>
            <a:r>
              <a:rPr lang="cs-CZ" dirty="0"/>
              <a:t>Realizuje řadu projektů financovaných ze strukturálních fondů EU, které přispějí k rozvoji cestovního ruchu v České republice</a:t>
            </a:r>
          </a:p>
        </p:txBody>
      </p:sp>
    </p:spTree>
    <p:extLst>
      <p:ext uri="{BB962C8B-B14F-4D97-AF65-F5344CB8AC3E}">
        <p14:creationId xmlns:p14="http://schemas.microsoft.com/office/powerpoint/2010/main" val="3261673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MMR a pohřebnictví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Ministerstvo pro místní rozvoj vykonává funkci ústředního orgánu státní správy v oblasti pohřebnictví.</a:t>
            </a:r>
          </a:p>
          <a:p>
            <a:r>
              <a:rPr lang="cs-CZ" dirty="0"/>
              <a:t>Kontroly podnikatelů</a:t>
            </a:r>
          </a:p>
          <a:p>
            <a:r>
              <a:rPr lang="cs-CZ" dirty="0"/>
              <a:t>Sociální pohřby (proplacení pohřbů v určitých případech)</a:t>
            </a:r>
          </a:p>
          <a:p>
            <a:pPr lvl="1"/>
            <a:r>
              <a:rPr lang="cs-CZ" dirty="0"/>
              <a:t>Úhrada nákladů na sociální pohřeb je ze strany MMR chápána jako </a:t>
            </a:r>
            <a:r>
              <a:rPr lang="cs-CZ" b="1" dirty="0"/>
              <a:t>peněžní prostředek státního rozpočtu poskytnutý obcím zpětně na stanovený účel, který nepodléhá finančnímu vypořádání jako dotace nebo návratné finanční výpomoci </a:t>
            </a:r>
            <a:r>
              <a:rPr lang="cs-CZ" dirty="0"/>
              <a:t>podle zákona č. 218/2000 Sb., o rozpočtových pravidlech a o změně některých souvisejících zákonů, ve znění pozdějších předpisů.</a:t>
            </a:r>
          </a:p>
          <a:p>
            <a:pPr lvl="1"/>
            <a:r>
              <a:rPr lang="cs-CZ" dirty="0"/>
              <a:t>Podle druhového třídění rozpočtové skladby jde o </a:t>
            </a:r>
            <a:r>
              <a:rPr lang="cs-CZ" b="1" dirty="0"/>
              <a:t>náhrady za nezpůsobenou újmu</a:t>
            </a:r>
            <a:r>
              <a:rPr lang="cs-CZ" dirty="0"/>
              <a:t>, tj. „výdaje na náhrady, které poskytuje Ministerstvo pro místní rozvoj obcím, které zajistily pohřbení zemřelých, o jejichž pohřeb se nikdo jiný nepostaral (§ 5 odst. 5 věta druhá zákona č. 256/2001 Sb., o pohřebnictví a o změně některých zákonů, ve znění zákona č. 193/2017 Sb.)“, viz rozpočtová položka 5811 odst. 2.</a:t>
            </a:r>
          </a:p>
        </p:txBody>
      </p:sp>
    </p:spTree>
    <p:extLst>
      <p:ext uri="{BB962C8B-B14F-4D97-AF65-F5344CB8AC3E}">
        <p14:creationId xmlns:p14="http://schemas.microsoft.com/office/powerpoint/2010/main" val="612235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- Bydlení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Pravomoci v oblasti právní regulace bydlení</a:t>
            </a:r>
          </a:p>
          <a:p>
            <a:endParaRPr lang="cs-CZ" dirty="0"/>
          </a:p>
          <a:p>
            <a:r>
              <a:rPr lang="cs-CZ" dirty="0"/>
              <a:t>Naplňování cílů pomocí podpůrných nástrojů v oblasti bydlení. Jedná se o </a:t>
            </a:r>
            <a:r>
              <a:rPr lang="cs-CZ" b="1" dirty="0"/>
              <a:t>programy financované ze státního rozpočtu prostřednictvím Ministerstva pro místní rozvoj ČR </a:t>
            </a:r>
            <a:r>
              <a:rPr lang="cs-CZ" dirty="0"/>
              <a:t>a o </a:t>
            </a:r>
            <a:r>
              <a:rPr lang="cs-CZ" b="1" dirty="0"/>
              <a:t>podpory financované z prostředků Státního fondu rozvoje bydlení </a:t>
            </a:r>
            <a:r>
              <a:rPr lang="cs-CZ" dirty="0"/>
              <a:t>na základě jednotlivých nařízení vlády, obsahujících podmínky a rozsah jednotlivých forem podpory.</a:t>
            </a:r>
          </a:p>
        </p:txBody>
      </p:sp>
    </p:spTree>
    <p:extLst>
      <p:ext uri="{BB962C8B-B14F-4D97-AF65-F5344CB8AC3E}">
        <p14:creationId xmlns:p14="http://schemas.microsoft.com/office/powerpoint/2010/main" val="195890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712A68-C73C-45F1-BBB4-84F8F88AC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Rezortní finanční správa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52FB12-FB7E-411D-ADCE-AB908225A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správa jako součást veřejné finanční činnosti není vykonávána výhradně v rámci působnosti ČNB a MF, ale také v ostatních rezortech = oblastech působnosti jednotlivých ministerstev</a:t>
            </a:r>
          </a:p>
          <a:p>
            <a:r>
              <a:rPr lang="cs-CZ" dirty="0"/>
              <a:t>Oblasti působnosti, tj. jednotlivé rezorty, jsou zejména dány platným zněním tzv. kompetenčního zákona</a:t>
            </a:r>
          </a:p>
          <a:p>
            <a:r>
              <a:rPr lang="cs-CZ" dirty="0"/>
              <a:t>Rezorty se promítají také do kapitol státního rozpočtu. Výčet kapitol státního rozpočtu je širší než výčet ministerstev a ústředních správních orgánů v kompetenčním zákoně.</a:t>
            </a:r>
          </a:p>
          <a:p>
            <a:r>
              <a:rPr lang="cs-CZ" dirty="0"/>
              <a:t>Rezortní finanční správa svou konstrukcí reaguje na prostředí rezortu, tedy oblast, kde se má veřejná finanční činnost realizovat.</a:t>
            </a:r>
          </a:p>
        </p:txBody>
      </p:sp>
    </p:spTree>
    <p:extLst>
      <p:ext uri="{BB962C8B-B14F-4D97-AF65-F5344CB8AC3E}">
        <p14:creationId xmlns:p14="http://schemas.microsoft.com/office/powerpoint/2010/main" val="4142339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– Regionální rozvoj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vypracovává a uvádí do praxe koncepční dokumenty a strategie, </a:t>
            </a:r>
          </a:p>
          <a:p>
            <a:r>
              <a:rPr lang="cs-CZ" dirty="0"/>
              <a:t>poskytuje pomoc prostřednictvím podpůrných programů</a:t>
            </a:r>
          </a:p>
          <a:p>
            <a:r>
              <a:rPr lang="cs-CZ" dirty="0"/>
              <a:t>po živelních a jiných pohromách mimořádného rozsahu připravuje strategie obnovy postižených území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670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MMR a COVID-19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Dotace a jiná opatření pro vymezené subjekty v oblastech</a:t>
            </a:r>
          </a:p>
          <a:p>
            <a:pPr lvl="1"/>
            <a:r>
              <a:rPr lang="cs-CZ" dirty="0"/>
              <a:t>Lázně (/2021)</a:t>
            </a:r>
          </a:p>
          <a:p>
            <a:pPr lvl="1"/>
            <a:r>
              <a:rPr lang="cs-CZ" dirty="0"/>
              <a:t>Ubytování pro Individuální ubytovací zařízení</a:t>
            </a:r>
          </a:p>
          <a:p>
            <a:pPr lvl="1"/>
            <a:r>
              <a:rPr lang="cs-CZ" dirty="0"/>
              <a:t>Ubytování pro Hromadná ubytovací zařízení</a:t>
            </a:r>
          </a:p>
          <a:p>
            <a:pPr lvl="1"/>
            <a:r>
              <a:rPr lang="cs-CZ" dirty="0"/>
              <a:t>Školy v přírodě</a:t>
            </a:r>
          </a:p>
          <a:p>
            <a:pPr lvl="1"/>
            <a:r>
              <a:rPr lang="cs-CZ" dirty="0"/>
              <a:t>Podpora cestovního ruchu</a:t>
            </a:r>
          </a:p>
          <a:p>
            <a:pPr lvl="1"/>
            <a:r>
              <a:rPr lang="cs-CZ" dirty="0"/>
              <a:t>Ubytování</a:t>
            </a:r>
          </a:p>
          <a:p>
            <a:pPr lvl="1"/>
            <a:r>
              <a:rPr lang="cs-CZ" dirty="0"/>
              <a:t>Podpora nájemníků</a:t>
            </a:r>
          </a:p>
          <a:p>
            <a:pPr lvl="1"/>
            <a:r>
              <a:rPr lang="cs-CZ" dirty="0"/>
              <a:t>Cestování (cestovní vouchery…)</a:t>
            </a:r>
          </a:p>
          <a:p>
            <a:pPr lvl="1"/>
            <a:r>
              <a:rPr lang="cs-CZ" dirty="0"/>
              <a:t>Podpora realitního zprostředkování</a:t>
            </a:r>
          </a:p>
          <a:p>
            <a:pPr lvl="1"/>
            <a:r>
              <a:rPr lang="cs-CZ" dirty="0"/>
              <a:t>Pohřebnictví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484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MMR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orgán státní správy</a:t>
            </a:r>
          </a:p>
          <a:p>
            <a:endParaRPr lang="cs-CZ" dirty="0"/>
          </a:p>
          <a:p>
            <a:r>
              <a:rPr lang="cs-CZ" dirty="0"/>
              <a:t>Významná role (po MF) v oblasti správy finančních prostředků, a to</a:t>
            </a:r>
          </a:p>
          <a:p>
            <a:pPr lvl="1"/>
            <a:r>
              <a:rPr lang="cs-CZ" dirty="0"/>
              <a:t>Objemem (Kapitola SR 2021 MMR: 30 mld. Kč + další finanční prostředky: dotace…)</a:t>
            </a:r>
          </a:p>
          <a:p>
            <a:pPr lvl="1"/>
            <a:r>
              <a:rPr lang="cs-CZ" dirty="0"/>
              <a:t>Pravomocí</a:t>
            </a:r>
          </a:p>
          <a:p>
            <a:pPr lvl="1"/>
            <a:r>
              <a:rPr lang="cs-CZ" dirty="0"/>
              <a:t>Kompetencí</a:t>
            </a:r>
          </a:p>
          <a:p>
            <a:pPr lvl="1"/>
            <a:r>
              <a:rPr lang="cs-CZ" dirty="0"/>
              <a:t>Odpovědností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185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MMR jako ÚOSS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orgán státní správy ve věcech:</a:t>
            </a:r>
          </a:p>
          <a:p>
            <a:pPr lvl="1"/>
            <a:r>
              <a:rPr lang="cs-CZ" dirty="0"/>
              <a:t>regionální politiky,</a:t>
            </a:r>
          </a:p>
          <a:p>
            <a:pPr lvl="1"/>
            <a:r>
              <a:rPr lang="cs-CZ" dirty="0"/>
              <a:t>politiky bydlení,</a:t>
            </a:r>
          </a:p>
          <a:p>
            <a:pPr lvl="1"/>
            <a:r>
              <a:rPr lang="cs-CZ" dirty="0"/>
              <a:t>rozvoje domovního a bytového fondu,</a:t>
            </a:r>
          </a:p>
          <a:p>
            <a:pPr lvl="1"/>
            <a:r>
              <a:rPr lang="cs-CZ" dirty="0"/>
              <a:t>nájmu bytů a nebytových prostor,</a:t>
            </a:r>
          </a:p>
          <a:p>
            <a:pPr lvl="1"/>
            <a:r>
              <a:rPr lang="cs-CZ" dirty="0"/>
              <a:t>územního plánování,</a:t>
            </a:r>
          </a:p>
          <a:p>
            <a:pPr lvl="1"/>
            <a:r>
              <a:rPr lang="cs-CZ" dirty="0"/>
              <a:t>stavebního řádu,</a:t>
            </a:r>
          </a:p>
          <a:p>
            <a:pPr lvl="1"/>
            <a:r>
              <a:rPr lang="cs-CZ" dirty="0"/>
              <a:t>vyvlastnění,</a:t>
            </a:r>
          </a:p>
          <a:p>
            <a:pPr lvl="1"/>
            <a:r>
              <a:rPr lang="cs-CZ" dirty="0"/>
              <a:t>investiční politiky,</a:t>
            </a:r>
          </a:p>
          <a:p>
            <a:pPr lvl="1"/>
            <a:r>
              <a:rPr lang="cs-CZ" dirty="0"/>
              <a:t>cestovního ruchu,</a:t>
            </a:r>
          </a:p>
          <a:p>
            <a:pPr lvl="1"/>
            <a:r>
              <a:rPr lang="cs-CZ" dirty="0"/>
              <a:t>veřejné dražby a realitní činnosti,</a:t>
            </a:r>
          </a:p>
          <a:p>
            <a:pPr lvl="1"/>
            <a:r>
              <a:rPr lang="cs-CZ" dirty="0"/>
              <a:t>pohřebnictví.</a:t>
            </a:r>
          </a:p>
        </p:txBody>
      </p:sp>
    </p:spTree>
    <p:extLst>
      <p:ext uri="{BB962C8B-B14F-4D97-AF65-F5344CB8AC3E}">
        <p14:creationId xmlns:p14="http://schemas.microsoft.com/office/powerpoint/2010/main" val="97996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MMR další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spravuje finanční prostředky určené k zabezpečování politiky bydlení a regionální politiky státu, koordinuje činnosti ministerstev a jiných ústředních orgánů státní správy při zabezpečování politiky bydlení a regionální politiky státu.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plní roli Národního koordinačního orgánu (NOK), který stanovuje jednotný rámec pro řízení a provádění pomoci poskytované ze strukturálních fondů a Fondu soudržnosti v České republice.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zabezpečuje činnosti spojené s Kohezní politikou EU v ČR, která je zaměřena na snižování rozdílů mezi úrovní rozvoje různých regionů ČR a na sbližování ekonomické úrovně ČR s EU.</a:t>
            </a:r>
          </a:p>
        </p:txBody>
      </p:sp>
    </p:spTree>
    <p:extLst>
      <p:ext uri="{BB962C8B-B14F-4D97-AF65-F5344CB8AC3E}">
        <p14:creationId xmlns:p14="http://schemas.microsoft.com/office/powerpoint/2010/main" val="415041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MMR další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4. zabezpečuje účast ČR v Územní agendě EU, která vytváří strategický a akční rámec územního rozvoje Evropy s vazbou na národní koncepce územního rozvoje.</a:t>
            </a:r>
          </a:p>
          <a:p>
            <a:pPr marL="72000" indent="0">
              <a:buNone/>
            </a:pPr>
            <a:r>
              <a:rPr lang="cs-CZ" dirty="0"/>
              <a:t>5. poskytuje informační metodickou pomoc vyšším územním samosprávným celkům, městům, obcím a jejich sdružením a zajišťuje činnosti spojené s procesem zapojování územních samosprávných celků do evropských regionálních struktur.</a:t>
            </a:r>
          </a:p>
        </p:txBody>
      </p:sp>
    </p:spTree>
    <p:extLst>
      <p:ext uri="{BB962C8B-B14F-4D97-AF65-F5344CB8AC3E}">
        <p14:creationId xmlns:p14="http://schemas.microsoft.com/office/powerpoint/2010/main" val="2929466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– Národní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880A5F6-E60B-4E9A-B5F7-6AA996760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45" y="1278278"/>
            <a:ext cx="11346130" cy="471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54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Tornádo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Státním fond podpory investic spustil v součinnosti s MMR program Živel, díky kterému mohou lidé získat dotaci až 2 miliony korun a další až 3 miliony formou velmi výhodného úvěru</a:t>
            </a:r>
          </a:p>
          <a:p>
            <a:pPr lvl="1"/>
            <a:r>
              <a:rPr lang="cs-CZ" b="0" i="0" dirty="0">
                <a:solidFill>
                  <a:srgbClr val="1A1F2A"/>
                </a:solidFill>
                <a:effectLst/>
                <a:latin typeface="Roboto" panose="02000000000000000000" pitchFamily="2" charset="0"/>
              </a:rPr>
              <a:t>opravy, demolice, výstavbu nebo pořízení jiné nemovitosti v případě, že poškozený dům musí být odstraněn</a:t>
            </a:r>
          </a:p>
          <a:p>
            <a:r>
              <a:rPr lang="cs-CZ" dirty="0">
                <a:solidFill>
                  <a:srgbClr val="1A1F2A"/>
                </a:solidFill>
                <a:latin typeface="Roboto" panose="02000000000000000000" pitchFamily="2" charset="0"/>
              </a:rPr>
              <a:t>Obnova majetku obcí a krajů</a:t>
            </a:r>
          </a:p>
          <a:p>
            <a:pPr lvl="1"/>
            <a:r>
              <a:rPr lang="cs-CZ" dirty="0"/>
              <a:t>opravy silnic, škol, školek, chodníků, mostů, lávek, kulturních domů, sportovišť a veškerou obecní či krajskou infrastrukturu. </a:t>
            </a:r>
          </a:p>
          <a:p>
            <a:pPr lvl="1"/>
            <a:r>
              <a:rPr lang="cs-CZ" dirty="0"/>
              <a:t>V programu je připraveno 420 milionů korun.</a:t>
            </a:r>
          </a:p>
        </p:txBody>
      </p:sp>
    </p:spTree>
    <p:extLst>
      <p:ext uri="{BB962C8B-B14F-4D97-AF65-F5344CB8AC3E}">
        <p14:creationId xmlns:p14="http://schemas.microsoft.com/office/powerpoint/2010/main" val="3842485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AEF4D-C5C0-4DD0-B02F-16440294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– Evropské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3E2F0-62A1-44F1-B349-22AA43F20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Národní orgán pro koordinaci dle Dohody o partnerství</a:t>
            </a:r>
          </a:p>
          <a:p>
            <a:r>
              <a:rPr lang="cs-CZ" dirty="0"/>
              <a:t>Role NOK - Centrální metodická a koordinační role NOK vychází z následujících základních principů efektivního řízení:</a:t>
            </a:r>
          </a:p>
          <a:p>
            <a:pPr lvl="1"/>
            <a:r>
              <a:rPr lang="cs-CZ" dirty="0"/>
              <a:t>existence jednoho centrálního metodického orgánu v oblasti implementačního prostředí,</a:t>
            </a:r>
          </a:p>
          <a:p>
            <a:pPr lvl="1"/>
            <a:r>
              <a:rPr lang="cs-CZ" dirty="0"/>
              <a:t>existence centrálního koordinačního orgánu pro sledování realizace všech programů spolufinancovaných z fondů EU,</a:t>
            </a:r>
          </a:p>
          <a:p>
            <a:pPr lvl="1"/>
            <a:r>
              <a:rPr lang="cs-CZ" dirty="0"/>
              <a:t>existence designačního orgánu,</a:t>
            </a:r>
          </a:p>
          <a:p>
            <a:pPr lvl="1"/>
            <a:r>
              <a:rPr lang="cs-CZ" dirty="0"/>
              <a:t>existence jednoho oficiálního partnera vůči Evropské komisi (EK) v otázce realizace politiky soudržnosti,</a:t>
            </a:r>
          </a:p>
          <a:p>
            <a:pPr lvl="1"/>
            <a:r>
              <a:rPr lang="cs-CZ" dirty="0"/>
              <a:t>existence jednoho správce monitorovacího systému,</a:t>
            </a:r>
          </a:p>
          <a:p>
            <a:pPr lvl="1"/>
            <a:r>
              <a:rPr lang="cs-CZ" dirty="0"/>
              <a:t>existence jednoho centrálního orgánu pro oblast publicity a budování absorpční kapacity.</a:t>
            </a:r>
          </a:p>
        </p:txBody>
      </p:sp>
    </p:spTree>
    <p:extLst>
      <p:ext uri="{BB962C8B-B14F-4D97-AF65-F5344CB8AC3E}">
        <p14:creationId xmlns:p14="http://schemas.microsoft.com/office/powerpoint/2010/main" val="1560355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74</TotalTime>
  <Words>1496</Words>
  <Application>Microsoft Office PowerPoint</Application>
  <PresentationFormat>Širokoúhlá obrazovka</PresentationFormat>
  <Paragraphs>133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Roboto</vt:lpstr>
      <vt:lpstr>Tahoma</vt:lpstr>
      <vt:lpstr>Wingdings</vt:lpstr>
      <vt:lpstr>Prezentace_MU_CZ</vt:lpstr>
      <vt:lpstr>Finanční správa v rezortu MMR</vt:lpstr>
      <vt:lpstr>Rezortní finanční správa</vt:lpstr>
      <vt:lpstr>Vymezení MMR</vt:lpstr>
      <vt:lpstr>MMR jako ÚOSS</vt:lpstr>
      <vt:lpstr>MMR další činnost</vt:lpstr>
      <vt:lpstr>MMR další činnost</vt:lpstr>
      <vt:lpstr>Ministerstvo – Národní dotace</vt:lpstr>
      <vt:lpstr>Tornádo</vt:lpstr>
      <vt:lpstr>Ministerstvo – Evropské dotace</vt:lpstr>
      <vt:lpstr>Ministerstvo – Evropské dotace</vt:lpstr>
      <vt:lpstr>Schéma implementační struktury EU fondů</vt:lpstr>
      <vt:lpstr>Programové období 2021 - 2027</vt:lpstr>
      <vt:lpstr>Programové období 2014 - 2020</vt:lpstr>
      <vt:lpstr>Programové období 2014 - 2020</vt:lpstr>
      <vt:lpstr>Finanční nástroje</vt:lpstr>
      <vt:lpstr>Finanční nástroje</vt:lpstr>
      <vt:lpstr>Ministerstvo - Cestovní ruch</vt:lpstr>
      <vt:lpstr>MMR a pohřebnictví</vt:lpstr>
      <vt:lpstr>Ministerstvo - Bydlení</vt:lpstr>
      <vt:lpstr>Ministerstvo – Regionální rozvoj</vt:lpstr>
      <vt:lpstr>MMR a COVID-19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58</cp:revision>
  <cp:lastPrinted>1601-01-01T00:00:00Z</cp:lastPrinted>
  <dcterms:created xsi:type="dcterms:W3CDTF">2020-12-10T09:33:34Z</dcterms:created>
  <dcterms:modified xsi:type="dcterms:W3CDTF">2021-11-16T13:39:08Z</dcterms:modified>
</cp:coreProperties>
</file>