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40" r:id="rId3"/>
    <p:sldId id="257" r:id="rId4"/>
    <p:sldId id="344" r:id="rId5"/>
    <p:sldId id="481" r:id="rId6"/>
    <p:sldId id="482" r:id="rId7"/>
    <p:sldId id="343" r:id="rId8"/>
    <p:sldId id="258" r:id="rId9"/>
    <p:sldId id="261" r:id="rId10"/>
    <p:sldId id="259" r:id="rId11"/>
    <p:sldId id="260"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6" r:id="rId26"/>
    <p:sldId id="275" r:id="rId27"/>
    <p:sldId id="277" r:id="rId28"/>
    <p:sldId id="278" r:id="rId29"/>
    <p:sldId id="279" r:id="rId30"/>
    <p:sldId id="280" r:id="rId31"/>
    <p:sldId id="281" r:id="rId32"/>
    <p:sldId id="282" r:id="rId33"/>
    <p:sldId id="287" r:id="rId34"/>
    <p:sldId id="286" r:id="rId35"/>
    <p:sldId id="285" r:id="rId36"/>
    <p:sldId id="284" r:id="rId37"/>
    <p:sldId id="283" r:id="rId38"/>
    <p:sldId id="288" r:id="rId39"/>
    <p:sldId id="289" r:id="rId40"/>
    <p:sldId id="290" r:id="rId41"/>
    <p:sldId id="291" r:id="rId42"/>
    <p:sldId id="307" r:id="rId43"/>
    <p:sldId id="308" r:id="rId44"/>
    <p:sldId id="309" r:id="rId45"/>
    <p:sldId id="314" r:id="rId46"/>
    <p:sldId id="315" r:id="rId47"/>
    <p:sldId id="316" r:id="rId48"/>
    <p:sldId id="317" r:id="rId49"/>
    <p:sldId id="318" r:id="rId50"/>
    <p:sldId id="319" r:id="rId51"/>
    <p:sldId id="320" r:id="rId52"/>
    <p:sldId id="321" r:id="rId53"/>
    <p:sldId id="322" r:id="rId54"/>
    <p:sldId id="323" r:id="rId55"/>
    <p:sldId id="325" r:id="rId56"/>
    <p:sldId id="326" r:id="rId57"/>
    <p:sldId id="327" r:id="rId58"/>
    <p:sldId id="313" r:id="rId59"/>
    <p:sldId id="324" r:id="rId60"/>
    <p:sldId id="294" r:id="rId61"/>
    <p:sldId id="295" r:id="rId62"/>
    <p:sldId id="296" r:id="rId63"/>
    <p:sldId id="302" r:id="rId64"/>
    <p:sldId id="301" r:id="rId65"/>
    <p:sldId id="300" r:id="rId66"/>
    <p:sldId id="299" r:id="rId67"/>
    <p:sldId id="298" r:id="rId68"/>
    <p:sldId id="297" r:id="rId69"/>
    <p:sldId id="293" r:id="rId70"/>
    <p:sldId id="292" r:id="rId71"/>
    <p:sldId id="304" r:id="rId72"/>
    <p:sldId id="305" r:id="rId73"/>
    <p:sldId id="306" r:id="rId74"/>
    <p:sldId id="303" r:id="rId7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11/15/2022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BD862E7-95FA-4FC4-9EC5-DDBFA8DC7417}" type="datetimeFigureOut">
              <a:rPr lang="en-US" dirty="0"/>
              <a:t>11/15/2022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DB987F2-A784-4F72-BB57-0E9EACDE722E}" type="datetimeFigureOut">
              <a:rPr lang="en-US" dirty="0"/>
              <a:t>11/15/2022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0BBD51E-4B19-444E-85C0-DBD7EB6263F4}" type="datetimeFigureOut">
              <a:rPr lang="en-US" dirty="0"/>
              <a:t>11/15/2022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F0D7255A-4AD5-4D3E-9A0A-689DA3BA976C}" type="datetimeFigureOut">
              <a:rPr lang="en-US" dirty="0"/>
              <a:t>11/15/2022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3EE0AD15-87AC-45B2-9EE5-8D165AF83CD7}" type="datetimeFigureOut">
              <a:rPr lang="en-US" dirty="0"/>
              <a:t>11/15/2022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FCC40CCD-F0D6-4CC2-A4C8-2D7D0D875F02}" type="datetimeFigureOut">
              <a:rPr lang="en-US" dirty="0"/>
              <a:t>11/15/2022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11/15/2022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11/15/2022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11/15/2022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9A00F7B-89C5-4DF7-A309-6263220147D4}" type="datetimeFigureOut">
              <a:rPr lang="en-US" dirty="0"/>
              <a:t>11/15/2022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11/15/2022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0322" y="3030008"/>
            <a:ext cx="4698355"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594123" y="3030008"/>
            <a:ext cx="4700059" cy="290617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11/15/2022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11/15/2022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11/15/2022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CDCB01F-D966-4C62-B900-0BE008A90C98}" type="datetimeFigureOut">
              <a:rPr lang="en-US" dirty="0"/>
              <a:t>11/15/2022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E73A0EA-7DC7-4964-BB97-B173EF3B859A}" type="datetimeFigureOut">
              <a:rPr lang="en-US" dirty="0"/>
              <a:t>11/15/2022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11/15/2022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039DD4-9710-4894-8C58-A725887A6E41}"/>
              </a:ext>
            </a:extLst>
          </p:cNvPr>
          <p:cNvSpPr>
            <a:spLocks noGrp="1"/>
          </p:cNvSpPr>
          <p:nvPr>
            <p:ph type="ctrTitle"/>
          </p:nvPr>
        </p:nvSpPr>
        <p:spPr/>
        <p:txBody>
          <a:bodyPr/>
          <a:lstStyle/>
          <a:p>
            <a:r>
              <a:rPr lang="cs-CZ" dirty="0"/>
              <a:t>Poskytování dotací</a:t>
            </a:r>
          </a:p>
        </p:txBody>
      </p:sp>
      <p:sp>
        <p:nvSpPr>
          <p:cNvPr id="3" name="Podnadpis 2">
            <a:extLst>
              <a:ext uri="{FF2B5EF4-FFF2-40B4-BE49-F238E27FC236}">
                <a16:creationId xmlns:a16="http://schemas.microsoft.com/office/drawing/2014/main" id="{EE095E7D-2656-48AC-8584-468DDD93D634}"/>
              </a:ext>
            </a:extLst>
          </p:cNvPr>
          <p:cNvSpPr>
            <a:spLocks noGrp="1"/>
          </p:cNvSpPr>
          <p:nvPr>
            <p:ph type="subTitle" idx="1"/>
          </p:nvPr>
        </p:nvSpPr>
        <p:spPr>
          <a:xfrm>
            <a:off x="680322" y="4394039"/>
            <a:ext cx="8144134" cy="2157763"/>
          </a:xfrm>
        </p:spPr>
        <p:txBody>
          <a:bodyPr>
            <a:normAutofit/>
          </a:bodyPr>
          <a:lstStyle/>
          <a:p>
            <a:r>
              <a:rPr lang="cs-CZ" dirty="0"/>
              <a:t>Jan Neckář</a:t>
            </a:r>
          </a:p>
          <a:p>
            <a:r>
              <a:rPr lang="cs-CZ" dirty="0"/>
              <a:t>15. 11. 2022</a:t>
            </a:r>
          </a:p>
          <a:p>
            <a:r>
              <a:rPr lang="cs-CZ" dirty="0"/>
              <a:t>BVV09Zk Finanční správa</a:t>
            </a:r>
          </a:p>
          <a:p>
            <a:endParaRPr lang="cs-CZ" dirty="0"/>
          </a:p>
          <a:p>
            <a:r>
              <a:rPr lang="cs-CZ" sz="1100" dirty="0"/>
              <a:t>Za využití části prezentace prof. Radima Boháče, Ph.D. „Dotační </a:t>
            </a:r>
            <a:r>
              <a:rPr lang="cs-CZ" sz="1100"/>
              <a:t>právo“</a:t>
            </a:r>
          </a:p>
          <a:p>
            <a:r>
              <a:rPr lang="cs-CZ" sz="1100"/>
              <a:t>zdroj</a:t>
            </a:r>
            <a:r>
              <a:rPr lang="cs-CZ" sz="1100" dirty="0"/>
              <a:t>: http://www.radimbohac.cz/userFiles/letni-semestr-2022/seminar-fpi/10-dotacni-pravo-27-4-2022.pptx</a:t>
            </a:r>
          </a:p>
        </p:txBody>
      </p:sp>
    </p:spTree>
    <p:extLst>
      <p:ext uri="{BB962C8B-B14F-4D97-AF65-F5344CB8AC3E}">
        <p14:creationId xmlns:p14="http://schemas.microsoft.com/office/powerpoint/2010/main" val="1715314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D1CB85-2F02-4F74-A19C-A30A64AE2019}"/>
              </a:ext>
            </a:extLst>
          </p:cNvPr>
          <p:cNvSpPr>
            <a:spLocks noGrp="1"/>
          </p:cNvSpPr>
          <p:nvPr>
            <p:ph type="title"/>
          </p:nvPr>
        </p:nvSpPr>
        <p:spPr/>
        <p:txBody>
          <a:bodyPr/>
          <a:lstStyle/>
          <a:p>
            <a:r>
              <a:rPr lang="cs-CZ" dirty="0"/>
              <a:t>Dělení dotací</a:t>
            </a:r>
          </a:p>
        </p:txBody>
      </p:sp>
      <p:sp>
        <p:nvSpPr>
          <p:cNvPr id="3" name="Zástupný obsah 2">
            <a:extLst>
              <a:ext uri="{FF2B5EF4-FFF2-40B4-BE49-F238E27FC236}">
                <a16:creationId xmlns:a16="http://schemas.microsoft.com/office/drawing/2014/main" id="{FB95D792-004B-4CBC-93F8-EEBE808B60C0}"/>
              </a:ext>
            </a:extLst>
          </p:cNvPr>
          <p:cNvSpPr>
            <a:spLocks noGrp="1"/>
          </p:cNvSpPr>
          <p:nvPr>
            <p:ph idx="1"/>
          </p:nvPr>
        </p:nvSpPr>
        <p:spPr/>
        <p:txBody>
          <a:bodyPr>
            <a:normAutofit lnSpcReduction="10000"/>
          </a:bodyPr>
          <a:lstStyle/>
          <a:p>
            <a:r>
              <a:rPr lang="cs-CZ" dirty="0"/>
              <a:t>Dle veřejného rozpočtu, z nichž plynou</a:t>
            </a:r>
          </a:p>
          <a:p>
            <a:pPr lvl="1"/>
            <a:r>
              <a:rPr lang="cs-CZ" dirty="0"/>
              <a:t>prostředky EU</a:t>
            </a:r>
          </a:p>
          <a:p>
            <a:pPr lvl="1"/>
            <a:r>
              <a:rPr lang="cs-CZ" dirty="0"/>
              <a:t>státní rozpočet (včetně státních fondů)</a:t>
            </a:r>
          </a:p>
          <a:p>
            <a:pPr lvl="1"/>
            <a:r>
              <a:rPr lang="cs-CZ" dirty="0"/>
              <a:t>územně samosprávné celky (kraje, obce)</a:t>
            </a:r>
          </a:p>
          <a:p>
            <a:pPr lvl="1"/>
            <a:r>
              <a:rPr lang="cs-CZ" dirty="0"/>
              <a:t>jiné veřejné prostředky</a:t>
            </a:r>
          </a:p>
          <a:p>
            <a:endParaRPr lang="cs-CZ" dirty="0"/>
          </a:p>
          <a:p>
            <a:r>
              <a:rPr lang="cs-CZ" dirty="0"/>
              <a:t>Dle subjektu poskytujícího dotaci</a:t>
            </a:r>
          </a:p>
          <a:p>
            <a:pPr lvl="1"/>
            <a:r>
              <a:rPr lang="cs-CZ" dirty="0"/>
              <a:t>státní dotace (ústřední orgány státní správy, státní fondy…)</a:t>
            </a:r>
          </a:p>
          <a:p>
            <a:pPr lvl="1"/>
            <a:r>
              <a:rPr lang="cs-CZ" dirty="0"/>
              <a:t>municipality (kraje, obce)</a:t>
            </a:r>
          </a:p>
          <a:p>
            <a:pPr lvl="1"/>
            <a:r>
              <a:rPr lang="cs-CZ" dirty="0"/>
              <a:t>soukromoprávní subjekty (za specifických situací)</a:t>
            </a:r>
          </a:p>
        </p:txBody>
      </p:sp>
    </p:spTree>
    <p:extLst>
      <p:ext uri="{BB962C8B-B14F-4D97-AF65-F5344CB8AC3E}">
        <p14:creationId xmlns:p14="http://schemas.microsoft.com/office/powerpoint/2010/main" val="2964266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A87A2C-37EB-48E4-9885-E940C854A867}"/>
              </a:ext>
            </a:extLst>
          </p:cNvPr>
          <p:cNvSpPr>
            <a:spLocks noGrp="1"/>
          </p:cNvSpPr>
          <p:nvPr>
            <p:ph type="title"/>
          </p:nvPr>
        </p:nvSpPr>
        <p:spPr/>
        <p:txBody>
          <a:bodyPr/>
          <a:lstStyle/>
          <a:p>
            <a:r>
              <a:rPr lang="cs-CZ" dirty="0"/>
              <a:t>Dotace v ČR</a:t>
            </a:r>
          </a:p>
        </p:txBody>
      </p:sp>
      <p:sp>
        <p:nvSpPr>
          <p:cNvPr id="3" name="Zástupný obsah 2">
            <a:extLst>
              <a:ext uri="{FF2B5EF4-FFF2-40B4-BE49-F238E27FC236}">
                <a16:creationId xmlns:a16="http://schemas.microsoft.com/office/drawing/2014/main" id="{D1EFC0EB-9E4E-4522-93E3-35DEB379B7BA}"/>
              </a:ext>
            </a:extLst>
          </p:cNvPr>
          <p:cNvSpPr>
            <a:spLocks noGrp="1"/>
          </p:cNvSpPr>
          <p:nvPr>
            <p:ph idx="1"/>
          </p:nvPr>
        </p:nvSpPr>
        <p:spPr/>
        <p:txBody>
          <a:bodyPr/>
          <a:lstStyle/>
          <a:p>
            <a:endParaRPr lang="cs-CZ" dirty="0"/>
          </a:p>
          <a:p>
            <a:r>
              <a:rPr lang="cs-CZ" dirty="0"/>
              <a:t>Dotace schválené rozpočtovým zákonem</a:t>
            </a:r>
          </a:p>
          <a:p>
            <a:r>
              <a:rPr lang="cs-CZ" dirty="0"/>
              <a:t>Dotace z kapitoly Všeobecná pokladní správa</a:t>
            </a:r>
          </a:p>
          <a:p>
            <a:r>
              <a:rPr lang="cs-CZ" dirty="0"/>
              <a:t>Dotace realizované převodem z resortních kapitol státního rozpočtu</a:t>
            </a:r>
          </a:p>
          <a:p>
            <a:r>
              <a:rPr lang="cs-CZ" dirty="0"/>
              <a:t>Dotace ze státních účelových fondů</a:t>
            </a:r>
          </a:p>
          <a:p>
            <a:r>
              <a:rPr lang="cs-CZ" dirty="0"/>
              <a:t>Dotace z fondů EU</a:t>
            </a:r>
          </a:p>
          <a:p>
            <a:r>
              <a:rPr lang="cs-CZ" dirty="0"/>
              <a:t>Dotace z rozpočtů municipalit</a:t>
            </a:r>
          </a:p>
        </p:txBody>
      </p:sp>
    </p:spTree>
    <p:extLst>
      <p:ext uri="{BB962C8B-B14F-4D97-AF65-F5344CB8AC3E}">
        <p14:creationId xmlns:p14="http://schemas.microsoft.com/office/powerpoint/2010/main" val="3110097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B9E997-FE30-405B-AEEB-1E92FB7DED13}"/>
              </a:ext>
            </a:extLst>
          </p:cNvPr>
          <p:cNvSpPr>
            <a:spLocks noGrp="1"/>
          </p:cNvSpPr>
          <p:nvPr>
            <p:ph type="title"/>
          </p:nvPr>
        </p:nvSpPr>
        <p:spPr/>
        <p:txBody>
          <a:bodyPr/>
          <a:lstStyle/>
          <a:p>
            <a:r>
              <a:rPr lang="cs-CZ" dirty="0"/>
              <a:t>Dotace schválené rozpočtovým zákonem</a:t>
            </a:r>
          </a:p>
        </p:txBody>
      </p:sp>
      <p:sp>
        <p:nvSpPr>
          <p:cNvPr id="3" name="Zástupný obsah 2">
            <a:extLst>
              <a:ext uri="{FF2B5EF4-FFF2-40B4-BE49-F238E27FC236}">
                <a16:creationId xmlns:a16="http://schemas.microsoft.com/office/drawing/2014/main" id="{3E330B02-C3D2-4B1E-A39E-AF59FAC90043}"/>
              </a:ext>
            </a:extLst>
          </p:cNvPr>
          <p:cNvSpPr>
            <a:spLocks noGrp="1"/>
          </p:cNvSpPr>
          <p:nvPr>
            <p:ph idx="1"/>
          </p:nvPr>
        </p:nvSpPr>
        <p:spPr/>
        <p:txBody>
          <a:bodyPr/>
          <a:lstStyle/>
          <a:p>
            <a:endParaRPr lang="cs-CZ" dirty="0"/>
          </a:p>
          <a:p>
            <a:r>
              <a:rPr lang="cs-CZ" dirty="0"/>
              <a:t>Státní rozpočet</a:t>
            </a:r>
          </a:p>
          <a:p>
            <a:endParaRPr lang="cs-CZ" dirty="0"/>
          </a:p>
          <a:p>
            <a:r>
              <a:rPr lang="cs-CZ" dirty="0"/>
              <a:t>Přímý účel</a:t>
            </a:r>
          </a:p>
          <a:p>
            <a:endParaRPr lang="cs-CZ" dirty="0"/>
          </a:p>
          <a:p>
            <a:r>
              <a:rPr lang="cs-CZ" dirty="0"/>
              <a:t>„porcování medvěda“ při schvalování státního rozpočtu</a:t>
            </a:r>
          </a:p>
        </p:txBody>
      </p:sp>
    </p:spTree>
    <p:extLst>
      <p:ext uri="{BB962C8B-B14F-4D97-AF65-F5344CB8AC3E}">
        <p14:creationId xmlns:p14="http://schemas.microsoft.com/office/powerpoint/2010/main" val="3614368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5017B8-1D15-4DB4-BC0B-F4744CB1147F}"/>
              </a:ext>
            </a:extLst>
          </p:cNvPr>
          <p:cNvSpPr>
            <a:spLocks noGrp="1"/>
          </p:cNvSpPr>
          <p:nvPr>
            <p:ph type="title"/>
          </p:nvPr>
        </p:nvSpPr>
        <p:spPr/>
        <p:txBody>
          <a:bodyPr/>
          <a:lstStyle/>
          <a:p>
            <a:r>
              <a:rPr lang="cs-CZ" dirty="0"/>
              <a:t>Dotace z kapitoly Všeobecná pokladní správa</a:t>
            </a:r>
          </a:p>
        </p:txBody>
      </p:sp>
      <p:sp>
        <p:nvSpPr>
          <p:cNvPr id="3" name="Zástupný obsah 2">
            <a:extLst>
              <a:ext uri="{FF2B5EF4-FFF2-40B4-BE49-F238E27FC236}">
                <a16:creationId xmlns:a16="http://schemas.microsoft.com/office/drawing/2014/main" id="{ADB14F5C-C08C-440B-804C-75CBACF07030}"/>
              </a:ext>
            </a:extLst>
          </p:cNvPr>
          <p:cNvSpPr>
            <a:spLocks noGrp="1"/>
          </p:cNvSpPr>
          <p:nvPr>
            <p:ph idx="1"/>
          </p:nvPr>
        </p:nvSpPr>
        <p:spPr/>
        <p:txBody>
          <a:bodyPr>
            <a:normAutofit/>
          </a:bodyPr>
          <a:lstStyle/>
          <a:p>
            <a:r>
              <a:rPr lang="cs-CZ" dirty="0"/>
              <a:t>charakter mimořádných dotací</a:t>
            </a:r>
          </a:p>
          <a:p>
            <a:pPr lvl="1"/>
            <a:r>
              <a:rPr lang="cs-CZ" dirty="0"/>
              <a:t>účelové dotace (pozemkové úpravy</a:t>
            </a:r>
            <a:r>
              <a:rPr lang="cs-CZ"/>
              <a:t>, tzv. </a:t>
            </a:r>
            <a:r>
              <a:rPr lang="cs-CZ" dirty="0"/>
              <a:t>protiradonová opatření, dokončení komplexní bytové výstavby, záchrana památkových rezervací, oblast požární ochrany)</a:t>
            </a:r>
          </a:p>
          <a:p>
            <a:pPr lvl="1"/>
            <a:r>
              <a:rPr lang="cs-CZ" dirty="0"/>
              <a:t>ekologické dotace</a:t>
            </a:r>
          </a:p>
        </p:txBody>
      </p:sp>
    </p:spTree>
    <p:extLst>
      <p:ext uri="{BB962C8B-B14F-4D97-AF65-F5344CB8AC3E}">
        <p14:creationId xmlns:p14="http://schemas.microsoft.com/office/powerpoint/2010/main" val="1092831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87DA75-16E5-4B9F-A2B5-3D8CEA67E63A}"/>
              </a:ext>
            </a:extLst>
          </p:cNvPr>
          <p:cNvSpPr>
            <a:spLocks noGrp="1"/>
          </p:cNvSpPr>
          <p:nvPr>
            <p:ph type="title"/>
          </p:nvPr>
        </p:nvSpPr>
        <p:spPr/>
        <p:txBody>
          <a:bodyPr>
            <a:normAutofit/>
          </a:bodyPr>
          <a:lstStyle/>
          <a:p>
            <a:r>
              <a:rPr lang="cs-CZ" dirty="0"/>
              <a:t>Dotace realizované převodem z resortních kapitol státního rozpočtu</a:t>
            </a:r>
          </a:p>
        </p:txBody>
      </p:sp>
      <p:sp>
        <p:nvSpPr>
          <p:cNvPr id="3" name="Zástupný obsah 2">
            <a:extLst>
              <a:ext uri="{FF2B5EF4-FFF2-40B4-BE49-F238E27FC236}">
                <a16:creationId xmlns:a16="http://schemas.microsoft.com/office/drawing/2014/main" id="{79FB7FA8-3DB1-4A95-A214-A69E93A8D0DB}"/>
              </a:ext>
            </a:extLst>
          </p:cNvPr>
          <p:cNvSpPr>
            <a:spLocks noGrp="1"/>
          </p:cNvSpPr>
          <p:nvPr>
            <p:ph idx="1"/>
          </p:nvPr>
        </p:nvSpPr>
        <p:spPr/>
        <p:txBody>
          <a:bodyPr/>
          <a:lstStyle/>
          <a:p>
            <a:endParaRPr lang="cs-CZ" dirty="0"/>
          </a:p>
          <a:p>
            <a:r>
              <a:rPr lang="cs-CZ" dirty="0"/>
              <a:t>Dotace organizacím převedené z ministerstev v rámci příslušných kapitol státního rozpočtu</a:t>
            </a:r>
          </a:p>
          <a:p>
            <a:endParaRPr lang="cs-CZ" dirty="0"/>
          </a:p>
          <a:p>
            <a:r>
              <a:rPr lang="cs-CZ" dirty="0"/>
              <a:t>Příspěvkové organizace, státní podniky, jiné subjekty</a:t>
            </a:r>
          </a:p>
        </p:txBody>
      </p:sp>
    </p:spTree>
    <p:extLst>
      <p:ext uri="{BB962C8B-B14F-4D97-AF65-F5344CB8AC3E}">
        <p14:creationId xmlns:p14="http://schemas.microsoft.com/office/powerpoint/2010/main" val="2753570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E5F37C-6B47-4AFE-B9FC-CC0CC7C482A8}"/>
              </a:ext>
            </a:extLst>
          </p:cNvPr>
          <p:cNvSpPr>
            <a:spLocks noGrp="1"/>
          </p:cNvSpPr>
          <p:nvPr>
            <p:ph type="title"/>
          </p:nvPr>
        </p:nvSpPr>
        <p:spPr/>
        <p:txBody>
          <a:bodyPr/>
          <a:lstStyle/>
          <a:p>
            <a:r>
              <a:rPr lang="cs-CZ" dirty="0"/>
              <a:t>Dotace ze státních účelových fondů</a:t>
            </a:r>
          </a:p>
        </p:txBody>
      </p:sp>
      <p:sp>
        <p:nvSpPr>
          <p:cNvPr id="3" name="Zástupný obsah 2">
            <a:extLst>
              <a:ext uri="{FF2B5EF4-FFF2-40B4-BE49-F238E27FC236}">
                <a16:creationId xmlns:a16="http://schemas.microsoft.com/office/drawing/2014/main" id="{F28993AC-1FE2-4CD7-B511-5096C4F423E3}"/>
              </a:ext>
            </a:extLst>
          </p:cNvPr>
          <p:cNvSpPr>
            <a:spLocks noGrp="1"/>
          </p:cNvSpPr>
          <p:nvPr>
            <p:ph idx="1"/>
          </p:nvPr>
        </p:nvSpPr>
        <p:spPr/>
        <p:txBody>
          <a:bodyPr/>
          <a:lstStyle/>
          <a:p>
            <a:endParaRPr lang="cs-CZ" dirty="0"/>
          </a:p>
          <a:p>
            <a:r>
              <a:rPr lang="cs-CZ" dirty="0"/>
              <a:t>Státní fond dopravní infrastruktury</a:t>
            </a:r>
          </a:p>
          <a:p>
            <a:r>
              <a:rPr lang="cs-CZ" dirty="0"/>
              <a:t>Státní fond kultury České republiky</a:t>
            </a:r>
          </a:p>
          <a:p>
            <a:r>
              <a:rPr lang="cs-CZ" dirty="0"/>
              <a:t>Státní fond podpory investic</a:t>
            </a:r>
          </a:p>
          <a:p>
            <a:r>
              <a:rPr lang="cs-CZ" dirty="0"/>
              <a:t>Státní fond životního prostředí České republiky</a:t>
            </a:r>
          </a:p>
          <a:p>
            <a:r>
              <a:rPr lang="cs-CZ" dirty="0"/>
              <a:t>Státní pozemkový úřad</a:t>
            </a:r>
          </a:p>
          <a:p>
            <a:r>
              <a:rPr lang="cs-CZ" dirty="0"/>
              <a:t>Státní zemědělský intervenční fond</a:t>
            </a:r>
          </a:p>
          <a:p>
            <a:endParaRPr lang="cs-CZ" dirty="0"/>
          </a:p>
        </p:txBody>
      </p:sp>
    </p:spTree>
    <p:extLst>
      <p:ext uri="{BB962C8B-B14F-4D97-AF65-F5344CB8AC3E}">
        <p14:creationId xmlns:p14="http://schemas.microsoft.com/office/powerpoint/2010/main" val="3255314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E5F37C-6B47-4AFE-B9FC-CC0CC7C482A8}"/>
              </a:ext>
            </a:extLst>
          </p:cNvPr>
          <p:cNvSpPr>
            <a:spLocks noGrp="1"/>
          </p:cNvSpPr>
          <p:nvPr>
            <p:ph type="title"/>
          </p:nvPr>
        </p:nvSpPr>
        <p:spPr/>
        <p:txBody>
          <a:bodyPr/>
          <a:lstStyle/>
          <a:p>
            <a:r>
              <a:rPr lang="cs-CZ" dirty="0"/>
              <a:t>Dotace ze státních účelových fondů</a:t>
            </a:r>
          </a:p>
        </p:txBody>
      </p:sp>
      <p:sp>
        <p:nvSpPr>
          <p:cNvPr id="3" name="Zástupný obsah 2">
            <a:extLst>
              <a:ext uri="{FF2B5EF4-FFF2-40B4-BE49-F238E27FC236}">
                <a16:creationId xmlns:a16="http://schemas.microsoft.com/office/drawing/2014/main" id="{F28993AC-1FE2-4CD7-B511-5096C4F423E3}"/>
              </a:ext>
            </a:extLst>
          </p:cNvPr>
          <p:cNvSpPr>
            <a:spLocks noGrp="1"/>
          </p:cNvSpPr>
          <p:nvPr>
            <p:ph idx="1"/>
          </p:nvPr>
        </p:nvSpPr>
        <p:spPr/>
        <p:txBody>
          <a:bodyPr/>
          <a:lstStyle/>
          <a:p>
            <a:endParaRPr lang="cs-CZ" dirty="0"/>
          </a:p>
          <a:p>
            <a:r>
              <a:rPr lang="cs-CZ" dirty="0"/>
              <a:t>Státní fond dopravní infrastruktury</a:t>
            </a:r>
          </a:p>
          <a:p>
            <a:pPr lvl="1"/>
            <a:r>
              <a:rPr lang="cs-CZ" dirty="0"/>
              <a:t>zřízen zákonem č. 104/2000 Sb., o Státním fondu dopravní infrastruktury, </a:t>
            </a:r>
          </a:p>
          <a:p>
            <a:pPr lvl="1"/>
            <a:r>
              <a:rPr lang="cs-CZ" dirty="0"/>
              <a:t>účelem Fondu je financování výstavby, modernizace, oprav a údržby silnic a dálnic, celostátních a regionálních drah a dopravně významných vnitrozemských vodních cest v rozsahu stanoveném citovaným zákonem</a:t>
            </a:r>
          </a:p>
          <a:p>
            <a:pPr lvl="1"/>
            <a:r>
              <a:rPr lang="cs-CZ" dirty="0"/>
              <a:t>v souladu se svým účelem vykonává činnosti Zprostředkujícího subjektu OP Doprava</a:t>
            </a:r>
          </a:p>
          <a:p>
            <a:pPr lvl="1"/>
            <a:r>
              <a:rPr lang="cs-CZ" dirty="0"/>
              <a:t>je služebním úřadem</a:t>
            </a:r>
          </a:p>
        </p:txBody>
      </p:sp>
    </p:spTree>
    <p:extLst>
      <p:ext uri="{BB962C8B-B14F-4D97-AF65-F5344CB8AC3E}">
        <p14:creationId xmlns:p14="http://schemas.microsoft.com/office/powerpoint/2010/main" val="300778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E5F37C-6B47-4AFE-B9FC-CC0CC7C482A8}"/>
              </a:ext>
            </a:extLst>
          </p:cNvPr>
          <p:cNvSpPr>
            <a:spLocks noGrp="1"/>
          </p:cNvSpPr>
          <p:nvPr>
            <p:ph type="title"/>
          </p:nvPr>
        </p:nvSpPr>
        <p:spPr/>
        <p:txBody>
          <a:bodyPr/>
          <a:lstStyle/>
          <a:p>
            <a:r>
              <a:rPr lang="cs-CZ" dirty="0"/>
              <a:t>Dotace ze státních účelových fondů</a:t>
            </a:r>
          </a:p>
        </p:txBody>
      </p:sp>
      <p:sp>
        <p:nvSpPr>
          <p:cNvPr id="3" name="Zástupný obsah 2">
            <a:extLst>
              <a:ext uri="{FF2B5EF4-FFF2-40B4-BE49-F238E27FC236}">
                <a16:creationId xmlns:a16="http://schemas.microsoft.com/office/drawing/2014/main" id="{F28993AC-1FE2-4CD7-B511-5096C4F423E3}"/>
              </a:ext>
            </a:extLst>
          </p:cNvPr>
          <p:cNvSpPr>
            <a:spLocks noGrp="1"/>
          </p:cNvSpPr>
          <p:nvPr>
            <p:ph idx="1"/>
          </p:nvPr>
        </p:nvSpPr>
        <p:spPr/>
        <p:txBody>
          <a:bodyPr>
            <a:normAutofit/>
          </a:bodyPr>
          <a:lstStyle/>
          <a:p>
            <a:endParaRPr lang="cs-CZ" dirty="0"/>
          </a:p>
          <a:p>
            <a:r>
              <a:rPr lang="cs-CZ" dirty="0"/>
              <a:t>Státní fond kultury České republiky</a:t>
            </a:r>
          </a:p>
          <a:p>
            <a:pPr lvl="1"/>
            <a:r>
              <a:rPr lang="cs-CZ" dirty="0"/>
              <a:t>zákon č. 239/1992 Sb., o Státním fondu kultury České republiky</a:t>
            </a:r>
          </a:p>
          <a:p>
            <a:pPr lvl="1"/>
            <a:r>
              <a:rPr lang="cs-CZ" dirty="0"/>
              <a:t>je spravován MK ČR</a:t>
            </a:r>
          </a:p>
          <a:p>
            <a:pPr lvl="1"/>
            <a:r>
              <a:rPr lang="pl-PL" dirty="0"/>
              <a:t>podpora všech oblastí kultury mimo kinematografie</a:t>
            </a:r>
          </a:p>
        </p:txBody>
      </p:sp>
    </p:spTree>
    <p:extLst>
      <p:ext uri="{BB962C8B-B14F-4D97-AF65-F5344CB8AC3E}">
        <p14:creationId xmlns:p14="http://schemas.microsoft.com/office/powerpoint/2010/main" val="293256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E5F37C-6B47-4AFE-B9FC-CC0CC7C482A8}"/>
              </a:ext>
            </a:extLst>
          </p:cNvPr>
          <p:cNvSpPr>
            <a:spLocks noGrp="1"/>
          </p:cNvSpPr>
          <p:nvPr>
            <p:ph type="title"/>
          </p:nvPr>
        </p:nvSpPr>
        <p:spPr/>
        <p:txBody>
          <a:bodyPr/>
          <a:lstStyle/>
          <a:p>
            <a:r>
              <a:rPr lang="cs-CZ" dirty="0"/>
              <a:t>Dotace ze státních účelových fondů</a:t>
            </a:r>
          </a:p>
        </p:txBody>
      </p:sp>
      <p:sp>
        <p:nvSpPr>
          <p:cNvPr id="3" name="Zástupný obsah 2">
            <a:extLst>
              <a:ext uri="{FF2B5EF4-FFF2-40B4-BE49-F238E27FC236}">
                <a16:creationId xmlns:a16="http://schemas.microsoft.com/office/drawing/2014/main" id="{F28993AC-1FE2-4CD7-B511-5096C4F423E3}"/>
              </a:ext>
            </a:extLst>
          </p:cNvPr>
          <p:cNvSpPr>
            <a:spLocks noGrp="1"/>
          </p:cNvSpPr>
          <p:nvPr>
            <p:ph idx="1"/>
          </p:nvPr>
        </p:nvSpPr>
        <p:spPr/>
        <p:txBody>
          <a:bodyPr>
            <a:normAutofit fontScale="85000" lnSpcReduction="20000"/>
          </a:bodyPr>
          <a:lstStyle/>
          <a:p>
            <a:endParaRPr lang="cs-CZ" dirty="0"/>
          </a:p>
          <a:p>
            <a:r>
              <a:rPr lang="cs-CZ" dirty="0"/>
              <a:t>Státní fond kultury České republiky</a:t>
            </a:r>
          </a:p>
          <a:p>
            <a:pPr lvl="1"/>
            <a:r>
              <a:rPr lang="cs-CZ" dirty="0"/>
              <a:t>Prostředky Fondu lze poskytovat na konkrétní kulturní projekty, a to na:</a:t>
            </a:r>
          </a:p>
          <a:p>
            <a:pPr lvl="1"/>
            <a:r>
              <a:rPr lang="cs-CZ" dirty="0"/>
              <a:t>a) podporu vzniku, realizaci a uvádění umělecky hodnotných děl,</a:t>
            </a:r>
          </a:p>
          <a:p>
            <a:pPr lvl="1"/>
            <a:r>
              <a:rPr lang="cs-CZ" dirty="0"/>
              <a:t>b) ediční počiny v oblasti neperiodických i periodických publikací,</a:t>
            </a:r>
          </a:p>
          <a:p>
            <a:pPr lvl="1"/>
            <a:r>
              <a:rPr lang="cs-CZ" dirty="0"/>
              <a:t>c) získávání, obnovu a udržování kulturních památek a sbírkových předmětů,</a:t>
            </a:r>
          </a:p>
          <a:p>
            <a:pPr lvl="1"/>
            <a:r>
              <a:rPr lang="cs-CZ" dirty="0"/>
              <a:t>d) výstavní a přednáškovou činnost,</a:t>
            </a:r>
          </a:p>
          <a:p>
            <a:pPr lvl="1"/>
            <a:r>
              <a:rPr lang="cs-CZ" dirty="0"/>
              <a:t>e) propagaci české kultury v zahraničí,</a:t>
            </a:r>
          </a:p>
          <a:p>
            <a:pPr lvl="1"/>
            <a:r>
              <a:rPr lang="cs-CZ" dirty="0"/>
              <a:t>f) pořádání kulturních festivalů, přehlídek a obdobných kulturních akcí,</a:t>
            </a:r>
          </a:p>
          <a:p>
            <a:pPr lvl="1"/>
            <a:r>
              <a:rPr lang="cs-CZ" dirty="0"/>
              <a:t>g) podporu kulturních projektů sloužících k uchování a rozvíjení kultury národnostních menšin v České republice,</a:t>
            </a:r>
          </a:p>
          <a:p>
            <a:pPr lvl="1"/>
            <a:r>
              <a:rPr lang="cs-CZ" dirty="0"/>
              <a:t>h) podporu vysoce hodnotných neprofesionálních uměleckých aktivit,</a:t>
            </a:r>
          </a:p>
          <a:p>
            <a:pPr lvl="1"/>
            <a:r>
              <a:rPr lang="cs-CZ" dirty="0"/>
              <a:t>i) ochranu, údržbu a doplňování knihovního fondu.</a:t>
            </a:r>
          </a:p>
        </p:txBody>
      </p:sp>
    </p:spTree>
    <p:extLst>
      <p:ext uri="{BB962C8B-B14F-4D97-AF65-F5344CB8AC3E}">
        <p14:creationId xmlns:p14="http://schemas.microsoft.com/office/powerpoint/2010/main" val="4092215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E5F37C-6B47-4AFE-B9FC-CC0CC7C482A8}"/>
              </a:ext>
            </a:extLst>
          </p:cNvPr>
          <p:cNvSpPr>
            <a:spLocks noGrp="1"/>
          </p:cNvSpPr>
          <p:nvPr>
            <p:ph type="title"/>
          </p:nvPr>
        </p:nvSpPr>
        <p:spPr/>
        <p:txBody>
          <a:bodyPr/>
          <a:lstStyle/>
          <a:p>
            <a:r>
              <a:rPr lang="cs-CZ" dirty="0"/>
              <a:t>Dotace ze státních účelových fondů</a:t>
            </a:r>
          </a:p>
        </p:txBody>
      </p:sp>
      <p:sp>
        <p:nvSpPr>
          <p:cNvPr id="3" name="Zástupný obsah 2">
            <a:extLst>
              <a:ext uri="{FF2B5EF4-FFF2-40B4-BE49-F238E27FC236}">
                <a16:creationId xmlns:a16="http://schemas.microsoft.com/office/drawing/2014/main" id="{F28993AC-1FE2-4CD7-B511-5096C4F423E3}"/>
              </a:ext>
            </a:extLst>
          </p:cNvPr>
          <p:cNvSpPr>
            <a:spLocks noGrp="1"/>
          </p:cNvSpPr>
          <p:nvPr>
            <p:ph idx="1"/>
          </p:nvPr>
        </p:nvSpPr>
        <p:spPr/>
        <p:txBody>
          <a:bodyPr/>
          <a:lstStyle/>
          <a:p>
            <a:r>
              <a:rPr lang="cs-CZ" dirty="0"/>
              <a:t>Státní fond podpory investic</a:t>
            </a:r>
          </a:p>
          <a:p>
            <a:pPr lvl="1"/>
            <a:r>
              <a:rPr lang="cs-CZ" dirty="0"/>
              <a:t>zřízen zákonem č. 211/2000 Sb.</a:t>
            </a:r>
          </a:p>
          <a:p>
            <a:pPr lvl="1"/>
            <a:r>
              <a:rPr lang="cs-CZ" dirty="0"/>
              <a:t>v působnosti MMR</a:t>
            </a:r>
          </a:p>
          <a:p>
            <a:pPr lvl="1"/>
            <a:r>
              <a:rPr lang="cs-CZ" dirty="0"/>
              <a:t>Účelem SFPI a jeho veřejným posláním je </a:t>
            </a:r>
          </a:p>
          <a:p>
            <a:pPr lvl="2"/>
            <a:r>
              <a:rPr lang="cs-CZ" dirty="0"/>
              <a:t>podporovat rozvoj bydlení v České republice v souladu s Koncepcí bytové politiky do roku 2020, schválenou vládou České republiky, a </a:t>
            </a:r>
          </a:p>
          <a:p>
            <a:pPr lvl="2"/>
            <a:r>
              <a:rPr lang="cs-CZ" dirty="0"/>
              <a:t>podporovat též udržitelný rozvoj obcí, měst a regionů v souladu s veřejným zájmem. </a:t>
            </a:r>
          </a:p>
          <a:p>
            <a:pPr lvl="2"/>
            <a:r>
              <a:rPr lang="cs-CZ" dirty="0"/>
              <a:t>Koncepce bytové politiky státu je založena na předpokladu bydlení jako sdílené odpovědnosti jednotlivce s nezastupitelnou rolí státu.</a:t>
            </a:r>
          </a:p>
        </p:txBody>
      </p:sp>
    </p:spTree>
    <p:extLst>
      <p:ext uri="{BB962C8B-B14F-4D97-AF65-F5344CB8AC3E}">
        <p14:creationId xmlns:p14="http://schemas.microsoft.com/office/powerpoint/2010/main" val="390970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normAutofit fontScale="90000"/>
          </a:bodyPr>
          <a:lstStyle/>
          <a:p>
            <a:br>
              <a:rPr lang="cs-CZ" dirty="0"/>
            </a:br>
            <a:br>
              <a:rPr lang="cs-CZ" dirty="0"/>
            </a:br>
            <a:r>
              <a:rPr lang="cs-CZ" dirty="0"/>
              <a:t>Dotace v širším a užším smyslu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70063" y="2398454"/>
            <a:ext cx="10515600" cy="4175117"/>
          </a:xfrm>
        </p:spPr>
        <p:txBody>
          <a:bodyPr>
            <a:normAutofit/>
          </a:bodyPr>
          <a:lstStyle/>
          <a:p>
            <a:endParaRPr lang="cs-CZ" dirty="0"/>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2</a:t>
            </a:fld>
            <a:endParaRPr lang="cs-CZ"/>
          </a:p>
        </p:txBody>
      </p:sp>
      <p:sp>
        <p:nvSpPr>
          <p:cNvPr id="5" name="TextovéPole 4">
            <a:extLst>
              <a:ext uri="{FF2B5EF4-FFF2-40B4-BE49-F238E27FC236}">
                <a16:creationId xmlns:a16="http://schemas.microsoft.com/office/drawing/2014/main" id="{B3C04F10-DBE9-409C-9AE2-91A024E0F71F}"/>
              </a:ext>
            </a:extLst>
          </p:cNvPr>
          <p:cNvSpPr txBox="1"/>
          <p:nvPr/>
        </p:nvSpPr>
        <p:spPr>
          <a:xfrm>
            <a:off x="838200" y="2281010"/>
            <a:ext cx="10515600" cy="4175116"/>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noAutofit/>
          </a:bodyPr>
          <a:lstStyle/>
          <a:p>
            <a:pPr algn="ctr"/>
            <a:r>
              <a:rPr lang="cs-CZ" sz="3600" b="1" dirty="0">
                <a:latin typeface="Gill Sans MT" panose="020B0502020104020203" pitchFamily="34" charset="-18"/>
                <a:cs typeface="Arial" panose="020B0604020202020204" pitchFamily="34" charset="0"/>
              </a:rPr>
              <a:t>Dotace</a:t>
            </a:r>
            <a:r>
              <a:rPr lang="en-US" sz="3600" b="1" dirty="0">
                <a:latin typeface="Gill Sans MT" panose="020B0502020104020203" pitchFamily="34" charset="-18"/>
                <a:cs typeface="Arial" panose="020B0604020202020204" pitchFamily="34" charset="0"/>
              </a:rPr>
              <a:t> (</a:t>
            </a:r>
            <a:r>
              <a:rPr lang="cs-CZ" sz="3600" b="1" dirty="0">
                <a:latin typeface="Gill Sans MT" panose="020B0502020104020203" pitchFamily="34" charset="-18"/>
                <a:cs typeface="Arial" panose="020B0604020202020204" pitchFamily="34" charset="0"/>
              </a:rPr>
              <a:t>v širším smyslu</a:t>
            </a:r>
            <a:r>
              <a:rPr lang="en-US" sz="3600" b="1" dirty="0">
                <a:latin typeface="Gill Sans MT" panose="020B0502020104020203" pitchFamily="34" charset="-18"/>
                <a:cs typeface="Arial" panose="020B0604020202020204" pitchFamily="34" charset="0"/>
              </a:rPr>
              <a:t>)</a:t>
            </a:r>
          </a:p>
          <a:p>
            <a:pPr algn="ctr"/>
            <a:endParaRPr lang="en-US" sz="3600" b="1" dirty="0">
              <a:latin typeface="Gill Sans MT" panose="020B0502020104020203" pitchFamily="34" charset="-18"/>
              <a:cs typeface="Arial" panose="020B0604020202020204" pitchFamily="34" charset="0"/>
            </a:endParaRPr>
          </a:p>
          <a:p>
            <a:pPr algn="ctr"/>
            <a:endParaRPr lang="en-US" sz="3600" b="1" dirty="0">
              <a:latin typeface="Gill Sans MT" panose="020B0502020104020203" pitchFamily="34" charset="-18"/>
              <a:cs typeface="Arial" panose="020B0604020202020204" pitchFamily="34" charset="0"/>
            </a:endParaRPr>
          </a:p>
          <a:p>
            <a:pPr algn="ctr"/>
            <a:endParaRPr lang="en-US" sz="3600" b="1" dirty="0">
              <a:latin typeface="Gill Sans MT" panose="020B0502020104020203" pitchFamily="34" charset="-18"/>
              <a:cs typeface="Arial" panose="020B0604020202020204" pitchFamily="34" charset="0"/>
            </a:endParaRPr>
          </a:p>
          <a:p>
            <a:pPr algn="ctr"/>
            <a:endParaRPr lang="en-US" sz="3600" b="1" dirty="0">
              <a:latin typeface="Gill Sans MT" panose="020B0502020104020203" pitchFamily="34" charset="-18"/>
              <a:cs typeface="Arial" panose="020B0604020202020204" pitchFamily="34" charset="0"/>
            </a:endParaRPr>
          </a:p>
          <a:p>
            <a:pPr algn="ctr"/>
            <a:endParaRPr lang="en-US" sz="3600" b="1" dirty="0">
              <a:latin typeface="Gill Sans MT" panose="020B0502020104020203" pitchFamily="34" charset="-18"/>
              <a:cs typeface="Arial" panose="020B0604020202020204" pitchFamily="34" charset="0"/>
            </a:endParaRPr>
          </a:p>
          <a:p>
            <a:pPr algn="ctr"/>
            <a:endParaRPr lang="en-US" sz="3600" b="1" dirty="0">
              <a:latin typeface="Gill Sans MT" panose="020B0502020104020203" pitchFamily="34" charset="-18"/>
              <a:cs typeface="Arial" panose="020B0604020202020204" pitchFamily="34" charset="0"/>
            </a:endParaRPr>
          </a:p>
          <a:p>
            <a:pPr algn="ctr"/>
            <a:endParaRPr lang="en-US" sz="3600" b="1" dirty="0">
              <a:latin typeface="Gill Sans MT" panose="020B0502020104020203" pitchFamily="34" charset="-18"/>
              <a:cs typeface="Arial" panose="020B0604020202020204" pitchFamily="34" charset="0"/>
            </a:endParaRPr>
          </a:p>
          <a:p>
            <a:pPr algn="ctr"/>
            <a:endParaRPr lang="en-US" sz="3600" b="1" dirty="0">
              <a:latin typeface="Gill Sans MT" panose="020B0502020104020203" pitchFamily="34" charset="-18"/>
              <a:cs typeface="Arial" panose="020B0604020202020204" pitchFamily="34" charset="0"/>
            </a:endParaRPr>
          </a:p>
        </p:txBody>
      </p:sp>
      <p:sp>
        <p:nvSpPr>
          <p:cNvPr id="6" name="TextovéPole 5">
            <a:extLst>
              <a:ext uri="{FF2B5EF4-FFF2-40B4-BE49-F238E27FC236}">
                <a16:creationId xmlns:a16="http://schemas.microsoft.com/office/drawing/2014/main" id="{3126A2E2-3D95-47E7-B1A4-5087524F3DE6}"/>
              </a:ext>
            </a:extLst>
          </p:cNvPr>
          <p:cNvSpPr txBox="1"/>
          <p:nvPr/>
        </p:nvSpPr>
        <p:spPr>
          <a:xfrm>
            <a:off x="1296784" y="3110177"/>
            <a:ext cx="3125585" cy="3121909"/>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cs-CZ" sz="2800" b="1" dirty="0">
                <a:latin typeface="Gill Sans MT" panose="020B0502020104020203" pitchFamily="34" charset="-18"/>
                <a:cs typeface="Arial" panose="020B0604020202020204" pitchFamily="34" charset="0"/>
              </a:rPr>
              <a:t>Dotace </a:t>
            </a:r>
            <a:r>
              <a:rPr lang="en-US" sz="2800" b="1" dirty="0">
                <a:latin typeface="Gill Sans MT" panose="020B0502020104020203" pitchFamily="34" charset="-18"/>
                <a:cs typeface="Arial" panose="020B0604020202020204" pitchFamily="34" charset="0"/>
              </a:rPr>
              <a:t>(</a:t>
            </a:r>
            <a:r>
              <a:rPr lang="cs-CZ" sz="2800" b="1" dirty="0">
                <a:latin typeface="Gill Sans MT" panose="020B0502020104020203" pitchFamily="34" charset="-18"/>
                <a:cs typeface="Arial" panose="020B0604020202020204" pitchFamily="34" charset="0"/>
              </a:rPr>
              <a:t>v užším smyslu</a:t>
            </a:r>
            <a:r>
              <a:rPr lang="en-US" sz="2800" b="1" dirty="0">
                <a:latin typeface="Gill Sans MT" panose="020B0502020104020203" pitchFamily="34" charset="-18"/>
                <a:cs typeface="Arial" panose="020B0604020202020204" pitchFamily="34" charset="0"/>
              </a:rPr>
              <a:t>)</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dotace podle RP</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dotace podle RPÚR</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dotace ze státních fondů</a:t>
            </a:r>
            <a:endParaRPr lang="en-US" sz="2400" dirty="0">
              <a:latin typeface="Gill Sans MT" panose="020B0502020104020203" pitchFamily="34" charset="-18"/>
              <a:cs typeface="Arial" panose="020B0604020202020204" pitchFamily="34" charset="0"/>
            </a:endParaRPr>
          </a:p>
          <a:p>
            <a:pPr algn="ctr">
              <a:buFont typeface="Arial" pitchFamily="34" charset="0"/>
              <a:buChar char="•"/>
            </a:pPr>
            <a:endParaRPr lang="en-US" sz="3600" b="1" dirty="0">
              <a:cs typeface="Arial" panose="020B0604020202020204" pitchFamily="34" charset="0"/>
            </a:endParaRPr>
          </a:p>
          <a:p>
            <a:pPr algn="ctr">
              <a:buFont typeface="Arial" pitchFamily="34" charset="0"/>
              <a:buChar char="•"/>
            </a:pPr>
            <a:endParaRPr lang="en-US" sz="3600" b="1" dirty="0">
              <a:cs typeface="Arial" panose="020B0604020202020204" pitchFamily="34" charset="0"/>
            </a:endParaRPr>
          </a:p>
        </p:txBody>
      </p:sp>
      <p:sp>
        <p:nvSpPr>
          <p:cNvPr id="7" name="TextovéPole 6">
            <a:extLst>
              <a:ext uri="{FF2B5EF4-FFF2-40B4-BE49-F238E27FC236}">
                <a16:creationId xmlns:a16="http://schemas.microsoft.com/office/drawing/2014/main" id="{71B880E1-363D-4050-AAEC-E8F21C8A243C}"/>
              </a:ext>
            </a:extLst>
          </p:cNvPr>
          <p:cNvSpPr txBox="1"/>
          <p:nvPr/>
        </p:nvSpPr>
        <p:spPr>
          <a:xfrm>
            <a:off x="4565071" y="3110177"/>
            <a:ext cx="3125585" cy="3121909"/>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cs-CZ" sz="2800" b="1" dirty="0">
                <a:latin typeface="Gill Sans MT" panose="020B0502020104020203" pitchFamily="34" charset="-18"/>
                <a:cs typeface="Arial" panose="020B0604020202020204" pitchFamily="34" charset="0"/>
              </a:rPr>
              <a:t>Návratné finanční výpomoci</a:t>
            </a:r>
            <a:endParaRPr lang="en-US" sz="2800" b="1" dirty="0">
              <a:latin typeface="Gill Sans MT" panose="020B0502020104020203" pitchFamily="34" charset="-18"/>
              <a:cs typeface="Arial" panose="020B0604020202020204" pitchFamily="34" charset="0"/>
            </a:endParaRP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NFV podle RP</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NFV podle RPÚR</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NFV ze státních fondů</a:t>
            </a:r>
            <a:endParaRPr lang="en-US" sz="2400" dirty="0">
              <a:latin typeface="Gill Sans MT" panose="020B0502020104020203" pitchFamily="34" charset="-18"/>
              <a:cs typeface="Arial" panose="020B0604020202020204" pitchFamily="34" charset="0"/>
            </a:endParaRPr>
          </a:p>
          <a:p>
            <a:pPr algn="ctr">
              <a:buFont typeface="Arial" pitchFamily="34" charset="0"/>
              <a:buChar char="•"/>
            </a:pPr>
            <a:endParaRPr lang="en-US" sz="3600" b="1" dirty="0">
              <a:cs typeface="Arial" panose="020B0604020202020204" pitchFamily="34" charset="0"/>
            </a:endParaRPr>
          </a:p>
          <a:p>
            <a:pPr algn="ctr"/>
            <a:endParaRPr lang="en-US" sz="3600" b="1" dirty="0">
              <a:cs typeface="Arial" panose="020B0604020202020204" pitchFamily="34" charset="0"/>
            </a:endParaRPr>
          </a:p>
        </p:txBody>
      </p:sp>
      <p:sp>
        <p:nvSpPr>
          <p:cNvPr id="8" name="TextovéPole 7">
            <a:extLst>
              <a:ext uri="{FF2B5EF4-FFF2-40B4-BE49-F238E27FC236}">
                <a16:creationId xmlns:a16="http://schemas.microsoft.com/office/drawing/2014/main" id="{165E44B5-206B-4923-BEC5-7F8E5AE6C007}"/>
              </a:ext>
            </a:extLst>
          </p:cNvPr>
          <p:cNvSpPr txBox="1"/>
          <p:nvPr/>
        </p:nvSpPr>
        <p:spPr>
          <a:xfrm>
            <a:off x="7833358" y="3110176"/>
            <a:ext cx="3125585" cy="3121909"/>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cs-CZ" sz="2800" b="1" dirty="0">
                <a:latin typeface="Gill Sans MT" panose="020B0502020104020203" pitchFamily="34" charset="-18"/>
                <a:cs typeface="Arial" panose="020B0604020202020204" pitchFamily="34" charset="0"/>
              </a:rPr>
              <a:t>Jiná obdobná plnění</a:t>
            </a:r>
            <a:endParaRPr lang="en-US" sz="2800" b="1" dirty="0">
              <a:latin typeface="Gill Sans MT" panose="020B0502020104020203" pitchFamily="34" charset="-18"/>
              <a:cs typeface="Arial" panose="020B0604020202020204" pitchFamily="34" charset="0"/>
            </a:endParaRP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subvence</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příspěvky</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dávky </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podpory</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důchody</a:t>
            </a:r>
            <a:endParaRPr lang="en-US" sz="2400" dirty="0">
              <a:latin typeface="Gill Sans MT" panose="020B0502020104020203" pitchFamily="34" charset="-18"/>
              <a:cs typeface="Arial" panose="020B0604020202020204" pitchFamily="34" charset="0"/>
            </a:endParaRPr>
          </a:p>
          <a:p>
            <a:pPr lvl="0">
              <a:buFont typeface="Arial" pitchFamily="34" charset="0"/>
              <a:buChar char="•"/>
            </a:pPr>
            <a:endParaRPr lang="en-US" sz="2400" b="1" dirty="0">
              <a:cs typeface="Arial" panose="020B0604020202020204" pitchFamily="34" charset="0"/>
            </a:endParaRPr>
          </a:p>
          <a:p>
            <a:pPr algn="ctr">
              <a:buFont typeface="Arial" pitchFamily="34" charset="0"/>
              <a:buChar char="•"/>
            </a:pPr>
            <a:endParaRPr lang="en-US" sz="3600" b="1" dirty="0">
              <a:cs typeface="Arial" panose="020B0604020202020204" pitchFamily="34" charset="0"/>
            </a:endParaRPr>
          </a:p>
        </p:txBody>
      </p:sp>
    </p:spTree>
    <p:extLst>
      <p:ext uri="{BB962C8B-B14F-4D97-AF65-F5344CB8AC3E}">
        <p14:creationId xmlns:p14="http://schemas.microsoft.com/office/powerpoint/2010/main" val="3593446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E5F37C-6B47-4AFE-B9FC-CC0CC7C482A8}"/>
              </a:ext>
            </a:extLst>
          </p:cNvPr>
          <p:cNvSpPr>
            <a:spLocks noGrp="1"/>
          </p:cNvSpPr>
          <p:nvPr>
            <p:ph type="title"/>
          </p:nvPr>
        </p:nvSpPr>
        <p:spPr/>
        <p:txBody>
          <a:bodyPr/>
          <a:lstStyle/>
          <a:p>
            <a:r>
              <a:rPr lang="cs-CZ" dirty="0"/>
              <a:t>Dotace ze státních účelových fondů</a:t>
            </a:r>
          </a:p>
        </p:txBody>
      </p:sp>
      <p:sp>
        <p:nvSpPr>
          <p:cNvPr id="3" name="Zástupný obsah 2">
            <a:extLst>
              <a:ext uri="{FF2B5EF4-FFF2-40B4-BE49-F238E27FC236}">
                <a16:creationId xmlns:a16="http://schemas.microsoft.com/office/drawing/2014/main" id="{F28993AC-1FE2-4CD7-B511-5096C4F423E3}"/>
              </a:ext>
            </a:extLst>
          </p:cNvPr>
          <p:cNvSpPr>
            <a:spLocks noGrp="1"/>
          </p:cNvSpPr>
          <p:nvPr>
            <p:ph idx="1"/>
          </p:nvPr>
        </p:nvSpPr>
        <p:spPr/>
        <p:txBody>
          <a:bodyPr/>
          <a:lstStyle/>
          <a:p>
            <a:r>
              <a:rPr lang="cs-CZ" dirty="0"/>
              <a:t>Státní fond životního prostředí České republiky</a:t>
            </a:r>
          </a:p>
          <a:p>
            <a:pPr lvl="1"/>
            <a:r>
              <a:rPr lang="cs-CZ" dirty="0"/>
              <a:t>Zákon č. 388/1991 Sb., o Státním fondu životního prostředí České republiky</a:t>
            </a:r>
          </a:p>
          <a:p>
            <a:pPr lvl="1"/>
            <a:r>
              <a:rPr lang="cs-CZ" dirty="0"/>
              <a:t>v působnosti MŽP ČR</a:t>
            </a:r>
          </a:p>
          <a:p>
            <a:pPr lvl="1"/>
            <a:r>
              <a:rPr lang="cs-CZ" dirty="0"/>
              <a:t>přispívá na projekty zlepšující životní prostředí v České republice</a:t>
            </a:r>
          </a:p>
          <a:p>
            <a:pPr lvl="1"/>
            <a:r>
              <a:rPr lang="cs-CZ" dirty="0"/>
              <a:t>od 1. 1. 2019 Fond zajišťuje správu poplatku za odběr podzemní vody a poplatku za vypouštění odpadních vod do vod povrchových</a:t>
            </a:r>
          </a:p>
        </p:txBody>
      </p:sp>
    </p:spTree>
    <p:extLst>
      <p:ext uri="{BB962C8B-B14F-4D97-AF65-F5344CB8AC3E}">
        <p14:creationId xmlns:p14="http://schemas.microsoft.com/office/powerpoint/2010/main" val="1752445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E5F37C-6B47-4AFE-B9FC-CC0CC7C482A8}"/>
              </a:ext>
            </a:extLst>
          </p:cNvPr>
          <p:cNvSpPr>
            <a:spLocks noGrp="1"/>
          </p:cNvSpPr>
          <p:nvPr>
            <p:ph type="title"/>
          </p:nvPr>
        </p:nvSpPr>
        <p:spPr/>
        <p:txBody>
          <a:bodyPr/>
          <a:lstStyle/>
          <a:p>
            <a:r>
              <a:rPr lang="cs-CZ" dirty="0"/>
              <a:t>Dotace ze státních účelových fondů</a:t>
            </a:r>
          </a:p>
        </p:txBody>
      </p:sp>
      <p:sp>
        <p:nvSpPr>
          <p:cNvPr id="3" name="Zástupný obsah 2">
            <a:extLst>
              <a:ext uri="{FF2B5EF4-FFF2-40B4-BE49-F238E27FC236}">
                <a16:creationId xmlns:a16="http://schemas.microsoft.com/office/drawing/2014/main" id="{F28993AC-1FE2-4CD7-B511-5096C4F423E3}"/>
              </a:ext>
            </a:extLst>
          </p:cNvPr>
          <p:cNvSpPr>
            <a:spLocks noGrp="1"/>
          </p:cNvSpPr>
          <p:nvPr>
            <p:ph idx="1"/>
          </p:nvPr>
        </p:nvSpPr>
        <p:spPr/>
        <p:txBody>
          <a:bodyPr>
            <a:normAutofit fontScale="92500" lnSpcReduction="10000"/>
          </a:bodyPr>
          <a:lstStyle/>
          <a:p>
            <a:r>
              <a:rPr lang="cs-CZ" dirty="0"/>
              <a:t>Státní pozemkový úřad</a:t>
            </a:r>
          </a:p>
          <a:p>
            <a:pPr lvl="1"/>
            <a:r>
              <a:rPr lang="cs-CZ" dirty="0"/>
              <a:t>zákon č. 503/2012 Sb., o Státním pozemkovém úřadu</a:t>
            </a:r>
          </a:p>
          <a:p>
            <a:pPr lvl="1"/>
            <a:r>
              <a:rPr lang="cs-CZ" dirty="0"/>
              <a:t>navazuje na Pozemkový fond ČR</a:t>
            </a:r>
          </a:p>
          <a:p>
            <a:pPr lvl="1"/>
            <a:r>
              <a:rPr lang="cs-CZ" dirty="0"/>
              <a:t>Hlavní činnosti: </a:t>
            </a:r>
          </a:p>
          <a:p>
            <a:pPr marL="457200" lvl="1" indent="0">
              <a:buNone/>
            </a:pPr>
            <a:r>
              <a:rPr lang="cs-CZ" dirty="0"/>
              <a:t>- pomocí směny či koupě vytváří a spravuje nejen zákonnou rezervu státní půdy (50 000 ha) ale i rezervu pro rozvojové programy státu</a:t>
            </a:r>
          </a:p>
          <a:p>
            <a:pPr marL="457200" lvl="1" indent="0">
              <a:buNone/>
            </a:pPr>
            <a:r>
              <a:rPr lang="cs-CZ" dirty="0"/>
              <a:t>- realizuje převody a směny zemědělských pozemků</a:t>
            </a:r>
          </a:p>
          <a:p>
            <a:pPr marL="457200" lvl="1" indent="0">
              <a:buNone/>
            </a:pPr>
            <a:r>
              <a:rPr lang="cs-CZ" dirty="0"/>
              <a:t>- realizuje převody nemovitostí do práva hospodaření jiných složek státní správy</a:t>
            </a:r>
          </a:p>
          <a:p>
            <a:pPr marL="457200" lvl="1" indent="0">
              <a:buNone/>
            </a:pPr>
            <a:r>
              <a:rPr lang="cs-CZ" dirty="0"/>
              <a:t>- spravuje, propachtovává (pronajímá) majetek, který je ve vlastnictví státu a příslušnosti hospodařit SPÚ a uzavírá věcná břemena</a:t>
            </a:r>
          </a:p>
          <a:p>
            <a:pPr marL="457200" lvl="1" indent="0">
              <a:buNone/>
            </a:pPr>
            <a:r>
              <a:rPr lang="cs-CZ" dirty="0"/>
              <a:t>- poskytuje územně analytické podklady</a:t>
            </a:r>
          </a:p>
          <a:p>
            <a:pPr marL="457200" lvl="1" indent="0">
              <a:buNone/>
            </a:pPr>
            <a:r>
              <a:rPr lang="cs-CZ" dirty="0"/>
              <a:t>- vypořádává restituční nároky formou veřejných nabídek pozemků</a:t>
            </a:r>
          </a:p>
        </p:txBody>
      </p:sp>
    </p:spTree>
    <p:extLst>
      <p:ext uri="{BB962C8B-B14F-4D97-AF65-F5344CB8AC3E}">
        <p14:creationId xmlns:p14="http://schemas.microsoft.com/office/powerpoint/2010/main" val="2784432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E5F37C-6B47-4AFE-B9FC-CC0CC7C482A8}"/>
              </a:ext>
            </a:extLst>
          </p:cNvPr>
          <p:cNvSpPr>
            <a:spLocks noGrp="1"/>
          </p:cNvSpPr>
          <p:nvPr>
            <p:ph type="title"/>
          </p:nvPr>
        </p:nvSpPr>
        <p:spPr/>
        <p:txBody>
          <a:bodyPr/>
          <a:lstStyle/>
          <a:p>
            <a:r>
              <a:rPr lang="cs-CZ" dirty="0"/>
              <a:t>Dotace ze státních účelových fondů</a:t>
            </a:r>
          </a:p>
        </p:txBody>
      </p:sp>
      <p:sp>
        <p:nvSpPr>
          <p:cNvPr id="3" name="Zástupný obsah 2">
            <a:extLst>
              <a:ext uri="{FF2B5EF4-FFF2-40B4-BE49-F238E27FC236}">
                <a16:creationId xmlns:a16="http://schemas.microsoft.com/office/drawing/2014/main" id="{F28993AC-1FE2-4CD7-B511-5096C4F423E3}"/>
              </a:ext>
            </a:extLst>
          </p:cNvPr>
          <p:cNvSpPr>
            <a:spLocks noGrp="1"/>
          </p:cNvSpPr>
          <p:nvPr>
            <p:ph idx="1"/>
          </p:nvPr>
        </p:nvSpPr>
        <p:spPr/>
        <p:txBody>
          <a:bodyPr>
            <a:normAutofit fontScale="85000" lnSpcReduction="20000"/>
          </a:bodyPr>
          <a:lstStyle/>
          <a:p>
            <a:r>
              <a:rPr lang="cs-CZ" dirty="0"/>
              <a:t>Státní pozemkový úřad</a:t>
            </a:r>
          </a:p>
          <a:p>
            <a:pPr lvl="1"/>
            <a:r>
              <a:rPr lang="cs-CZ" dirty="0"/>
              <a:t>Hlavní činnosti (pokračování): </a:t>
            </a:r>
          </a:p>
          <a:p>
            <a:pPr marL="457200" lvl="1" indent="0">
              <a:buNone/>
            </a:pPr>
            <a:r>
              <a:rPr lang="cs-CZ" dirty="0"/>
              <a:t>- rozhoduje o pozemkových úpravách a organizuje jejich provádění včetně souvisejících činností a to tak, aby docházelo ve veřejném zájmu k funkčnímu uspořádání pozemků  včetně zabezpečení přístupnosti či vytvoření podmínek pro racionální hospodaření vlastníků půdy</a:t>
            </a:r>
          </a:p>
          <a:p>
            <a:pPr marL="457200" lvl="1" indent="0">
              <a:buNone/>
            </a:pPr>
            <a:r>
              <a:rPr lang="cs-CZ" dirty="0"/>
              <a:t>- realizuje komplexní pozemkové úpravy s důrazem na výstavbu a rekonstrukci polních cest, protierozních mezí, poldrů, biokoridorů, vodních nádrží a jiných krajinných prvků</a:t>
            </a:r>
          </a:p>
          <a:p>
            <a:pPr marL="457200" lvl="1" indent="0">
              <a:buNone/>
            </a:pPr>
            <a:r>
              <a:rPr lang="cs-CZ" dirty="0"/>
              <a:t>- je příslušný hospodařit se stavbami využívanými k vodohospodářským melioracím pozemků a souvisejícím vodním dílům ve vlastnictví státu</a:t>
            </a:r>
          </a:p>
          <a:p>
            <a:pPr marL="457200" lvl="1" indent="0">
              <a:buNone/>
            </a:pPr>
            <a:r>
              <a:rPr lang="cs-CZ" dirty="0"/>
              <a:t>- zajišťuje činnosti související s aktualizací a vedením celostátní databáze bonitovaných půdně ekologických jednotek</a:t>
            </a:r>
          </a:p>
          <a:p>
            <a:pPr marL="457200" lvl="1" indent="0">
              <a:buNone/>
            </a:pPr>
            <a:r>
              <a:rPr lang="cs-CZ" dirty="0"/>
              <a:t>- je editorem údajů o bonitovaných půdně ekologických jednotkách v základním registru územní identifikace, adres a nemovitostí</a:t>
            </a:r>
          </a:p>
          <a:p>
            <a:pPr marL="457200" lvl="1" indent="0">
              <a:buNone/>
            </a:pPr>
            <a:r>
              <a:rPr lang="cs-CZ" dirty="0"/>
              <a:t>- společně s VÚMOP je spoluautorem projektu Monitoring eroze</a:t>
            </a:r>
          </a:p>
          <a:p>
            <a:pPr lvl="1"/>
            <a:endParaRPr lang="cs-CZ" dirty="0"/>
          </a:p>
        </p:txBody>
      </p:sp>
    </p:spTree>
    <p:extLst>
      <p:ext uri="{BB962C8B-B14F-4D97-AF65-F5344CB8AC3E}">
        <p14:creationId xmlns:p14="http://schemas.microsoft.com/office/powerpoint/2010/main" val="3152240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E5F37C-6B47-4AFE-B9FC-CC0CC7C482A8}"/>
              </a:ext>
            </a:extLst>
          </p:cNvPr>
          <p:cNvSpPr>
            <a:spLocks noGrp="1"/>
          </p:cNvSpPr>
          <p:nvPr>
            <p:ph type="title"/>
          </p:nvPr>
        </p:nvSpPr>
        <p:spPr/>
        <p:txBody>
          <a:bodyPr/>
          <a:lstStyle/>
          <a:p>
            <a:r>
              <a:rPr lang="cs-CZ" dirty="0"/>
              <a:t>Dotace ze státních účelových fondů</a:t>
            </a:r>
          </a:p>
        </p:txBody>
      </p:sp>
      <p:sp>
        <p:nvSpPr>
          <p:cNvPr id="3" name="Zástupný obsah 2">
            <a:extLst>
              <a:ext uri="{FF2B5EF4-FFF2-40B4-BE49-F238E27FC236}">
                <a16:creationId xmlns:a16="http://schemas.microsoft.com/office/drawing/2014/main" id="{F28993AC-1FE2-4CD7-B511-5096C4F423E3}"/>
              </a:ext>
            </a:extLst>
          </p:cNvPr>
          <p:cNvSpPr>
            <a:spLocks noGrp="1"/>
          </p:cNvSpPr>
          <p:nvPr>
            <p:ph idx="1"/>
          </p:nvPr>
        </p:nvSpPr>
        <p:spPr/>
        <p:txBody>
          <a:bodyPr/>
          <a:lstStyle/>
          <a:p>
            <a:r>
              <a:rPr lang="cs-CZ" dirty="0"/>
              <a:t>Státní zemědělský intervenční fond</a:t>
            </a:r>
          </a:p>
          <a:p>
            <a:pPr lvl="1"/>
            <a:r>
              <a:rPr lang="cs-CZ" dirty="0"/>
              <a:t>zákon č. 256/2000 Sb., o Státním zemědělském intervenčním fondu</a:t>
            </a:r>
          </a:p>
          <a:p>
            <a:pPr lvl="1"/>
            <a:r>
              <a:rPr lang="cs-CZ" dirty="0"/>
              <a:t>akreditovaná platební agentura - zprostředkovatel finanční podpory z Evropské unie a národních zdrojů</a:t>
            </a:r>
          </a:p>
          <a:p>
            <a:pPr lvl="1"/>
            <a:r>
              <a:rPr lang="cs-CZ" dirty="0"/>
              <a:t>Dotace z EU jsou v rámci Společné zemědělské politiky poskytovány z Evropského zemědělského záručního fondu (EAGF) a Evropského zemědělského fondu pro rozvoj venkova (EAFRD) a v rámci Společné rybářské politiky z Evropského námořního a rybářského fondu (ENRF). Program rozvoje venkova (PRV), který čerpá finanční prostředky z EAFRD, nahradil Horizontální plán rozvoje venkova (HRDP) a Operační program rozvoj venkova a multifunkční zemědělství (OP RVMZ).</a:t>
            </a:r>
          </a:p>
          <a:p>
            <a:endParaRPr lang="cs-CZ" dirty="0"/>
          </a:p>
        </p:txBody>
      </p:sp>
    </p:spTree>
    <p:extLst>
      <p:ext uri="{BB962C8B-B14F-4D97-AF65-F5344CB8AC3E}">
        <p14:creationId xmlns:p14="http://schemas.microsoft.com/office/powerpoint/2010/main" val="3671934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4854FD-4A9C-4B6D-B26C-70C74B2B0DF0}"/>
              </a:ext>
            </a:extLst>
          </p:cNvPr>
          <p:cNvSpPr>
            <a:spLocks noGrp="1"/>
          </p:cNvSpPr>
          <p:nvPr>
            <p:ph type="title"/>
          </p:nvPr>
        </p:nvSpPr>
        <p:spPr/>
        <p:txBody>
          <a:bodyPr/>
          <a:lstStyle/>
          <a:p>
            <a:r>
              <a:rPr lang="cs-CZ" dirty="0"/>
              <a:t>Dotace z fondů EU</a:t>
            </a:r>
          </a:p>
        </p:txBody>
      </p:sp>
      <p:sp>
        <p:nvSpPr>
          <p:cNvPr id="3" name="Zástupný obsah 2">
            <a:extLst>
              <a:ext uri="{FF2B5EF4-FFF2-40B4-BE49-F238E27FC236}">
                <a16:creationId xmlns:a16="http://schemas.microsoft.com/office/drawing/2014/main" id="{E1DE9A9B-6258-4F6C-A2ED-D6F82C754816}"/>
              </a:ext>
            </a:extLst>
          </p:cNvPr>
          <p:cNvSpPr>
            <a:spLocks noGrp="1"/>
          </p:cNvSpPr>
          <p:nvPr>
            <p:ph idx="1"/>
          </p:nvPr>
        </p:nvSpPr>
        <p:spPr/>
        <p:txBody>
          <a:bodyPr/>
          <a:lstStyle/>
          <a:p>
            <a:r>
              <a:rPr lang="cs-CZ" dirty="0"/>
              <a:t>Fondy EU</a:t>
            </a:r>
          </a:p>
          <a:p>
            <a:pPr lvl="1"/>
            <a:r>
              <a:rPr lang="cs-CZ" dirty="0"/>
              <a:t>hlavní nástroj realizace evropské politiky soudržnosti</a:t>
            </a:r>
          </a:p>
          <a:p>
            <a:pPr lvl="1"/>
            <a:r>
              <a:rPr lang="cs-CZ" dirty="0"/>
              <a:t>jejich prostřednictvím se investují finanční prostředky určené ke snižování ekonomických a sociálních rozdílů mezi členskými státy a jejich regiony</a:t>
            </a:r>
          </a:p>
          <a:p>
            <a:pPr lvl="1"/>
            <a:r>
              <a:rPr lang="cs-CZ" dirty="0"/>
              <a:t>čerpání prostřednictvím jednotlivých operačních programů</a:t>
            </a:r>
          </a:p>
          <a:p>
            <a:pPr lvl="1"/>
            <a:r>
              <a:rPr lang="cs-CZ" dirty="0"/>
              <a:t>Mimo strukturálních a investičních fondů existuje i celá řada dalších specificky zaměřených nadnárodních fondů zřizovaných Evropskou unií.</a:t>
            </a:r>
          </a:p>
        </p:txBody>
      </p:sp>
    </p:spTree>
    <p:extLst>
      <p:ext uri="{BB962C8B-B14F-4D97-AF65-F5344CB8AC3E}">
        <p14:creationId xmlns:p14="http://schemas.microsoft.com/office/powerpoint/2010/main" val="20137773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4854FD-4A9C-4B6D-B26C-70C74B2B0DF0}"/>
              </a:ext>
            </a:extLst>
          </p:cNvPr>
          <p:cNvSpPr>
            <a:spLocks noGrp="1"/>
          </p:cNvSpPr>
          <p:nvPr>
            <p:ph type="title"/>
          </p:nvPr>
        </p:nvSpPr>
        <p:spPr/>
        <p:txBody>
          <a:bodyPr/>
          <a:lstStyle/>
          <a:p>
            <a:r>
              <a:rPr lang="cs-CZ" dirty="0"/>
              <a:t>Dotace z fondů EU</a:t>
            </a:r>
          </a:p>
        </p:txBody>
      </p:sp>
      <p:sp>
        <p:nvSpPr>
          <p:cNvPr id="3" name="Zástupný obsah 2">
            <a:extLst>
              <a:ext uri="{FF2B5EF4-FFF2-40B4-BE49-F238E27FC236}">
                <a16:creationId xmlns:a16="http://schemas.microsoft.com/office/drawing/2014/main" id="{E1DE9A9B-6258-4F6C-A2ED-D6F82C754816}"/>
              </a:ext>
            </a:extLst>
          </p:cNvPr>
          <p:cNvSpPr>
            <a:spLocks noGrp="1"/>
          </p:cNvSpPr>
          <p:nvPr>
            <p:ph idx="1"/>
          </p:nvPr>
        </p:nvSpPr>
        <p:spPr/>
        <p:txBody>
          <a:bodyPr/>
          <a:lstStyle/>
          <a:p>
            <a:r>
              <a:rPr lang="cs-CZ" dirty="0"/>
              <a:t>Fondy EU</a:t>
            </a:r>
          </a:p>
          <a:p>
            <a:pPr lvl="1"/>
            <a:r>
              <a:rPr lang="cs-CZ" dirty="0"/>
              <a:t>Evropské strukturální a investiční fondy</a:t>
            </a:r>
          </a:p>
          <a:p>
            <a:pPr lvl="1"/>
            <a:r>
              <a:rPr lang="cs-CZ" dirty="0"/>
              <a:t>Další fondy</a:t>
            </a:r>
          </a:p>
          <a:p>
            <a:pPr lvl="1"/>
            <a:endParaRPr lang="cs-CZ" dirty="0"/>
          </a:p>
          <a:p>
            <a:pPr lvl="1"/>
            <a:endParaRPr lang="cs-CZ" dirty="0"/>
          </a:p>
          <a:p>
            <a:r>
              <a:rPr lang="cs-CZ" dirty="0"/>
              <a:t>Unijní programy</a:t>
            </a:r>
          </a:p>
        </p:txBody>
      </p:sp>
    </p:spTree>
    <p:extLst>
      <p:ext uri="{BB962C8B-B14F-4D97-AF65-F5344CB8AC3E}">
        <p14:creationId xmlns:p14="http://schemas.microsoft.com/office/powerpoint/2010/main" val="2816586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CBC046-EBE1-4F14-8692-644F2FA83E81}"/>
              </a:ext>
            </a:extLst>
          </p:cNvPr>
          <p:cNvSpPr>
            <a:spLocks noGrp="1"/>
          </p:cNvSpPr>
          <p:nvPr>
            <p:ph type="title"/>
          </p:nvPr>
        </p:nvSpPr>
        <p:spPr/>
        <p:txBody>
          <a:bodyPr/>
          <a:lstStyle/>
          <a:p>
            <a:r>
              <a:rPr lang="cs-CZ" dirty="0"/>
              <a:t>Evropské strukturální a investiční fondy</a:t>
            </a:r>
          </a:p>
        </p:txBody>
      </p:sp>
      <p:sp>
        <p:nvSpPr>
          <p:cNvPr id="3" name="Zástupný obsah 2">
            <a:extLst>
              <a:ext uri="{FF2B5EF4-FFF2-40B4-BE49-F238E27FC236}">
                <a16:creationId xmlns:a16="http://schemas.microsoft.com/office/drawing/2014/main" id="{C854F122-5592-4447-A8D7-EF0E44BDBAFC}"/>
              </a:ext>
            </a:extLst>
          </p:cNvPr>
          <p:cNvSpPr>
            <a:spLocks noGrp="1"/>
          </p:cNvSpPr>
          <p:nvPr>
            <p:ph idx="1"/>
          </p:nvPr>
        </p:nvSpPr>
        <p:spPr/>
        <p:txBody>
          <a:bodyPr/>
          <a:lstStyle/>
          <a:p>
            <a:r>
              <a:rPr lang="cs-CZ" dirty="0"/>
              <a:t>Evropský fond pro regionální rozvoj (EFRR/ERDF)</a:t>
            </a:r>
          </a:p>
          <a:p>
            <a:r>
              <a:rPr lang="cs-CZ" dirty="0"/>
              <a:t>Evropský sociální fond (ESF)</a:t>
            </a:r>
          </a:p>
          <a:p>
            <a:r>
              <a:rPr lang="cs-CZ" dirty="0"/>
              <a:t>Fond soudržnosti (FS/CF)</a:t>
            </a:r>
          </a:p>
          <a:p>
            <a:r>
              <a:rPr lang="cs-CZ" dirty="0"/>
              <a:t>Evropský zemědělský fond pro rozvoj venkova (EZFRV/EAFRD)</a:t>
            </a:r>
          </a:p>
          <a:p>
            <a:r>
              <a:rPr lang="cs-CZ" dirty="0"/>
              <a:t>Evropský námořní a rybářský fond (ENRF/EMFF)</a:t>
            </a:r>
          </a:p>
        </p:txBody>
      </p:sp>
    </p:spTree>
    <p:extLst>
      <p:ext uri="{BB962C8B-B14F-4D97-AF65-F5344CB8AC3E}">
        <p14:creationId xmlns:p14="http://schemas.microsoft.com/office/powerpoint/2010/main" val="1380160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CBC046-EBE1-4F14-8692-644F2FA83E81}"/>
              </a:ext>
            </a:extLst>
          </p:cNvPr>
          <p:cNvSpPr>
            <a:spLocks noGrp="1"/>
          </p:cNvSpPr>
          <p:nvPr>
            <p:ph type="title"/>
          </p:nvPr>
        </p:nvSpPr>
        <p:spPr/>
        <p:txBody>
          <a:bodyPr/>
          <a:lstStyle/>
          <a:p>
            <a:r>
              <a:rPr lang="cs-CZ" dirty="0"/>
              <a:t>Evropské strukturální a investiční fondy</a:t>
            </a:r>
          </a:p>
        </p:txBody>
      </p:sp>
      <p:sp>
        <p:nvSpPr>
          <p:cNvPr id="3" name="Zástupný obsah 2">
            <a:extLst>
              <a:ext uri="{FF2B5EF4-FFF2-40B4-BE49-F238E27FC236}">
                <a16:creationId xmlns:a16="http://schemas.microsoft.com/office/drawing/2014/main" id="{C854F122-5592-4447-A8D7-EF0E44BDBAFC}"/>
              </a:ext>
            </a:extLst>
          </p:cNvPr>
          <p:cNvSpPr>
            <a:spLocks noGrp="1"/>
          </p:cNvSpPr>
          <p:nvPr>
            <p:ph idx="1"/>
          </p:nvPr>
        </p:nvSpPr>
        <p:spPr/>
        <p:txBody>
          <a:bodyPr/>
          <a:lstStyle/>
          <a:p>
            <a:r>
              <a:rPr lang="cs-CZ" dirty="0"/>
              <a:t>Evropský fond pro regionální rozvoj (EFRR/ERDF)</a:t>
            </a:r>
          </a:p>
          <a:p>
            <a:pPr lvl="1"/>
            <a:r>
              <a:rPr lang="cs-CZ" dirty="0"/>
              <a:t>Cílem EFRR je posílení ekonomické a sociální soudržnosti v Evropské unii vyrovnáváním rozdílů mezi jejími regiony.</a:t>
            </a:r>
          </a:p>
          <a:p>
            <a:pPr lvl="1"/>
            <a:r>
              <a:rPr lang="cs-CZ" dirty="0"/>
              <a:t>"tematická koncentrace":</a:t>
            </a:r>
          </a:p>
          <a:p>
            <a:pPr lvl="2"/>
            <a:r>
              <a:rPr lang="cs-CZ" dirty="0"/>
              <a:t>inovace a výzkum,</a:t>
            </a:r>
          </a:p>
          <a:p>
            <a:pPr lvl="2"/>
            <a:r>
              <a:rPr lang="cs-CZ" dirty="0"/>
              <a:t>digitální agenda,</a:t>
            </a:r>
          </a:p>
          <a:p>
            <a:pPr lvl="2"/>
            <a:r>
              <a:rPr lang="cs-CZ" dirty="0"/>
              <a:t>podpora malým a středním podnikům (MSP),</a:t>
            </a:r>
          </a:p>
          <a:p>
            <a:pPr lvl="2"/>
            <a:r>
              <a:rPr lang="cs-CZ" dirty="0"/>
              <a:t>nízkouhlíkové hospodářství</a:t>
            </a:r>
          </a:p>
          <a:p>
            <a:pPr lvl="1"/>
            <a:r>
              <a:rPr lang="cs-CZ" dirty="0"/>
              <a:t>Rozdělení prostředků záleží na kategorii regionu, část však vždy do nízkouhlíkového hospodářství</a:t>
            </a:r>
          </a:p>
        </p:txBody>
      </p:sp>
    </p:spTree>
    <p:extLst>
      <p:ext uri="{BB962C8B-B14F-4D97-AF65-F5344CB8AC3E}">
        <p14:creationId xmlns:p14="http://schemas.microsoft.com/office/powerpoint/2010/main" val="1372547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CBC046-EBE1-4F14-8692-644F2FA83E81}"/>
              </a:ext>
            </a:extLst>
          </p:cNvPr>
          <p:cNvSpPr>
            <a:spLocks noGrp="1"/>
          </p:cNvSpPr>
          <p:nvPr>
            <p:ph type="title"/>
          </p:nvPr>
        </p:nvSpPr>
        <p:spPr/>
        <p:txBody>
          <a:bodyPr/>
          <a:lstStyle/>
          <a:p>
            <a:r>
              <a:rPr lang="cs-CZ" dirty="0"/>
              <a:t>Evropské strukturální a investiční fondy</a:t>
            </a:r>
          </a:p>
        </p:txBody>
      </p:sp>
      <p:sp>
        <p:nvSpPr>
          <p:cNvPr id="3" name="Zástupný obsah 2">
            <a:extLst>
              <a:ext uri="{FF2B5EF4-FFF2-40B4-BE49-F238E27FC236}">
                <a16:creationId xmlns:a16="http://schemas.microsoft.com/office/drawing/2014/main" id="{C854F122-5592-4447-A8D7-EF0E44BDBAFC}"/>
              </a:ext>
            </a:extLst>
          </p:cNvPr>
          <p:cNvSpPr>
            <a:spLocks noGrp="1"/>
          </p:cNvSpPr>
          <p:nvPr>
            <p:ph idx="1"/>
          </p:nvPr>
        </p:nvSpPr>
        <p:spPr/>
        <p:txBody>
          <a:bodyPr/>
          <a:lstStyle/>
          <a:p>
            <a:r>
              <a:rPr lang="cs-CZ" dirty="0"/>
              <a:t>Evropský sociální fond (ESF)</a:t>
            </a:r>
          </a:p>
          <a:p>
            <a:pPr lvl="1"/>
            <a:r>
              <a:rPr lang="cs-CZ" dirty="0"/>
              <a:t>již od roku 1957</a:t>
            </a:r>
          </a:p>
          <a:p>
            <a:pPr lvl="1"/>
            <a:r>
              <a:rPr lang="cs-CZ" dirty="0"/>
              <a:t>podpora aktivit v oblasti zaměstnanosti a rozvoje lidských zdrojů</a:t>
            </a:r>
          </a:p>
          <a:p>
            <a:pPr lvl="1"/>
            <a:r>
              <a:rPr lang="cs-CZ" dirty="0"/>
              <a:t>neinvestiční (neinfrastrukturní) projekty (rekvalifikace nezaměstnaných, sociální programy pro osoby se zdravotním postižením atd.)</a:t>
            </a:r>
          </a:p>
          <a:p>
            <a:pPr lvl="1"/>
            <a:r>
              <a:rPr lang="cs-CZ" dirty="0"/>
              <a:t>tvorba programů pro zaměstnance</a:t>
            </a:r>
          </a:p>
          <a:p>
            <a:pPr lvl="1"/>
            <a:r>
              <a:rPr lang="cs-CZ" dirty="0"/>
              <a:t>rozvoj služeb zaměstnanosti</a:t>
            </a:r>
          </a:p>
          <a:p>
            <a:pPr lvl="1"/>
            <a:r>
              <a:rPr lang="cs-CZ" dirty="0"/>
              <a:t>rozvoj vzdělávacích programů</a:t>
            </a:r>
          </a:p>
        </p:txBody>
      </p:sp>
    </p:spTree>
    <p:extLst>
      <p:ext uri="{BB962C8B-B14F-4D97-AF65-F5344CB8AC3E}">
        <p14:creationId xmlns:p14="http://schemas.microsoft.com/office/powerpoint/2010/main" val="35707543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CBC046-EBE1-4F14-8692-644F2FA83E81}"/>
              </a:ext>
            </a:extLst>
          </p:cNvPr>
          <p:cNvSpPr>
            <a:spLocks noGrp="1"/>
          </p:cNvSpPr>
          <p:nvPr>
            <p:ph type="title"/>
          </p:nvPr>
        </p:nvSpPr>
        <p:spPr/>
        <p:txBody>
          <a:bodyPr/>
          <a:lstStyle/>
          <a:p>
            <a:r>
              <a:rPr lang="cs-CZ" dirty="0"/>
              <a:t>Evropské strukturální a investiční fondy</a:t>
            </a:r>
          </a:p>
        </p:txBody>
      </p:sp>
      <p:sp>
        <p:nvSpPr>
          <p:cNvPr id="3" name="Zástupný obsah 2">
            <a:extLst>
              <a:ext uri="{FF2B5EF4-FFF2-40B4-BE49-F238E27FC236}">
                <a16:creationId xmlns:a16="http://schemas.microsoft.com/office/drawing/2014/main" id="{C854F122-5592-4447-A8D7-EF0E44BDBAFC}"/>
              </a:ext>
            </a:extLst>
          </p:cNvPr>
          <p:cNvSpPr>
            <a:spLocks noGrp="1"/>
          </p:cNvSpPr>
          <p:nvPr>
            <p:ph idx="1"/>
          </p:nvPr>
        </p:nvSpPr>
        <p:spPr/>
        <p:txBody>
          <a:bodyPr/>
          <a:lstStyle/>
          <a:p>
            <a:r>
              <a:rPr lang="cs-CZ" dirty="0"/>
              <a:t>Fond soudržnosti (FS/CF)</a:t>
            </a:r>
          </a:p>
          <a:p>
            <a:pPr lvl="1"/>
            <a:r>
              <a:rPr lang="cs-CZ" dirty="0"/>
              <a:t>také nazývaný Kohezní fond</a:t>
            </a:r>
          </a:p>
          <a:p>
            <a:pPr lvl="1"/>
            <a:r>
              <a:rPr lang="cs-CZ" dirty="0"/>
              <a:t>vznik 1993</a:t>
            </a:r>
          </a:p>
          <a:p>
            <a:pPr lvl="1"/>
            <a:r>
              <a:rPr lang="cs-CZ" dirty="0"/>
              <a:t>podpora rozvoje chudších států, nikoliv regionů</a:t>
            </a:r>
          </a:p>
          <a:p>
            <a:pPr lvl="1"/>
            <a:r>
              <a:rPr lang="cs-CZ" dirty="0"/>
              <a:t>investiční (infrastrukturní) projekty se zaměřením na dopravní infrastrukturu většího rozsahu (např. transevropské sítě), ochranu životního prostředí a na oblast energetické účinnosti a obnovitelných zdrojů energie</a:t>
            </a:r>
          </a:p>
        </p:txBody>
      </p:sp>
    </p:spTree>
    <p:extLst>
      <p:ext uri="{BB962C8B-B14F-4D97-AF65-F5344CB8AC3E}">
        <p14:creationId xmlns:p14="http://schemas.microsoft.com/office/powerpoint/2010/main" val="3890743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134B08-C6B4-4CBC-BEF4-B1AAA6CA2F0E}"/>
              </a:ext>
            </a:extLst>
          </p:cNvPr>
          <p:cNvSpPr>
            <a:spLocks noGrp="1"/>
          </p:cNvSpPr>
          <p:nvPr>
            <p:ph type="title"/>
          </p:nvPr>
        </p:nvSpPr>
        <p:spPr/>
        <p:txBody>
          <a:bodyPr/>
          <a:lstStyle/>
          <a:p>
            <a:r>
              <a:rPr lang="cs-CZ" dirty="0"/>
              <a:t>Pojem dotace</a:t>
            </a:r>
          </a:p>
        </p:txBody>
      </p:sp>
      <p:sp>
        <p:nvSpPr>
          <p:cNvPr id="3" name="Zástupný obsah 2">
            <a:extLst>
              <a:ext uri="{FF2B5EF4-FFF2-40B4-BE49-F238E27FC236}">
                <a16:creationId xmlns:a16="http://schemas.microsoft.com/office/drawing/2014/main" id="{E2EDAA81-F835-4C5A-8830-E4DA5E947E98}"/>
              </a:ext>
            </a:extLst>
          </p:cNvPr>
          <p:cNvSpPr>
            <a:spLocks noGrp="1"/>
          </p:cNvSpPr>
          <p:nvPr>
            <p:ph idx="1"/>
          </p:nvPr>
        </p:nvSpPr>
        <p:spPr/>
        <p:txBody>
          <a:bodyPr/>
          <a:lstStyle/>
          <a:p>
            <a:r>
              <a:rPr lang="cs-CZ" dirty="0"/>
              <a:t>Dar nebo daru podobná peněžitá úhrada ze strany veřejného rozpočtu subjektu za účelem snížení ceny určitého statku poskytovaného ve „veřejném zájmu“</a:t>
            </a:r>
          </a:p>
          <a:p>
            <a:endParaRPr lang="cs-CZ" dirty="0"/>
          </a:p>
          <a:p>
            <a:r>
              <a:rPr lang="cs-CZ" dirty="0"/>
              <a:t>Někdy chápána jako opak daně</a:t>
            </a:r>
          </a:p>
          <a:p>
            <a:endParaRPr lang="cs-CZ" dirty="0"/>
          </a:p>
          <a:p>
            <a:endParaRPr lang="cs-CZ" dirty="0"/>
          </a:p>
        </p:txBody>
      </p:sp>
    </p:spTree>
    <p:extLst>
      <p:ext uri="{BB962C8B-B14F-4D97-AF65-F5344CB8AC3E}">
        <p14:creationId xmlns:p14="http://schemas.microsoft.com/office/powerpoint/2010/main" val="538013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CBC046-EBE1-4F14-8692-644F2FA83E81}"/>
              </a:ext>
            </a:extLst>
          </p:cNvPr>
          <p:cNvSpPr>
            <a:spLocks noGrp="1"/>
          </p:cNvSpPr>
          <p:nvPr>
            <p:ph type="title"/>
          </p:nvPr>
        </p:nvSpPr>
        <p:spPr/>
        <p:txBody>
          <a:bodyPr/>
          <a:lstStyle/>
          <a:p>
            <a:r>
              <a:rPr lang="cs-CZ" dirty="0"/>
              <a:t>Evropské strukturální a investiční fondy</a:t>
            </a:r>
          </a:p>
        </p:txBody>
      </p:sp>
      <p:sp>
        <p:nvSpPr>
          <p:cNvPr id="3" name="Zástupný obsah 2">
            <a:extLst>
              <a:ext uri="{FF2B5EF4-FFF2-40B4-BE49-F238E27FC236}">
                <a16:creationId xmlns:a16="http://schemas.microsoft.com/office/drawing/2014/main" id="{C854F122-5592-4447-A8D7-EF0E44BDBAFC}"/>
              </a:ext>
            </a:extLst>
          </p:cNvPr>
          <p:cNvSpPr>
            <a:spLocks noGrp="1"/>
          </p:cNvSpPr>
          <p:nvPr>
            <p:ph idx="1"/>
          </p:nvPr>
        </p:nvSpPr>
        <p:spPr/>
        <p:txBody>
          <a:bodyPr/>
          <a:lstStyle/>
          <a:p>
            <a:r>
              <a:rPr lang="cs-CZ" dirty="0"/>
              <a:t>Evropský zemědělský fond pro rozvoj venkova (EZFRV/EAFRD)</a:t>
            </a:r>
          </a:p>
          <a:p>
            <a:pPr lvl="1"/>
            <a:r>
              <a:rPr lang="cs-CZ" dirty="0"/>
              <a:t>v roce 2007 nahradil Evropský zemědělský podpůrný a záruční fond</a:t>
            </a:r>
          </a:p>
          <a:p>
            <a:pPr lvl="1"/>
            <a:r>
              <a:rPr lang="cs-CZ" dirty="0"/>
              <a:t>finanční nástroj na podporu rozvoje venkova, který spadá do společné zemědělské politiky EU</a:t>
            </a:r>
          </a:p>
          <a:p>
            <a:pPr lvl="1"/>
            <a:r>
              <a:rPr lang="cs-CZ" dirty="0"/>
              <a:t>prostředky slouží ke zvýšení konkurenceschopnosti zemědělství a lesnictví, zlepšení ŽP a krajiny, kvality života ve venkovských oblastech a diverzifikace hospodářství venkova</a:t>
            </a:r>
          </a:p>
        </p:txBody>
      </p:sp>
    </p:spTree>
    <p:extLst>
      <p:ext uri="{BB962C8B-B14F-4D97-AF65-F5344CB8AC3E}">
        <p14:creationId xmlns:p14="http://schemas.microsoft.com/office/powerpoint/2010/main" val="2323971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CBC046-EBE1-4F14-8692-644F2FA83E81}"/>
              </a:ext>
            </a:extLst>
          </p:cNvPr>
          <p:cNvSpPr>
            <a:spLocks noGrp="1"/>
          </p:cNvSpPr>
          <p:nvPr>
            <p:ph type="title"/>
          </p:nvPr>
        </p:nvSpPr>
        <p:spPr/>
        <p:txBody>
          <a:bodyPr/>
          <a:lstStyle/>
          <a:p>
            <a:r>
              <a:rPr lang="cs-CZ" dirty="0"/>
              <a:t>Evropské strukturální a investiční fondy</a:t>
            </a:r>
          </a:p>
        </p:txBody>
      </p:sp>
      <p:sp>
        <p:nvSpPr>
          <p:cNvPr id="3" name="Zástupný obsah 2">
            <a:extLst>
              <a:ext uri="{FF2B5EF4-FFF2-40B4-BE49-F238E27FC236}">
                <a16:creationId xmlns:a16="http://schemas.microsoft.com/office/drawing/2014/main" id="{C854F122-5592-4447-A8D7-EF0E44BDBAFC}"/>
              </a:ext>
            </a:extLst>
          </p:cNvPr>
          <p:cNvSpPr>
            <a:spLocks noGrp="1"/>
          </p:cNvSpPr>
          <p:nvPr>
            <p:ph idx="1"/>
          </p:nvPr>
        </p:nvSpPr>
        <p:spPr/>
        <p:txBody>
          <a:bodyPr/>
          <a:lstStyle/>
          <a:p>
            <a:r>
              <a:rPr lang="cs-CZ" dirty="0"/>
              <a:t>Evropský námořní a rybářský fond (ENRF/EMFF)</a:t>
            </a:r>
          </a:p>
          <a:p>
            <a:pPr lvl="1"/>
            <a:r>
              <a:rPr lang="cs-CZ" dirty="0"/>
              <a:t>nástroj na podporu rybolovu, který spadá do společné rybářské politiky EU</a:t>
            </a:r>
          </a:p>
          <a:p>
            <a:pPr lvl="1"/>
            <a:r>
              <a:rPr lang="cs-CZ" dirty="0"/>
              <a:t>podporuje projekty vedoucí k vyšší konkurenceschopnosti a ochraně životního prostředí</a:t>
            </a:r>
          </a:p>
          <a:p>
            <a:pPr lvl="1"/>
            <a:r>
              <a:rPr lang="cs-CZ" dirty="0"/>
              <a:t>financuje aktivity týkající se mořského a vnitrozemského rybolovu (např. odbahňování rybníků)</a:t>
            </a:r>
          </a:p>
          <a:p>
            <a:pPr lvl="1"/>
            <a:r>
              <a:rPr lang="cs-CZ" dirty="0"/>
              <a:t>investice míří také na modernizaci zpracovatelského průmyslu, modernizaci plavidel, podporu likvidace již nedostačujících plavidel, zlepšování akvakultury atd.</a:t>
            </a:r>
          </a:p>
          <a:p>
            <a:pPr lvl="1"/>
            <a:r>
              <a:rPr lang="cs-CZ" dirty="0"/>
              <a:t>nahradil pro programové období 2014 – 2020 Evropský rybářský fond</a:t>
            </a:r>
          </a:p>
        </p:txBody>
      </p:sp>
    </p:spTree>
    <p:extLst>
      <p:ext uri="{BB962C8B-B14F-4D97-AF65-F5344CB8AC3E}">
        <p14:creationId xmlns:p14="http://schemas.microsoft.com/office/powerpoint/2010/main" val="1154237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3D28D-CCEF-4F56-A00E-DE6C723CE8AB}"/>
              </a:ext>
            </a:extLst>
          </p:cNvPr>
          <p:cNvSpPr>
            <a:spLocks noGrp="1"/>
          </p:cNvSpPr>
          <p:nvPr>
            <p:ph type="title"/>
          </p:nvPr>
        </p:nvSpPr>
        <p:spPr/>
        <p:txBody>
          <a:bodyPr/>
          <a:lstStyle/>
          <a:p>
            <a:r>
              <a:rPr lang="cs-CZ" dirty="0"/>
              <a:t>Další fondy EU</a:t>
            </a:r>
          </a:p>
        </p:txBody>
      </p:sp>
      <p:sp>
        <p:nvSpPr>
          <p:cNvPr id="3" name="Zástupný obsah 2">
            <a:extLst>
              <a:ext uri="{FF2B5EF4-FFF2-40B4-BE49-F238E27FC236}">
                <a16:creationId xmlns:a16="http://schemas.microsoft.com/office/drawing/2014/main" id="{AB77BF83-2A7D-425A-87E5-1D0FEEEC02CD}"/>
              </a:ext>
            </a:extLst>
          </p:cNvPr>
          <p:cNvSpPr>
            <a:spLocks noGrp="1"/>
          </p:cNvSpPr>
          <p:nvPr>
            <p:ph idx="1"/>
          </p:nvPr>
        </p:nvSpPr>
        <p:spPr/>
        <p:txBody>
          <a:bodyPr/>
          <a:lstStyle/>
          <a:p>
            <a:r>
              <a:rPr lang="fr-FR" dirty="0"/>
              <a:t>Fond solidarity Evropské unie (EUFS)</a:t>
            </a:r>
            <a:endParaRPr lang="cs-CZ" dirty="0"/>
          </a:p>
          <a:p>
            <a:r>
              <a:rPr lang="cs-CZ" dirty="0"/>
              <a:t>Evropský fond pro přizpůsobení se globalizaci (EGF)</a:t>
            </a:r>
          </a:p>
          <a:p>
            <a:r>
              <a:rPr lang="cs-CZ" dirty="0"/>
              <a:t>Fond evropské pomoci nejchudším osobám (FEAD)</a:t>
            </a:r>
          </a:p>
          <a:p>
            <a:r>
              <a:rPr lang="cs-CZ" dirty="0"/>
              <a:t>Azylový, migrační a integrační fond (AMIF)</a:t>
            </a:r>
          </a:p>
          <a:p>
            <a:r>
              <a:rPr lang="it-IT" dirty="0"/>
              <a:t>Evropský fond pro strategické investice (EFSI)</a:t>
            </a:r>
            <a:endParaRPr lang="cs-CZ" dirty="0"/>
          </a:p>
        </p:txBody>
      </p:sp>
    </p:spTree>
    <p:extLst>
      <p:ext uri="{BB962C8B-B14F-4D97-AF65-F5344CB8AC3E}">
        <p14:creationId xmlns:p14="http://schemas.microsoft.com/office/powerpoint/2010/main" val="750347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3D28D-CCEF-4F56-A00E-DE6C723CE8AB}"/>
              </a:ext>
            </a:extLst>
          </p:cNvPr>
          <p:cNvSpPr>
            <a:spLocks noGrp="1"/>
          </p:cNvSpPr>
          <p:nvPr>
            <p:ph type="title"/>
          </p:nvPr>
        </p:nvSpPr>
        <p:spPr/>
        <p:txBody>
          <a:bodyPr/>
          <a:lstStyle/>
          <a:p>
            <a:r>
              <a:rPr lang="cs-CZ" dirty="0"/>
              <a:t>Další fondy EU</a:t>
            </a:r>
          </a:p>
        </p:txBody>
      </p:sp>
      <p:sp>
        <p:nvSpPr>
          <p:cNvPr id="3" name="Zástupný obsah 2">
            <a:extLst>
              <a:ext uri="{FF2B5EF4-FFF2-40B4-BE49-F238E27FC236}">
                <a16:creationId xmlns:a16="http://schemas.microsoft.com/office/drawing/2014/main" id="{AB77BF83-2A7D-425A-87E5-1D0FEEEC02CD}"/>
              </a:ext>
            </a:extLst>
          </p:cNvPr>
          <p:cNvSpPr>
            <a:spLocks noGrp="1"/>
          </p:cNvSpPr>
          <p:nvPr>
            <p:ph idx="1"/>
          </p:nvPr>
        </p:nvSpPr>
        <p:spPr/>
        <p:txBody>
          <a:bodyPr/>
          <a:lstStyle/>
          <a:p>
            <a:r>
              <a:rPr lang="fr-FR" dirty="0"/>
              <a:t>Fond soliarity Evropské unie (EUFS)</a:t>
            </a:r>
            <a:r>
              <a:rPr lang="cs-CZ" dirty="0"/>
              <a:t>	</a:t>
            </a:r>
          </a:p>
          <a:p>
            <a:pPr lvl="1"/>
            <a:r>
              <a:rPr lang="cs-CZ" dirty="0"/>
              <a:t>poskytuje rychlou a flexibilní finanční pomoc při velké přírodní katastrofě. </a:t>
            </a:r>
          </a:p>
          <a:p>
            <a:pPr lvl="1"/>
            <a:r>
              <a:rPr lang="cs-CZ" dirty="0"/>
              <a:t>O pomoc může zažádat členský stát, pokud jsou škody vyšší než 0,6 % jeho HDP. </a:t>
            </a:r>
          </a:p>
          <a:p>
            <a:pPr lvl="1"/>
            <a:r>
              <a:rPr lang="cs-CZ" dirty="0"/>
              <a:t>Z fondu lze poskytnout podporu také na preventivní opatření proti přírodním katastrofám.</a:t>
            </a:r>
          </a:p>
        </p:txBody>
      </p:sp>
    </p:spTree>
    <p:extLst>
      <p:ext uri="{BB962C8B-B14F-4D97-AF65-F5344CB8AC3E}">
        <p14:creationId xmlns:p14="http://schemas.microsoft.com/office/powerpoint/2010/main" val="2283685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3D28D-CCEF-4F56-A00E-DE6C723CE8AB}"/>
              </a:ext>
            </a:extLst>
          </p:cNvPr>
          <p:cNvSpPr>
            <a:spLocks noGrp="1"/>
          </p:cNvSpPr>
          <p:nvPr>
            <p:ph type="title"/>
          </p:nvPr>
        </p:nvSpPr>
        <p:spPr/>
        <p:txBody>
          <a:bodyPr/>
          <a:lstStyle/>
          <a:p>
            <a:r>
              <a:rPr lang="cs-CZ" dirty="0"/>
              <a:t>Další fondy EU</a:t>
            </a:r>
          </a:p>
        </p:txBody>
      </p:sp>
      <p:sp>
        <p:nvSpPr>
          <p:cNvPr id="3" name="Zástupný obsah 2">
            <a:extLst>
              <a:ext uri="{FF2B5EF4-FFF2-40B4-BE49-F238E27FC236}">
                <a16:creationId xmlns:a16="http://schemas.microsoft.com/office/drawing/2014/main" id="{AB77BF83-2A7D-425A-87E5-1D0FEEEC02CD}"/>
              </a:ext>
            </a:extLst>
          </p:cNvPr>
          <p:cNvSpPr>
            <a:spLocks noGrp="1"/>
          </p:cNvSpPr>
          <p:nvPr>
            <p:ph idx="1"/>
          </p:nvPr>
        </p:nvSpPr>
        <p:spPr/>
        <p:txBody>
          <a:bodyPr/>
          <a:lstStyle/>
          <a:p>
            <a:r>
              <a:rPr lang="cs-CZ" dirty="0"/>
              <a:t>Evropský fond pro přizpůsobení se globalizaci (EGF)</a:t>
            </a:r>
          </a:p>
          <a:p>
            <a:pPr lvl="1"/>
            <a:r>
              <a:rPr lang="cs-CZ" dirty="0"/>
              <a:t>financování projektů na pomoc pracovníkům propuštěným v důsledku globalizace, tj. například v případě bankrotu velkého podniku, při přemístění továrny mimo území EU nebo v případě, kdy je v určitém regionu v jednom odvětví propuštěno mnoho lidí najednou</a:t>
            </a:r>
          </a:p>
        </p:txBody>
      </p:sp>
    </p:spTree>
    <p:extLst>
      <p:ext uri="{BB962C8B-B14F-4D97-AF65-F5344CB8AC3E}">
        <p14:creationId xmlns:p14="http://schemas.microsoft.com/office/powerpoint/2010/main" val="4673016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3D28D-CCEF-4F56-A00E-DE6C723CE8AB}"/>
              </a:ext>
            </a:extLst>
          </p:cNvPr>
          <p:cNvSpPr>
            <a:spLocks noGrp="1"/>
          </p:cNvSpPr>
          <p:nvPr>
            <p:ph type="title"/>
          </p:nvPr>
        </p:nvSpPr>
        <p:spPr/>
        <p:txBody>
          <a:bodyPr/>
          <a:lstStyle/>
          <a:p>
            <a:r>
              <a:rPr lang="cs-CZ" dirty="0"/>
              <a:t>Další fondy EU</a:t>
            </a:r>
          </a:p>
        </p:txBody>
      </p:sp>
      <p:sp>
        <p:nvSpPr>
          <p:cNvPr id="3" name="Zástupný obsah 2">
            <a:extLst>
              <a:ext uri="{FF2B5EF4-FFF2-40B4-BE49-F238E27FC236}">
                <a16:creationId xmlns:a16="http://schemas.microsoft.com/office/drawing/2014/main" id="{AB77BF83-2A7D-425A-87E5-1D0FEEEC02CD}"/>
              </a:ext>
            </a:extLst>
          </p:cNvPr>
          <p:cNvSpPr>
            <a:spLocks noGrp="1"/>
          </p:cNvSpPr>
          <p:nvPr>
            <p:ph idx="1"/>
          </p:nvPr>
        </p:nvSpPr>
        <p:spPr/>
        <p:txBody>
          <a:bodyPr/>
          <a:lstStyle/>
          <a:p>
            <a:r>
              <a:rPr lang="cs-CZ" dirty="0"/>
              <a:t>Fond evropské pomoci nejchudším osobám (FEAD)</a:t>
            </a:r>
          </a:p>
          <a:p>
            <a:pPr lvl="1"/>
            <a:r>
              <a:rPr lang="cs-CZ" dirty="0"/>
              <a:t>podporuje členské státy EU při poskytování materiální pomoci nejchudším obyvatelům</a:t>
            </a:r>
          </a:p>
          <a:p>
            <a:pPr lvl="1"/>
            <a:r>
              <a:rPr lang="cs-CZ" dirty="0"/>
              <a:t>Jsou z něj nakupovány např. potraviny, oblečení a nezbytné předměty osobní potřeby, tj. např. hygienické potřeby apod. </a:t>
            </a:r>
          </a:p>
          <a:p>
            <a:pPr lvl="1"/>
            <a:r>
              <a:rPr lang="cs-CZ" dirty="0"/>
              <a:t>Cílem fondu je podpořit sociálně slabé v jejich lepší integraci do společnosti.</a:t>
            </a:r>
          </a:p>
        </p:txBody>
      </p:sp>
    </p:spTree>
    <p:extLst>
      <p:ext uri="{BB962C8B-B14F-4D97-AF65-F5344CB8AC3E}">
        <p14:creationId xmlns:p14="http://schemas.microsoft.com/office/powerpoint/2010/main" val="40931540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3D28D-CCEF-4F56-A00E-DE6C723CE8AB}"/>
              </a:ext>
            </a:extLst>
          </p:cNvPr>
          <p:cNvSpPr>
            <a:spLocks noGrp="1"/>
          </p:cNvSpPr>
          <p:nvPr>
            <p:ph type="title"/>
          </p:nvPr>
        </p:nvSpPr>
        <p:spPr/>
        <p:txBody>
          <a:bodyPr/>
          <a:lstStyle/>
          <a:p>
            <a:r>
              <a:rPr lang="cs-CZ" dirty="0"/>
              <a:t>Další fondy EU</a:t>
            </a:r>
          </a:p>
        </p:txBody>
      </p:sp>
      <p:sp>
        <p:nvSpPr>
          <p:cNvPr id="3" name="Zástupný obsah 2">
            <a:extLst>
              <a:ext uri="{FF2B5EF4-FFF2-40B4-BE49-F238E27FC236}">
                <a16:creationId xmlns:a16="http://schemas.microsoft.com/office/drawing/2014/main" id="{AB77BF83-2A7D-425A-87E5-1D0FEEEC02CD}"/>
              </a:ext>
            </a:extLst>
          </p:cNvPr>
          <p:cNvSpPr>
            <a:spLocks noGrp="1"/>
          </p:cNvSpPr>
          <p:nvPr>
            <p:ph idx="1"/>
          </p:nvPr>
        </p:nvSpPr>
        <p:spPr/>
        <p:txBody>
          <a:bodyPr/>
          <a:lstStyle/>
          <a:p>
            <a:r>
              <a:rPr lang="cs-CZ" dirty="0"/>
              <a:t>Azylový, migrační a integrační fond (AMIF)</a:t>
            </a:r>
          </a:p>
          <a:p>
            <a:pPr lvl="1"/>
            <a:r>
              <a:rPr lang="cs-CZ" dirty="0"/>
              <a:t>podporuje účinné řízení migračních toků a provádění, posilování a rozvoj společného přístupu Evropské unie v oblasti azylu a přistěhovalectví</a:t>
            </a:r>
          </a:p>
          <a:p>
            <a:pPr lvl="1"/>
            <a:r>
              <a:rPr lang="cs-CZ" dirty="0"/>
              <a:t>skládá se ze čtyř dalších fondů: </a:t>
            </a:r>
          </a:p>
          <a:p>
            <a:pPr lvl="2"/>
            <a:r>
              <a:rPr lang="cs-CZ" dirty="0"/>
              <a:t>Fondu pro vnější hranice (EBF), </a:t>
            </a:r>
          </a:p>
          <a:p>
            <a:pPr lvl="2"/>
            <a:r>
              <a:rPr lang="cs-CZ" dirty="0"/>
              <a:t>Evropského návratového fondu (RF), </a:t>
            </a:r>
          </a:p>
          <a:p>
            <a:pPr lvl="2"/>
            <a:r>
              <a:rPr lang="cs-CZ" dirty="0"/>
              <a:t>Evropského uprchlického fond (EFR) a</a:t>
            </a:r>
          </a:p>
          <a:p>
            <a:pPr lvl="2"/>
            <a:r>
              <a:rPr lang="cs-CZ" dirty="0"/>
              <a:t>Evropského fondu pro integraci státních příslušníků třetích zemí (EIF). </a:t>
            </a:r>
          </a:p>
        </p:txBody>
      </p:sp>
    </p:spTree>
    <p:extLst>
      <p:ext uri="{BB962C8B-B14F-4D97-AF65-F5344CB8AC3E}">
        <p14:creationId xmlns:p14="http://schemas.microsoft.com/office/powerpoint/2010/main" val="774428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3D28D-CCEF-4F56-A00E-DE6C723CE8AB}"/>
              </a:ext>
            </a:extLst>
          </p:cNvPr>
          <p:cNvSpPr>
            <a:spLocks noGrp="1"/>
          </p:cNvSpPr>
          <p:nvPr>
            <p:ph type="title"/>
          </p:nvPr>
        </p:nvSpPr>
        <p:spPr/>
        <p:txBody>
          <a:bodyPr/>
          <a:lstStyle/>
          <a:p>
            <a:r>
              <a:rPr lang="cs-CZ" dirty="0"/>
              <a:t>Další fondy EU</a:t>
            </a:r>
          </a:p>
        </p:txBody>
      </p:sp>
      <p:sp>
        <p:nvSpPr>
          <p:cNvPr id="3" name="Zástupný obsah 2">
            <a:extLst>
              <a:ext uri="{FF2B5EF4-FFF2-40B4-BE49-F238E27FC236}">
                <a16:creationId xmlns:a16="http://schemas.microsoft.com/office/drawing/2014/main" id="{AB77BF83-2A7D-425A-87E5-1D0FEEEC02CD}"/>
              </a:ext>
            </a:extLst>
          </p:cNvPr>
          <p:cNvSpPr>
            <a:spLocks noGrp="1"/>
          </p:cNvSpPr>
          <p:nvPr>
            <p:ph idx="1"/>
          </p:nvPr>
        </p:nvSpPr>
        <p:spPr/>
        <p:txBody>
          <a:bodyPr/>
          <a:lstStyle/>
          <a:p>
            <a:r>
              <a:rPr lang="it-IT" dirty="0"/>
              <a:t>Evropský fond pro strategické investice (EFSI)</a:t>
            </a:r>
            <a:endParaRPr lang="cs-CZ" dirty="0"/>
          </a:p>
          <a:p>
            <a:pPr lvl="1"/>
            <a:r>
              <a:rPr lang="cs-CZ" dirty="0"/>
              <a:t>má podpořit dlouhodobý hospodářský růst a konkurenceschopnost v Evropské unii</a:t>
            </a:r>
          </a:p>
          <a:p>
            <a:pPr lvl="1"/>
            <a:r>
              <a:rPr lang="cs-CZ" dirty="0"/>
              <a:t>cílem je posílit soukromé investice do projektů v různých oblastech, např. do infrastruktury, výzkumu a inovací, vzdělávání, zdravotnictví nebo informačních a komunikačních technologií</a:t>
            </a:r>
          </a:p>
          <a:p>
            <a:pPr lvl="1"/>
            <a:r>
              <a:rPr lang="cs-CZ" dirty="0"/>
              <a:t>funguje od roku 2015 a je financován z rozpočtu EU a z prostředků Evropské investiční banky</a:t>
            </a:r>
          </a:p>
        </p:txBody>
      </p:sp>
    </p:spTree>
    <p:extLst>
      <p:ext uri="{BB962C8B-B14F-4D97-AF65-F5344CB8AC3E}">
        <p14:creationId xmlns:p14="http://schemas.microsoft.com/office/powerpoint/2010/main" val="37220293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230435-F100-4AE6-AF25-34B2AF9AE00A}"/>
              </a:ext>
            </a:extLst>
          </p:cNvPr>
          <p:cNvSpPr>
            <a:spLocks noGrp="1"/>
          </p:cNvSpPr>
          <p:nvPr>
            <p:ph type="title"/>
          </p:nvPr>
        </p:nvSpPr>
        <p:spPr/>
        <p:txBody>
          <a:bodyPr/>
          <a:lstStyle/>
          <a:p>
            <a:r>
              <a:rPr lang="cs-CZ" dirty="0"/>
              <a:t>Unijní programy</a:t>
            </a:r>
          </a:p>
        </p:txBody>
      </p:sp>
      <p:sp>
        <p:nvSpPr>
          <p:cNvPr id="3" name="Zástupný obsah 2">
            <a:extLst>
              <a:ext uri="{FF2B5EF4-FFF2-40B4-BE49-F238E27FC236}">
                <a16:creationId xmlns:a16="http://schemas.microsoft.com/office/drawing/2014/main" id="{CB24BD03-301F-4BD7-A219-1AA62C3B8C30}"/>
              </a:ext>
            </a:extLst>
          </p:cNvPr>
          <p:cNvSpPr>
            <a:spLocks noGrp="1"/>
          </p:cNvSpPr>
          <p:nvPr>
            <p:ph idx="1"/>
          </p:nvPr>
        </p:nvSpPr>
        <p:spPr/>
        <p:txBody>
          <a:bodyPr/>
          <a:lstStyle/>
          <a:p>
            <a:r>
              <a:rPr lang="cs-CZ" dirty="0"/>
              <a:t>Správa Evropskou komisí (na rozdíl od operačních programů, které čerpají prostředky z Evropských strukturálních a investičních fondů (viz výše) a které jsou spravovány na národní úrovni) </a:t>
            </a:r>
          </a:p>
          <a:p>
            <a:r>
              <a:rPr lang="cs-CZ" dirty="0"/>
              <a:t>Unijní programy podporují řadu oblastí (od zmírňování dopadů změn klimatu po kulturní projekty).</a:t>
            </a:r>
          </a:p>
          <a:p>
            <a:r>
              <a:rPr lang="cs-CZ" dirty="0"/>
              <a:t>Mezi tyto programy patři pro období 2014-2020 mj. Erasmus+, program pro vědu, výzkum a inovace Horizont 2020 nebo program LIFE (podpora klimatu a životního prostředí).</a:t>
            </a:r>
          </a:p>
        </p:txBody>
      </p:sp>
    </p:spTree>
    <p:extLst>
      <p:ext uri="{BB962C8B-B14F-4D97-AF65-F5344CB8AC3E}">
        <p14:creationId xmlns:p14="http://schemas.microsoft.com/office/powerpoint/2010/main" val="673261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B85109-6C6C-44CA-908C-946EC73B30C1}"/>
              </a:ext>
            </a:extLst>
          </p:cNvPr>
          <p:cNvSpPr>
            <a:spLocks noGrp="1"/>
          </p:cNvSpPr>
          <p:nvPr>
            <p:ph type="title"/>
          </p:nvPr>
        </p:nvSpPr>
        <p:spPr/>
        <p:txBody>
          <a:bodyPr/>
          <a:lstStyle/>
          <a:p>
            <a:r>
              <a:rPr lang="cs-CZ" dirty="0"/>
              <a:t>Evropské strukturální a investiční fondy v ČR</a:t>
            </a:r>
          </a:p>
        </p:txBody>
      </p:sp>
      <p:sp>
        <p:nvSpPr>
          <p:cNvPr id="3" name="Zástupný obsah 2">
            <a:extLst>
              <a:ext uri="{FF2B5EF4-FFF2-40B4-BE49-F238E27FC236}">
                <a16:creationId xmlns:a16="http://schemas.microsoft.com/office/drawing/2014/main" id="{D1712C3D-F588-47A2-8726-8C103FD8DF51}"/>
              </a:ext>
            </a:extLst>
          </p:cNvPr>
          <p:cNvSpPr>
            <a:spLocks noGrp="1"/>
          </p:cNvSpPr>
          <p:nvPr>
            <p:ph idx="1"/>
          </p:nvPr>
        </p:nvSpPr>
        <p:spPr/>
        <p:txBody>
          <a:bodyPr>
            <a:normAutofit/>
          </a:bodyPr>
          <a:lstStyle/>
          <a:p>
            <a:r>
              <a:rPr lang="cs-CZ" dirty="0"/>
              <a:t>Záměrem je maximálním možným způsobem přispět k naplňování strategie pro inteligentní a udržitelný růst podporující začlenění</a:t>
            </a:r>
          </a:p>
          <a:p>
            <a:r>
              <a:rPr lang="cs-CZ" dirty="0"/>
              <a:t>V Dohodě o partnerství pro programovém období 2021-2027 byly  definovány národní rozvojové priority. </a:t>
            </a:r>
          </a:p>
          <a:p>
            <a:r>
              <a:rPr lang="cs-CZ" dirty="0"/>
              <a:t>K jejich naplňování dochází díky jednotlivým programům, skrze které se čerpají prostředky z ESI fondů, které lze rozdělit na</a:t>
            </a:r>
          </a:p>
          <a:p>
            <a:pPr lvl="1"/>
            <a:r>
              <a:rPr lang="cs-CZ" dirty="0"/>
              <a:t>tematické programy (zaměřeny na specifické oblasti), a </a:t>
            </a:r>
          </a:p>
          <a:p>
            <a:pPr lvl="1"/>
            <a:r>
              <a:rPr lang="cs-CZ" dirty="0"/>
              <a:t>programy Evropské územní spolupráce (při čerpání je nutná spolupráce překračující hranice jednoho členského státu)</a:t>
            </a:r>
          </a:p>
        </p:txBody>
      </p:sp>
    </p:spTree>
    <p:extLst>
      <p:ext uri="{BB962C8B-B14F-4D97-AF65-F5344CB8AC3E}">
        <p14:creationId xmlns:p14="http://schemas.microsoft.com/office/powerpoint/2010/main" val="3621855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normAutofit fontScale="90000"/>
          </a:bodyPr>
          <a:lstStyle/>
          <a:p>
            <a:br>
              <a:rPr lang="cs-CZ" dirty="0"/>
            </a:br>
            <a:br>
              <a:rPr lang="cs-CZ" dirty="0"/>
            </a:br>
            <a:r>
              <a:rPr lang="cs-CZ" dirty="0"/>
              <a:t>Vymezení dotace v širším smyslu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2331342"/>
            <a:ext cx="10515600" cy="4175117"/>
          </a:xfrm>
        </p:spPr>
        <p:txBody>
          <a:bodyPr>
            <a:normAutofit/>
          </a:bodyPr>
          <a:lstStyle/>
          <a:p>
            <a:r>
              <a:rPr lang="cs-CZ" dirty="0"/>
              <a:t>nenávratné či návratné</a:t>
            </a:r>
          </a:p>
          <a:p>
            <a:r>
              <a:rPr lang="cs-CZ" dirty="0"/>
              <a:t>nárokové či nenárokové</a:t>
            </a:r>
          </a:p>
          <a:p>
            <a:r>
              <a:rPr lang="cs-CZ" dirty="0"/>
              <a:t>neekvivalentní</a:t>
            </a:r>
          </a:p>
          <a:p>
            <a:r>
              <a:rPr lang="cs-CZ" dirty="0"/>
              <a:t>nesankční</a:t>
            </a:r>
          </a:p>
          <a:p>
            <a:r>
              <a:rPr lang="cs-CZ" dirty="0"/>
              <a:t>peněžité plnění</a:t>
            </a:r>
          </a:p>
          <a:p>
            <a:r>
              <a:rPr lang="cs-CZ" dirty="0"/>
              <a:t>poskytované státem nebo jinými osobami vykonávajícími veřejnou správu</a:t>
            </a:r>
          </a:p>
          <a:p>
            <a:r>
              <a:rPr lang="cs-CZ" dirty="0"/>
              <a:t>veřejný výdaj veřejných rozpočtů</a:t>
            </a:r>
          </a:p>
          <a:p>
            <a:pPr lvl="1"/>
            <a:r>
              <a:rPr lang="cs-CZ" dirty="0"/>
              <a:t>neúčelový či účelový</a:t>
            </a:r>
          </a:p>
          <a:p>
            <a:pPr lvl="1"/>
            <a:r>
              <a:rPr lang="cs-CZ" dirty="0"/>
              <a:t>zpravidla řádný, pravidelný a plánovaný</a:t>
            </a:r>
          </a:p>
          <a:p>
            <a:endParaRPr lang="cs-CZ" dirty="0"/>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4</a:t>
            </a:fld>
            <a:endParaRPr lang="cs-CZ"/>
          </a:p>
        </p:txBody>
      </p:sp>
    </p:spTree>
    <p:extLst>
      <p:ext uri="{BB962C8B-B14F-4D97-AF65-F5344CB8AC3E}">
        <p14:creationId xmlns:p14="http://schemas.microsoft.com/office/powerpoint/2010/main" val="19161158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B85109-6C6C-44CA-908C-946EC73B30C1}"/>
              </a:ext>
            </a:extLst>
          </p:cNvPr>
          <p:cNvSpPr>
            <a:spLocks noGrp="1"/>
          </p:cNvSpPr>
          <p:nvPr>
            <p:ph type="title"/>
          </p:nvPr>
        </p:nvSpPr>
        <p:spPr/>
        <p:txBody>
          <a:bodyPr/>
          <a:lstStyle/>
          <a:p>
            <a:r>
              <a:rPr lang="cs-CZ" dirty="0"/>
              <a:t>Evropské strukturální a investiční fondy v ČR</a:t>
            </a:r>
          </a:p>
        </p:txBody>
      </p:sp>
      <p:sp>
        <p:nvSpPr>
          <p:cNvPr id="3" name="Zástupný obsah 2">
            <a:extLst>
              <a:ext uri="{FF2B5EF4-FFF2-40B4-BE49-F238E27FC236}">
                <a16:creationId xmlns:a16="http://schemas.microsoft.com/office/drawing/2014/main" id="{D1712C3D-F588-47A2-8726-8C103FD8DF51}"/>
              </a:ext>
            </a:extLst>
          </p:cNvPr>
          <p:cNvSpPr>
            <a:spLocks noGrp="1"/>
          </p:cNvSpPr>
          <p:nvPr>
            <p:ph idx="1"/>
          </p:nvPr>
        </p:nvSpPr>
        <p:spPr/>
        <p:txBody>
          <a:bodyPr>
            <a:normAutofit/>
          </a:bodyPr>
          <a:lstStyle/>
          <a:p>
            <a:r>
              <a:rPr lang="cs-CZ" dirty="0"/>
              <a:t>Každý stát si nastaví systém operačních programů pro rozpočtové období</a:t>
            </a:r>
          </a:p>
          <a:p>
            <a:r>
              <a:rPr lang="cs-CZ" dirty="0"/>
              <a:t>Operační programy podléhají schválení v rámci vnitřních pravidel EU</a:t>
            </a:r>
          </a:p>
          <a:p>
            <a:r>
              <a:rPr lang="cs-CZ" dirty="0"/>
              <a:t>Počet OP se může lišit</a:t>
            </a:r>
          </a:p>
          <a:p>
            <a:pPr lvl="1"/>
            <a:r>
              <a:rPr lang="cs-CZ" dirty="0"/>
              <a:t>2007 – 2013: 26 operačních programů</a:t>
            </a:r>
          </a:p>
          <a:p>
            <a:pPr lvl="1"/>
            <a:r>
              <a:rPr lang="cs-CZ" dirty="0"/>
              <a:t>2014 – 2020: 11 operačních programů</a:t>
            </a:r>
          </a:p>
          <a:p>
            <a:pPr lvl="1"/>
            <a:r>
              <a:rPr lang="cs-CZ" dirty="0"/>
              <a:t>2021 – 2027: 12 operačních programů</a:t>
            </a:r>
          </a:p>
        </p:txBody>
      </p:sp>
    </p:spTree>
    <p:extLst>
      <p:ext uri="{BB962C8B-B14F-4D97-AF65-F5344CB8AC3E}">
        <p14:creationId xmlns:p14="http://schemas.microsoft.com/office/powerpoint/2010/main" val="23284422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fontScale="85000" lnSpcReduction="20000"/>
          </a:bodyPr>
          <a:lstStyle/>
          <a:p>
            <a:r>
              <a:rPr lang="cs-CZ" dirty="0"/>
              <a:t>Operační program Podnikání a inovace pro konkurenceschopnost</a:t>
            </a:r>
          </a:p>
          <a:p>
            <a:r>
              <a:rPr lang="cs-CZ" dirty="0"/>
              <a:t>Operační program Výzkum, vývoj a vzdělávání</a:t>
            </a:r>
          </a:p>
          <a:p>
            <a:r>
              <a:rPr lang="cs-CZ" dirty="0"/>
              <a:t>Operační program Zaměstnanost</a:t>
            </a:r>
          </a:p>
          <a:p>
            <a:r>
              <a:rPr lang="cs-CZ" dirty="0"/>
              <a:t>Operační program Doprava</a:t>
            </a:r>
          </a:p>
          <a:p>
            <a:r>
              <a:rPr lang="cs-CZ" dirty="0"/>
              <a:t>Operační program Životní prostředí</a:t>
            </a:r>
          </a:p>
          <a:p>
            <a:r>
              <a:rPr lang="cs-CZ" dirty="0"/>
              <a:t>Integrovaný regionální operační program</a:t>
            </a:r>
          </a:p>
          <a:p>
            <a:r>
              <a:rPr lang="cs-CZ" dirty="0"/>
              <a:t>Operační program Praha - pól růstu ČR</a:t>
            </a:r>
          </a:p>
          <a:p>
            <a:r>
              <a:rPr lang="cs-CZ" dirty="0"/>
              <a:t>Operační program Technická pomoc</a:t>
            </a:r>
          </a:p>
          <a:p>
            <a:r>
              <a:rPr lang="cs-CZ" dirty="0"/>
              <a:t>Operační program Rybářství</a:t>
            </a:r>
          </a:p>
          <a:p>
            <a:r>
              <a:rPr lang="cs-CZ" dirty="0"/>
              <a:t>Program rozvoje venkova</a:t>
            </a:r>
          </a:p>
        </p:txBody>
      </p:sp>
    </p:spTree>
    <p:extLst>
      <p:ext uri="{BB962C8B-B14F-4D97-AF65-F5344CB8AC3E}">
        <p14:creationId xmlns:p14="http://schemas.microsoft.com/office/powerpoint/2010/main" val="14468039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a:xfrm>
            <a:off x="680321" y="2336872"/>
            <a:ext cx="9613861" cy="4384769"/>
          </a:xfrm>
        </p:spPr>
        <p:txBody>
          <a:bodyPr>
            <a:normAutofit fontScale="85000" lnSpcReduction="20000"/>
          </a:bodyPr>
          <a:lstStyle/>
          <a:p>
            <a:r>
              <a:rPr lang="cs-CZ" dirty="0"/>
              <a:t>Program Doprava</a:t>
            </a:r>
          </a:p>
          <a:p>
            <a:r>
              <a:rPr lang="cs-CZ" dirty="0"/>
              <a:t>Integrovaný regionální operační program</a:t>
            </a:r>
          </a:p>
          <a:p>
            <a:r>
              <a:rPr lang="cs-CZ" dirty="0"/>
              <a:t>Program Technologie a aplikace pro konkurenceschopnost</a:t>
            </a:r>
          </a:p>
          <a:p>
            <a:r>
              <a:rPr lang="cs-CZ" dirty="0"/>
              <a:t>Program Jan Amos Komenský</a:t>
            </a:r>
          </a:p>
          <a:p>
            <a:r>
              <a:rPr lang="cs-CZ" dirty="0"/>
              <a:t>Program Životní prostředí</a:t>
            </a:r>
          </a:p>
          <a:p>
            <a:r>
              <a:rPr lang="cs-CZ" dirty="0"/>
              <a:t>Program Spravedlivá transformace</a:t>
            </a:r>
          </a:p>
          <a:p>
            <a:r>
              <a:rPr lang="cs-CZ" dirty="0"/>
              <a:t>Program Zaměstnanost+</a:t>
            </a:r>
          </a:p>
          <a:p>
            <a:r>
              <a:rPr lang="cs-CZ" dirty="0"/>
              <a:t>Program Technická pomoc</a:t>
            </a:r>
          </a:p>
          <a:p>
            <a:r>
              <a:rPr lang="cs-CZ" dirty="0"/>
              <a:t>Program Azylového, migračního a integračního fondu</a:t>
            </a:r>
          </a:p>
          <a:p>
            <a:r>
              <a:rPr lang="cs-CZ" dirty="0"/>
              <a:t>Program Rybářství</a:t>
            </a:r>
          </a:p>
          <a:p>
            <a:r>
              <a:rPr lang="cs-CZ" dirty="0"/>
              <a:t>Program Fondu pro vnitřní bezpečnost</a:t>
            </a:r>
          </a:p>
          <a:p>
            <a:r>
              <a:rPr lang="cs-CZ" dirty="0"/>
              <a:t>Program Nástroje pro finanční podporu správy hranic a vízové politiky</a:t>
            </a:r>
          </a:p>
        </p:txBody>
      </p:sp>
    </p:spTree>
    <p:extLst>
      <p:ext uri="{BB962C8B-B14F-4D97-AF65-F5344CB8AC3E}">
        <p14:creationId xmlns:p14="http://schemas.microsoft.com/office/powerpoint/2010/main" val="3372876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80321" y="2336873"/>
            <a:ext cx="9613861" cy="4224348"/>
          </a:xfrm>
        </p:spPr>
        <p:txBody>
          <a:bodyPr>
            <a:normAutofit fontScale="85000" lnSpcReduction="10000"/>
          </a:bodyPr>
          <a:lstStyle/>
          <a:p>
            <a:r>
              <a:rPr lang="cs-CZ" dirty="0"/>
              <a:t>OP Doprava (2021 – 2027)</a:t>
            </a:r>
          </a:p>
          <a:p>
            <a:r>
              <a:rPr lang="cs-CZ" dirty="0"/>
              <a:t>strategický cíl: „Efektivní dostupnou a k životnímu prostředí šetrnou dopravu“</a:t>
            </a:r>
          </a:p>
          <a:p>
            <a:r>
              <a:rPr lang="cs-CZ" dirty="0"/>
              <a:t>prioritou je rozvoj páteřní, příměstské a městské dopravní infrastruktury a udržitelné dopravy, což umožní lepší propojení mezi regiony a mezi Českou republikou a ostatními státy EU.</a:t>
            </a:r>
          </a:p>
          <a:p>
            <a:r>
              <a:rPr lang="cs-CZ" dirty="0"/>
              <a:t>Operační program Doprava 2021–2027 bude mít tři věcné priority a čtvrtá priorita je určena pro Technickou pomoc:</a:t>
            </a:r>
          </a:p>
          <a:p>
            <a:pPr lvl="1"/>
            <a:r>
              <a:rPr lang="cs-CZ" dirty="0"/>
              <a:t>Priorita 1 – Evropská, celostátní a regionální mobilita v silniční a železniční dopravě</a:t>
            </a:r>
          </a:p>
          <a:p>
            <a:pPr lvl="1"/>
            <a:r>
              <a:rPr lang="cs-CZ" dirty="0"/>
              <a:t>Priorita 2 – Celostátní a regionální mobilita v silniční dopravě</a:t>
            </a:r>
          </a:p>
          <a:p>
            <a:pPr lvl="1"/>
            <a:r>
              <a:rPr lang="cs-CZ" dirty="0"/>
              <a:t>Priorita 3 – Udržitelná městská mobilita a alternativní paliva</a:t>
            </a:r>
          </a:p>
          <a:p>
            <a:pPr lvl="1"/>
            <a:r>
              <a:rPr lang="cs-CZ" dirty="0"/>
              <a:t>Priorita 4 – Technická pomoc</a:t>
            </a:r>
          </a:p>
          <a:p>
            <a:r>
              <a:rPr lang="cs-CZ" dirty="0"/>
              <a:t>Řídící orgán: Ministerstvo dopravy</a:t>
            </a:r>
          </a:p>
          <a:p>
            <a:r>
              <a:rPr lang="cs-CZ" dirty="0"/>
              <a:t>Alokace: 4,9 mld. EUR (cca 126,8 mld. Kč)</a:t>
            </a:r>
          </a:p>
        </p:txBody>
      </p:sp>
    </p:spTree>
    <p:extLst>
      <p:ext uri="{BB962C8B-B14F-4D97-AF65-F5344CB8AC3E}">
        <p14:creationId xmlns:p14="http://schemas.microsoft.com/office/powerpoint/2010/main" val="249327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p:txBody>
          <a:bodyPr>
            <a:normAutofit lnSpcReduction="10000"/>
          </a:bodyPr>
          <a:lstStyle/>
          <a:p>
            <a:r>
              <a:rPr lang="cs-CZ" dirty="0"/>
              <a:t>Integrovaný regionální operační program (IROP) v období 2021-2027 </a:t>
            </a:r>
          </a:p>
          <a:p>
            <a:r>
              <a:rPr lang="cs-CZ" dirty="0"/>
              <a:t>navázal na program IROP v předchozím sedmiletém období. </a:t>
            </a:r>
          </a:p>
          <a:p>
            <a:r>
              <a:rPr lang="cs-CZ" dirty="0"/>
              <a:t>Prioritou programu je vyvážený rozvoj území, zkvalitnění infrastruktury, zlepšení veřejných služeb a veřejné správy a zajištění udržitelného rozvoje v obcích, městech a regionech.</a:t>
            </a:r>
          </a:p>
          <a:p>
            <a:endParaRPr lang="cs-CZ" dirty="0"/>
          </a:p>
          <a:p>
            <a:r>
              <a:rPr lang="cs-CZ" dirty="0"/>
              <a:t>Řídící orgán: Ministerstvo pro místní rozvoj ČR</a:t>
            </a:r>
          </a:p>
          <a:p>
            <a:r>
              <a:rPr lang="cs-CZ" dirty="0"/>
              <a:t>Alokace: 4,8 mld. EUR (cca 125,2 mld. Kč) </a:t>
            </a:r>
          </a:p>
        </p:txBody>
      </p:sp>
    </p:spTree>
    <p:extLst>
      <p:ext uri="{BB962C8B-B14F-4D97-AF65-F5344CB8AC3E}">
        <p14:creationId xmlns:p14="http://schemas.microsoft.com/office/powerpoint/2010/main" val="11347522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11303" y="2336873"/>
            <a:ext cx="9613861" cy="3599316"/>
          </a:xfrm>
        </p:spPr>
        <p:txBody>
          <a:bodyPr>
            <a:normAutofit lnSpcReduction="10000"/>
          </a:bodyPr>
          <a:lstStyle/>
          <a:p>
            <a:r>
              <a:rPr lang="cs-CZ" dirty="0"/>
              <a:t>Operační program Technologie a aplikace pro konkurenceschopnost (OP TAK) </a:t>
            </a:r>
          </a:p>
          <a:p>
            <a:r>
              <a:rPr lang="cs-CZ" dirty="0"/>
              <a:t>je přímým nástupcem končícího Operačního programu Podnikání a inovace pro konkurenceschopnost (OP PIK). </a:t>
            </a:r>
          </a:p>
          <a:p>
            <a:r>
              <a:rPr lang="cs-CZ" dirty="0"/>
              <a:t>Prioritami nadále jsou výzkum, vývoj a inovace, malé a střední podniky, energeticko-klimatická politika a digitalizace ekonomiky.</a:t>
            </a:r>
          </a:p>
          <a:p>
            <a:endParaRPr lang="cs-CZ" dirty="0"/>
          </a:p>
          <a:p>
            <a:r>
              <a:rPr lang="cs-CZ" dirty="0"/>
              <a:t>Řídicí orgán: Ministerstvo průmyslu a obchodu</a:t>
            </a:r>
          </a:p>
          <a:p>
            <a:r>
              <a:rPr lang="cs-CZ" dirty="0"/>
              <a:t>Alokace: 79,3 mld. Kč</a:t>
            </a:r>
          </a:p>
          <a:p>
            <a:endParaRPr lang="cs-CZ" dirty="0"/>
          </a:p>
        </p:txBody>
      </p:sp>
    </p:spTree>
    <p:extLst>
      <p:ext uri="{BB962C8B-B14F-4D97-AF65-F5344CB8AC3E}">
        <p14:creationId xmlns:p14="http://schemas.microsoft.com/office/powerpoint/2010/main" val="9164908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80321" y="2336873"/>
            <a:ext cx="9613861" cy="4240390"/>
          </a:xfrm>
        </p:spPr>
        <p:txBody>
          <a:bodyPr>
            <a:normAutofit fontScale="85000" lnSpcReduction="20000"/>
          </a:bodyPr>
          <a:lstStyle/>
          <a:p>
            <a:r>
              <a:rPr lang="cs-CZ" dirty="0"/>
              <a:t>OP Jan Amos Komenský</a:t>
            </a:r>
          </a:p>
          <a:p>
            <a:r>
              <a:rPr lang="cs-CZ" dirty="0"/>
              <a:t>navazuje na Operační program Výzkum, vývoj a vzdělávání</a:t>
            </a:r>
          </a:p>
          <a:p>
            <a:r>
              <a:rPr lang="cs-CZ" dirty="0"/>
              <a:t>cílem je podpořit kvalitu a dostupnost vzdělávání na všech úrovních – počínaje předškolním vzděláváním a konče oblastí výzkumu a vývoje.</a:t>
            </a:r>
          </a:p>
          <a:p>
            <a:endParaRPr lang="cs-CZ" dirty="0"/>
          </a:p>
          <a:p>
            <a:r>
              <a:rPr lang="cs-CZ" dirty="0"/>
              <a:t>zaměření na rovné příležitosti a zajištění spravedlivosti ve vzdělávání, modernizaci obsahů a metod vzdělávání podporujících přístup k vysoce kvalifikovaným pracovním pozicím, k tranzici hospodářství a k adaptibilitě v profesní dráze každého jednotlivce, které ho ochrání před nezaměstnaností a chudobou. </a:t>
            </a:r>
          </a:p>
          <a:p>
            <a:r>
              <a:rPr lang="cs-CZ" dirty="0"/>
              <a:t>Výzkum a vzdělávání jsou nutnou podmínkou naší budoucnosti.</a:t>
            </a:r>
          </a:p>
          <a:p>
            <a:endParaRPr lang="cs-CZ" dirty="0"/>
          </a:p>
          <a:p>
            <a:r>
              <a:rPr lang="cs-CZ" dirty="0"/>
              <a:t>Řídící orgán: Ministerstvo školství, mládeže a tělovýchovy</a:t>
            </a:r>
          </a:p>
          <a:p>
            <a:r>
              <a:rPr lang="cs-CZ" dirty="0"/>
              <a:t>Alokace: 2,5 mld. EUR (cca 66,3 mld. Kč)</a:t>
            </a:r>
          </a:p>
        </p:txBody>
      </p:sp>
    </p:spTree>
    <p:extLst>
      <p:ext uri="{BB962C8B-B14F-4D97-AF65-F5344CB8AC3E}">
        <p14:creationId xmlns:p14="http://schemas.microsoft.com/office/powerpoint/2010/main" val="26877579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80321" y="2336872"/>
            <a:ext cx="9613861" cy="4521127"/>
          </a:xfrm>
        </p:spPr>
        <p:txBody>
          <a:bodyPr>
            <a:normAutofit fontScale="92500" lnSpcReduction="20000"/>
          </a:bodyPr>
          <a:lstStyle/>
          <a:p>
            <a:r>
              <a:rPr lang="cs-CZ" dirty="0"/>
              <a:t>OP Životní prostředí</a:t>
            </a:r>
          </a:p>
          <a:p>
            <a:r>
              <a:rPr lang="cs-CZ" dirty="0"/>
              <a:t>Podpora projektů v oblasti životního prostředí bude prostřednictvím </a:t>
            </a:r>
          </a:p>
          <a:p>
            <a:r>
              <a:rPr lang="cs-CZ" dirty="0"/>
              <a:t>Předpokládá se, že velká část aktuálně podporovaných aktivit bude podporována i do budoucna. </a:t>
            </a:r>
          </a:p>
          <a:p>
            <a:r>
              <a:rPr lang="cs-CZ" dirty="0"/>
              <a:t>Nový program přinese snadnější realizaci komplexních projektů, větší důraz na adaptaci na změnu klimatu, podporu environmentálního vzdělávání, prevenci vzniku dalších typů odpadů jako jsou potravinové odpady, textil nebo odpady ze zdravotnictví apod.</a:t>
            </a:r>
          </a:p>
          <a:p>
            <a:r>
              <a:rPr lang="cs-CZ" dirty="0"/>
              <a:t>Program bude opět zaměřený zejména na veřejný sektor. Nicméně např. v oblasti oběhového hospodářství nebo ochrany ovzduší se očekává i výrazné zapojení soukromého sektoru.</a:t>
            </a:r>
          </a:p>
          <a:p>
            <a:endParaRPr lang="cs-CZ" dirty="0"/>
          </a:p>
          <a:p>
            <a:r>
              <a:rPr lang="cs-CZ" dirty="0"/>
              <a:t>Řídící orgán: Ministerstvo životního prostředí</a:t>
            </a:r>
          </a:p>
          <a:p>
            <a:r>
              <a:rPr lang="cs-CZ" dirty="0"/>
              <a:t>Alokace: 2,4 mld. EUR (cca 62,4 mld. Kč)</a:t>
            </a:r>
          </a:p>
          <a:p>
            <a:endParaRPr lang="cs-CZ" dirty="0"/>
          </a:p>
        </p:txBody>
      </p:sp>
    </p:spTree>
    <p:extLst>
      <p:ext uri="{BB962C8B-B14F-4D97-AF65-F5344CB8AC3E}">
        <p14:creationId xmlns:p14="http://schemas.microsoft.com/office/powerpoint/2010/main" val="3483878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p:txBody>
          <a:bodyPr>
            <a:normAutofit fontScale="92500" lnSpcReduction="10000"/>
          </a:bodyPr>
          <a:lstStyle/>
          <a:p>
            <a:r>
              <a:rPr lang="cs-CZ" dirty="0"/>
              <a:t>OP Spravedlivá transformace</a:t>
            </a:r>
          </a:p>
          <a:p>
            <a:r>
              <a:rPr lang="cs-CZ" dirty="0"/>
              <a:t>zcela nový programe zaměřený na řešení dopadů odklonu od uhlí v nejvíce zasažených regionech – Karlovarském, Moravskoslezském a Ústeckém kraji (tzv. uhelné regiony)</a:t>
            </a:r>
          </a:p>
          <a:p>
            <a:r>
              <a:rPr lang="cs-CZ" dirty="0"/>
              <a:t>Cílem podpory je zejména zajistit dostatek pracovních míst pro pracovníky, kteří odcházejí z uhelného průmyslu i zlepšení životního prostředí.</a:t>
            </a:r>
          </a:p>
          <a:p>
            <a:endParaRPr lang="cs-CZ" dirty="0"/>
          </a:p>
          <a:p>
            <a:r>
              <a:rPr lang="cs-CZ" dirty="0"/>
              <a:t>Řídící orgán: Ministerstvo životního prostředí</a:t>
            </a:r>
          </a:p>
          <a:p>
            <a:r>
              <a:rPr lang="cs-CZ" dirty="0"/>
              <a:t>Alokace: 1,6 mld. EUR (cca 42,9 mld. Kč)</a:t>
            </a:r>
          </a:p>
        </p:txBody>
      </p:sp>
    </p:spTree>
    <p:extLst>
      <p:ext uri="{BB962C8B-B14F-4D97-AF65-F5344CB8AC3E}">
        <p14:creationId xmlns:p14="http://schemas.microsoft.com/office/powerpoint/2010/main" val="15467564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80321" y="2336872"/>
            <a:ext cx="9613861" cy="4352685"/>
          </a:xfrm>
        </p:spPr>
        <p:txBody>
          <a:bodyPr>
            <a:normAutofit fontScale="85000" lnSpcReduction="20000"/>
          </a:bodyPr>
          <a:lstStyle/>
          <a:p>
            <a:r>
              <a:rPr lang="cs-CZ" dirty="0"/>
              <a:t>OP Zaměstnanost+</a:t>
            </a:r>
          </a:p>
          <a:p>
            <a:r>
              <a:rPr lang="cs-CZ" dirty="0"/>
              <a:t>Program je nástupcem OP Zaměstnanost. Mezi jeho priority patří:</a:t>
            </a:r>
          </a:p>
          <a:p>
            <a:pPr lvl="1"/>
            <a:r>
              <a:rPr lang="cs-CZ" dirty="0"/>
              <a:t>Zefektivnění veřejné správy pro poskytování kvalitních služeb</a:t>
            </a:r>
          </a:p>
          <a:p>
            <a:pPr lvl="1"/>
            <a:r>
              <a:rPr lang="cs-CZ" dirty="0"/>
              <a:t>Zvýšení účasti znevýhodněných skupin na trhu práce</a:t>
            </a:r>
          </a:p>
          <a:p>
            <a:pPr lvl="1"/>
            <a:r>
              <a:rPr lang="cs-CZ" dirty="0"/>
              <a:t>Modernizace institucí na trhu práce</a:t>
            </a:r>
          </a:p>
          <a:p>
            <a:pPr lvl="1"/>
            <a:r>
              <a:rPr lang="cs-CZ" dirty="0"/>
              <a:t>Podpora rovných příležitostí a slaďování pracovního a osobního života</a:t>
            </a:r>
          </a:p>
          <a:p>
            <a:pPr lvl="1"/>
            <a:r>
              <a:rPr lang="cs-CZ" dirty="0"/>
              <a:t>Fungující systém dalšího profesního vzdělávání</a:t>
            </a:r>
          </a:p>
          <a:p>
            <a:pPr lvl="1"/>
            <a:r>
              <a:rPr lang="cs-CZ" dirty="0"/>
              <a:t>Podpora a využití pracovní mobility</a:t>
            </a:r>
          </a:p>
          <a:p>
            <a:pPr lvl="1"/>
            <a:r>
              <a:rPr lang="cs-CZ" dirty="0"/>
              <a:t>Sociální začleňování</a:t>
            </a:r>
          </a:p>
          <a:p>
            <a:pPr lvl="1"/>
            <a:r>
              <a:rPr lang="cs-CZ" dirty="0"/>
              <a:t>Sociální bydlení</a:t>
            </a:r>
          </a:p>
          <a:p>
            <a:pPr lvl="1"/>
            <a:r>
              <a:rPr lang="cs-CZ" dirty="0"/>
              <a:t>Klientsky orientované sociální služby</a:t>
            </a:r>
          </a:p>
          <a:p>
            <a:pPr lvl="1"/>
            <a:r>
              <a:rPr lang="cs-CZ" dirty="0"/>
              <a:t>Zlepšování kvality a dostupnosti zdravotní péče</a:t>
            </a:r>
          </a:p>
          <a:p>
            <a:pPr lvl="1"/>
            <a:endParaRPr lang="cs-CZ" dirty="0"/>
          </a:p>
          <a:p>
            <a:r>
              <a:rPr lang="cs-CZ" dirty="0"/>
              <a:t>Řídící orgán: </a:t>
            </a:r>
            <a:r>
              <a:rPr lang="cs-CZ" sz="2800" dirty="0"/>
              <a:t>Ministerstvo práce </a:t>
            </a:r>
            <a:r>
              <a:rPr lang="cs-CZ" dirty="0"/>
              <a:t>a sociálních věcí</a:t>
            </a:r>
          </a:p>
          <a:p>
            <a:r>
              <a:rPr lang="cs-CZ" dirty="0"/>
              <a:t>Alokace: 1,5 mld. EUR (cca 38,1 mld. Kč)</a:t>
            </a:r>
          </a:p>
        </p:txBody>
      </p:sp>
    </p:spTree>
    <p:extLst>
      <p:ext uri="{BB962C8B-B14F-4D97-AF65-F5344CB8AC3E}">
        <p14:creationId xmlns:p14="http://schemas.microsoft.com/office/powerpoint/2010/main" val="382571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normAutofit fontScale="90000"/>
          </a:bodyPr>
          <a:lstStyle/>
          <a:p>
            <a:br>
              <a:rPr lang="cs-CZ" dirty="0"/>
            </a:br>
            <a:br>
              <a:rPr lang="cs-CZ" dirty="0"/>
            </a:br>
            <a:br>
              <a:rPr lang="cs-CZ" dirty="0"/>
            </a:br>
            <a:r>
              <a:rPr lang="cs-CZ" dirty="0"/>
              <a:t>Dotace a NFV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54279" y="2272620"/>
            <a:ext cx="10515600" cy="4175117"/>
          </a:xfrm>
        </p:spPr>
        <p:txBody>
          <a:bodyPr>
            <a:normAutofit lnSpcReduction="10000"/>
          </a:bodyPr>
          <a:lstStyle/>
          <a:p>
            <a:r>
              <a:rPr lang="cs-CZ" sz="2600" b="1" dirty="0"/>
              <a:t>dotace</a:t>
            </a:r>
          </a:p>
          <a:p>
            <a:pPr lvl="1"/>
            <a:r>
              <a:rPr lang="cs-CZ" sz="2200" dirty="0"/>
              <a:t>§ 3 písm. a) RP</a:t>
            </a:r>
          </a:p>
          <a:p>
            <a:pPr lvl="1"/>
            <a:r>
              <a:rPr lang="cs-CZ" sz="2200" dirty="0"/>
              <a:t>peněžní prostředky státního rozpočtu, státních finančních aktiv nebo Národního fondu poskytnuté právnickým nebo fyzickým osobám na stanovený účel</a:t>
            </a:r>
          </a:p>
          <a:p>
            <a:pPr lvl="1"/>
            <a:endParaRPr lang="cs-CZ" sz="2200" dirty="0"/>
          </a:p>
          <a:p>
            <a:r>
              <a:rPr lang="cs-CZ" sz="2600" b="1" dirty="0"/>
              <a:t>návratné finanční výpomoci</a:t>
            </a:r>
          </a:p>
          <a:p>
            <a:pPr lvl="1"/>
            <a:r>
              <a:rPr lang="cs-CZ" sz="2200" dirty="0"/>
              <a:t>§ 3 písm. b) RP</a:t>
            </a:r>
          </a:p>
          <a:p>
            <a:pPr lvl="1"/>
            <a:r>
              <a:rPr lang="cs-CZ" sz="2200" dirty="0"/>
              <a:t>prostředky státního rozpočtu, státních finančních aktiv nebo Národního fondu poskytnuté, nestanoví-li zvláštní zákon jinak, bezúročně právnickým nebo fyzickým osobám na stanovený účel, které je povinen jejich příjemce vrátit do státního rozpočtu, státních finančních aktiv nebo Národního fondu,</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5</a:t>
            </a:fld>
            <a:endParaRPr lang="cs-CZ"/>
          </a:p>
        </p:txBody>
      </p:sp>
    </p:spTree>
    <p:extLst>
      <p:ext uri="{BB962C8B-B14F-4D97-AF65-F5344CB8AC3E}">
        <p14:creationId xmlns:p14="http://schemas.microsoft.com/office/powerpoint/2010/main" val="7233143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80321" y="2336872"/>
            <a:ext cx="9613861" cy="4521127"/>
          </a:xfrm>
        </p:spPr>
        <p:txBody>
          <a:bodyPr>
            <a:normAutofit fontScale="85000" lnSpcReduction="20000"/>
          </a:bodyPr>
          <a:lstStyle/>
          <a:p>
            <a:r>
              <a:rPr lang="cs-CZ" dirty="0"/>
              <a:t>OP Azylového, migračního a integračního fondu</a:t>
            </a:r>
          </a:p>
          <a:p>
            <a:r>
              <a:rPr lang="cs-CZ" dirty="0"/>
              <a:t>věcně navazuje na Národní program Azylového, migračního a integračního fondu (2014 – 2020).</a:t>
            </a:r>
          </a:p>
          <a:p>
            <a:r>
              <a:rPr lang="cs-CZ" dirty="0"/>
              <a:t>Aktivity podporované z OP AMIF jsou zaměřeny zejména na podporu účinné integrace státních příslušníků třetích zemí. Úspěšné zvládnutí integračního procesu je klíčem úspěšné migrační politiky a program dosažení tohoto cíle napomáhá. V rámci programu jsou dále podporovány aktivity návratové politiky, jako je zajištění účinného a důstojného navracení a reintegrace, a to jak na bázi dobrovolných návratů, tak v nezbytných případech nucených návratů. Podporovanou oblastí je i boj s nelegální migrací včetně aspektů pracovního vykořisťování. V neposlední řadě je z programu podporováno účinné fungování azylového systému.</a:t>
            </a:r>
          </a:p>
          <a:p>
            <a:r>
              <a:rPr lang="cs-CZ" dirty="0"/>
              <a:t>Mezi možné příjemce patří nevládní neziskové organizace, vyšší územně samosprávné celky, organizační složky státu či mezivládní organizace.</a:t>
            </a:r>
          </a:p>
          <a:p>
            <a:endParaRPr lang="cs-CZ" dirty="0"/>
          </a:p>
          <a:p>
            <a:r>
              <a:rPr lang="cs-CZ" dirty="0"/>
              <a:t>Řídící orgán: Ministerstvo vnitra</a:t>
            </a:r>
          </a:p>
          <a:p>
            <a:r>
              <a:rPr lang="cs-CZ" dirty="0"/>
              <a:t>Alokace: 69 983 153 EUR (1 819 561 978 Kč)</a:t>
            </a:r>
          </a:p>
          <a:p>
            <a:endParaRPr lang="cs-CZ" dirty="0"/>
          </a:p>
        </p:txBody>
      </p:sp>
    </p:spTree>
    <p:extLst>
      <p:ext uri="{BB962C8B-B14F-4D97-AF65-F5344CB8AC3E}">
        <p14:creationId xmlns:p14="http://schemas.microsoft.com/office/powerpoint/2010/main" val="27313670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80321" y="2336872"/>
            <a:ext cx="9613861" cy="4336643"/>
          </a:xfrm>
        </p:spPr>
        <p:txBody>
          <a:bodyPr>
            <a:normAutofit fontScale="85000" lnSpcReduction="10000"/>
          </a:bodyPr>
          <a:lstStyle/>
          <a:p>
            <a:r>
              <a:rPr lang="cs-CZ" dirty="0"/>
              <a:t>OP Rybářství</a:t>
            </a:r>
          </a:p>
          <a:p>
            <a:r>
              <a:rPr lang="cs-CZ" dirty="0"/>
              <a:t>Operační program Rybářství je nástrojem čerpání prostředků z Evropského námořního, rybářského a akvakulturního fondu (ENRAF) v programovém období 2021 – 2027 a přispívá především k plnění cílů Společné rybářské politiky, Zelené dohody pro Evropu a Víceletého národního strategického plánu pro akvakulturu.</a:t>
            </a:r>
          </a:p>
          <a:p>
            <a:endParaRPr lang="cs-CZ" dirty="0"/>
          </a:p>
          <a:p>
            <a:r>
              <a:rPr lang="cs-CZ" dirty="0"/>
              <a:t>V České republice je OP Rybářství zaměřen na odvětví sladkovodní akvakultury a jeho hlavním cílem je konkurenceschopná, odolná a udržitelně se rozvíjející akvakultura, což je zároveň hlavní cíl pro oblast akvakultury definovaný v Zelené dohodě a v navazující strategii Evropské komise „Od zemědělce ke spotřebiteli“.</a:t>
            </a:r>
          </a:p>
          <a:p>
            <a:endParaRPr lang="cs-CZ" dirty="0"/>
          </a:p>
          <a:p>
            <a:r>
              <a:rPr lang="cs-CZ" dirty="0"/>
              <a:t>Řídící orgán: Ministerstvo zemědělství</a:t>
            </a:r>
          </a:p>
          <a:p>
            <a:r>
              <a:rPr lang="cs-CZ" dirty="0"/>
              <a:t>Alokace: 0,03 mld. EUR (cca 0,78 mld. Kč)</a:t>
            </a:r>
          </a:p>
          <a:p>
            <a:endParaRPr lang="cs-CZ" dirty="0"/>
          </a:p>
          <a:p>
            <a:endParaRPr lang="cs-CZ" dirty="0"/>
          </a:p>
        </p:txBody>
      </p:sp>
    </p:spTree>
    <p:extLst>
      <p:ext uri="{BB962C8B-B14F-4D97-AF65-F5344CB8AC3E}">
        <p14:creationId xmlns:p14="http://schemas.microsoft.com/office/powerpoint/2010/main" val="22884791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80321" y="2336872"/>
            <a:ext cx="9613861" cy="4384769"/>
          </a:xfrm>
        </p:spPr>
        <p:txBody>
          <a:bodyPr>
            <a:normAutofit fontScale="92500" lnSpcReduction="20000"/>
          </a:bodyPr>
          <a:lstStyle/>
          <a:p>
            <a:r>
              <a:rPr lang="cs-CZ" dirty="0"/>
              <a:t>OP Fondu pro vnitřní bezpečnost</a:t>
            </a:r>
          </a:p>
          <a:p>
            <a:r>
              <a:rPr lang="cs-CZ" dirty="0"/>
              <a:t>Operační program Fondu pro vnitřní bezpečnost (OP FVB) věcně navazuje na Národní program Fondu pro vnitřní bezpečnost – část policejní spolupráce (2014 – 2020).</a:t>
            </a:r>
          </a:p>
          <a:p>
            <a:r>
              <a:rPr lang="cs-CZ" dirty="0"/>
              <a:t>Podporované aktivity z OP FVB jsou zaměřeny na usnadnění výměny informací mezi příslušnými subjekty vnitřní bezpečnosti; zlepšení přeshraniční spolupráce bezpečnostních sborů; posilování kapacit v oblasti předcházení závažné trestné činnosti, terorismu a radikalizaci a boje proti nim.</a:t>
            </a:r>
          </a:p>
          <a:p>
            <a:r>
              <a:rPr lang="cs-CZ" dirty="0"/>
              <a:t>Příjemci programu jsou zejména bezpečnostní sbory, jako je Policie České republiky či Celní správa České republiky.</a:t>
            </a:r>
          </a:p>
          <a:p>
            <a:endParaRPr lang="cs-CZ" dirty="0"/>
          </a:p>
          <a:p>
            <a:r>
              <a:rPr lang="cs-CZ" dirty="0"/>
              <a:t>Řídicí orgán: Ministerstvo vnitra</a:t>
            </a:r>
          </a:p>
          <a:p>
            <a:r>
              <a:rPr lang="cs-CZ" dirty="0"/>
              <a:t>Alokace: 34 894 740,00 EUR (907 263 240 Kč)</a:t>
            </a:r>
          </a:p>
        </p:txBody>
      </p:sp>
    </p:spTree>
    <p:extLst>
      <p:ext uri="{BB962C8B-B14F-4D97-AF65-F5344CB8AC3E}">
        <p14:creationId xmlns:p14="http://schemas.microsoft.com/office/powerpoint/2010/main" val="4447053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80321" y="2336872"/>
            <a:ext cx="9613861" cy="4521127"/>
          </a:xfrm>
        </p:spPr>
        <p:txBody>
          <a:bodyPr>
            <a:normAutofit fontScale="85000" lnSpcReduction="20000"/>
          </a:bodyPr>
          <a:lstStyle/>
          <a:p>
            <a:r>
              <a:rPr lang="cs-CZ" dirty="0"/>
              <a:t>OP Nástroje pro finanční podporu správy hranic a vízové politiky</a:t>
            </a:r>
          </a:p>
          <a:p>
            <a:r>
              <a:rPr lang="cs-CZ" dirty="0"/>
              <a:t>Operační program Nástroje pro finanční podporu správy hranic a vízové politiky (OP NSHV) věcně navazuje na Národní program Fondu pro vnitřní bezpečnost – část hranice (2014 – 2020).</a:t>
            </a:r>
          </a:p>
          <a:p>
            <a:r>
              <a:rPr lang="cs-CZ" dirty="0"/>
              <a:t>Podporované aktivity z OP NSHV jsou zaměřeny na ochranu vnějších hranic Evropské unie a podporu společné vízové politiky. Zejména se jedná o podporu rozvoje a provozu rozsáhlých informačních systémů v této oblasti (např. Schengenský informační systém, Systém vstupu a výstupu (tzv. EES) či Evropský systém pro cestovní informace a povolení (tzv. ETIAS, neboli evropská „ESTA“)). Program se dále zaměřuje na posílení složek hraniční kontroly jak po materiální stránce, tak z pohledu lidských zdrojů. V neposlední řadě program cílí na rozvoj provádění společné vízové politiky (tzv. krátká neboli schengenská víza).</a:t>
            </a:r>
          </a:p>
          <a:p>
            <a:r>
              <a:rPr lang="cs-CZ" dirty="0"/>
              <a:t>Příjemci programu jsou zejména organizační složky státu, jako je Policie České republiky či Ministerstvo zahraničních věcí.</a:t>
            </a:r>
          </a:p>
          <a:p>
            <a:endParaRPr lang="cs-CZ" dirty="0"/>
          </a:p>
          <a:p>
            <a:r>
              <a:rPr lang="cs-CZ" dirty="0"/>
              <a:t>Řídicí orgán: Ministerstvo vnitra</a:t>
            </a:r>
          </a:p>
          <a:p>
            <a:r>
              <a:rPr lang="cs-CZ" dirty="0"/>
              <a:t>Alokace: 29 178 550,00 EUR (728 642 300 Kč)</a:t>
            </a:r>
          </a:p>
        </p:txBody>
      </p:sp>
    </p:spTree>
    <p:extLst>
      <p:ext uri="{BB962C8B-B14F-4D97-AF65-F5344CB8AC3E}">
        <p14:creationId xmlns:p14="http://schemas.microsoft.com/office/powerpoint/2010/main" val="31174799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2021 - 2027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a:xfrm>
            <a:off x="680321" y="2336872"/>
            <a:ext cx="9613861" cy="4368727"/>
          </a:xfrm>
        </p:spPr>
        <p:txBody>
          <a:bodyPr>
            <a:normAutofit fontScale="92500" lnSpcReduction="20000"/>
          </a:bodyPr>
          <a:lstStyle/>
          <a:p>
            <a:r>
              <a:rPr lang="cs-CZ" dirty="0"/>
              <a:t>OP Technická pomoc</a:t>
            </a:r>
          </a:p>
          <a:p>
            <a:r>
              <a:rPr lang="cs-CZ" dirty="0"/>
              <a:t>Smyslem OPTP je role podpůrného charakteru</a:t>
            </a:r>
          </a:p>
          <a:p>
            <a:r>
              <a:rPr lang="cs-CZ" dirty="0"/>
              <a:t>Zaměřuje se na nastavení takového prostředí pro implementaci Dohody o partnerství a tematických operačních programů, které umožní a zjednoduší dosažení stanovených cílů. </a:t>
            </a:r>
          </a:p>
          <a:p>
            <a:r>
              <a:rPr lang="cs-CZ" dirty="0"/>
              <a:t>Nastavení OPTP vychází ze základního předpokladu, kterým je existence centrálního koordinátora a kvalitního, jednotného řízení a koordinace Dohody o partnerství, dostupného jednotného monitorovacího systému a zajištění vysokého standardu administrativní kapacity. OPTP má tedy umožnit a usnadnit čerpání a především zajistit efektivní využití finančních prostředků.</a:t>
            </a:r>
          </a:p>
          <a:p>
            <a:endParaRPr lang="cs-CZ" dirty="0"/>
          </a:p>
          <a:p>
            <a:r>
              <a:rPr lang="cs-CZ" dirty="0"/>
              <a:t>Řídící orgán: Ministerstvo pro místní rozvoj</a:t>
            </a:r>
          </a:p>
          <a:p>
            <a:r>
              <a:rPr lang="cs-CZ" dirty="0"/>
              <a:t>Alokace: 0,24 mld. EUR (cca 6,3 mld. Kč)</a:t>
            </a:r>
          </a:p>
        </p:txBody>
      </p:sp>
    </p:spTree>
    <p:extLst>
      <p:ext uri="{BB962C8B-B14F-4D97-AF65-F5344CB8AC3E}">
        <p14:creationId xmlns:p14="http://schemas.microsoft.com/office/powerpoint/2010/main" val="12635387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Další programy 2021 - 2027</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Programy přeshraniční spolupráce</a:t>
            </a:r>
          </a:p>
          <a:p>
            <a:pPr lvl="1"/>
            <a:r>
              <a:rPr lang="cs-CZ" dirty="0"/>
              <a:t>INTERREG Česko - Polsko 2021-2027, řízený Ministerstvem pro místní rozvoj;</a:t>
            </a:r>
          </a:p>
          <a:p>
            <a:pPr lvl="1"/>
            <a:r>
              <a:rPr lang="cs-CZ" dirty="0"/>
              <a:t>Program přeshraniční spolupráce </a:t>
            </a:r>
            <a:r>
              <a:rPr lang="cs-CZ" dirty="0" err="1"/>
              <a:t>Interreg</a:t>
            </a:r>
            <a:r>
              <a:rPr lang="cs-CZ" dirty="0"/>
              <a:t> Slovensko - Česko 2021 - 2027, koordinovaný na území České republiky Ministerstvem pro místní rozvoj;</a:t>
            </a:r>
          </a:p>
          <a:p>
            <a:pPr lvl="1"/>
            <a:r>
              <a:rPr lang="cs-CZ" dirty="0"/>
              <a:t>INTERREG VI-A Rakousko - Česko, koordinovaný na území České republiky Ministerstvem pro místní rozvoj;</a:t>
            </a:r>
          </a:p>
          <a:p>
            <a:pPr lvl="1"/>
            <a:r>
              <a:rPr lang="cs-CZ" dirty="0"/>
              <a:t>INTERREG Bavorsko - Česko (2021-2027), koordinovaný na území České republiky Ministerstvem pro místní rozvoj;</a:t>
            </a:r>
          </a:p>
          <a:p>
            <a:pPr lvl="1"/>
            <a:r>
              <a:rPr lang="cs-CZ" dirty="0"/>
              <a:t>Program spolupráce Sasko - Česko 2021-2027, koordinovaný na území České republiky Ministerstvem pro místní rozvoj</a:t>
            </a:r>
          </a:p>
        </p:txBody>
      </p:sp>
    </p:spTree>
    <p:extLst>
      <p:ext uri="{BB962C8B-B14F-4D97-AF65-F5344CB8AC3E}">
        <p14:creationId xmlns:p14="http://schemas.microsoft.com/office/powerpoint/2010/main" val="24066849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Další programy 2021 - 2027</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Programy nadnárodní a meziregionální spolupráce </a:t>
            </a:r>
          </a:p>
          <a:p>
            <a:pPr lvl="1"/>
            <a:r>
              <a:rPr lang="cs-CZ" dirty="0"/>
              <a:t>Program nadnárodní spolupráce </a:t>
            </a:r>
            <a:r>
              <a:rPr lang="cs-CZ" dirty="0" err="1"/>
              <a:t>Interreg</a:t>
            </a:r>
            <a:r>
              <a:rPr lang="cs-CZ" dirty="0"/>
              <a:t> </a:t>
            </a:r>
            <a:r>
              <a:rPr lang="cs-CZ" dirty="0" err="1"/>
              <a:t>Central</a:t>
            </a:r>
            <a:r>
              <a:rPr lang="cs-CZ" dirty="0"/>
              <a:t> </a:t>
            </a:r>
            <a:r>
              <a:rPr lang="cs-CZ" dirty="0" err="1"/>
              <a:t>Europe</a:t>
            </a:r>
            <a:r>
              <a:rPr lang="cs-CZ" dirty="0"/>
              <a:t> 2021-2027, koordinovaný na území České republiky Ministerstvem pro místní rozvoj;</a:t>
            </a:r>
          </a:p>
          <a:p>
            <a:pPr lvl="1"/>
            <a:r>
              <a:rPr lang="cs-CZ" dirty="0"/>
              <a:t>Program nadnárodní spolupráce </a:t>
            </a:r>
            <a:r>
              <a:rPr lang="cs-CZ" dirty="0" err="1"/>
              <a:t>Interreg</a:t>
            </a:r>
            <a:r>
              <a:rPr lang="cs-CZ" dirty="0"/>
              <a:t> DANUBE, koordinovaný na území České republiky Ministerstvem pro místní rozvoj;</a:t>
            </a:r>
          </a:p>
          <a:p>
            <a:pPr lvl="1"/>
            <a:r>
              <a:rPr lang="cs-CZ" dirty="0"/>
              <a:t>Program meziregionální spolupráce INTERREG EUROPE, koordinovaný na území České republiky Ministerstvem pro místní rozvoj; </a:t>
            </a:r>
          </a:p>
          <a:p>
            <a:pPr lvl="1"/>
            <a:r>
              <a:rPr lang="cs-CZ" dirty="0"/>
              <a:t>Program meziregionální spolupráce ESPON, koordinovaný na území České republiky Ministerstvem pro místní rozvoj;</a:t>
            </a:r>
          </a:p>
          <a:p>
            <a:pPr lvl="1"/>
            <a:r>
              <a:rPr lang="cs-CZ" dirty="0"/>
              <a:t>Program meziregionální spolupráce INTERACT, koordinovaný na území České republiky Ministerstvem pro místní rozvoj;</a:t>
            </a:r>
          </a:p>
        </p:txBody>
      </p:sp>
    </p:spTree>
    <p:extLst>
      <p:ext uri="{BB962C8B-B14F-4D97-AF65-F5344CB8AC3E}">
        <p14:creationId xmlns:p14="http://schemas.microsoft.com/office/powerpoint/2010/main" val="838630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C7940F-6E0F-B44D-BD30-4DC58CE32DC0}"/>
              </a:ext>
            </a:extLst>
          </p:cNvPr>
          <p:cNvSpPr>
            <a:spLocks noGrp="1"/>
          </p:cNvSpPr>
          <p:nvPr>
            <p:ph type="title"/>
          </p:nvPr>
        </p:nvSpPr>
        <p:spPr/>
        <p:txBody>
          <a:bodyPr/>
          <a:lstStyle/>
          <a:p>
            <a:r>
              <a:rPr lang="cs-CZ" dirty="0"/>
              <a:t>Programy v období 2014 - 2020</a:t>
            </a:r>
          </a:p>
        </p:txBody>
      </p:sp>
      <p:sp>
        <p:nvSpPr>
          <p:cNvPr id="3" name="Zástupný obsah 2">
            <a:extLst>
              <a:ext uri="{FF2B5EF4-FFF2-40B4-BE49-F238E27FC236}">
                <a16:creationId xmlns:a16="http://schemas.microsoft.com/office/drawing/2014/main" id="{67CDE743-FF14-A63B-745F-4685380095AE}"/>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5857332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700DA-C9C3-A73D-D90F-200D9900D292}"/>
              </a:ext>
            </a:extLst>
          </p:cNvPr>
          <p:cNvSpPr>
            <a:spLocks noGrp="1"/>
          </p:cNvSpPr>
          <p:nvPr>
            <p:ph type="title"/>
          </p:nvPr>
        </p:nvSpPr>
        <p:spPr/>
        <p:txBody>
          <a:bodyPr/>
          <a:lstStyle/>
          <a:p>
            <a:r>
              <a:rPr lang="cs-CZ" dirty="0"/>
              <a:t>Operační programy 2014-2020 vs. 2021-2027</a:t>
            </a:r>
          </a:p>
        </p:txBody>
      </p:sp>
      <p:sp>
        <p:nvSpPr>
          <p:cNvPr id="3" name="Zástupný obsah 2">
            <a:extLst>
              <a:ext uri="{FF2B5EF4-FFF2-40B4-BE49-F238E27FC236}">
                <a16:creationId xmlns:a16="http://schemas.microsoft.com/office/drawing/2014/main" id="{07504A9F-62C7-69FA-1C23-CE930F944B24}"/>
              </a:ext>
            </a:extLst>
          </p:cNvPr>
          <p:cNvSpPr>
            <a:spLocks noGrp="1"/>
          </p:cNvSpPr>
          <p:nvPr>
            <p:ph idx="1"/>
          </p:nvPr>
        </p:nvSpPr>
        <p:spPr/>
        <p:txBody>
          <a:bodyPr/>
          <a:lstStyle/>
          <a:p>
            <a:r>
              <a:rPr lang="cs-CZ" dirty="0"/>
              <a:t>Pro přehlednost jsou dále uvedeny OP z programového období let 2014 – 2020</a:t>
            </a:r>
          </a:p>
          <a:p>
            <a:r>
              <a:rPr lang="cs-CZ" dirty="0"/>
              <a:t>V novém období je vidět posun v alokaci prostředků od podnikatelských subjektů k problematice veřejných záležitostí (ostraha hranic, migrace atd.)</a:t>
            </a:r>
          </a:p>
        </p:txBody>
      </p:sp>
    </p:spTree>
    <p:extLst>
      <p:ext uri="{BB962C8B-B14F-4D97-AF65-F5344CB8AC3E}">
        <p14:creationId xmlns:p14="http://schemas.microsoft.com/office/powerpoint/2010/main" val="9827187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fontScale="85000" lnSpcReduction="20000"/>
          </a:bodyPr>
          <a:lstStyle/>
          <a:p>
            <a:r>
              <a:rPr lang="cs-CZ" dirty="0"/>
              <a:t>Operační program Podnikání a inovace pro konkurenceschopnost</a:t>
            </a:r>
          </a:p>
          <a:p>
            <a:r>
              <a:rPr lang="cs-CZ" dirty="0"/>
              <a:t>Operační program Výzkum, vývoj a vzdělávání</a:t>
            </a:r>
          </a:p>
          <a:p>
            <a:r>
              <a:rPr lang="cs-CZ" dirty="0"/>
              <a:t>Operační program Zaměstnanost</a:t>
            </a:r>
          </a:p>
          <a:p>
            <a:r>
              <a:rPr lang="cs-CZ" dirty="0"/>
              <a:t>Operační program Doprava</a:t>
            </a:r>
          </a:p>
          <a:p>
            <a:r>
              <a:rPr lang="cs-CZ" dirty="0"/>
              <a:t>Operační program Životní prostředí</a:t>
            </a:r>
          </a:p>
          <a:p>
            <a:r>
              <a:rPr lang="cs-CZ" dirty="0"/>
              <a:t>Integrovaný regionální operační program</a:t>
            </a:r>
          </a:p>
          <a:p>
            <a:r>
              <a:rPr lang="cs-CZ" dirty="0"/>
              <a:t>Operační program Praha - pól růstu ČR</a:t>
            </a:r>
          </a:p>
          <a:p>
            <a:r>
              <a:rPr lang="cs-CZ" dirty="0"/>
              <a:t>Operační program Technická pomoc</a:t>
            </a:r>
          </a:p>
          <a:p>
            <a:r>
              <a:rPr lang="cs-CZ" dirty="0"/>
              <a:t>Operační program Rybářství</a:t>
            </a:r>
          </a:p>
          <a:p>
            <a:r>
              <a:rPr lang="cs-CZ" dirty="0"/>
              <a:t>Program rozvoje venkova</a:t>
            </a:r>
          </a:p>
        </p:txBody>
      </p:sp>
    </p:spTree>
    <p:extLst>
      <p:ext uri="{BB962C8B-B14F-4D97-AF65-F5344CB8AC3E}">
        <p14:creationId xmlns:p14="http://schemas.microsoft.com/office/powerpoint/2010/main" val="1350480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normAutofit fontScale="90000"/>
          </a:bodyPr>
          <a:lstStyle/>
          <a:p>
            <a:br>
              <a:rPr lang="cs-CZ" dirty="0"/>
            </a:br>
            <a:br>
              <a:rPr lang="cs-CZ" dirty="0"/>
            </a:br>
            <a:br>
              <a:rPr lang="cs-CZ" dirty="0"/>
            </a:br>
            <a:r>
              <a:rPr lang="cs-CZ" dirty="0"/>
              <a:t>Dotace a NFV podle RPÚR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2364899"/>
            <a:ext cx="10515600" cy="4175117"/>
          </a:xfrm>
        </p:spPr>
        <p:txBody>
          <a:bodyPr>
            <a:normAutofit fontScale="92500" lnSpcReduction="10000"/>
          </a:bodyPr>
          <a:lstStyle/>
          <a:p>
            <a:r>
              <a:rPr lang="cs-CZ" sz="2600" b="1" dirty="0"/>
              <a:t>dotace</a:t>
            </a:r>
          </a:p>
          <a:p>
            <a:pPr lvl="1"/>
            <a:r>
              <a:rPr lang="cs-CZ" sz="2200" dirty="0"/>
              <a:t>§ 10a odst. 1 písm. b) RPÚR</a:t>
            </a:r>
          </a:p>
          <a:p>
            <a:pPr lvl="1"/>
            <a:r>
              <a:rPr lang="cs-CZ" sz="2200" dirty="0"/>
              <a:t>peněžní prostředky poskytnuté z rozpočtu územního samosprávného celku, městské části hlavního města Prahy, svazku obcí nebo Regionální rady regionu soudržnosti právnické nebo fyzické osobě na stanovený účel, s výjimkou příspěvku podle § 28 odst. 7 a § 31 odst. 1 písm. b),</a:t>
            </a:r>
          </a:p>
          <a:p>
            <a:pPr lvl="1"/>
            <a:endParaRPr lang="cs-CZ" sz="2200" dirty="0"/>
          </a:p>
          <a:p>
            <a:r>
              <a:rPr lang="cs-CZ" sz="2600" b="1" dirty="0"/>
              <a:t>návratné finanční výpomoci</a:t>
            </a:r>
          </a:p>
          <a:p>
            <a:pPr lvl="1"/>
            <a:r>
              <a:rPr lang="cs-CZ" sz="2200" dirty="0"/>
              <a:t>§ 10a odst. 1 písm. c) RPÚR</a:t>
            </a:r>
          </a:p>
          <a:p>
            <a:pPr lvl="1"/>
            <a:r>
              <a:rPr lang="cs-CZ" sz="2200" dirty="0"/>
              <a:t>peněžní prostředky poskytnuté bezúročně z rozpočtu územního samosprávného celku, městské části hlavního města Prahy, svazku obcí nebo Regionální rady regionu soudržnosti právnické nebo fyzické osobě na stanovený účel, které je jejich příjemce povinen vrátit do rozpočtu poskytovatele ve stanovené lhůtě</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3041536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Operační program Podnikání a inovace pro konkurenceschopnost</a:t>
            </a:r>
          </a:p>
          <a:p>
            <a:pPr lvl="1"/>
            <a:r>
              <a:rPr lang="cs-CZ" dirty="0"/>
              <a:t>Řídicí orgán: Ministerstvo průmyslu a obchodu</a:t>
            </a:r>
          </a:p>
          <a:p>
            <a:pPr lvl="1"/>
            <a:r>
              <a:rPr lang="cs-CZ" dirty="0"/>
              <a:t>Cílem je dosažení konkurenceschopné a udržitelné ekonomiky založené na znalostech a inovacích. </a:t>
            </a:r>
          </a:p>
          <a:p>
            <a:pPr lvl="2"/>
            <a:r>
              <a:rPr lang="cs-CZ" dirty="0"/>
              <a:t>Pojem „konkurenceschopný“ zahrnuje schopnost místních firem prosazovat se na světových trzích a vytvářet dostatek pracovních míst. </a:t>
            </a:r>
          </a:p>
          <a:p>
            <a:pPr lvl="2"/>
            <a:r>
              <a:rPr lang="cs-CZ" dirty="0"/>
              <a:t>Pojem „udržitelný“ zvýrazňuje dlouhodobý horizont konkurenční schopnosti, což zahrnuje mj. i environmentální dimenzi hospodářského rozvoje.</a:t>
            </a:r>
          </a:p>
          <a:p>
            <a:pPr lvl="1"/>
            <a:r>
              <a:rPr lang="cs-CZ" dirty="0"/>
              <a:t>Alokace 4,09 mld. EUR (cca 110 mld. Kč)</a:t>
            </a:r>
          </a:p>
        </p:txBody>
      </p:sp>
    </p:spTree>
    <p:extLst>
      <p:ext uri="{BB962C8B-B14F-4D97-AF65-F5344CB8AC3E}">
        <p14:creationId xmlns:p14="http://schemas.microsoft.com/office/powerpoint/2010/main" val="13282223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Operační program Výzkum, vývoj a vzdělávání</a:t>
            </a:r>
          </a:p>
          <a:p>
            <a:pPr lvl="1"/>
            <a:r>
              <a:rPr lang="cs-CZ" dirty="0"/>
              <a:t>Řídicí orgán: Ministerstvo školství, mládeže a tělovýchovy</a:t>
            </a:r>
          </a:p>
          <a:p>
            <a:pPr lvl="1"/>
            <a:r>
              <a:rPr lang="cs-CZ" dirty="0"/>
              <a:t>Klíčovým principem je rozvoj lidských zdrojů pro znalostní ekonomiku a udržitelný rozvoj v sociálně soudržné společnosti a je podporován intervencemi v rámci více prioritních os. Na něj navazuje téma podpory kvalitního výzkumu, pro který představuje kvalifikovaná pracovní síla klíčový vstupní faktor. Intervence v oblasti vzdělávání budou zároveň podpořeny systémovými změnami, které směřují ke zkvalitnění vzdělávacího systému ČR.</a:t>
            </a:r>
          </a:p>
          <a:p>
            <a:pPr lvl="1"/>
            <a:r>
              <a:rPr lang="cs-CZ" dirty="0"/>
              <a:t>Alokace 2,77 mld. EUR (cca 73,2 mld. Kč)</a:t>
            </a:r>
          </a:p>
        </p:txBody>
      </p:sp>
    </p:spTree>
    <p:extLst>
      <p:ext uri="{BB962C8B-B14F-4D97-AF65-F5344CB8AC3E}">
        <p14:creationId xmlns:p14="http://schemas.microsoft.com/office/powerpoint/2010/main" val="20163653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Operační program Zaměstnanost</a:t>
            </a:r>
          </a:p>
          <a:p>
            <a:pPr lvl="1"/>
            <a:r>
              <a:rPr lang="cs-CZ" dirty="0"/>
              <a:t>Řídicí orgán: Ministerstvo práce a sociálních věcí</a:t>
            </a:r>
          </a:p>
          <a:p>
            <a:pPr lvl="1"/>
            <a:r>
              <a:rPr lang="cs-CZ" dirty="0"/>
              <a:t>Cílem je </a:t>
            </a:r>
            <a:r>
              <a:rPr lang="cs-CZ" dirty="0" err="1"/>
              <a:t>je</a:t>
            </a:r>
            <a:r>
              <a:rPr lang="cs-CZ" dirty="0"/>
              <a:t> zlepšení lidského kapitálu obyvatel a veřejné správy v ČR, tedy základních prvků konkurenceschopnosti. </a:t>
            </a:r>
          </a:p>
          <a:p>
            <a:pPr lvl="1"/>
            <a:r>
              <a:rPr lang="cs-CZ" dirty="0"/>
              <a:t>OP Z je zaměřený také na podporu rovných příležitostí žen a mužů, adaptability zaměstnanců a zaměstnavatelů, dalšího vzdělávání, sociálního začleňování a boje s chudobou, zdravotních služeb, modernizaci veřejné správy a služeb a podporu mezinárodní spolupráce a sociálních inovací v oblasti zaměstnanosti, sociálního začleňování a veřejné správy.</a:t>
            </a:r>
          </a:p>
          <a:p>
            <a:pPr lvl="1"/>
            <a:r>
              <a:rPr lang="cs-CZ" dirty="0"/>
              <a:t>Alokace 2,15 mld. EUR (cca 56,73 mld. Kč)</a:t>
            </a:r>
          </a:p>
        </p:txBody>
      </p:sp>
    </p:spTree>
    <p:extLst>
      <p:ext uri="{BB962C8B-B14F-4D97-AF65-F5344CB8AC3E}">
        <p14:creationId xmlns:p14="http://schemas.microsoft.com/office/powerpoint/2010/main" val="4055062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Operační program Doprava</a:t>
            </a:r>
          </a:p>
          <a:p>
            <a:pPr lvl="1"/>
            <a:r>
              <a:rPr lang="cs-CZ" dirty="0"/>
              <a:t>Řídící orgán: Ministerstvo dopravy</a:t>
            </a:r>
          </a:p>
          <a:p>
            <a:pPr lvl="1"/>
            <a:r>
              <a:rPr lang="cs-CZ" dirty="0"/>
              <a:t>Nejvýznamnější zdroj prostředků pro financování výstavby dopravní infrastruktury v České republice</a:t>
            </a:r>
          </a:p>
          <a:p>
            <a:pPr lvl="1"/>
            <a:r>
              <a:rPr lang="cs-CZ" dirty="0"/>
              <a:t>Alokace 4,56 mld. EUR (cca 120,8 mld. Kč)</a:t>
            </a:r>
          </a:p>
          <a:p>
            <a:pPr lvl="1"/>
            <a:endParaRPr lang="cs-CZ" dirty="0"/>
          </a:p>
        </p:txBody>
      </p:sp>
    </p:spTree>
    <p:extLst>
      <p:ext uri="{BB962C8B-B14F-4D97-AF65-F5344CB8AC3E}">
        <p14:creationId xmlns:p14="http://schemas.microsoft.com/office/powerpoint/2010/main" val="34097187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Operační program Životní prostředí</a:t>
            </a:r>
          </a:p>
          <a:p>
            <a:pPr lvl="1"/>
            <a:r>
              <a:rPr lang="cs-CZ" dirty="0"/>
              <a:t>Řídící orgán: Ministerstvo životního prostředí</a:t>
            </a:r>
          </a:p>
          <a:p>
            <a:pPr lvl="1"/>
            <a:r>
              <a:rPr lang="cs-CZ" dirty="0"/>
              <a:t>Hlavním cílem Operačního programu Životní prostředí (OP ŽP) je ochrana a zajištění kvalitního prostředí pro život obyvatel České republiky, podpora efektivního využívání zdrojů, eliminace negativních dopadů lidské činnosti na životní prostředí a zmírňování dopadů změny klimatu.</a:t>
            </a:r>
          </a:p>
          <a:p>
            <a:pPr lvl="1"/>
            <a:r>
              <a:rPr lang="cs-CZ" dirty="0"/>
              <a:t>Alokace 2,79 mld. EUR (cca 73,7 mld. Kč)</a:t>
            </a:r>
          </a:p>
        </p:txBody>
      </p:sp>
    </p:spTree>
    <p:extLst>
      <p:ext uri="{BB962C8B-B14F-4D97-AF65-F5344CB8AC3E}">
        <p14:creationId xmlns:p14="http://schemas.microsoft.com/office/powerpoint/2010/main" val="18233021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Integrovaný regionální operační program</a:t>
            </a:r>
          </a:p>
          <a:p>
            <a:pPr lvl="1"/>
            <a:r>
              <a:rPr lang="cs-CZ" dirty="0"/>
              <a:t>Řídící orgán: Ministerstvo pro místní rozvoj ČR</a:t>
            </a:r>
          </a:p>
          <a:p>
            <a:pPr lvl="1"/>
            <a:r>
              <a:rPr lang="cs-CZ" dirty="0"/>
              <a:t>navazuje na sedm regionálních operačních programů a částečně na Integrovaný operační program z programového období 2007–2013</a:t>
            </a:r>
          </a:p>
          <a:p>
            <a:pPr lvl="1"/>
            <a:r>
              <a:rPr lang="cs-CZ" dirty="0"/>
              <a:t>Prioritou </a:t>
            </a:r>
            <a:r>
              <a:rPr lang="cs-CZ" dirty="0" err="1"/>
              <a:t>IROPu</a:t>
            </a:r>
            <a:r>
              <a:rPr lang="cs-CZ" dirty="0"/>
              <a:t> je umožnění vyváženého rozvoje území, zkvalitnění infrastruktury, zlepšení veřejných služeb a veřejné správy a zajištění udržitelného rozvoje v obcích, městech a regionech.</a:t>
            </a:r>
          </a:p>
          <a:p>
            <a:pPr lvl="1"/>
            <a:r>
              <a:rPr lang="cs-CZ" dirty="0"/>
              <a:t>Alokace 4,77 mld. EUR (cca 127,9 mld. Kč)</a:t>
            </a:r>
          </a:p>
        </p:txBody>
      </p:sp>
    </p:spTree>
    <p:extLst>
      <p:ext uri="{BB962C8B-B14F-4D97-AF65-F5344CB8AC3E}">
        <p14:creationId xmlns:p14="http://schemas.microsoft.com/office/powerpoint/2010/main" val="27428925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Operační program Praha - pól růstu ČR</a:t>
            </a:r>
          </a:p>
          <a:p>
            <a:pPr lvl="1"/>
            <a:r>
              <a:rPr lang="cs-CZ" dirty="0"/>
              <a:t>Řídící orgán: Hlavní město Praha</a:t>
            </a:r>
          </a:p>
          <a:p>
            <a:pPr lvl="1"/>
            <a:r>
              <a:rPr lang="cs-CZ" dirty="0"/>
              <a:t>realizace investic v Praze, které povedou ke zvýšení konkurenceschopnosti Prahy jako rozvojového pólu republiky a k zajištění kvalitního života obyvatel</a:t>
            </a:r>
          </a:p>
          <a:p>
            <a:pPr lvl="1"/>
            <a:r>
              <a:rPr lang="cs-CZ" dirty="0"/>
              <a:t>Alokace 0,2 mld. EUR (cca 5,35 mld. Kč)</a:t>
            </a:r>
          </a:p>
        </p:txBody>
      </p:sp>
    </p:spTree>
    <p:extLst>
      <p:ext uri="{BB962C8B-B14F-4D97-AF65-F5344CB8AC3E}">
        <p14:creationId xmlns:p14="http://schemas.microsoft.com/office/powerpoint/2010/main" val="11483474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Operační program Technická pomoc</a:t>
            </a:r>
          </a:p>
          <a:p>
            <a:pPr lvl="1"/>
            <a:r>
              <a:rPr lang="cs-CZ" dirty="0"/>
              <a:t>Řídící orgán: Ministerstvo pro místní rozvoj ČR</a:t>
            </a:r>
          </a:p>
          <a:p>
            <a:pPr lvl="1"/>
            <a:r>
              <a:rPr lang="cs-CZ" dirty="0"/>
              <a:t>podpůrný charakter</a:t>
            </a:r>
          </a:p>
          <a:p>
            <a:pPr lvl="1"/>
            <a:r>
              <a:rPr lang="cs-CZ" dirty="0"/>
              <a:t>nastavení takového prostředí pro implementaci Dohody o partnerství a tematických operačních programů, které umožní a zjednoduší dosažení stanovených cílů</a:t>
            </a:r>
          </a:p>
          <a:p>
            <a:pPr lvl="1"/>
            <a:r>
              <a:rPr lang="cs-CZ" dirty="0"/>
              <a:t>má umožnit a usnadnit čerpání a především zajistit efektivní využití finančních prostředků</a:t>
            </a:r>
          </a:p>
          <a:p>
            <a:pPr lvl="1"/>
            <a:r>
              <a:rPr lang="cs-CZ" dirty="0"/>
              <a:t>Alokace: 0,21 mld. EUR (cca 5,54 mld. Kč)</a:t>
            </a:r>
          </a:p>
        </p:txBody>
      </p:sp>
    </p:spTree>
    <p:extLst>
      <p:ext uri="{BB962C8B-B14F-4D97-AF65-F5344CB8AC3E}">
        <p14:creationId xmlns:p14="http://schemas.microsoft.com/office/powerpoint/2010/main" val="15514736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Operační program Rybářství</a:t>
            </a:r>
          </a:p>
          <a:p>
            <a:pPr lvl="1"/>
            <a:r>
              <a:rPr lang="cs-CZ" dirty="0"/>
              <a:t>Řídicí orgán: Ministerstvo zemědělství</a:t>
            </a:r>
          </a:p>
          <a:p>
            <a:pPr lvl="1"/>
            <a:r>
              <a:rPr lang="cs-CZ" dirty="0"/>
              <a:t>Cílem je rozvoj udržitelného chovu ryb v České republice a zajištění rovnoměrných dodávek sladkovodních ryb během roku na domácí trh v požadovaném sortimentu včetně diverzifikace akvakultury (rybníkářství) pro zajištění produkce kapra a jeho dodávek na trh a současně je také potřeba podpořit zavádění moderních intenzivních chovných systémů s cílem zvyšování produkce ryb a přispění k eliminaci negativních dopadů na životní prostředí, které budou pořizovány pro produkci lososovitých popř. dalších druhů ryb k zajištění celoročních dodávek do tržní sítě</a:t>
            </a:r>
          </a:p>
          <a:p>
            <a:pPr lvl="1"/>
            <a:r>
              <a:rPr lang="cs-CZ" dirty="0"/>
              <a:t>Alokace: 0,03 mld. EUR (cca 0,84 mld. Kč)</a:t>
            </a:r>
          </a:p>
        </p:txBody>
      </p:sp>
    </p:spTree>
    <p:extLst>
      <p:ext uri="{BB962C8B-B14F-4D97-AF65-F5344CB8AC3E}">
        <p14:creationId xmlns:p14="http://schemas.microsoft.com/office/powerpoint/2010/main" val="29065579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Operační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a:bodyPr>
          <a:lstStyle/>
          <a:p>
            <a:r>
              <a:rPr lang="cs-CZ" dirty="0"/>
              <a:t>Program rozvoje venkova</a:t>
            </a:r>
          </a:p>
          <a:p>
            <a:pPr lvl="1"/>
            <a:r>
              <a:rPr lang="cs-CZ" dirty="0"/>
              <a:t>Řídící orgán: Ministerstvo zemědělství</a:t>
            </a:r>
          </a:p>
          <a:p>
            <a:pPr lvl="1"/>
            <a:r>
              <a:rPr lang="cs-CZ" dirty="0"/>
              <a:t>Hlavním cílem programu je obnova, zachování a zlepšení ekosystémů závislých na zemědělství prostřednictvím zejména </a:t>
            </a:r>
            <a:r>
              <a:rPr lang="cs-CZ" dirty="0" err="1"/>
              <a:t>agroenvironmentálních</a:t>
            </a:r>
            <a:r>
              <a:rPr lang="cs-CZ" dirty="0"/>
              <a:t> opatření, dále investice pro konkurenceschopnost a inovace zemědělských podniků, podpora vstupu mladých lidí do zemědělství nebo krajinná infrastruktura.</a:t>
            </a:r>
          </a:p>
          <a:p>
            <a:pPr lvl="1"/>
            <a:r>
              <a:rPr lang="cs-CZ" dirty="0"/>
              <a:t>Alokace: 2,3 mld. EUR (cca 59,9 mld. Kč)</a:t>
            </a:r>
          </a:p>
          <a:p>
            <a:pPr lvl="1"/>
            <a:endParaRPr lang="cs-CZ" dirty="0"/>
          </a:p>
        </p:txBody>
      </p:sp>
    </p:spTree>
    <p:extLst>
      <p:ext uri="{BB962C8B-B14F-4D97-AF65-F5344CB8AC3E}">
        <p14:creationId xmlns:p14="http://schemas.microsoft.com/office/powerpoint/2010/main" val="1894084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normAutofit fontScale="90000"/>
          </a:bodyPr>
          <a:lstStyle/>
          <a:p>
            <a:br>
              <a:rPr lang="cs-CZ" dirty="0"/>
            </a:br>
            <a:br>
              <a:rPr lang="cs-CZ" dirty="0"/>
            </a:br>
            <a:r>
              <a:rPr lang="cs-CZ" dirty="0"/>
              <a:t>Druhy dotací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766340" y="2247453"/>
            <a:ext cx="5269302" cy="4175117"/>
          </a:xfrm>
        </p:spPr>
        <p:txBody>
          <a:bodyPr>
            <a:normAutofit/>
          </a:bodyPr>
          <a:lstStyle/>
          <a:p>
            <a:r>
              <a:rPr lang="cs-CZ" dirty="0"/>
              <a:t>dotace</a:t>
            </a:r>
          </a:p>
          <a:p>
            <a:pPr lvl="1"/>
            <a:r>
              <a:rPr lang="cs-CZ" dirty="0"/>
              <a:t>neúčelové </a:t>
            </a:r>
          </a:p>
          <a:p>
            <a:pPr lvl="2"/>
            <a:r>
              <a:rPr lang="cs-CZ" dirty="0"/>
              <a:t>paušální</a:t>
            </a:r>
          </a:p>
          <a:p>
            <a:pPr lvl="2"/>
            <a:r>
              <a:rPr lang="cs-CZ" dirty="0"/>
              <a:t>podle výkonu</a:t>
            </a:r>
          </a:p>
          <a:p>
            <a:pPr lvl="1"/>
            <a:r>
              <a:rPr lang="cs-CZ" dirty="0"/>
              <a:t>účelové </a:t>
            </a:r>
          </a:p>
          <a:p>
            <a:r>
              <a:rPr lang="cs-CZ" dirty="0"/>
              <a:t>dotace</a:t>
            </a:r>
          </a:p>
          <a:p>
            <a:pPr lvl="1"/>
            <a:r>
              <a:rPr lang="cs-CZ" dirty="0"/>
              <a:t>nárokové</a:t>
            </a:r>
          </a:p>
          <a:p>
            <a:pPr lvl="1"/>
            <a:r>
              <a:rPr lang="cs-CZ" dirty="0"/>
              <a:t>nenárokové</a:t>
            </a:r>
          </a:p>
          <a:p>
            <a:r>
              <a:rPr lang="cs-CZ" dirty="0"/>
              <a:t>dotace</a:t>
            </a:r>
          </a:p>
          <a:p>
            <a:pPr lvl="1"/>
            <a:r>
              <a:rPr lang="cs-CZ" dirty="0"/>
              <a:t>individuální</a:t>
            </a:r>
          </a:p>
          <a:p>
            <a:pPr lvl="1"/>
            <a:r>
              <a:rPr lang="cs-CZ" dirty="0"/>
              <a:t>systémové</a:t>
            </a:r>
          </a:p>
          <a:p>
            <a:endParaRPr lang="cs-CZ" dirty="0"/>
          </a:p>
          <a:p>
            <a:endParaRPr lang="cs-CZ" dirty="0"/>
          </a:p>
          <a:p>
            <a:pPr lvl="1"/>
            <a:endParaRPr lang="cs-CZ" dirty="0"/>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7</a:t>
            </a:fld>
            <a:endParaRPr lang="cs-CZ"/>
          </a:p>
        </p:txBody>
      </p:sp>
      <p:sp>
        <p:nvSpPr>
          <p:cNvPr id="5" name="Zástupný obsah 2">
            <a:extLst>
              <a:ext uri="{FF2B5EF4-FFF2-40B4-BE49-F238E27FC236}">
                <a16:creationId xmlns:a16="http://schemas.microsoft.com/office/drawing/2014/main" id="{FA8CC2E3-78C7-401D-8B6F-791D7C471981}"/>
              </a:ext>
            </a:extLst>
          </p:cNvPr>
          <p:cNvSpPr txBox="1">
            <a:spLocks/>
          </p:cNvSpPr>
          <p:nvPr/>
        </p:nvSpPr>
        <p:spPr>
          <a:xfrm>
            <a:off x="6035642" y="2320555"/>
            <a:ext cx="5269302" cy="417511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dotace</a:t>
            </a:r>
          </a:p>
          <a:p>
            <a:pPr lvl="1"/>
            <a:r>
              <a:rPr lang="cs-CZ" dirty="0"/>
              <a:t>běžné</a:t>
            </a:r>
          </a:p>
          <a:p>
            <a:pPr lvl="1"/>
            <a:r>
              <a:rPr lang="cs-CZ" dirty="0"/>
              <a:t>kapitálové (investiční)</a:t>
            </a:r>
          </a:p>
          <a:p>
            <a:r>
              <a:rPr lang="cs-CZ" dirty="0"/>
              <a:t>dotace</a:t>
            </a:r>
          </a:p>
          <a:p>
            <a:pPr lvl="1"/>
            <a:r>
              <a:rPr lang="cs-CZ" dirty="0"/>
              <a:t>předběžné</a:t>
            </a:r>
          </a:p>
          <a:p>
            <a:pPr lvl="1"/>
            <a:r>
              <a:rPr lang="cs-CZ" dirty="0"/>
              <a:t>průběžné</a:t>
            </a:r>
          </a:p>
          <a:p>
            <a:pPr lvl="1"/>
            <a:r>
              <a:rPr lang="cs-CZ" dirty="0"/>
              <a:t>následné</a:t>
            </a:r>
          </a:p>
          <a:p>
            <a:r>
              <a:rPr lang="cs-CZ" dirty="0"/>
              <a:t>dotace</a:t>
            </a:r>
          </a:p>
          <a:p>
            <a:pPr lvl="1"/>
            <a:r>
              <a:rPr lang="cs-CZ" dirty="0"/>
              <a:t>se spoluúčastí</a:t>
            </a:r>
          </a:p>
          <a:p>
            <a:pPr lvl="1"/>
            <a:r>
              <a:rPr lang="cs-CZ" dirty="0"/>
              <a:t>bez spoluúčasti</a:t>
            </a:r>
          </a:p>
          <a:p>
            <a:pPr lvl="1"/>
            <a:endParaRPr lang="cs-CZ" dirty="0"/>
          </a:p>
        </p:txBody>
      </p:sp>
    </p:spTree>
    <p:extLst>
      <p:ext uri="{BB962C8B-B14F-4D97-AF65-F5344CB8AC3E}">
        <p14:creationId xmlns:p14="http://schemas.microsoft.com/office/powerpoint/2010/main" val="4391608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68F4-CCEF-49BC-9AD2-23EFFB79E3D9}"/>
              </a:ext>
            </a:extLst>
          </p:cNvPr>
          <p:cNvSpPr>
            <a:spLocks noGrp="1"/>
          </p:cNvSpPr>
          <p:nvPr>
            <p:ph type="title"/>
          </p:nvPr>
        </p:nvSpPr>
        <p:spPr/>
        <p:txBody>
          <a:bodyPr/>
          <a:lstStyle/>
          <a:p>
            <a:r>
              <a:rPr lang="cs-CZ" dirty="0"/>
              <a:t>Další programy 2014 - 2020</a:t>
            </a:r>
          </a:p>
        </p:txBody>
      </p:sp>
      <p:sp>
        <p:nvSpPr>
          <p:cNvPr id="3" name="Zástupný obsah 2">
            <a:extLst>
              <a:ext uri="{FF2B5EF4-FFF2-40B4-BE49-F238E27FC236}">
                <a16:creationId xmlns:a16="http://schemas.microsoft.com/office/drawing/2014/main" id="{8B92FB3C-1799-4A81-8EB1-7AC05FDD0FE6}"/>
              </a:ext>
            </a:extLst>
          </p:cNvPr>
          <p:cNvSpPr>
            <a:spLocks noGrp="1"/>
          </p:cNvSpPr>
          <p:nvPr>
            <p:ph idx="1"/>
          </p:nvPr>
        </p:nvSpPr>
        <p:spPr/>
        <p:txBody>
          <a:bodyPr>
            <a:normAutofit lnSpcReduction="10000"/>
          </a:bodyPr>
          <a:lstStyle/>
          <a:p>
            <a:r>
              <a:rPr lang="cs-CZ" dirty="0"/>
              <a:t>Programy přeshraniční spolupráce</a:t>
            </a:r>
          </a:p>
          <a:p>
            <a:pPr lvl="1"/>
            <a:r>
              <a:rPr lang="cs-CZ" dirty="0" err="1"/>
              <a:t>Interreg</a:t>
            </a:r>
            <a:r>
              <a:rPr lang="cs-CZ" dirty="0"/>
              <a:t> V-A Česká republika - Polsko, řízený Ministerstvem pro místní rozvoj;</a:t>
            </a:r>
          </a:p>
          <a:p>
            <a:pPr lvl="1"/>
            <a:r>
              <a:rPr lang="cs-CZ" dirty="0" err="1"/>
              <a:t>Interreg</a:t>
            </a:r>
            <a:r>
              <a:rPr lang="cs-CZ" dirty="0"/>
              <a:t> V-A Slovenská republika - Česká republika, koordinovaný na území České republiky Ministerstvem pro místní rozvoj;</a:t>
            </a:r>
          </a:p>
          <a:p>
            <a:pPr lvl="1"/>
            <a:r>
              <a:rPr lang="cs-CZ" dirty="0" err="1"/>
              <a:t>Interreg</a:t>
            </a:r>
            <a:r>
              <a:rPr lang="cs-CZ" dirty="0"/>
              <a:t> V-A Rakousko - Česká republika, koordinovaný na území České republiky Ministerstvem pro místní rozvoj;</a:t>
            </a:r>
          </a:p>
          <a:p>
            <a:pPr lvl="1"/>
            <a:r>
              <a:rPr lang="cs-CZ" dirty="0"/>
              <a:t>Program přeshraniční spolupráce Česká republika - Svobodný stát Bavorsko Cíl EÚS 2014-2020, koordinovaný na území České republiky Ministerstvem pro místní rozvoj;</a:t>
            </a:r>
          </a:p>
          <a:p>
            <a:pPr lvl="1"/>
            <a:r>
              <a:rPr lang="cs-CZ" dirty="0"/>
              <a:t>Program spolupráce Svobodný stát Sasko - Česká republika 2014-2020, koordinovaný na území České republiky Ministerstvem pro místní rozvoj;</a:t>
            </a:r>
          </a:p>
          <a:p>
            <a:endParaRPr lang="cs-CZ" dirty="0"/>
          </a:p>
        </p:txBody>
      </p:sp>
    </p:spTree>
    <p:extLst>
      <p:ext uri="{BB962C8B-B14F-4D97-AF65-F5344CB8AC3E}">
        <p14:creationId xmlns:p14="http://schemas.microsoft.com/office/powerpoint/2010/main" val="16001605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6B77F9-0E82-4131-9D07-4B93E82DC292}"/>
              </a:ext>
            </a:extLst>
          </p:cNvPr>
          <p:cNvSpPr>
            <a:spLocks noGrp="1"/>
          </p:cNvSpPr>
          <p:nvPr>
            <p:ph type="title"/>
          </p:nvPr>
        </p:nvSpPr>
        <p:spPr/>
        <p:txBody>
          <a:bodyPr/>
          <a:lstStyle/>
          <a:p>
            <a:r>
              <a:rPr lang="cs-CZ" dirty="0"/>
              <a:t>Dotace z rozpočtů municipalit</a:t>
            </a:r>
          </a:p>
        </p:txBody>
      </p:sp>
      <p:sp>
        <p:nvSpPr>
          <p:cNvPr id="3" name="Zástupný obsah 2">
            <a:extLst>
              <a:ext uri="{FF2B5EF4-FFF2-40B4-BE49-F238E27FC236}">
                <a16:creationId xmlns:a16="http://schemas.microsoft.com/office/drawing/2014/main" id="{B8B9091B-6E1D-452E-B177-FE20F8C4D9ED}"/>
              </a:ext>
            </a:extLst>
          </p:cNvPr>
          <p:cNvSpPr>
            <a:spLocks noGrp="1"/>
          </p:cNvSpPr>
          <p:nvPr>
            <p:ph idx="1"/>
          </p:nvPr>
        </p:nvSpPr>
        <p:spPr/>
        <p:txBody>
          <a:bodyPr/>
          <a:lstStyle/>
          <a:p>
            <a:r>
              <a:rPr lang="cs-CZ" dirty="0"/>
              <a:t>Dotace subjektům dle výzev a programů municipalit</a:t>
            </a:r>
          </a:p>
          <a:p>
            <a:pPr lvl="1"/>
            <a:r>
              <a:rPr lang="cs-CZ" dirty="0"/>
              <a:t>sportovní činnosti, kulturní činnosti, provoz veřejné dopravy…</a:t>
            </a:r>
          </a:p>
          <a:p>
            <a:pPr lvl="1"/>
            <a:r>
              <a:rPr lang="cs-CZ" dirty="0"/>
              <a:t>nakládání s vlastními prostředky municipalit</a:t>
            </a:r>
          </a:p>
        </p:txBody>
      </p:sp>
    </p:spTree>
    <p:extLst>
      <p:ext uri="{BB962C8B-B14F-4D97-AF65-F5344CB8AC3E}">
        <p14:creationId xmlns:p14="http://schemas.microsoft.com/office/powerpoint/2010/main" val="8249025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D5D2C7-A352-420B-BCBB-E4AD332D1FE4}"/>
              </a:ext>
            </a:extLst>
          </p:cNvPr>
          <p:cNvSpPr>
            <a:spLocks noGrp="1"/>
          </p:cNvSpPr>
          <p:nvPr>
            <p:ph type="title"/>
          </p:nvPr>
        </p:nvSpPr>
        <p:spPr/>
        <p:txBody>
          <a:bodyPr/>
          <a:lstStyle/>
          <a:p>
            <a:r>
              <a:rPr lang="cs-CZ" dirty="0"/>
              <a:t>Podmínky čerpání dotací</a:t>
            </a:r>
          </a:p>
        </p:txBody>
      </p:sp>
      <p:sp>
        <p:nvSpPr>
          <p:cNvPr id="3" name="Zástupný obsah 2">
            <a:extLst>
              <a:ext uri="{FF2B5EF4-FFF2-40B4-BE49-F238E27FC236}">
                <a16:creationId xmlns:a16="http://schemas.microsoft.com/office/drawing/2014/main" id="{DEB88A9E-7700-48ED-BF22-1553AD7EDC5F}"/>
              </a:ext>
            </a:extLst>
          </p:cNvPr>
          <p:cNvSpPr>
            <a:spLocks noGrp="1"/>
          </p:cNvSpPr>
          <p:nvPr>
            <p:ph idx="1"/>
          </p:nvPr>
        </p:nvSpPr>
        <p:spPr/>
        <p:txBody>
          <a:bodyPr/>
          <a:lstStyle/>
          <a:p>
            <a:r>
              <a:rPr lang="cs-CZ" dirty="0"/>
              <a:t>Nastavuje řídící orgán hierarchicky v souladu s podmínkami, cíli a pravidly dotačního programu</a:t>
            </a:r>
          </a:p>
          <a:p>
            <a:r>
              <a:rPr lang="cs-CZ" dirty="0"/>
              <a:t>Výzvy řídícího orgánu/poskytovatele dotace</a:t>
            </a:r>
          </a:p>
          <a:p>
            <a:r>
              <a:rPr lang="cs-CZ" dirty="0"/>
              <a:t>Je na subjektu zvážit realizaci jím zamýšlené aktivity a její podřazení pod daný dotační program</a:t>
            </a:r>
          </a:p>
          <a:p>
            <a:r>
              <a:rPr lang="cs-CZ" dirty="0"/>
              <a:t>Ve většině případů spoluúčast na financování</a:t>
            </a:r>
          </a:p>
          <a:p>
            <a:r>
              <a:rPr lang="cs-CZ"/>
              <a:t>Nastavení </a:t>
            </a:r>
            <a:r>
              <a:rPr lang="cs-CZ" dirty="0"/>
              <a:t>podmínek udržitelnosti projektů</a:t>
            </a:r>
          </a:p>
        </p:txBody>
      </p:sp>
    </p:spTree>
    <p:extLst>
      <p:ext uri="{BB962C8B-B14F-4D97-AF65-F5344CB8AC3E}">
        <p14:creationId xmlns:p14="http://schemas.microsoft.com/office/powerpoint/2010/main" val="13117019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D5D2C7-A352-420B-BCBB-E4AD332D1FE4}"/>
              </a:ext>
            </a:extLst>
          </p:cNvPr>
          <p:cNvSpPr>
            <a:spLocks noGrp="1"/>
          </p:cNvSpPr>
          <p:nvPr>
            <p:ph type="title"/>
          </p:nvPr>
        </p:nvSpPr>
        <p:spPr/>
        <p:txBody>
          <a:bodyPr/>
          <a:lstStyle/>
          <a:p>
            <a:r>
              <a:rPr lang="cs-CZ" dirty="0"/>
              <a:t>Podmínky čerpání dotací</a:t>
            </a:r>
          </a:p>
        </p:txBody>
      </p:sp>
      <p:sp>
        <p:nvSpPr>
          <p:cNvPr id="3" name="Zástupný obsah 2">
            <a:extLst>
              <a:ext uri="{FF2B5EF4-FFF2-40B4-BE49-F238E27FC236}">
                <a16:creationId xmlns:a16="http://schemas.microsoft.com/office/drawing/2014/main" id="{DEB88A9E-7700-48ED-BF22-1553AD7EDC5F}"/>
              </a:ext>
            </a:extLst>
          </p:cNvPr>
          <p:cNvSpPr>
            <a:spLocks noGrp="1"/>
          </p:cNvSpPr>
          <p:nvPr>
            <p:ph idx="1"/>
          </p:nvPr>
        </p:nvSpPr>
        <p:spPr/>
        <p:txBody>
          <a:bodyPr/>
          <a:lstStyle/>
          <a:p>
            <a:r>
              <a:rPr lang="cs-CZ" dirty="0"/>
              <a:t>Rozhodnutí o přidělení dotace (obvykle), případně vzniká nárok jinak</a:t>
            </a:r>
          </a:p>
          <a:p>
            <a:r>
              <a:rPr lang="cs-CZ" dirty="0"/>
              <a:t>Nutné plnění dotačního projektu v souladu s platnými právními předpisy, podmínkami dotace (mnohdy přísnější pravidla), cíli dotačního programu…</a:t>
            </a:r>
          </a:p>
          <a:p>
            <a:r>
              <a:rPr lang="cs-CZ" dirty="0"/>
              <a:t>Průběžná kontrola, administrace a průběžné financování (x financování na základě doložených skutečností)</a:t>
            </a:r>
          </a:p>
          <a:p>
            <a:r>
              <a:rPr lang="cs-CZ" dirty="0"/>
              <a:t>Kontrola udržitelnosti projektů</a:t>
            </a:r>
          </a:p>
        </p:txBody>
      </p:sp>
    </p:spTree>
    <p:extLst>
      <p:ext uri="{BB962C8B-B14F-4D97-AF65-F5344CB8AC3E}">
        <p14:creationId xmlns:p14="http://schemas.microsoft.com/office/powerpoint/2010/main" val="423638355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42E5C6-49E9-4FD0-B04A-603ED5D29BC3}"/>
              </a:ext>
            </a:extLst>
          </p:cNvPr>
          <p:cNvSpPr>
            <a:spLocks noGrp="1"/>
          </p:cNvSpPr>
          <p:nvPr>
            <p:ph type="title"/>
          </p:nvPr>
        </p:nvSpPr>
        <p:spPr/>
        <p:txBody>
          <a:bodyPr/>
          <a:lstStyle/>
          <a:p>
            <a:r>
              <a:rPr lang="cs-CZ" dirty="0"/>
              <a:t>Děkuji za pozornost!</a:t>
            </a:r>
          </a:p>
        </p:txBody>
      </p:sp>
      <p:sp>
        <p:nvSpPr>
          <p:cNvPr id="3" name="Zástupný obsah 2">
            <a:extLst>
              <a:ext uri="{FF2B5EF4-FFF2-40B4-BE49-F238E27FC236}">
                <a16:creationId xmlns:a16="http://schemas.microsoft.com/office/drawing/2014/main" id="{45BE42BF-D7BE-4CA1-8C8B-E63A2A222E51}"/>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746747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7FA455-F568-46F4-A02F-837758A04424}"/>
              </a:ext>
            </a:extLst>
          </p:cNvPr>
          <p:cNvSpPr>
            <a:spLocks noGrp="1"/>
          </p:cNvSpPr>
          <p:nvPr>
            <p:ph type="title"/>
          </p:nvPr>
        </p:nvSpPr>
        <p:spPr/>
        <p:txBody>
          <a:bodyPr/>
          <a:lstStyle/>
          <a:p>
            <a:r>
              <a:rPr lang="cs-CZ" dirty="0"/>
              <a:t>Účel a důsledky dotací</a:t>
            </a:r>
          </a:p>
        </p:txBody>
      </p:sp>
      <p:sp>
        <p:nvSpPr>
          <p:cNvPr id="3" name="Zástupný obsah 2">
            <a:extLst>
              <a:ext uri="{FF2B5EF4-FFF2-40B4-BE49-F238E27FC236}">
                <a16:creationId xmlns:a16="http://schemas.microsoft.com/office/drawing/2014/main" id="{7DA1B307-E034-4F94-8E7F-48CA5B564C1D}"/>
              </a:ext>
            </a:extLst>
          </p:cNvPr>
          <p:cNvSpPr>
            <a:spLocks noGrp="1"/>
          </p:cNvSpPr>
          <p:nvPr>
            <p:ph idx="1"/>
          </p:nvPr>
        </p:nvSpPr>
        <p:spPr/>
        <p:txBody>
          <a:bodyPr/>
          <a:lstStyle/>
          <a:p>
            <a:r>
              <a:rPr lang="cs-CZ" dirty="0"/>
              <a:t>Dotace chrání spotřebitele před placením plné ceny za spotřebovaný statek</a:t>
            </a:r>
          </a:p>
          <a:p>
            <a:endParaRPr lang="cs-CZ" dirty="0"/>
          </a:p>
          <a:p>
            <a:r>
              <a:rPr lang="cs-CZ" dirty="0"/>
              <a:t>Vyšší spotřeba dotovaného statku (odrazování od spoření)</a:t>
            </a:r>
          </a:p>
          <a:p>
            <a:endParaRPr lang="cs-CZ" dirty="0"/>
          </a:p>
          <a:p>
            <a:endParaRPr lang="cs-CZ" dirty="0"/>
          </a:p>
        </p:txBody>
      </p:sp>
    </p:spTree>
    <p:extLst>
      <p:ext uri="{BB962C8B-B14F-4D97-AF65-F5344CB8AC3E}">
        <p14:creationId xmlns:p14="http://schemas.microsoft.com/office/powerpoint/2010/main" val="4257395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60718C-DC6A-4118-A543-6C5C496CB7A4}"/>
              </a:ext>
            </a:extLst>
          </p:cNvPr>
          <p:cNvSpPr>
            <a:spLocks noGrp="1"/>
          </p:cNvSpPr>
          <p:nvPr>
            <p:ph type="title"/>
          </p:nvPr>
        </p:nvSpPr>
        <p:spPr/>
        <p:txBody>
          <a:bodyPr/>
          <a:lstStyle/>
          <a:p>
            <a:r>
              <a:rPr lang="cs-CZ" dirty="0"/>
              <a:t>Způsob poskytnutí dotace</a:t>
            </a:r>
          </a:p>
        </p:txBody>
      </p:sp>
      <p:sp>
        <p:nvSpPr>
          <p:cNvPr id="3" name="Zástupný obsah 2">
            <a:extLst>
              <a:ext uri="{FF2B5EF4-FFF2-40B4-BE49-F238E27FC236}">
                <a16:creationId xmlns:a16="http://schemas.microsoft.com/office/drawing/2014/main" id="{E6BE2AAD-A4B9-4757-BB48-9B1710948576}"/>
              </a:ext>
            </a:extLst>
          </p:cNvPr>
          <p:cNvSpPr>
            <a:spLocks noGrp="1"/>
          </p:cNvSpPr>
          <p:nvPr>
            <p:ph idx="1"/>
          </p:nvPr>
        </p:nvSpPr>
        <p:spPr/>
        <p:txBody>
          <a:bodyPr>
            <a:normAutofit lnSpcReduction="10000"/>
          </a:bodyPr>
          <a:lstStyle/>
          <a:p>
            <a:r>
              <a:rPr lang="cs-CZ" dirty="0"/>
              <a:t>Dle způsobu financování</a:t>
            </a:r>
          </a:p>
          <a:p>
            <a:pPr lvl="1"/>
            <a:r>
              <a:rPr lang="cs-CZ" dirty="0"/>
              <a:t>ex ante</a:t>
            </a:r>
          </a:p>
          <a:p>
            <a:pPr lvl="1"/>
            <a:r>
              <a:rPr lang="cs-CZ" dirty="0"/>
              <a:t>ex post</a:t>
            </a:r>
          </a:p>
          <a:p>
            <a:pPr lvl="2"/>
            <a:r>
              <a:rPr lang="cs-CZ" dirty="0"/>
              <a:t>někdy za využití vyplacení záloh</a:t>
            </a:r>
          </a:p>
          <a:p>
            <a:endParaRPr lang="cs-CZ" dirty="0"/>
          </a:p>
          <a:p>
            <a:r>
              <a:rPr lang="cs-CZ" dirty="0"/>
              <a:t>Dle charakteru dotace</a:t>
            </a:r>
          </a:p>
          <a:p>
            <a:pPr lvl="1"/>
            <a:r>
              <a:rPr lang="cs-CZ" dirty="0"/>
              <a:t>úhrada prokazatelné ztráty, případně včetně přiměřeného zisku</a:t>
            </a:r>
          </a:p>
          <a:p>
            <a:pPr lvl="1"/>
            <a:r>
              <a:rPr lang="cs-CZ" dirty="0"/>
              <a:t>úhrada sjednané/stanovené výše ceny</a:t>
            </a:r>
          </a:p>
          <a:p>
            <a:pPr lvl="1"/>
            <a:r>
              <a:rPr lang="cs-CZ" dirty="0"/>
              <a:t>úhrada (části) nákladů</a:t>
            </a:r>
          </a:p>
          <a:p>
            <a:pPr lvl="1"/>
            <a:r>
              <a:rPr lang="cs-CZ" dirty="0"/>
              <a:t>odpuštění plnění příjemci dotace (daňové prázdniny, daňové úlevy, ale i nižší cena…)</a:t>
            </a:r>
          </a:p>
        </p:txBody>
      </p:sp>
    </p:spTree>
    <p:extLst>
      <p:ext uri="{BB962C8B-B14F-4D97-AF65-F5344CB8AC3E}">
        <p14:creationId xmlns:p14="http://schemas.microsoft.com/office/powerpoint/2010/main" val="3671811045"/>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Berlín</Template>
  <TotalTime>0</TotalTime>
  <Words>5091</Words>
  <Application>Microsoft Office PowerPoint</Application>
  <PresentationFormat>Širokoúhlá obrazovka</PresentationFormat>
  <Paragraphs>552</Paragraphs>
  <Slides>74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74</vt:i4>
      </vt:variant>
    </vt:vector>
  </HeadingPairs>
  <TitlesOfParts>
    <vt:vector size="78" baseType="lpstr">
      <vt:lpstr>Arial</vt:lpstr>
      <vt:lpstr>Gill Sans MT</vt:lpstr>
      <vt:lpstr>Trebuchet MS</vt:lpstr>
      <vt:lpstr>Berlín</vt:lpstr>
      <vt:lpstr>Poskytování dotací</vt:lpstr>
      <vt:lpstr>  Dotace v širším a užším smyslu</vt:lpstr>
      <vt:lpstr>Pojem dotace</vt:lpstr>
      <vt:lpstr>  Vymezení dotace v širším smyslu</vt:lpstr>
      <vt:lpstr>   Dotace a NFV podle RP</vt:lpstr>
      <vt:lpstr>   Dotace a NFV podle RPÚR</vt:lpstr>
      <vt:lpstr>  Druhy dotací</vt:lpstr>
      <vt:lpstr>Účel a důsledky dotací</vt:lpstr>
      <vt:lpstr>Způsob poskytnutí dotace</vt:lpstr>
      <vt:lpstr>Dělení dotací</vt:lpstr>
      <vt:lpstr>Dotace v ČR</vt:lpstr>
      <vt:lpstr>Dotace schválené rozpočtovým zákonem</vt:lpstr>
      <vt:lpstr>Dotace z kapitoly Všeobecná pokladní správa</vt:lpstr>
      <vt:lpstr>Dotace realizované převodem z resortních kapitol státního rozpočtu</vt:lpstr>
      <vt:lpstr>Dotace ze státních účelových fondů</vt:lpstr>
      <vt:lpstr>Dotace ze státních účelových fondů</vt:lpstr>
      <vt:lpstr>Dotace ze státních účelových fondů</vt:lpstr>
      <vt:lpstr>Dotace ze státních účelových fondů</vt:lpstr>
      <vt:lpstr>Dotace ze státních účelových fondů</vt:lpstr>
      <vt:lpstr>Dotace ze státních účelových fondů</vt:lpstr>
      <vt:lpstr>Dotace ze státních účelových fondů</vt:lpstr>
      <vt:lpstr>Dotace ze státních účelových fondů</vt:lpstr>
      <vt:lpstr>Dotace ze státních účelových fondů</vt:lpstr>
      <vt:lpstr>Dotace z fondů EU</vt:lpstr>
      <vt:lpstr>Dotace z fondů EU</vt:lpstr>
      <vt:lpstr>Evropské strukturální a investiční fondy</vt:lpstr>
      <vt:lpstr>Evropské strukturální a investiční fondy</vt:lpstr>
      <vt:lpstr>Evropské strukturální a investiční fondy</vt:lpstr>
      <vt:lpstr>Evropské strukturální a investiční fondy</vt:lpstr>
      <vt:lpstr>Evropské strukturální a investiční fondy</vt:lpstr>
      <vt:lpstr>Evropské strukturální a investiční fondy</vt:lpstr>
      <vt:lpstr>Další fondy EU</vt:lpstr>
      <vt:lpstr>Další fondy EU</vt:lpstr>
      <vt:lpstr>Další fondy EU</vt:lpstr>
      <vt:lpstr>Další fondy EU</vt:lpstr>
      <vt:lpstr>Další fondy EU</vt:lpstr>
      <vt:lpstr>Další fondy EU</vt:lpstr>
      <vt:lpstr>Unijní programy</vt:lpstr>
      <vt:lpstr>Evropské strukturální a investiční fondy v ČR</vt:lpstr>
      <vt:lpstr>Evropské strukturální a investiční fondy v ČR</vt:lpstr>
      <vt:lpstr>Operační programy 2014 - 2020</vt:lpstr>
      <vt:lpstr>Operační programy 2021 - 2027</vt:lpstr>
      <vt:lpstr>Operační programy 2021 - 2027</vt:lpstr>
      <vt:lpstr>Operační programy 2021 - 2027</vt:lpstr>
      <vt:lpstr>Operační programy 2021 - 2027</vt:lpstr>
      <vt:lpstr>Operační programy 2021 - 2027</vt:lpstr>
      <vt:lpstr>Operační programy 2021 - 2027</vt:lpstr>
      <vt:lpstr>Operační programy 2021 - 2027</vt:lpstr>
      <vt:lpstr>Operační programy 2021 - 2027</vt:lpstr>
      <vt:lpstr>Operační programy 2021 - 2027</vt:lpstr>
      <vt:lpstr>Operační programy 2021 - 2027</vt:lpstr>
      <vt:lpstr>Operační programy 2021 - 2027</vt:lpstr>
      <vt:lpstr>Operační programy 2021 - 2027</vt:lpstr>
      <vt:lpstr>Operační programy 2021 - 2027</vt:lpstr>
      <vt:lpstr>Další programy 2021 - 2027</vt:lpstr>
      <vt:lpstr>Další programy 2021 - 2027</vt:lpstr>
      <vt:lpstr>Programy v období 2014 - 2020</vt:lpstr>
      <vt:lpstr>Operační programy 2014-2020 vs. 2021-2027</vt:lpstr>
      <vt:lpstr>Operační programy 2014 - 2020</vt:lpstr>
      <vt:lpstr>Operační programy 2014 - 2020</vt:lpstr>
      <vt:lpstr>Operační programy 2014 - 2020</vt:lpstr>
      <vt:lpstr>Operační programy 2014 - 2020</vt:lpstr>
      <vt:lpstr>Operační programy 2014 - 2020</vt:lpstr>
      <vt:lpstr>Operační programy 2014 - 2020</vt:lpstr>
      <vt:lpstr>Operační programy 2014 - 2020</vt:lpstr>
      <vt:lpstr>Operační programy 2014 - 2020</vt:lpstr>
      <vt:lpstr>Operační programy 2014 - 2020</vt:lpstr>
      <vt:lpstr>Operační programy 2014 - 2020</vt:lpstr>
      <vt:lpstr>Operační programy 2014 - 2020</vt:lpstr>
      <vt:lpstr>Další programy 2014 - 2020</vt:lpstr>
      <vt:lpstr>Dotace z rozpočtů municipalit</vt:lpstr>
      <vt:lpstr>Podmínky čerpání dotací</vt:lpstr>
      <vt:lpstr>Podmínky čerpání dotací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Poskytování dotací</dc:title>
  <dc:creator>JN</dc:creator>
  <cp:lastModifiedBy>Jan Neckář</cp:lastModifiedBy>
  <cp:revision>26</cp:revision>
  <cp:lastPrinted>2021-10-01T07:58:18Z</cp:lastPrinted>
  <dcterms:created xsi:type="dcterms:W3CDTF">2020-10-22T07:28:50Z</dcterms:created>
  <dcterms:modified xsi:type="dcterms:W3CDTF">2022-11-15T12:45:34Z</dcterms:modified>
</cp:coreProperties>
</file>