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256" r:id="rId2"/>
    <p:sldId id="631" r:id="rId3"/>
    <p:sldId id="477" r:id="rId4"/>
    <p:sldId id="632" r:id="rId5"/>
    <p:sldId id="633" r:id="rId6"/>
    <p:sldId id="634" r:id="rId7"/>
    <p:sldId id="635" r:id="rId8"/>
    <p:sldId id="636" r:id="rId9"/>
    <p:sldId id="640" r:id="rId10"/>
    <p:sldId id="641" r:id="rId11"/>
    <p:sldId id="642" r:id="rId12"/>
    <p:sldId id="643" r:id="rId13"/>
    <p:sldId id="644" r:id="rId14"/>
    <p:sldId id="637" r:id="rId15"/>
    <p:sldId id="650" r:id="rId16"/>
    <p:sldId id="645" r:id="rId17"/>
    <p:sldId id="646" r:id="rId18"/>
    <p:sldId id="647" r:id="rId19"/>
    <p:sldId id="651" r:id="rId20"/>
    <p:sldId id="648" r:id="rId21"/>
    <p:sldId id="652" r:id="rId22"/>
    <p:sldId id="655" r:id="rId23"/>
    <p:sldId id="656" r:id="rId24"/>
    <p:sldId id="649" r:id="rId25"/>
    <p:sldId id="657" r:id="rId26"/>
    <p:sldId id="653" r:id="rId27"/>
    <p:sldId id="658" r:id="rId28"/>
    <p:sldId id="654" r:id="rId29"/>
    <p:sldId id="659" r:id="rId30"/>
    <p:sldId id="661" r:id="rId31"/>
    <p:sldId id="660" r:id="rId32"/>
    <p:sldId id="298" r:id="rId33"/>
    <p:sldId id="662" r:id="rId3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9" d="100"/>
          <a:sy n="109" d="100"/>
        </p:scale>
        <p:origin x="624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9F0A-D8D5-4927-8255-869C3034C121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ECC4-510E-4F85-90C3-E943888422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43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701" r:id="rId18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a zásady finanční správy II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Jan Neckář		     BVV09K Finanční správa			25. 10. 2022		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it-IT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 Zásada zákonnosti, respektive legality</a:t>
            </a:r>
          </a:p>
          <a:p>
            <a:r>
              <a:rPr lang="cs-CZ" dirty="0"/>
              <a:t>představuje součást záruk zákonnosti ve veřejné správě</a:t>
            </a:r>
          </a:p>
          <a:p>
            <a:r>
              <a:rPr lang="cs-CZ" dirty="0"/>
              <a:t>Zásada legality směřuje k naplňování procesněprávních, hmotněprávních a kompetenčních předpisů. V rámci procesních předpisů musí být dodržována pravidla pro procesní postupy, dle hmotněprávních předpisů je třeba zkoumat oprávnění a povinnosti, o nichž se rozhoduje, v rámci kompetenčních norem je nutné jednat v souladu s přidělenou pravomocí a působnosti daného správního orgánů.</a:t>
            </a:r>
          </a:p>
        </p:txBody>
      </p:sp>
    </p:spTree>
    <p:extLst>
      <p:ext uri="{BB962C8B-B14F-4D97-AF65-F5344CB8AC3E}">
        <p14:creationId xmlns:p14="http://schemas.microsoft.com/office/powerpoint/2010/main" val="930354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it-IT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 Zásada zákonnosti, respektive legality</a:t>
            </a:r>
          </a:p>
          <a:p>
            <a:r>
              <a:rPr lang="cs-CZ" dirty="0"/>
              <a:t>Zásada legality není platná pouze pro správní orgány, ale také pro dotčené orgány, účastníky řízení, další dotčené osoby či znalce a tlumočníky. Subjekty, které nepředstavují vykonavatele veřejné správy, jsou ovšem podřízeni zásadě legality v jiné intenzitě, respektive dle ústavního pravidla vyjádřeného v čl. 2 odst. 3 Listiny základních práv a svobod, které zjednodušeně stanoví „co není zakázáno je dovoleno“.</a:t>
            </a:r>
          </a:p>
        </p:txBody>
      </p:sp>
    </p:spTree>
    <p:extLst>
      <p:ext uri="{BB962C8B-B14F-4D97-AF65-F5344CB8AC3E}">
        <p14:creationId xmlns:p14="http://schemas.microsoft.com/office/powerpoint/2010/main" val="1556832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 Zásady proporcionality, respektive přiměřenosti</a:t>
            </a:r>
            <a:endParaRPr lang="it-IT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Mezinárodně uznávaná a také ústavní zásada v právním řádu ČR. 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Klade požadavky na obsah správního rozhodnutí a na způsob uplatňování procesních postupů.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Zásada proporcionality se skládá z několika dílčích zásad: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Zásada zákazu zneužití správního uvážení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Zásada ochrany dobré víry a oprávněných zájmů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Zásada subsidiarity a nutnost nalézt řešení odpovídající okolnostem daného případu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566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 Zásady proporcionality, respektive přiměřenosti</a:t>
            </a:r>
            <a:endParaRPr lang="it-IT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 vždy vyvažována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zásadou naplňování veřejného zájmu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Správní orgány musí hledat optimální naplnění obou uvedených zásad. 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Kromě uvedených dílčích zásad je zásada proporcionality doplněna také dalšími zásadami tak, aby docházelo k uplatňování veřejné moci pouze v nezbytném rozsahu, který lze odůvodnit účelem výkonu svěřené pravomoci a pouze tehdy, pokud nelze uplatnit smírné řešení záležitosti.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5878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 Zákaz zneužití správního uvážení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Správní uvážení, nebo také diskrece, představuje situaci, kdy je se vznikem nebo existencí určitého skutkového stavu spojeno oprávnění správního orgánu vybrat z více alternativních právních následků</a:t>
            </a:r>
          </a:p>
          <a:p>
            <a:pPr lvl="1"/>
            <a:r>
              <a:rPr lang="cs-CZ" dirty="0"/>
              <a:t>Oprávnění rozhodnout se konat, či nekonat, nebo také oprávnění zvolit z více nabízených řešení</a:t>
            </a:r>
          </a:p>
          <a:p>
            <a:pPr lvl="1"/>
            <a:r>
              <a:rPr lang="cs-CZ" dirty="0"/>
              <a:t>Správní uvážení je nutné odlišit od takzvaných neurčitých právních pojmů. 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Správní uvážení ponechává prostor správnímu orgánu spíše v otázce aplikace, zatímco legislativní technika neurčitých pojmů ponechává prostor spíše při interpretaci právní normy.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267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 Zákaz zneužití správního uvážení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Hlavní a související principy ovládající správní uvážení byly vyjádřeny v 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doporučení výboru ministrů Rady Evropy R(80)2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Princip sledování stanoveného účelu a nezneužití správního uvážení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Dodržování rovnosti před právem a zákazu diskriminace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Dodržování principu proporcionality a rozhodování v rozumné lhůtě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Princip předvídatelnosti, legitimního očekávání a právní jistoty</a:t>
            </a:r>
          </a:p>
          <a:p>
            <a:pPr marL="72000" indent="0">
              <a:buNone/>
            </a:pP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17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6291"/>
            <a:ext cx="10753200" cy="5070763"/>
          </a:xfrm>
        </p:spPr>
        <p:txBody>
          <a:bodyPr/>
          <a:lstStyle/>
          <a:p>
            <a:pPr marL="72000" indent="0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 Zásada ochrany dobré víry a oprávněných zájmů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2 odst. 3 správního řádu: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</a:t>
            </a: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správní orgán šetří práva nabytá v dobré víře, jakož i oprávněné zájmy osob, jichž se činnost správního orgánu v jednotlivém případě dotýká (dále jen „dotčené osoby“), a může zasahovat do těchto práv jen za podmínek stanovených zákonem a v nezbytném rozsahu.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Zásadu ochrany dobré víry a oprávněných zájmů lze nalézt v praktické podobě na mnoha místech správního řádu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(§ 84 odst. 3, § 94 odst. 4, § 94 odst. 5, § 100 odst. 5, § 156 odst. 2…)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Správní orgány současně s ochranou dobré víry a oprávněných zájmů dotčených osob musí vždy jednat v souladu s veřejným zájmem.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8654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pt-BR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 Zásada souladu s veřejným zájmem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dirty="0"/>
              <a:t>§ 2 odst. 4 správního řádu: správní orgán je povinnost dbát, aby přijaté řešení bylo v souladu s veřejným zájmem</a:t>
            </a:r>
          </a:p>
          <a:p>
            <a:r>
              <a:rPr lang="cs-CZ" dirty="0"/>
              <a:t>Z hlediska systematiky základních zásad činnosti správních orgánů se jedná o samostatnou zásadu, která však doplňuje dílčí zásady, které patří mezi zásadu proporcionality.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Respektování zásady souladu s veřejným zájmem tak mimo jiné představuje výrazné měřítko pro posuzování zneužití správního uvážení.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4028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 Zásada subsidiarity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dirty="0"/>
              <a:t>§ 5 správního řádu: „Pokud to povaha projednávané věci umožňuje, pokusí se správní orgán o smírné odstranění rozporů, které brání řádnému projednání a rozhodnutí dané věci.“ </a:t>
            </a:r>
          </a:p>
          <a:p>
            <a:r>
              <a:rPr lang="cs-CZ" dirty="0"/>
              <a:t>Ze zákonného textu vyplývá, že uvedená smírnost by se měla projevit jak v postupu správního orgánu, tak i v samotném rozhodnutí.</a:t>
            </a:r>
          </a:p>
        </p:txBody>
      </p:sp>
    </p:spTree>
    <p:extLst>
      <p:ext uri="{BB962C8B-B14F-4D97-AF65-F5344CB8AC3E}">
        <p14:creationId xmlns:p14="http://schemas.microsoft.com/office/powerpoint/2010/main" val="1668107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 Zásada subsidiarity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dirty="0"/>
              <a:t>prakticky se projevuje například v:</a:t>
            </a:r>
          </a:p>
          <a:p>
            <a:pPr lvl="1"/>
            <a:r>
              <a:rPr lang="cs-CZ" dirty="0"/>
              <a:t>Ustanovení § 36 odst. 1, 2 a 3 správního řádu, které zakládá právo navrhovat důkazy a činit jiné důkazy, dále právo vyjádřit se k podkladům, popřípadě právo vyjádřit v řízení své stanovisko. Tímto způsobem lze prosazovat vlastní zájmy, které musí vzít správní orgán v úvahu a vypořádat se s nimi v souladu s ostatními zásadami.</a:t>
            </a:r>
          </a:p>
          <a:p>
            <a:pPr lvl="1"/>
            <a:r>
              <a:rPr lang="cs-CZ" dirty="0"/>
              <a:t>Ustanovení § 141 odst. 8 správního řádu zakotvuje možnost uzavřít mezi účastníky sporného řízení s protikladnými zájmy smír. Takové řešení, založené na dobrovolné úvaze účastníků, pochopitelně vyjadřuje zásadu subsidiarity lépe než autoritativní rozhodnutí správního orgánu.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Smírné řešení věci však nemůže být správním orgánem prosazováno na úkor zákonnosti nebo veřejného zájmu.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1613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94C88F-0E82-5581-C76B-E105BFDF9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(finančně)správních procesů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A9AC90-AF89-E7C5-EFA2-51D4368DD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správa realizována prostřednictvím procesních předpisů</a:t>
            </a:r>
          </a:p>
          <a:p>
            <a:r>
              <a:rPr lang="cs-CZ" dirty="0"/>
              <a:t>Stěžejní postavení daňového řádu a (nebo!) správního řádu</a:t>
            </a:r>
          </a:p>
          <a:p>
            <a:r>
              <a:rPr lang="cs-CZ" dirty="0"/>
              <a:t>Proces veden dle platných právních předpisů</a:t>
            </a:r>
          </a:p>
          <a:p>
            <a:pPr lvl="1"/>
            <a:r>
              <a:rPr lang="cs-CZ" dirty="0"/>
              <a:t>Nejen procesní předpisy</a:t>
            </a:r>
          </a:p>
          <a:p>
            <a:pPr lvl="1"/>
            <a:r>
              <a:rPr lang="cs-CZ" dirty="0"/>
              <a:t>Principy stanoví i hmotněprávní předpisy (cíl regulace apod.)</a:t>
            </a:r>
          </a:p>
          <a:p>
            <a:pPr lvl="1"/>
            <a:r>
              <a:rPr lang="cs-CZ" dirty="0"/>
              <a:t>Neopomenout principy obecně platné (princip právního státu, enumerace veřejnoprávních pretenzí…)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98223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g) Zásada předvídatelnosti, resp. legitimního očekávání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dirty="0"/>
              <a:t>vychází z ústavního základu, respektive z principu rovnosti a zákazu diskriminace</a:t>
            </a:r>
          </a:p>
          <a:p>
            <a:r>
              <a:rPr lang="cs-CZ" dirty="0"/>
              <a:t>zásada legitimního očekávání je také přímo vyjádřena v ustanovení § 2 odst. 4 správního řádu, které uvádí, že: „Správní orgán dbá (…) i na to, aby při rozhodování skutkově shodných nebo podobných případů nevznikaly nedůvodné rozdíly.“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klade důraz na kontinuitu činnosti správních orgánů, respektive na vytváření určité rozhodovací praxe a zvláště velký význam nabývá ve vztahu ke správnímu uvážení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4357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g) Zásada předvídatelnosti, resp. legitimního očekávání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Rozhodovací praxe pochopitelně není neměnná, ale nemůže zůstat bez odpovídajícího zdůvodnění správního orgánu, proč v daném případě zvolené řešení lépe odpovídá vyvážení zájmů, které jsou brány v úvahu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zásadou legitimního očekávání tedy souvisí také zásada řádného odůvodnění, která sice není zařazena mezi základními zásadami činnosti správních orgánů, nicméně lze ji dovozovat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Souvislost se soudním přezkumem veřejné správy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83994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h) Zásada materiální pravdy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zásada se vztahuje k požadavkům na zjišťování skutkového stavu v postupu správního orgánu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</a:t>
            </a: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Nevyplývá-li ze zákona nic jiného, postupuje správní orgán tak, aby byl zjištěn stav věci, o němž nejsou důvodné pochybnosti, a to v rozsahu, který je nezbytný pro soulad jeho úkonu s požadavky uvedenými v § 2.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 nutné, aby současně byla uplatněna zásada legality, přiměřenosti, předvídatelnosti a souladu s veřejným zájmem. Zvláštní zákony pak mohou stanovit také další požadavky.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7630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h) Zásada materiální pravdy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Racionalizace zásady materiální pravdy spočívá v tom, že se zjišťuje stav věci, o němž nejsou důvodné pochybnosti. 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srovnání dřívější správní řád stanovil v řadě případů nesplnitelný požadavek zjistit přesný a úplně skutečný stav věci.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19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i) Zásada procesní rovnosti a nestrannosti postupů správních orgánů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odráží ústavní požadavek na zákaz diskriminace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Současně zásada naplňující požadavek na spravedlivý proces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§ 7 správního řádu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Správní orgán je povinen postupovat vůči dotčeným osobám nestraně a rovnou měrou vyžaduje plnění jejich procesních práv. Správní orgán je v případě ohrožení rovnosti povinen přijmout taková opatření, která zajistí rovné postavení dotčených osob.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47438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i) Zásada procesní rovnosti a nestrannosti postupů správních orgánů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nesměřuje proti situacím, kdy je rozdílné zacházení racionálně odůvodnitelné a odůvodněné</a:t>
            </a:r>
          </a:p>
          <a:p>
            <a:pPr lvl="1"/>
            <a:r>
              <a:rPr lang="cs-CZ" dirty="0"/>
              <a:t>například při rozdílech mezi hlavními a vedlejšími účastníky dle ustanovení § 27 správního řádu</a:t>
            </a:r>
          </a:p>
        </p:txBody>
      </p:sp>
    </p:spTree>
    <p:extLst>
      <p:ext uri="{BB962C8B-B14F-4D97-AF65-F5344CB8AC3E}">
        <p14:creationId xmlns:p14="http://schemas.microsoft.com/office/powerpoint/2010/main" val="26229259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j) Zásada veřejné správy jako služby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4 odst. 1 správního řádu: „</a:t>
            </a: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Každý kdo plní úkoly vyplývající z působnosti správního orgánu, má povinnost se k dotčeným osobám chovat zdvořile a podle možností jim vycházet vstříc.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§ 4 odst. 2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stanoví poučovací povinnost o právech a povinnostech dotčené osoby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dirty="0"/>
              <a:t>§ 4 odst. 3 správního řádu - správní orgán je povinen uvědomit dotčené osoby o úkonu, který se chystá učinit, pokud je to třeba k uplatnění jejich práv a není tím ohrožen účel úkonu.</a:t>
            </a:r>
          </a:p>
        </p:txBody>
      </p:sp>
    </p:spTree>
    <p:extLst>
      <p:ext uri="{BB962C8B-B14F-4D97-AF65-F5344CB8AC3E}">
        <p14:creationId xmlns:p14="http://schemas.microsoft.com/office/powerpoint/2010/main" val="19478495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53787"/>
            <a:ext cx="10753200" cy="4395086"/>
          </a:xfrm>
        </p:spPr>
        <p:txBody>
          <a:bodyPr/>
          <a:lstStyle/>
          <a:p>
            <a:pPr marL="72000" indent="0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j) Zásada veřejné správy jako služby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4 odst. 1 správního řádu: „</a:t>
            </a: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Každý kdo plní úkoly vyplývající z působnosti správního orgánu, má povinnost se k dotčeným osobám chovat zdvořile a podle možností jim vycházet vstříc.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§ 4 odst. 2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stanoví poučovací povinnost o právech a povinnostech dotčené osoby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dirty="0"/>
              <a:t>§ 4 odst. 3 správního řádu - správní orgán je povinen uvědomit dotčené osoby o úkonu, který se chystá učinit, pokud je to třeba k uplatnění jejich práv a není tím ohrožen účel úkonu</a:t>
            </a:r>
          </a:p>
          <a:p>
            <a:r>
              <a:rPr lang="cs-CZ" dirty="0"/>
              <a:t>Součástí této zásady je tedy také povinnost umožnit dotčeným osobám uplatňovat jejich práva a oprávněné zájmy, </a:t>
            </a:r>
            <a:br>
              <a:rPr lang="cs-CZ" dirty="0"/>
            </a:br>
            <a:r>
              <a:rPr lang="cs-CZ" dirty="0"/>
              <a:t>což nastiňuje určitou spojitost se zásadou proporcionality</a:t>
            </a:r>
          </a:p>
        </p:txBody>
      </p:sp>
    </p:spTree>
    <p:extLst>
      <p:ext uri="{BB962C8B-B14F-4D97-AF65-F5344CB8AC3E}">
        <p14:creationId xmlns:p14="http://schemas.microsoft.com/office/powerpoint/2010/main" val="14513493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k) Zásada spolupráce správních orgánů a souladnosti jejich postupů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dirty="0"/>
              <a:t>Správní orgány jsou povinny zajišťovat vzájemný soulad všech současně probíhajících postupů, které se týkají týchž práv a povinností dotčené osoby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Správní orgány jsou také povinny upozornit takto dotčenou osobu, že zde probíhá více postupů.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§ 8 odst. 1 správního řádu, kromě toho jsou správní orgány povinny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vzájemné spolupracovat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napomáhá k posilování důvěryhodnosti veřejné správy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4512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l) Zásada rychlosti a hospodárnosti postupů, resp. procesní ekonomie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dirty="0"/>
              <a:t>§ 6 odst. 2 správního řádu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Správní orgán je podle této zásady povinen vyřizovat věci bez zbytečných průtahů. </a:t>
            </a:r>
          </a:p>
          <a:p>
            <a:r>
              <a:rPr lang="cs-CZ" dirty="0"/>
              <a:t>pokud správní orgán nevyřizuje stanovené úkony v zákonné nebo přiměřené lhůtě, tak se k nápravě tohoto stavu použijí ustanovení o nečinnosti, případně při neúspěchu pak cestou správního soudnictví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72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8A06A1-9B52-498A-8273-ACE65726D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správního řádu a daňového řádu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A193C9-0404-4B9B-9E57-5E855CCBB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§ 262 DŘ – „při správě daní se správní řád nepoužije“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§ 177 SŘ – „Základní  zásady  činnosti  správních orgánů uvedené v § 2 až 8 se použijí  při  výkonu  veřejné  správy i v případech, kdy zvláštní zákon stanoví, že se správní řád nepoužije, ale sám úpravu odpovídající těmto zásadám neobsahuje. 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2145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l) Zásada rychlosti a hospodárnosti postupů, resp. procesní ekonomie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Správní orgán je také povinen postupovat tak, aby nikomu nevznikaly neodůvodněné náklady. 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Správní orgán si od dotčených osob vyžádá podklady pouze, pokud to právní předpis stanoví. Jestliže jsou údaje správnímu orgánu přístupné v úřední evidenci, kterou sám vede a dotčená osoba o to požádá, tak si správní orgán zajistí potřebné údaje z této evidence.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06683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 vs. základní zásady správy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Porovnejte základní zásady činnosti správních orgánů dle SŘ a základní zásady správy daní dle DŘ</a:t>
            </a:r>
          </a:p>
          <a:p>
            <a:r>
              <a:rPr lang="cs-CZ" dirty="0"/>
              <a:t>Zjistěte, zda se nějaká zásada upravená SŘ uplatní při správě daní?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1394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C6CA5C-8516-44D8-908C-F0600942C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5294A5-1B09-D42A-2057-762FBA399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http://www.khshk.cz/e-learning/kurs9/kapitola_13__zkladn_zsady_innosti_sprvnch_orgn.html</a:t>
            </a:r>
          </a:p>
        </p:txBody>
      </p:sp>
    </p:spTree>
    <p:extLst>
      <p:ext uri="{BB962C8B-B14F-4D97-AF65-F5344CB8AC3E}">
        <p14:creationId xmlns:p14="http://schemas.microsoft.com/office/powerpoint/2010/main" val="2609071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Vysoce abstraktní</a:t>
            </a:r>
          </a:p>
          <a:p>
            <a:r>
              <a:rPr lang="cs-CZ" dirty="0"/>
              <a:t>Závazná pravidla chování</a:t>
            </a:r>
          </a:p>
          <a:p>
            <a:r>
              <a:rPr lang="cs-CZ" dirty="0"/>
              <a:t>Interpretační vodítko pro správnou aplikaci norem</a:t>
            </a:r>
          </a:p>
          <a:p>
            <a:r>
              <a:rPr lang="cs-CZ" dirty="0"/>
              <a:t>Vodítko pro zákonodárnou činnost</a:t>
            </a:r>
          </a:p>
          <a:p>
            <a:endParaRPr lang="cs-CZ" dirty="0"/>
          </a:p>
          <a:p>
            <a:r>
              <a:rPr lang="cs-CZ" dirty="0"/>
              <a:t>Důležité pro správní uvážení správního orgánu</a:t>
            </a:r>
          </a:p>
        </p:txBody>
      </p:sp>
    </p:spTree>
    <p:extLst>
      <p:ext uri="{BB962C8B-B14F-4D97-AF65-F5344CB8AC3E}">
        <p14:creationId xmlns:p14="http://schemas.microsoft.com/office/powerpoint/2010/main" val="4174794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 zásad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řád by měl být bezrozporný</a:t>
            </a:r>
          </a:p>
          <a:p>
            <a:r>
              <a:rPr lang="cs-CZ" dirty="0"/>
              <a:t>Nerealizovatelné v oblasti právních zásad</a:t>
            </a:r>
          </a:p>
          <a:p>
            <a:r>
              <a:rPr lang="cs-CZ" dirty="0"/>
              <a:t>Nutnost poměřování zásad v souladu s právním řádem a legitimním očekáváním dotčených osob</a:t>
            </a:r>
          </a:p>
          <a:p>
            <a:r>
              <a:rPr lang="cs-CZ" dirty="0"/>
              <a:t>Postup správní orgánu musí být přiměřený a musí minimalizovat zásahy do oprávněných zájmů a práv nabytých v dobré víře</a:t>
            </a:r>
          </a:p>
          <a:p>
            <a:r>
              <a:rPr lang="cs-CZ" dirty="0"/>
              <a:t>Nezbytnost šetřit veřejný zájem</a:t>
            </a:r>
          </a:p>
        </p:txBody>
      </p:sp>
    </p:spTree>
    <p:extLst>
      <p:ext uri="{BB962C8B-B14F-4D97-AF65-F5344CB8AC3E}">
        <p14:creationId xmlns:p14="http://schemas.microsoft.com/office/powerpoint/2010/main" val="3049052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Vyjádření zásad a principů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Nemusí být v právním předpise</a:t>
            </a:r>
          </a:p>
          <a:p>
            <a:r>
              <a:rPr lang="cs-CZ" dirty="0"/>
              <a:t>Vyjádření v zákoně (předpise): při porušení = porušení zákona</a:t>
            </a:r>
          </a:p>
          <a:p>
            <a:r>
              <a:rPr lang="cs-CZ" dirty="0" err="1"/>
              <a:t>Dovoditelnost</a:t>
            </a:r>
            <a:r>
              <a:rPr lang="cs-CZ" dirty="0"/>
              <a:t> z ústavních předpisů, mezinárodních smluv a dalších dokumentů</a:t>
            </a:r>
          </a:p>
          <a:p>
            <a:r>
              <a:rPr lang="cs-CZ" dirty="0"/>
              <a:t>Nejde o vyčerpávající výčet</a:t>
            </a:r>
          </a:p>
          <a:p>
            <a:r>
              <a:rPr lang="cs-CZ" dirty="0"/>
              <a:t>Další zásady mohou být dovozovány</a:t>
            </a:r>
          </a:p>
          <a:p>
            <a:r>
              <a:rPr lang="cs-CZ" dirty="0"/>
              <a:t>Obecně § 2 až § 8 SŘ, dále např. princip efektivnosti veřejné správy, princip </a:t>
            </a:r>
            <a:r>
              <a:rPr lang="cs-CZ" dirty="0" err="1"/>
              <a:t>neminem</a:t>
            </a:r>
            <a:r>
              <a:rPr lang="cs-CZ" dirty="0"/>
              <a:t> </a:t>
            </a:r>
            <a:r>
              <a:rPr lang="cs-CZ" dirty="0" err="1"/>
              <a:t>laedere</a:t>
            </a:r>
            <a:r>
              <a:rPr lang="cs-CZ" dirty="0"/>
              <a:t> (nepůsobit zbytečnou újmu) a další</a:t>
            </a:r>
          </a:p>
        </p:txBody>
      </p:sp>
    </p:spTree>
    <p:extLst>
      <p:ext uri="{BB962C8B-B14F-4D97-AF65-F5344CB8AC3E}">
        <p14:creationId xmlns:p14="http://schemas.microsoft.com/office/powerpoint/2010/main" val="1566467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zásad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S. Kadečka: Účelem základních zásad činnosti správních orgánů je vytvoření a garance předpokladů a podmínek pro řádný výkon veřejné správy. Základní zásady uvedené ve správním řádu odpovídají mezinárodním principům dobré správy, které nemají striktní vymezení, nicméně mezi odbornou veřejností o jejich existenci panuje všeobecná shoda.</a:t>
            </a:r>
          </a:p>
        </p:txBody>
      </p:sp>
    </p:spTree>
    <p:extLst>
      <p:ext uri="{BB962C8B-B14F-4D97-AF65-F5344CB8AC3E}">
        <p14:creationId xmlns:p14="http://schemas.microsoft.com/office/powerpoint/2010/main" val="2055286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it-IT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 Zásada zákonnosti, respektive legality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dirty="0"/>
              <a:t>§ 2 odst. 1 a 2 správního řádu</a:t>
            </a:r>
          </a:p>
          <a:p>
            <a:r>
              <a:rPr lang="cs-CZ" dirty="0"/>
              <a:t> správní orgán musí šetřit soulad nejen se zákony a ostatními právními předpisy, ale také s mezinárodními smlouvami, které jsou součástí právního řádu</a:t>
            </a:r>
          </a:p>
          <a:p>
            <a:r>
              <a:rPr lang="cs-CZ" dirty="0"/>
              <a:t>dle čl. 10 Ústavy ČR jsou součástí právního pořádku takové mezinárodní smlouvy, k jejichž ratifikaci dal souhlas parlament a jimiž je Česká republika vázána.</a:t>
            </a:r>
          </a:p>
        </p:txBody>
      </p:sp>
    </p:spTree>
    <p:extLst>
      <p:ext uri="{BB962C8B-B14F-4D97-AF65-F5344CB8AC3E}">
        <p14:creationId xmlns:p14="http://schemas.microsoft.com/office/powerpoint/2010/main" val="1385686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AE7EB-88C3-4A85-87FD-BAADED1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činnosti správních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B71C-62AC-D60F-5030-AAE1A547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it-IT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 Zásada zákonnosti, respektive legality</a:t>
            </a:r>
          </a:p>
          <a:p>
            <a:r>
              <a:rPr lang="cs-CZ" dirty="0"/>
              <a:t>obecná ústavní zásada</a:t>
            </a:r>
          </a:p>
          <a:p>
            <a:r>
              <a:rPr lang="cs-CZ" dirty="0"/>
              <a:t>vychází z ustanovení čl. 2 odst. 3 Ústavy ČR a čl. 2 odst. 2 Listiny základních práv a svobod, které uvádí, že státní moc lze uplatňovat pouze v případech a pouze v mezích stanovených zákonem a to způsobem, který zákon stanoví</a:t>
            </a:r>
          </a:p>
          <a:p>
            <a:r>
              <a:rPr lang="cs-CZ" dirty="0"/>
              <a:t>obdobně také čl. 4 odst. 1 Listiny základních práv a svobod, který stanoví, že povinnosti lze ukládat toliko na základě zákona, v jeho mezích a za současného zachování základních práv a svobod.</a:t>
            </a:r>
          </a:p>
        </p:txBody>
      </p:sp>
    </p:spTree>
    <p:extLst>
      <p:ext uri="{BB962C8B-B14F-4D97-AF65-F5344CB8AC3E}">
        <p14:creationId xmlns:p14="http://schemas.microsoft.com/office/powerpoint/2010/main" val="363224705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54</TotalTime>
  <Words>2317</Words>
  <Application>Microsoft Office PowerPoint</Application>
  <PresentationFormat>Širokoúhlá obrazovka</PresentationFormat>
  <Paragraphs>163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Arial</vt:lpstr>
      <vt:lpstr>Tahoma</vt:lpstr>
      <vt:lpstr>Wingdings</vt:lpstr>
      <vt:lpstr>Prezentace_MU_CZ</vt:lpstr>
      <vt:lpstr>Principy a zásady finanční správy II</vt:lpstr>
      <vt:lpstr>Principy (finančně)správních procesů</vt:lpstr>
      <vt:lpstr>Vztah správního řádu a daňového řádu</vt:lpstr>
      <vt:lpstr>Základní zásady činnosti správních orgánů</vt:lpstr>
      <vt:lpstr>Spor zásad</vt:lpstr>
      <vt:lpstr>Vyjádření zásad a principů</vt:lpstr>
      <vt:lpstr>Účel zásad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 vs. základní zásady správy daní</vt:lpstr>
      <vt:lpstr>     Děkuji za pozornost!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Jan Neckář</cp:lastModifiedBy>
  <cp:revision>34</cp:revision>
  <cp:lastPrinted>1601-01-01T00:00:00Z</cp:lastPrinted>
  <dcterms:created xsi:type="dcterms:W3CDTF">2020-12-10T09:33:34Z</dcterms:created>
  <dcterms:modified xsi:type="dcterms:W3CDTF">2022-10-24T18:15:02Z</dcterms:modified>
</cp:coreProperties>
</file>