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317" r:id="rId4"/>
    <p:sldId id="310" r:id="rId5"/>
    <p:sldId id="311" r:id="rId6"/>
    <p:sldId id="319" r:id="rId7"/>
    <p:sldId id="320" r:id="rId8"/>
    <p:sldId id="321" r:id="rId9"/>
    <p:sldId id="314" r:id="rId10"/>
    <p:sldId id="325" r:id="rId11"/>
    <p:sldId id="327" r:id="rId12"/>
    <p:sldId id="328" r:id="rId13"/>
    <p:sldId id="329" r:id="rId14"/>
    <p:sldId id="330" r:id="rId15"/>
    <p:sldId id="326" r:id="rId16"/>
    <p:sldId id="331" r:id="rId17"/>
    <p:sldId id="332" r:id="rId18"/>
    <p:sldId id="333" r:id="rId19"/>
    <p:sldId id="334" r:id="rId20"/>
    <p:sldId id="305" r:id="rId21"/>
    <p:sldId id="306" r:id="rId22"/>
    <p:sldId id="295" r:id="rId23"/>
    <p:sldId id="296" r:id="rId24"/>
    <p:sldId id="297" r:id="rId25"/>
    <p:sldId id="298" r:id="rId26"/>
    <p:sldId id="299" r:id="rId27"/>
    <p:sldId id="323" r:id="rId28"/>
    <p:sldId id="300" r:id="rId29"/>
    <p:sldId id="301" r:id="rId30"/>
    <p:sldId id="302" r:id="rId31"/>
    <p:sldId id="303" r:id="rId32"/>
    <p:sldId id="318" r:id="rId33"/>
    <p:sldId id="291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AFFF"/>
    <a:srgbClr val="CDCDFF"/>
    <a:srgbClr val="E1E1FF"/>
    <a:srgbClr val="E7E7FF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24" autoAdjust="0"/>
    <p:restoredTop sz="96803" autoAdjust="0"/>
  </p:normalViewPr>
  <p:slideViewPr>
    <p:cSldViewPr snapToGrid="0">
      <p:cViewPr varScale="1">
        <p:scale>
          <a:sx n="82" d="100"/>
          <a:sy n="82" d="100"/>
        </p:scale>
        <p:origin x="773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60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91719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4175" y="687388"/>
            <a:ext cx="6089650" cy="3425825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1A4590-45EB-4F25-9DB0-AB78A5910B92}" type="slidenum">
              <a:rPr lang="cs-CZ" smtClean="0">
                <a:solidFill>
                  <a:prstClr val="black"/>
                </a:solidFill>
              </a:rPr>
              <a:pPr/>
              <a:t>9</a:t>
            </a:fld>
            <a:endParaRPr lang="cs-CZ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4153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66240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Finanční kontrola – Auditní orgán MFČR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C5D462A-E758-4BCA-AD83-84964775D7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Finanční kontrola – Auditní orgán MFČR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5FEE0D4D-8DE9-4C74-909E-3D6A7A05C0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Finanční kontrola – Auditní orgán MFČR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D9EAA30-1FED-4896-80B1-3BDC9D59935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Finanční kontrola – Auditní orgán MFČR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07BAEFB-3478-47F5-888D-1DA9C581BE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3CB5923B-A900-438F-B7D2-0E35F40784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299"/>
            <a:ext cx="4106255" cy="2833317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/>
              <a:t>Finanční kontrola – Auditní orgán MFČR</a:t>
            </a:r>
            <a:endParaRPr lang="cs-CZ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Finanční kontrola – Auditní orgán MFČR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Finanční kontrola – Auditní orgán MFČR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F47D-655E-47FA-B175-BD14C7E2F3B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5394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Finanční kontrola – Auditní orgán MFČR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83D8F9C-31DA-4A72-9A88-45079BA91C2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Finanční kontrola – Auditní orgán MFČR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7A9A2BD2-1096-47BE-BE7D-31D4B6ED512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Finanční kontrola – Auditní orgán MFČR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D636BBA-EAE3-4723-B113-5D7145D09D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Finanční kontrola – Auditní orgán MFČR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D071A41-2EBD-49A7-A906-FB9C1EE30D4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Finanční kontrola – Auditní orgán MFČR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8EF222EE-72EC-4915-BFF7-454D9FCA75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Finanční kontrola – Auditní orgán MFČR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46E8DF9B-B034-4030-8D59-8EB30894BE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Finanční kontrola – Auditní orgán MFČR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1D939FD-1FD8-4E6C-BF1C-80C9479ECF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Finanční kontrola – Auditní orgán MFČR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8A642DD-F4D1-4553-8BF4-32A8C8CF5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Finanční kontrola – Auditní orgán MFČR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  <p:sldLayoutId id="2147483694" r:id="rId15"/>
  </p:sldLayoutIdLst>
  <p:hf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u.cz/" TargetMode="Externa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ku.cz/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a audit</a:t>
            </a:r>
            <a:br>
              <a:rPr lang="cs-CZ" dirty="0"/>
            </a:br>
            <a:r>
              <a:rPr lang="cs-CZ" dirty="0"/>
              <a:t>Nejvyšší kontrolní úřad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2727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Přezkoumávání hospodaření územních celků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F47D-655E-47FA-B175-BD14C7E2F3B0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89787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6F47D-655E-47FA-B175-BD14C7E2F3B0}" type="slidenum">
              <a:rPr lang="cs-CZ" smtClean="0"/>
              <a:t>11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rámec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Zákon č. 420/2004 Sb., o přezkoumávání hospodaření územních samosprávných celků a dobrovolných svazků obcí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Zákon č. 255/2012 Sb., o kontrole (kontrolní řád), ve znění pozdějších předpisů</a:t>
            </a:r>
          </a:p>
          <a:p>
            <a:pPr>
              <a:lnSpc>
                <a:spcPct val="100000"/>
              </a:lnSpc>
            </a:pPr>
            <a:endParaRPr lang="cs-CZ" dirty="0"/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84439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přezkoumání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69274"/>
            <a:ext cx="10753200" cy="4139998"/>
          </a:xfrm>
        </p:spPr>
        <p:txBody>
          <a:bodyPr/>
          <a:lstStyle/>
          <a:p>
            <a:r>
              <a:rPr lang="cs-CZ" sz="1200" dirty="0"/>
              <a:t>plnění příjmů a výdajů rozpočtu včetně peněžních operací, týkajících se rozpočtových prostředků,</a:t>
            </a:r>
          </a:p>
          <a:p>
            <a:r>
              <a:rPr lang="cs-CZ" sz="1200" dirty="0"/>
              <a:t>finanční operace, týkající se tvorby a použití peněžních fondů,</a:t>
            </a:r>
          </a:p>
          <a:p>
            <a:r>
              <a:rPr lang="cs-CZ" sz="1200" dirty="0"/>
              <a:t>náklady a výnosy podnikatelské činnosti územního celku,</a:t>
            </a:r>
          </a:p>
          <a:p>
            <a:r>
              <a:rPr lang="cs-CZ" sz="1200" dirty="0"/>
              <a:t>peněžní operace, týkající se sdružených prostředků </a:t>
            </a:r>
          </a:p>
          <a:p>
            <a:r>
              <a:rPr lang="cs-CZ" sz="1200" dirty="0"/>
              <a:t>finanční operace, týkající se cizích zdrojů ve smyslu právních předpisů o účetnictví,</a:t>
            </a:r>
          </a:p>
          <a:p>
            <a:r>
              <a:rPr lang="cs-CZ" sz="1200" dirty="0"/>
              <a:t>hospodaření a nakládání s prostředky poskytnutými z Národního fondu a s dalšími prostředky ze zahraničí poskytnutými na základě mezinárodních smluv,</a:t>
            </a:r>
          </a:p>
          <a:p>
            <a:r>
              <a:rPr lang="cs-CZ" sz="1200" dirty="0"/>
              <a:t>vyúčtování a vypořádání finančních vztahů ke státnímu rozpočtu, k rozpočtům krajů, k rozpočtům obcí, k jiným rozpočtům, ke státním fondům a k dalším osobám.</a:t>
            </a:r>
          </a:p>
          <a:p>
            <a:r>
              <a:rPr lang="cs-CZ" sz="1200" dirty="0"/>
              <a:t>nakládání a hospodaření s majetkem ve vlastnictví územního celku,</a:t>
            </a:r>
          </a:p>
          <a:p>
            <a:r>
              <a:rPr lang="cs-CZ" sz="1200" dirty="0"/>
              <a:t>nakládání a hospodaření s majetkem státu, s nímž hospodaří územní celek,</a:t>
            </a:r>
          </a:p>
          <a:p>
            <a:r>
              <a:rPr lang="cs-CZ" sz="1200" dirty="0"/>
              <a:t>zadávání a uskutečňování veřejných zakázek, s výjimkou úkonů a postupů přezkoumaných orgánem dohledu podle zvláštního právního předpisu,</a:t>
            </a:r>
          </a:p>
          <a:p>
            <a:r>
              <a:rPr lang="cs-CZ" sz="1200" dirty="0"/>
              <a:t>stav pohledávek a závazků a nakládání s nimi,</a:t>
            </a:r>
          </a:p>
          <a:p>
            <a:r>
              <a:rPr lang="cs-CZ" sz="1200" dirty="0"/>
              <a:t>ručení za závazky fyzických a právnických osob,</a:t>
            </a:r>
          </a:p>
          <a:p>
            <a:r>
              <a:rPr lang="cs-CZ" sz="1200" dirty="0"/>
              <a:t>zastavování movitých a nemovitých věcí ve prospěch třetích osob</a:t>
            </a:r>
          </a:p>
          <a:p>
            <a:r>
              <a:rPr lang="cs-CZ" sz="1200" dirty="0"/>
              <a:t>zřizování věcných břemen k majetku územního celku,</a:t>
            </a:r>
          </a:p>
          <a:p>
            <a:r>
              <a:rPr lang="cs-CZ" sz="1200" dirty="0"/>
              <a:t>účetnictví vedené územním celkem,</a:t>
            </a:r>
          </a:p>
          <a:p>
            <a:r>
              <a:rPr lang="cs-CZ" sz="1200" dirty="0"/>
              <a:t>ověření poměru dluhu územního celku k průměru jeho příjmů za poslední 4 rozpočtové roky podle právního předpisu upravujícího rozpočtovou odpovědnost.</a:t>
            </a:r>
          </a:p>
          <a:p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430201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Hlediska přezkoumání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dodržování povinností stanovených zvláštními právními předpisy, zejména předpisy o finančním hospodaření územních celků, o hospodaření s jejich majetkem, o účetnictví a o odměňování,</a:t>
            </a:r>
          </a:p>
          <a:p>
            <a:pPr>
              <a:lnSpc>
                <a:spcPct val="100000"/>
              </a:lnSpc>
            </a:pPr>
            <a:r>
              <a:rPr lang="cs-CZ" dirty="0"/>
              <a:t> soulad hospodaření s finančními prostředky ve srovnání s rozpočtem,</a:t>
            </a:r>
          </a:p>
          <a:p>
            <a:pPr>
              <a:lnSpc>
                <a:spcPct val="100000"/>
              </a:lnSpc>
            </a:pPr>
            <a:r>
              <a:rPr lang="cs-CZ" dirty="0"/>
              <a:t>dodržení účelu poskytnuté dotace nebo návratné finanční výpomoci a podmínek jejich použití,</a:t>
            </a:r>
          </a:p>
          <a:p>
            <a:pPr>
              <a:lnSpc>
                <a:spcPct val="100000"/>
              </a:lnSpc>
            </a:pPr>
            <a:r>
              <a:rPr lang="cs-CZ" dirty="0"/>
              <a:t>věcné a formální správnosti dokladů o přezkoumávaných operacích.</a:t>
            </a:r>
          </a:p>
        </p:txBody>
      </p:sp>
    </p:spTree>
    <p:extLst>
      <p:ext uri="{BB962C8B-B14F-4D97-AF65-F5344CB8AC3E}">
        <p14:creationId xmlns:p14="http://schemas.microsoft.com/office/powerpoint/2010/main" val="10633759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Územní celky a subjekty vykonávající přezkoumání hospodaření</a:t>
            </a: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093538"/>
              </p:ext>
            </p:extLst>
          </p:nvPr>
        </p:nvGraphicFramePr>
        <p:xfrm>
          <a:off x="720725" y="1970088"/>
          <a:ext cx="10752138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760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760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Přezkoumávaný ÚC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Přezkoumávající subjekt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Kraj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Hlavní město Praha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MF/auditor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Městská část HMP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Magistrát</a:t>
                      </a:r>
                      <a:r>
                        <a:rPr lang="cs-CZ" baseline="0" dirty="0"/>
                        <a:t> HMP / auditor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1383">
                <a:tc>
                  <a:txBody>
                    <a:bodyPr/>
                    <a:lstStyle/>
                    <a:p>
                      <a:r>
                        <a:rPr lang="cs-CZ" dirty="0"/>
                        <a:t>Dobrovolný svazek</a:t>
                      </a:r>
                      <a:r>
                        <a:rPr lang="cs-CZ" baseline="0" dirty="0"/>
                        <a:t> jehož součástí je HMP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MF</a:t>
                      </a:r>
                      <a:r>
                        <a:rPr lang="cs-CZ" baseline="0" dirty="0"/>
                        <a:t>/auditor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Obec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Krajský úřad/auditor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Dobrovolný svazek obcí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Krajský úřad/auditor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/>
                        <a:t>Regionální rada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MF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53292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Povinný audit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F47D-655E-47FA-B175-BD14C7E2F3B0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92464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26F47D-655E-47FA-B175-BD14C7E2F3B0}" type="slidenum">
              <a:rPr lang="cs-CZ" smtClean="0"/>
              <a:t>16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rámec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č. 93/2009 Sb., o auditorech</a:t>
            </a:r>
          </a:p>
          <a:p>
            <a:r>
              <a:rPr lang="cs-CZ" dirty="0"/>
              <a:t>Zákon č. 563/1991 Sb., o účetnictví</a:t>
            </a:r>
          </a:p>
        </p:txBody>
      </p:sp>
    </p:spTree>
    <p:extLst>
      <p:ext uri="{BB962C8B-B14F-4D97-AF65-F5344CB8AC3E}">
        <p14:creationId xmlns:p14="http://schemas.microsoft.com/office/powerpoint/2010/main" val="1657717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Povinný audit - definice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ověření účetní závěrky nebo konsolidované účetní závěrky, zda podává věrný a poctivý obraz předmětu účetnictví v souladu s právními předpisy a příslušným rámcem účetního výkaznictví, na jehož základě je účetní závěrka nebo konsolidovaná účetní závěrka sestavena, pokud takové ověření vyžaduje jiný právní předpis nebo přímo použitelný předpis Evropské unie,</a:t>
            </a:r>
          </a:p>
        </p:txBody>
      </p:sp>
    </p:spTree>
    <p:extLst>
      <p:ext uri="{BB962C8B-B14F-4D97-AF65-F5344CB8AC3E}">
        <p14:creationId xmlns:p14="http://schemas.microsoft.com/office/powerpoint/2010/main" val="2612435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Povinný audit - subjekty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1800" dirty="0"/>
              <a:t>velké účetní jednotky s výjimkou vybraných účetních jednotek, které nejsou subjekty veřejného zájmu,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střední účetní jednotky,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malé účetní jednotky, pokud jsou akciovými společnostmi nebo </a:t>
            </a:r>
            <a:r>
              <a:rPr lang="cs-CZ" sz="1800" dirty="0" err="1"/>
              <a:t>svěřenskými</a:t>
            </a:r>
            <a:r>
              <a:rPr lang="cs-CZ" sz="1800" dirty="0"/>
              <a:t> fondy podle občanského zákoníku a k rozvahovému dni účetního období, za nějž se účetní závěrka ověřuje, a účetního období bezprostředně předcházejícího, překročily nebo již dosáhly alespoň jednu z uvedených hodnot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600" dirty="0"/>
              <a:t>aktiva celkem 40 000 000 Kč,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600" dirty="0"/>
              <a:t>roční úhrn čistého obratu 80 000 000 Kč,</a:t>
            </a:r>
          </a:p>
          <a:p>
            <a:pPr marL="666900" lvl="1" indent="-342900">
              <a:buFont typeface="+mj-lt"/>
              <a:buAutoNum type="arabicPeriod"/>
            </a:pPr>
            <a:r>
              <a:rPr lang="cs-CZ" sz="1600" dirty="0"/>
              <a:t>průměrný počet zaměstnanců v průběhu účetního období 50,</a:t>
            </a:r>
          </a:p>
          <a:p>
            <a:pPr>
              <a:lnSpc>
                <a:spcPct val="100000"/>
              </a:lnSpc>
            </a:pPr>
            <a:endParaRPr lang="cs-CZ" sz="1800" dirty="0"/>
          </a:p>
          <a:p>
            <a:pPr>
              <a:lnSpc>
                <a:spcPct val="100000"/>
              </a:lnSpc>
            </a:pPr>
            <a:r>
              <a:rPr lang="cs-CZ" sz="1800" dirty="0"/>
              <a:t>ostatní malé účetní jednotky, pokud k rozvahovému dni účetního období, za nějž se účetní závěrka ověřuje, a účetního období bezprostředně předcházejícího, překročily nebo již dosáhly alespoň 2 hodnoty uvedené v bodech 1 až 3.</a:t>
            </a:r>
          </a:p>
        </p:txBody>
      </p:sp>
    </p:spTree>
    <p:extLst>
      <p:ext uri="{BB962C8B-B14F-4D97-AF65-F5344CB8AC3E}">
        <p14:creationId xmlns:p14="http://schemas.microsoft.com/office/powerpoint/2010/main" val="17591420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Auditor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statutární auditor nebo auditorská společnost</a:t>
            </a:r>
          </a:p>
          <a:p>
            <a:r>
              <a:rPr lang="cs-CZ" dirty="0"/>
              <a:t>oprávnění vydává Komora auditorů České republiky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373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Finanční kontrola</a:t>
            </a:r>
          </a:p>
          <a:p>
            <a:r>
              <a:rPr lang="cs-CZ" dirty="0"/>
              <a:t>Přezkoumání hospodaření územních celků</a:t>
            </a:r>
          </a:p>
          <a:p>
            <a:r>
              <a:rPr lang="cs-CZ" dirty="0"/>
              <a:t>Audit podle zákona o auditorech</a:t>
            </a:r>
          </a:p>
          <a:p>
            <a:r>
              <a:rPr lang="cs-CZ" dirty="0"/>
              <a:t>Nejvyšší kontrolní úřad</a:t>
            </a:r>
          </a:p>
        </p:txBody>
      </p:sp>
    </p:spTree>
    <p:extLst>
      <p:ext uri="{BB962C8B-B14F-4D97-AF65-F5344CB8AC3E}">
        <p14:creationId xmlns:p14="http://schemas.microsoft.com/office/powerpoint/2010/main" val="7464967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kontrolní úřad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F47D-655E-47FA-B175-BD14C7E2F3B0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643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rámec	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čl.97 Ústavy </a:t>
            </a:r>
          </a:p>
          <a:p>
            <a:pPr marL="252000" lvl="1" indent="0">
              <a:buNone/>
            </a:pPr>
            <a:r>
              <a:rPr lang="cs-CZ" dirty="0"/>
              <a:t>(1) Nejvyšší kontrolní úřad je nezávislý orgán. Vykonává kontrolu hospodaření se státním majetkem a plnění státního rozpočtu.</a:t>
            </a:r>
          </a:p>
          <a:p>
            <a:pPr marL="252000" lvl="1" indent="0">
              <a:buNone/>
            </a:pPr>
            <a:r>
              <a:rPr lang="cs-CZ" dirty="0"/>
              <a:t>(2) Prezidenta a viceprezidenta Nejvyššího kontrolního úřadu jmenuje prezident republiky na návrh Poslanecké sněmovny.</a:t>
            </a:r>
          </a:p>
          <a:p>
            <a:pPr marL="252000" lvl="1" indent="0">
              <a:buNone/>
            </a:pPr>
            <a:r>
              <a:rPr lang="cs-CZ" dirty="0"/>
              <a:t>(3) Postavení, působnost, organizační strukturu a další podrobnosti stanoví zákon.</a:t>
            </a:r>
          </a:p>
          <a:p>
            <a:r>
              <a:rPr lang="cs-CZ" dirty="0"/>
              <a:t>Zákon č. 166/1993 Sb., o Nejvyšším kontrolním úřadu</a:t>
            </a:r>
          </a:p>
          <a:p>
            <a:pPr lvl="1"/>
            <a:r>
              <a:rPr lang="cs-CZ" dirty="0"/>
              <a:t>obsahuje i kontrolní řád (§ 19 – 31), kterým se řídí postup při výkonu kontroly a vztahy mezi NKÚ, jeho orgány, členy a kontrolory na straně jedné a kontrolovanými osobami na straně druhé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7653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Nejvyšší kontrolní úřad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Orgány: prezident Úřadu, viceprezident Úřadu, Kolegium Úřadu, senáty Úřadu a Kárná komora Úřadu</a:t>
            </a:r>
          </a:p>
          <a:p>
            <a:pPr>
              <a:lnSpc>
                <a:spcPct val="100000"/>
              </a:lnSpc>
            </a:pPr>
            <a:r>
              <a:rPr lang="cs-CZ" dirty="0"/>
              <a:t>Samostatná kapitola státního rozpočtu (návrh rozpočtové kapitoly předkládá prezident NKÚ přímo Poslanecké sněmovně)</a:t>
            </a:r>
          </a:p>
          <a:p>
            <a:pPr>
              <a:lnSpc>
                <a:spcPct val="100000"/>
              </a:lnSpc>
            </a:pPr>
            <a:r>
              <a:rPr lang="cs-CZ" dirty="0"/>
              <a:t>Hospodaření kontroluje Poslanecká sněmovna nebo orgán, který si pro tento účel zřídila nebo který tímto úkolem pověřila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41146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Kolegium NKÚ - složení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sz="3200" b="1" dirty="0"/>
              <a:t>Prezident NKÚ</a:t>
            </a:r>
          </a:p>
          <a:p>
            <a:pPr lvl="1"/>
            <a:r>
              <a:rPr lang="cs-CZ" sz="2400" dirty="0"/>
              <a:t>řídí NKÚ a jedná navenek</a:t>
            </a:r>
          </a:p>
          <a:p>
            <a:pPr lvl="1"/>
            <a:r>
              <a:rPr lang="cs-CZ" sz="2400" dirty="0"/>
              <a:t>předsedá Kolegiu a Kárné komoře</a:t>
            </a:r>
          </a:p>
          <a:p>
            <a:pPr marL="72000" indent="0">
              <a:buNone/>
            </a:pPr>
            <a:r>
              <a:rPr lang="cs-CZ" sz="3200" b="1" dirty="0"/>
              <a:t>Viceprezident NKÚ</a:t>
            </a:r>
          </a:p>
          <a:p>
            <a:pPr lvl="1"/>
            <a:r>
              <a:rPr lang="cs-CZ" sz="2400" dirty="0"/>
              <a:t>Zastupuje prezidenta</a:t>
            </a:r>
          </a:p>
          <a:p>
            <a:pPr marL="72000" indent="0">
              <a:buNone/>
            </a:pPr>
            <a:r>
              <a:rPr lang="cs-CZ" sz="3200" b="1" dirty="0"/>
              <a:t>15 členů NKÚ</a:t>
            </a:r>
          </a:p>
          <a:p>
            <a:pPr lvl="1"/>
            <a:r>
              <a:rPr lang="cs-CZ" sz="2400" dirty="0"/>
              <a:t>vykonávají kontrolu, řídí kontrolní činnost, vypracovávají kontrolní závěry</a:t>
            </a: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558622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Kolegium NKÚ - činnost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781128"/>
          </a:xfrm>
        </p:spPr>
        <p:txBody>
          <a:bodyPr>
            <a:normAutofit/>
          </a:bodyPr>
          <a:lstStyle/>
          <a:p>
            <a:pPr marL="72000" indent="0">
              <a:buNone/>
            </a:pPr>
            <a:r>
              <a:rPr lang="cs-CZ" dirty="0"/>
              <a:t>schvaluje</a:t>
            </a:r>
          </a:p>
          <a:p>
            <a:pPr lvl="1"/>
            <a:r>
              <a:rPr lang="cs-CZ" dirty="0"/>
              <a:t>plán kontrolní činnosti,</a:t>
            </a:r>
          </a:p>
          <a:p>
            <a:pPr lvl="1"/>
            <a:r>
              <a:rPr lang="cs-CZ" dirty="0"/>
              <a:t>všechny kontrolní závěry, z nichž vychází stanovisko k návrhu státního závěrečného účtu,</a:t>
            </a:r>
          </a:p>
          <a:p>
            <a:pPr lvl="1"/>
            <a:r>
              <a:rPr lang="cs-CZ" dirty="0"/>
              <a:t>kontrolní závěry, které si stanoví při schvalování plánu kontrolní činnosti nebo které mu přikáže prezident Úřadu,</a:t>
            </a:r>
          </a:p>
          <a:p>
            <a:pPr lvl="1"/>
            <a:r>
              <a:rPr lang="cs-CZ" dirty="0"/>
              <a:t>návrh rozpočtu NKÚ, rozpočtová opatření, závěrečný účet a účetní závěrku,</a:t>
            </a:r>
          </a:p>
          <a:p>
            <a:pPr lvl="1"/>
            <a:r>
              <a:rPr lang="cs-CZ" dirty="0"/>
              <a:t>výroční zprávu,</a:t>
            </a:r>
          </a:p>
          <a:p>
            <a:pPr lvl="1"/>
            <a:r>
              <a:rPr lang="cs-CZ" dirty="0"/>
              <a:t>jednací řád, organizační řád</a:t>
            </a:r>
          </a:p>
          <a:p>
            <a:pPr marL="72000" indent="0">
              <a:buNone/>
            </a:pPr>
            <a:r>
              <a:rPr lang="cs-CZ" dirty="0"/>
              <a:t>rozhoduje o odvolání proti rozhodnutí o námitce proti kontrolnímu protokolu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207451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Senáty NKÚ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zřizované Kolegiem NKÚ </a:t>
            </a:r>
          </a:p>
          <a:p>
            <a:r>
              <a:rPr lang="cs-CZ" dirty="0"/>
              <a:t>schvalují kontrolní závěry, pro které byly zřízeny</a:t>
            </a:r>
          </a:p>
          <a:p>
            <a:r>
              <a:rPr lang="cs-CZ" dirty="0"/>
              <a:t>rozhoduje o odvolání proti rozhodnutí o námitkách ke kontrolním protokolům, které jsou podkladem pro kontrolní závěry v jeho působnosti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33640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Kontrola vykonávaná NKÚ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sz="1800" dirty="0"/>
              <a:t>hospodaření se státním majetkem a finančními prostředky vybíranými na základě zákona ve prospěch právnických osob s výjimkou prostředků vybíraných obcemi nebo kraji v jejich samostatné působnosti,</a:t>
            </a:r>
          </a:p>
          <a:p>
            <a:r>
              <a:rPr lang="cs-CZ" sz="1800" dirty="0"/>
              <a:t>státní závěrečný účet,</a:t>
            </a:r>
          </a:p>
          <a:p>
            <a:r>
              <a:rPr lang="cs-CZ" sz="1800" dirty="0"/>
              <a:t>plnění státního rozpočtu,</a:t>
            </a:r>
          </a:p>
          <a:p>
            <a:r>
              <a:rPr lang="cs-CZ" sz="1800" dirty="0"/>
              <a:t>hospodaření s prostředky, poskytnutými České republice ze zahraničí, a s prostředky, za něž převzal stát záruky, </a:t>
            </a:r>
          </a:p>
          <a:p>
            <a:r>
              <a:rPr lang="cs-CZ" sz="1800" dirty="0"/>
              <a:t>vydávání a umořování státních cenných papírů, </a:t>
            </a:r>
          </a:p>
          <a:p>
            <a:r>
              <a:rPr lang="cs-CZ" sz="1800" dirty="0"/>
              <a:t>zadávání státních zakázek.</a:t>
            </a:r>
          </a:p>
          <a:p>
            <a:r>
              <a:rPr lang="cs-CZ" sz="1800" dirty="0"/>
              <a:t>hospodaření České národní banky v oblasti výdajů na pořízení majetku a výdajů na provoz České národní banky.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135160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kontrol NKÚ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kontrola legality </a:t>
            </a:r>
          </a:p>
          <a:p>
            <a:pPr lvl="1"/>
            <a:r>
              <a:rPr lang="cs-CZ" dirty="0"/>
              <a:t>zda kontrolované činnosti v souladu s právními předpisy, a přezkoumává věcnou a formální správnost kontrolovaných činností</a:t>
            </a:r>
          </a:p>
          <a:p>
            <a:pPr lvl="1"/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finanční audit </a:t>
            </a:r>
          </a:p>
          <a:p>
            <a:pPr lvl="1"/>
            <a:r>
              <a:rPr lang="cs-CZ" dirty="0"/>
              <a:t>zda účetní závěrky kontrolovaných osob podávají věrný a poctivý obraz předmětu účetnictví v souladu s právními předpisy</a:t>
            </a:r>
          </a:p>
          <a:p>
            <a:pPr lvl="1"/>
            <a:endParaRPr lang="cs-CZ" dirty="0"/>
          </a:p>
          <a:p>
            <a:pPr>
              <a:lnSpc>
                <a:spcPct val="100000"/>
              </a:lnSpc>
            </a:pPr>
            <a:r>
              <a:rPr lang="cs-CZ" dirty="0"/>
              <a:t>audit výkonnosti </a:t>
            </a:r>
          </a:p>
          <a:p>
            <a:pPr lvl="1"/>
            <a:r>
              <a:rPr lang="cs-CZ" dirty="0"/>
              <a:t>účelnost, hospodárnost a efektivnost</a:t>
            </a:r>
          </a:p>
          <a:p>
            <a:pPr>
              <a:lnSpc>
                <a:spcPct val="10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0311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Hlediska kontroly NKÚ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Soulad s právními předpisy</a:t>
            </a:r>
          </a:p>
          <a:p>
            <a:r>
              <a:rPr lang="cs-CZ" dirty="0"/>
              <a:t>Věcná a formální správnost</a:t>
            </a:r>
          </a:p>
          <a:p>
            <a:r>
              <a:rPr lang="cs-CZ" dirty="0"/>
              <a:t>Účelnost, hospodárnost, efektivita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39008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protokol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pořizuje se o každé kontrole NKÚ</a:t>
            </a:r>
          </a:p>
          <a:p>
            <a:pPr>
              <a:lnSpc>
                <a:spcPct val="100000"/>
              </a:lnSpc>
            </a:pPr>
            <a:r>
              <a:rPr lang="cs-CZ" dirty="0"/>
              <a:t>obsahuje zejména popis zjištěných skutečností s uvedením nedostatků a označení ustanovení právních předpisů, které byly porušeny</a:t>
            </a:r>
          </a:p>
          <a:p>
            <a:r>
              <a:rPr lang="cs-CZ" dirty="0"/>
              <a:t>proti kontrolnímu protokolu lze podat námitky</a:t>
            </a:r>
          </a:p>
          <a:p>
            <a:pPr>
              <a:lnSpc>
                <a:spcPct val="100000"/>
              </a:lnSpc>
            </a:pPr>
            <a:r>
              <a:rPr lang="cs-CZ" dirty="0"/>
              <a:t>nebylo-li námitkám vyhověno, lze podat odvolání proti rozhodnutí o námitkách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672367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kontrola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6F47D-655E-47FA-B175-BD14C7E2F3B0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4394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Kontrolní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výsledek činnosti NKÚ</a:t>
            </a:r>
          </a:p>
          <a:p>
            <a:pPr>
              <a:lnSpc>
                <a:spcPct val="100000"/>
              </a:lnSpc>
            </a:pPr>
            <a:r>
              <a:rPr lang="cs-CZ" dirty="0"/>
              <a:t>písemná zpráva obsahující shrnutí a vyhodnocení skutečností zjištěných při kontrole</a:t>
            </a:r>
          </a:p>
          <a:p>
            <a:r>
              <a:rPr lang="cs-CZ" dirty="0"/>
              <a:t>projednávány na jednání vlády ČR a v Poslanecké sněmovně</a:t>
            </a:r>
          </a:p>
          <a:p>
            <a:r>
              <a:rPr lang="cs-CZ" dirty="0"/>
              <a:t>zveřejňovány na </a:t>
            </a:r>
            <a:r>
              <a:rPr lang="cs-CZ" dirty="0">
                <a:hlinkClick r:id="rId2"/>
              </a:rPr>
              <a:t>www.nku.cz</a:t>
            </a: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04866790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výstupy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Stanovisko ke zprávě o vývoji ekonomiky a plnění státního rozpočtu</a:t>
            </a:r>
          </a:p>
          <a:p>
            <a:r>
              <a:rPr lang="cs-CZ" dirty="0"/>
              <a:t>Stanovisko k návrhu státního závěrečného účtu </a:t>
            </a:r>
          </a:p>
          <a:p>
            <a:pPr>
              <a:lnSpc>
                <a:spcPct val="120000"/>
              </a:lnSpc>
            </a:pPr>
            <a:r>
              <a:rPr lang="cs-CZ" dirty="0"/>
              <a:t>Stanovisko k návrhům právních předpisů, týkajících se rozpočtového hospodaření, účetnictví, státní statistiky a výkonu kontrolní, dozorové a inspekční činnosti na vyžádání Poslanecké sněmovny, Senátu a jejich orgánů </a:t>
            </a:r>
          </a:p>
          <a:p>
            <a:r>
              <a:rPr lang="cs-CZ" dirty="0"/>
              <a:t>Výroční zpráva</a:t>
            </a:r>
          </a:p>
          <a:p>
            <a:r>
              <a:rPr lang="cs-CZ" dirty="0"/>
              <a:t>EU report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985217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Doporučené zdroje: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https://www.mfcr.cz/cs/verejny-sektor/kontrola-verejnych-financi</a:t>
            </a:r>
          </a:p>
          <a:p>
            <a:r>
              <a:rPr lang="cs-CZ" dirty="0">
                <a:hlinkClick r:id="rId2"/>
              </a:rPr>
              <a:t>https://www.kacr.cz/</a:t>
            </a:r>
          </a:p>
          <a:p>
            <a:r>
              <a:rPr lang="cs-CZ" dirty="0">
                <a:hlinkClick r:id="rId2"/>
              </a:rPr>
              <a:t>https://www.nku.cz/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033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11406" y="2280787"/>
            <a:ext cx="4987117" cy="451576"/>
          </a:xfrm>
        </p:spPr>
        <p:txBody>
          <a:bodyPr/>
          <a:lstStyle/>
          <a:p>
            <a:pPr algn="ctr"/>
            <a:r>
              <a:rPr lang="cs-CZ" dirty="0"/>
              <a:t>Děkuji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</p:spTree>
    <p:extLst>
      <p:ext uri="{BB962C8B-B14F-4D97-AF65-F5344CB8AC3E}">
        <p14:creationId xmlns:p14="http://schemas.microsoft.com/office/powerpoint/2010/main" val="3242660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idx="1"/>
          </p:nvPr>
        </p:nvSpPr>
        <p:spPr>
          <a:xfrm>
            <a:off x="720000" y="1692002"/>
            <a:ext cx="10753200" cy="310859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/>
              <a:t>Zákon č. 320/2001 Sb., o finanční kontrole ve veřejné správě a o změně některých zákonů (zákon o finanční kontrole), ve znění pozdějších předpisů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Vyhláška č. 416/2004 Sb., kterou se provádí zákon o finanční kontrole</a:t>
            </a:r>
          </a:p>
          <a:p>
            <a:pPr>
              <a:lnSpc>
                <a:spcPct val="100000"/>
              </a:lnSpc>
            </a:pPr>
            <a:endParaRPr lang="cs-CZ" sz="2400" dirty="0"/>
          </a:p>
          <a:p>
            <a:pPr>
              <a:lnSpc>
                <a:spcPct val="100000"/>
              </a:lnSpc>
            </a:pPr>
            <a:r>
              <a:rPr lang="cs-CZ" sz="2400" dirty="0"/>
              <a:t>Zákon č. 255/2012 Sb., o kontrole (kontrolní řád), ve znění pozdějších předpisů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Legislativní rámec finanční kontroly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9923212" y="6463811"/>
            <a:ext cx="1804184" cy="111637"/>
          </a:xfrm>
          <a:prstGeom prst="rect">
            <a:avLst/>
          </a:prstGeom>
        </p:spPr>
        <p:txBody>
          <a:bodyPr/>
          <a:lstStyle/>
          <a:p>
            <a:pPr marL="1056640" algn="r"/>
            <a:r>
              <a:rPr lang="cs-CZ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/>
              <a:t>4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94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Systém finanční kontroly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3200" dirty="0"/>
              <a:t>veřejnosprávní kontrola</a:t>
            </a:r>
          </a:p>
          <a:p>
            <a:pPr lvl="1"/>
            <a:r>
              <a:rPr lang="cs-CZ" sz="2400" dirty="0"/>
              <a:t>Kontrola hospodaření podřízených organizací</a:t>
            </a:r>
          </a:p>
          <a:p>
            <a:pPr lvl="1"/>
            <a:r>
              <a:rPr lang="cs-CZ" sz="2400" dirty="0"/>
              <a:t>Kontrola veřejné finanční podpory</a:t>
            </a:r>
          </a:p>
          <a:p>
            <a:r>
              <a:rPr lang="cs-CZ" sz="3200" dirty="0"/>
              <a:t>finanční kontrola dle mezinárodních smluv</a:t>
            </a:r>
          </a:p>
          <a:p>
            <a:r>
              <a:rPr lang="cs-CZ" sz="3200" dirty="0"/>
              <a:t>vnitřní kontrolní systém</a:t>
            </a:r>
          </a:p>
          <a:p>
            <a:pPr lvl="1"/>
            <a:r>
              <a:rPr lang="cs-CZ" sz="2800" dirty="0"/>
              <a:t>řídící kontrola</a:t>
            </a:r>
          </a:p>
          <a:p>
            <a:pPr lvl="1"/>
            <a:r>
              <a:rPr lang="cs-CZ" sz="2800" dirty="0"/>
              <a:t>interní audit </a:t>
            </a:r>
          </a:p>
          <a:p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43624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Veřejnosprávní kontrola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Kontrolní orgán</a:t>
            </a:r>
          </a:p>
          <a:p>
            <a:pPr lvl="1"/>
            <a:r>
              <a:rPr lang="cs-CZ" sz="1800" dirty="0"/>
              <a:t>zřizovatel příspěvkové organizace</a:t>
            </a:r>
          </a:p>
          <a:p>
            <a:pPr lvl="1"/>
            <a:r>
              <a:rPr lang="cs-CZ" sz="1800" dirty="0"/>
              <a:t>poskytovatel veřejné finanční podpory</a:t>
            </a:r>
          </a:p>
          <a:p>
            <a:r>
              <a:rPr lang="cs-CZ" sz="2400" dirty="0"/>
              <a:t>Kontrolovaná osoba</a:t>
            </a:r>
          </a:p>
          <a:p>
            <a:pPr lvl="1"/>
            <a:r>
              <a:rPr lang="cs-CZ" sz="1800" dirty="0"/>
              <a:t>žadatel a příjemce veřejné finanční podpory</a:t>
            </a:r>
          </a:p>
          <a:p>
            <a:pPr lvl="1"/>
            <a:r>
              <a:rPr lang="cs-CZ" sz="1800" dirty="0"/>
              <a:t>příspěvková organizace</a:t>
            </a:r>
          </a:p>
          <a:p>
            <a:r>
              <a:rPr lang="cs-CZ" sz="2400" dirty="0"/>
              <a:t>Předmětem kontroly</a:t>
            </a:r>
          </a:p>
          <a:p>
            <a:pPr lvl="1"/>
            <a:r>
              <a:rPr lang="cs-CZ" sz="1800" dirty="0"/>
              <a:t>hodnocení a ověřování skutečností rozhodnutých pro hospodaření s veřejnými prostředky a kontrola nakládání s veřejnými prostředky</a:t>
            </a:r>
          </a:p>
          <a:p>
            <a:pPr lvl="1"/>
            <a:r>
              <a:rPr lang="cs-CZ" sz="1800" dirty="0"/>
              <a:t>předmětem kontroly veřejné finanční podpory je dále dodržování právních předpisů v přímé souvislosti s poskytovanou veřejnou finanční podporou a dodržování podmínek stanovených poskytovatelem veřejné finanční podpory</a:t>
            </a:r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6591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Řídicí kontrola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dirty="0"/>
              <a:t>kontrola zajišťovaná odpovědnými vedoucími zaměstnanci jako součást vnitřního řízení orgánu veřejné správy při přípravě operací před jejich schválením, při průběžném sledování uskutečňovaných operací až do jejich konečného vypořádání a vyúčtování a následném prověření vybraných operací v rámci hodnocení dosažených výsledků a správnosti hospodaření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8485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Interní audit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000" dirty="0"/>
              <a:t>nezávislá, objektivně </a:t>
            </a:r>
            <a:r>
              <a:rPr lang="cs-CZ" sz="2000" dirty="0" err="1"/>
              <a:t>ujišťovací</a:t>
            </a:r>
            <a:r>
              <a:rPr lang="cs-CZ" sz="2000" dirty="0"/>
              <a:t> a poradenská činnost zaměřená na přidávání hodnoty a zdokonalování procesů v organizaci (standardy IIA)</a:t>
            </a:r>
          </a:p>
          <a:p>
            <a:r>
              <a:rPr lang="cs-CZ" sz="2000" dirty="0"/>
              <a:t>zřizuje se u orgánů veřejné správy (zákon o finanční kontrole), s následujícími výjimkami</a:t>
            </a:r>
          </a:p>
          <a:p>
            <a:pPr lvl="1"/>
            <a:r>
              <a:rPr lang="cs-CZ" dirty="0"/>
              <a:t>obce, městské části hlavního města Prahy a dobrovolné svazky obcí mohou, které mají méně jak 15000 obyvatel, mohou nahradit funkci útvaru interního auditu přijetím jiných dostatečných opatření</a:t>
            </a:r>
          </a:p>
          <a:p>
            <a:pPr lvl="1"/>
            <a:r>
              <a:rPr lang="cs-CZ" dirty="0"/>
              <a:t>orgány veřejné správy mohou nahradit výkon interního auditu u organizačních složek a příspěvkových organizací výkonem veřejnosprávní kontroly (na základě vyhodnocení rizik)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58396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3E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9923212" y="6463811"/>
            <a:ext cx="1804184" cy="111637"/>
          </a:xfrm>
          <a:prstGeom prst="rect">
            <a:avLst/>
          </a:prstGeom>
        </p:spPr>
        <p:txBody>
          <a:bodyPr/>
          <a:lstStyle/>
          <a:p>
            <a:pPr marL="1056546" algn="r"/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546" algn="r"/>
              <a:t>9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grpSp>
        <p:nvGrpSpPr>
          <p:cNvPr id="68" name="Skupina 67"/>
          <p:cNvGrpSpPr/>
          <p:nvPr/>
        </p:nvGrpSpPr>
        <p:grpSpPr>
          <a:xfrm>
            <a:off x="5098559" y="2882030"/>
            <a:ext cx="1772196" cy="1337728"/>
            <a:chOff x="4471861" y="3178238"/>
            <a:chExt cx="1554364" cy="1475217"/>
          </a:xfrm>
          <a:noFill/>
        </p:grpSpPr>
        <p:sp>
          <p:nvSpPr>
            <p:cNvPr id="2" name="Obdélník 1"/>
            <p:cNvSpPr/>
            <p:nvPr/>
          </p:nvSpPr>
          <p:spPr>
            <a:xfrm>
              <a:off x="4471861" y="3178238"/>
              <a:ext cx="1539852" cy="1475217"/>
            </a:xfrm>
            <a:custGeom>
              <a:avLst/>
              <a:gdLst>
                <a:gd name="connsiteX0" fmla="*/ 0 w 2520280"/>
                <a:gd name="connsiteY0" fmla="*/ 0 h 1586198"/>
                <a:gd name="connsiteX1" fmla="*/ 2520280 w 2520280"/>
                <a:gd name="connsiteY1" fmla="*/ 0 h 1586198"/>
                <a:gd name="connsiteX2" fmla="*/ 2520280 w 2520280"/>
                <a:gd name="connsiteY2" fmla="*/ 1586198 h 1586198"/>
                <a:gd name="connsiteX3" fmla="*/ 0 w 2520280"/>
                <a:gd name="connsiteY3" fmla="*/ 1586198 h 1586198"/>
                <a:gd name="connsiteX4" fmla="*/ 0 w 2520280"/>
                <a:gd name="connsiteY4" fmla="*/ 0 h 1586198"/>
                <a:gd name="connsiteX0" fmla="*/ 0 w 2520280"/>
                <a:gd name="connsiteY0" fmla="*/ 0 h 1586198"/>
                <a:gd name="connsiteX1" fmla="*/ 2520280 w 2520280"/>
                <a:gd name="connsiteY1" fmla="*/ 0 h 1586198"/>
                <a:gd name="connsiteX2" fmla="*/ 0 w 2520280"/>
                <a:gd name="connsiteY2" fmla="*/ 1586198 h 1586198"/>
                <a:gd name="connsiteX3" fmla="*/ 0 w 2520280"/>
                <a:gd name="connsiteY3" fmla="*/ 0 h 1586198"/>
                <a:gd name="connsiteX0" fmla="*/ 0 w 1804663"/>
                <a:gd name="connsiteY0" fmla="*/ 0 h 1586198"/>
                <a:gd name="connsiteX1" fmla="*/ 1804663 w 1804663"/>
                <a:gd name="connsiteY1" fmla="*/ 106017 h 1586198"/>
                <a:gd name="connsiteX2" fmla="*/ 0 w 1804663"/>
                <a:gd name="connsiteY2" fmla="*/ 1586198 h 1586198"/>
                <a:gd name="connsiteX3" fmla="*/ 0 w 1804663"/>
                <a:gd name="connsiteY3" fmla="*/ 0 h 1586198"/>
                <a:gd name="connsiteX0" fmla="*/ 0 w 1804663"/>
                <a:gd name="connsiteY0" fmla="*/ 0 h 1480180"/>
                <a:gd name="connsiteX1" fmla="*/ 1804663 w 1804663"/>
                <a:gd name="connsiteY1" fmla="*/ 106017 h 1480180"/>
                <a:gd name="connsiteX2" fmla="*/ 1033669 w 1804663"/>
                <a:gd name="connsiteY2" fmla="*/ 1480180 h 1480180"/>
                <a:gd name="connsiteX3" fmla="*/ 0 w 1804663"/>
                <a:gd name="connsiteY3" fmla="*/ 0 h 1480180"/>
                <a:gd name="connsiteX0" fmla="*/ 0 w 1539620"/>
                <a:gd name="connsiteY0" fmla="*/ 0 h 1387415"/>
                <a:gd name="connsiteX1" fmla="*/ 1539620 w 1539620"/>
                <a:gd name="connsiteY1" fmla="*/ 13252 h 1387415"/>
                <a:gd name="connsiteX2" fmla="*/ 768626 w 1539620"/>
                <a:gd name="connsiteY2" fmla="*/ 1387415 h 1387415"/>
                <a:gd name="connsiteX3" fmla="*/ 0 w 1539620"/>
                <a:gd name="connsiteY3" fmla="*/ 0 h 1387415"/>
                <a:gd name="connsiteX0" fmla="*/ 0 w 1539620"/>
                <a:gd name="connsiteY0" fmla="*/ 48711 h 1436126"/>
                <a:gd name="connsiteX1" fmla="*/ 1539620 w 1539620"/>
                <a:gd name="connsiteY1" fmla="*/ 61963 h 1436126"/>
                <a:gd name="connsiteX2" fmla="*/ 768626 w 1539620"/>
                <a:gd name="connsiteY2" fmla="*/ 1436126 h 1436126"/>
                <a:gd name="connsiteX3" fmla="*/ 0 w 1539620"/>
                <a:gd name="connsiteY3" fmla="*/ 48711 h 1436126"/>
                <a:gd name="connsiteX0" fmla="*/ 0 w 1539620"/>
                <a:gd name="connsiteY0" fmla="*/ 87802 h 1475217"/>
                <a:gd name="connsiteX1" fmla="*/ 1539620 w 1539620"/>
                <a:gd name="connsiteY1" fmla="*/ 101054 h 1475217"/>
                <a:gd name="connsiteX2" fmla="*/ 768626 w 1539620"/>
                <a:gd name="connsiteY2" fmla="*/ 1475217 h 1475217"/>
                <a:gd name="connsiteX3" fmla="*/ 0 w 1539620"/>
                <a:gd name="connsiteY3" fmla="*/ 87802 h 1475217"/>
                <a:gd name="connsiteX0" fmla="*/ 0 w 1539620"/>
                <a:gd name="connsiteY0" fmla="*/ 87802 h 1475217"/>
                <a:gd name="connsiteX1" fmla="*/ 1539620 w 1539620"/>
                <a:gd name="connsiteY1" fmla="*/ 101054 h 1475217"/>
                <a:gd name="connsiteX2" fmla="*/ 768626 w 1539620"/>
                <a:gd name="connsiteY2" fmla="*/ 1475217 h 1475217"/>
                <a:gd name="connsiteX3" fmla="*/ 0 w 1539620"/>
                <a:gd name="connsiteY3" fmla="*/ 87802 h 1475217"/>
                <a:gd name="connsiteX0" fmla="*/ 0 w 1539620"/>
                <a:gd name="connsiteY0" fmla="*/ 87802 h 1475217"/>
                <a:gd name="connsiteX1" fmla="*/ 1539620 w 1539620"/>
                <a:gd name="connsiteY1" fmla="*/ 101054 h 1475217"/>
                <a:gd name="connsiteX2" fmla="*/ 768626 w 1539620"/>
                <a:gd name="connsiteY2" fmla="*/ 1475217 h 1475217"/>
                <a:gd name="connsiteX3" fmla="*/ 0 w 1539620"/>
                <a:gd name="connsiteY3" fmla="*/ 87802 h 1475217"/>
                <a:gd name="connsiteX0" fmla="*/ 0 w 1539620"/>
                <a:gd name="connsiteY0" fmla="*/ 87802 h 1475217"/>
                <a:gd name="connsiteX1" fmla="*/ 1539620 w 1539620"/>
                <a:gd name="connsiteY1" fmla="*/ 101054 h 1475217"/>
                <a:gd name="connsiteX2" fmla="*/ 768626 w 1539620"/>
                <a:gd name="connsiteY2" fmla="*/ 1475217 h 1475217"/>
                <a:gd name="connsiteX3" fmla="*/ 0 w 1539620"/>
                <a:gd name="connsiteY3" fmla="*/ 87802 h 1475217"/>
                <a:gd name="connsiteX0" fmla="*/ 232 w 1539852"/>
                <a:gd name="connsiteY0" fmla="*/ 87802 h 1475217"/>
                <a:gd name="connsiteX1" fmla="*/ 1539852 w 1539852"/>
                <a:gd name="connsiteY1" fmla="*/ 101054 h 1475217"/>
                <a:gd name="connsiteX2" fmla="*/ 768858 w 1539852"/>
                <a:gd name="connsiteY2" fmla="*/ 1475217 h 1475217"/>
                <a:gd name="connsiteX3" fmla="*/ 232 w 1539852"/>
                <a:gd name="connsiteY3" fmla="*/ 87802 h 14752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9852" h="1475217">
                  <a:moveTo>
                    <a:pt x="232" y="87802"/>
                  </a:moveTo>
                  <a:cubicBezTo>
                    <a:pt x="526692" y="-27050"/>
                    <a:pt x="1106158" y="-35885"/>
                    <a:pt x="1539852" y="101054"/>
                  </a:cubicBezTo>
                  <a:cubicBezTo>
                    <a:pt x="1481636" y="665125"/>
                    <a:pt x="1304151" y="1056920"/>
                    <a:pt x="768858" y="1475217"/>
                  </a:cubicBezTo>
                  <a:cubicBezTo>
                    <a:pt x="234354" y="1118763"/>
                    <a:pt x="-8602" y="457509"/>
                    <a:pt x="232" y="87802"/>
                  </a:cubicBezTo>
                  <a:close/>
                </a:path>
              </a:pathLst>
            </a:custGeom>
            <a:grp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160"/>
              <a:endParaRPr lang="cs-CZ" dirty="0">
                <a:solidFill>
                  <a:srgbClr val="FFFFFF"/>
                </a:solidFill>
              </a:endParaRPr>
            </a:p>
          </p:txBody>
        </p:sp>
        <p:sp>
          <p:nvSpPr>
            <p:cNvPr id="17" name="TextovéPole 16"/>
            <p:cNvSpPr txBox="1"/>
            <p:nvPr/>
          </p:nvSpPr>
          <p:spPr>
            <a:xfrm>
              <a:off x="4566177" y="3469997"/>
              <a:ext cx="1460048" cy="458202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defTabSz="457160"/>
              <a:r>
                <a:rPr lang="cs-CZ" sz="2100" b="1" dirty="0">
                  <a:solidFill>
                    <a:srgbClr val="00A44A"/>
                  </a:solidFill>
                </a:rPr>
                <a:t>OPTIMUM</a:t>
              </a:r>
            </a:p>
          </p:txBody>
        </p:sp>
      </p:grpSp>
      <p:grpSp>
        <p:nvGrpSpPr>
          <p:cNvPr id="65" name="Skupina 64"/>
          <p:cNvGrpSpPr/>
          <p:nvPr/>
        </p:nvGrpSpPr>
        <p:grpSpPr>
          <a:xfrm>
            <a:off x="855866" y="1181645"/>
            <a:ext cx="6007272" cy="3559019"/>
            <a:chOff x="750666" y="1303090"/>
            <a:chExt cx="5268878" cy="3924807"/>
          </a:xfrm>
        </p:grpSpPr>
        <p:grpSp>
          <p:nvGrpSpPr>
            <p:cNvPr id="22" name="Skupina 21"/>
            <p:cNvGrpSpPr/>
            <p:nvPr/>
          </p:nvGrpSpPr>
          <p:grpSpPr>
            <a:xfrm>
              <a:off x="750666" y="1303090"/>
              <a:ext cx="5268878" cy="3924807"/>
              <a:chOff x="1170236" y="1333153"/>
              <a:chExt cx="5268878" cy="3924807"/>
            </a:xfrm>
          </p:grpSpPr>
          <p:sp>
            <p:nvSpPr>
              <p:cNvPr id="15" name="Ovál 14"/>
              <p:cNvSpPr/>
              <p:nvPr/>
            </p:nvSpPr>
            <p:spPr>
              <a:xfrm>
                <a:off x="1170236" y="1333153"/>
                <a:ext cx="5268878" cy="3924807"/>
              </a:xfrm>
              <a:prstGeom prst="ellipse">
                <a:avLst/>
              </a:prstGeom>
              <a:noFill/>
              <a:ln w="508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60"/>
                <a:endParaRPr lang="cs-CZ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8" name="TextovéPole 17"/>
              <p:cNvSpPr txBox="1"/>
              <p:nvPr/>
            </p:nvSpPr>
            <p:spPr>
              <a:xfrm>
                <a:off x="1669101" y="2112648"/>
                <a:ext cx="3528392" cy="54305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defTabSz="457160"/>
                <a:r>
                  <a:rPr lang="cs-CZ" sz="2600" b="1" dirty="0">
                    <a:solidFill>
                      <a:srgbClr val="444444"/>
                    </a:solidFill>
                  </a:rPr>
                  <a:t>ÚČELNOST</a:t>
                </a:r>
                <a:r>
                  <a:rPr lang="cs-CZ" sz="1400" b="1" dirty="0">
                    <a:solidFill>
                      <a:srgbClr val="444444"/>
                    </a:solidFill>
                  </a:rPr>
                  <a:t>(</a:t>
                </a:r>
                <a:r>
                  <a:rPr lang="cs-CZ" sz="1400" b="1" dirty="0" err="1">
                    <a:solidFill>
                      <a:srgbClr val="444444"/>
                    </a:solidFill>
                  </a:rPr>
                  <a:t>effectiveness</a:t>
                </a:r>
                <a:r>
                  <a:rPr lang="cs-CZ" sz="1400" b="1" dirty="0">
                    <a:solidFill>
                      <a:srgbClr val="444444"/>
                    </a:solidFill>
                  </a:rPr>
                  <a:t>)</a:t>
                </a:r>
              </a:p>
            </p:txBody>
          </p:sp>
        </p:grpSp>
        <p:sp>
          <p:nvSpPr>
            <p:cNvPr id="7" name="TextovéPole 6"/>
            <p:cNvSpPr txBox="1"/>
            <p:nvPr/>
          </p:nvSpPr>
          <p:spPr>
            <a:xfrm>
              <a:off x="1890316" y="2617798"/>
              <a:ext cx="2231829" cy="339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160"/>
              <a:r>
                <a:rPr lang="cs-CZ" sz="1400" b="1" dirty="0">
                  <a:solidFill>
                    <a:srgbClr val="444444"/>
                  </a:solidFill>
                  <a:cs typeface="Segoe UI" panose="020B0502040204020203" pitchFamily="34" charset="0"/>
                </a:rPr>
                <a:t>”dělání správných věcí” </a:t>
              </a:r>
            </a:p>
          </p:txBody>
        </p:sp>
        <p:sp>
          <p:nvSpPr>
            <p:cNvPr id="8" name="TextovéPole 7"/>
            <p:cNvSpPr txBox="1"/>
            <p:nvPr/>
          </p:nvSpPr>
          <p:spPr>
            <a:xfrm>
              <a:off x="1176872" y="3326033"/>
              <a:ext cx="2441636" cy="11709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160"/>
              <a:r>
                <a:rPr lang="cs-CZ" sz="1300" b="1" dirty="0">
                  <a:solidFill>
                    <a:srgbClr val="444444"/>
                  </a:solidFill>
                  <a:cs typeface="Segoe UI" panose="020B0502040204020203" pitchFamily="34" charset="0"/>
                </a:rPr>
                <a:t>Dosažené výsledky  odpovídají stanovené a prokázané potřebě</a:t>
              </a:r>
            </a:p>
            <a:p>
              <a:pPr defTabSz="457160"/>
              <a:endParaRPr lang="cs-CZ" dirty="0">
                <a:solidFill>
                  <a:srgbClr val="444444"/>
                </a:solidFill>
              </a:endParaRPr>
            </a:p>
          </p:txBody>
        </p:sp>
      </p:grpSp>
      <p:grpSp>
        <p:nvGrpSpPr>
          <p:cNvPr id="66" name="Skupina 65"/>
          <p:cNvGrpSpPr/>
          <p:nvPr/>
        </p:nvGrpSpPr>
        <p:grpSpPr>
          <a:xfrm>
            <a:off x="5111019" y="1181645"/>
            <a:ext cx="6634689" cy="3559019"/>
            <a:chOff x="4482788" y="1303090"/>
            <a:chExt cx="5819175" cy="3924807"/>
          </a:xfrm>
        </p:grpSpPr>
        <p:grpSp>
          <p:nvGrpSpPr>
            <p:cNvPr id="23" name="Skupina 22"/>
            <p:cNvGrpSpPr/>
            <p:nvPr/>
          </p:nvGrpSpPr>
          <p:grpSpPr>
            <a:xfrm>
              <a:off x="4482788" y="1303090"/>
              <a:ext cx="5268878" cy="3924807"/>
              <a:chOff x="4902358" y="1333153"/>
              <a:chExt cx="5268878" cy="3924807"/>
            </a:xfrm>
          </p:grpSpPr>
          <p:sp>
            <p:nvSpPr>
              <p:cNvPr id="12" name="Ovál 11"/>
              <p:cNvSpPr/>
              <p:nvPr/>
            </p:nvSpPr>
            <p:spPr>
              <a:xfrm>
                <a:off x="4902358" y="1333153"/>
                <a:ext cx="5268878" cy="3924807"/>
              </a:xfrm>
              <a:prstGeom prst="ellipse">
                <a:avLst/>
              </a:prstGeom>
              <a:noFill/>
              <a:ln w="508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60"/>
                <a:endParaRPr lang="cs-CZ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TextovéPole 19"/>
              <p:cNvSpPr txBox="1"/>
              <p:nvPr/>
            </p:nvSpPr>
            <p:spPr>
              <a:xfrm>
                <a:off x="6129362" y="2118076"/>
                <a:ext cx="3518011" cy="54305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defTabSz="457160"/>
                <a:r>
                  <a:rPr lang="cs-CZ" sz="2600" b="1" dirty="0">
                    <a:solidFill>
                      <a:srgbClr val="444444"/>
                    </a:solidFill>
                  </a:rPr>
                  <a:t>HOSPODÁRNOST</a:t>
                </a:r>
                <a:r>
                  <a:rPr lang="cs-CZ" sz="1400" b="1" dirty="0">
                    <a:solidFill>
                      <a:srgbClr val="444444"/>
                    </a:solidFill>
                  </a:rPr>
                  <a:t>(</a:t>
                </a:r>
                <a:r>
                  <a:rPr lang="cs-CZ" sz="1400" b="1" dirty="0" err="1">
                    <a:solidFill>
                      <a:srgbClr val="444444"/>
                    </a:solidFill>
                  </a:rPr>
                  <a:t>economy</a:t>
                </a:r>
                <a:r>
                  <a:rPr lang="cs-CZ" sz="1400" b="1" dirty="0">
                    <a:solidFill>
                      <a:srgbClr val="444444"/>
                    </a:solidFill>
                  </a:rPr>
                  <a:t>)</a:t>
                </a:r>
              </a:p>
            </p:txBody>
          </p:sp>
        </p:grpSp>
        <p:sp>
          <p:nvSpPr>
            <p:cNvPr id="27" name="TextovéPole 26"/>
            <p:cNvSpPr txBox="1"/>
            <p:nvPr/>
          </p:nvSpPr>
          <p:spPr>
            <a:xfrm>
              <a:off x="6138788" y="2617798"/>
              <a:ext cx="4163175" cy="7467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160"/>
              <a:r>
                <a:rPr lang="cs-CZ" sz="1400" b="1" dirty="0">
                  <a:solidFill>
                    <a:srgbClr val="444444"/>
                  </a:solidFill>
                  <a:cs typeface="Segoe UI" panose="020B0502040204020203" pitchFamily="34" charset="0"/>
                </a:rPr>
                <a:t>”dělání věcí za rozumnou cenu” </a:t>
              </a:r>
            </a:p>
            <a:p>
              <a:pPr defTabSz="457160"/>
              <a:endParaRPr lang="cs-CZ" dirty="0">
                <a:solidFill>
                  <a:srgbClr val="444444"/>
                </a:solidFill>
              </a:endParaRPr>
            </a:p>
          </p:txBody>
        </p:sp>
        <p:sp>
          <p:nvSpPr>
            <p:cNvPr id="9" name="TextovéPole 8"/>
            <p:cNvSpPr txBox="1"/>
            <p:nvPr/>
          </p:nvSpPr>
          <p:spPr>
            <a:xfrm>
              <a:off x="7532872" y="3187533"/>
              <a:ext cx="2403570" cy="11200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1200">
                  <a:cs typeface="Segoe UI" panose="020B0502040204020203" pitchFamily="34" charset="0"/>
                </a:defRPr>
              </a:lvl1pPr>
            </a:lstStyle>
            <a:p>
              <a:pPr defTabSz="457160"/>
              <a:r>
                <a:rPr lang="cs-CZ" b="1" dirty="0">
                  <a:solidFill>
                    <a:srgbClr val="444444"/>
                  </a:solidFill>
                </a:rPr>
                <a:t>Zdroje jsou dány k dispozici ve správnou dobu, v dostatečném množství, v přiměřené kvalitě a za co nejvýhodnější cenu</a:t>
              </a:r>
            </a:p>
            <a:p>
              <a:pPr defTabSz="457160"/>
              <a:endParaRPr lang="cs-CZ" dirty="0">
                <a:solidFill>
                  <a:srgbClr val="444444"/>
                </a:solidFill>
              </a:endParaRPr>
            </a:p>
          </p:txBody>
        </p:sp>
      </p:grpSp>
      <p:grpSp>
        <p:nvGrpSpPr>
          <p:cNvPr id="67" name="Skupina 66"/>
          <p:cNvGrpSpPr/>
          <p:nvPr/>
        </p:nvGrpSpPr>
        <p:grpSpPr>
          <a:xfrm>
            <a:off x="2983442" y="2877531"/>
            <a:ext cx="6007272" cy="3701824"/>
            <a:chOff x="2616727" y="3173276"/>
            <a:chExt cx="5268878" cy="4082289"/>
          </a:xfrm>
        </p:grpSpPr>
        <p:grpSp>
          <p:nvGrpSpPr>
            <p:cNvPr id="24" name="Skupina 23"/>
            <p:cNvGrpSpPr/>
            <p:nvPr/>
          </p:nvGrpSpPr>
          <p:grpSpPr>
            <a:xfrm>
              <a:off x="2616727" y="3173276"/>
              <a:ext cx="5268878" cy="3924807"/>
              <a:chOff x="3036297" y="3203339"/>
              <a:chExt cx="5268878" cy="3924807"/>
            </a:xfrm>
          </p:grpSpPr>
          <p:sp>
            <p:nvSpPr>
              <p:cNvPr id="13" name="Ovál 12"/>
              <p:cNvSpPr/>
              <p:nvPr/>
            </p:nvSpPr>
            <p:spPr>
              <a:xfrm>
                <a:off x="3036297" y="3203339"/>
                <a:ext cx="5268878" cy="3924807"/>
              </a:xfrm>
              <a:prstGeom prst="ellipse">
                <a:avLst/>
              </a:prstGeom>
              <a:noFill/>
              <a:ln w="508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457160"/>
                <a:endParaRPr lang="cs-CZ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1" name="TextovéPole 20"/>
              <p:cNvSpPr txBox="1"/>
              <p:nvPr/>
            </p:nvSpPr>
            <p:spPr>
              <a:xfrm>
                <a:off x="4269908" y="5252891"/>
                <a:ext cx="3103031" cy="543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457160"/>
                <a:r>
                  <a:rPr lang="cs-CZ" sz="2600" b="1" dirty="0">
                    <a:solidFill>
                      <a:srgbClr val="444444"/>
                    </a:solidFill>
                  </a:rPr>
                  <a:t>EFEKTIVITA </a:t>
                </a:r>
                <a:r>
                  <a:rPr lang="cs-CZ" sz="1400" b="1" dirty="0">
                    <a:solidFill>
                      <a:srgbClr val="444444"/>
                    </a:solidFill>
                  </a:rPr>
                  <a:t>(</a:t>
                </a:r>
                <a:r>
                  <a:rPr lang="cs-CZ" sz="1400" b="1" dirty="0" err="1">
                    <a:solidFill>
                      <a:srgbClr val="444444"/>
                    </a:solidFill>
                  </a:rPr>
                  <a:t>efficiency</a:t>
                </a:r>
                <a:r>
                  <a:rPr lang="cs-CZ" sz="1400" b="1" dirty="0">
                    <a:solidFill>
                      <a:srgbClr val="444444"/>
                    </a:solidFill>
                  </a:rPr>
                  <a:t>)</a:t>
                </a:r>
              </a:p>
            </p:txBody>
          </p:sp>
        </p:grpSp>
        <p:sp>
          <p:nvSpPr>
            <p:cNvPr id="28" name="TextovéPole 27"/>
            <p:cNvSpPr txBox="1"/>
            <p:nvPr/>
          </p:nvSpPr>
          <p:spPr>
            <a:xfrm>
              <a:off x="3762525" y="5689870"/>
              <a:ext cx="2967254" cy="3394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160"/>
              <a:r>
                <a:rPr lang="cs-CZ" sz="1400" b="1" dirty="0">
                  <a:solidFill>
                    <a:srgbClr val="444444"/>
                  </a:solidFill>
                  <a:cs typeface="Segoe UI" panose="020B0502040204020203" pitchFamily="34" charset="0"/>
                </a:rPr>
                <a:t>”dělání věcí správnou cestou” </a:t>
              </a:r>
            </a:p>
          </p:txBody>
        </p:sp>
        <p:sp>
          <p:nvSpPr>
            <p:cNvPr id="10" name="TextovéPole 9"/>
            <p:cNvSpPr txBox="1"/>
            <p:nvPr/>
          </p:nvSpPr>
          <p:spPr>
            <a:xfrm>
              <a:off x="4173341" y="6084604"/>
              <a:ext cx="2780028" cy="11709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457160"/>
              <a:r>
                <a:rPr lang="cs-CZ" sz="1300" b="1" dirty="0">
                  <a:solidFill>
                    <a:srgbClr val="444444"/>
                  </a:solidFill>
                  <a:cs typeface="Segoe UI" panose="020B0502040204020203" pitchFamily="34" charset="0"/>
                </a:rPr>
                <a:t>Je dosažen co nejlepší vztah </a:t>
              </a:r>
              <a:br>
                <a:rPr lang="cs-CZ" sz="1300" b="1" dirty="0">
                  <a:solidFill>
                    <a:srgbClr val="444444"/>
                  </a:solidFill>
                  <a:cs typeface="Segoe UI" panose="020B0502040204020203" pitchFamily="34" charset="0"/>
                </a:rPr>
              </a:br>
              <a:r>
                <a:rPr lang="cs-CZ" sz="1300" b="1" dirty="0">
                  <a:solidFill>
                    <a:srgbClr val="444444"/>
                  </a:solidFill>
                  <a:cs typeface="Segoe UI" panose="020B0502040204020203" pitchFamily="34" charset="0"/>
                </a:rPr>
                <a:t>mezi vynaloženými prostředky </a:t>
              </a:r>
              <a:br>
                <a:rPr lang="cs-CZ" sz="1300" b="1" dirty="0">
                  <a:solidFill>
                    <a:srgbClr val="444444"/>
                  </a:solidFill>
                  <a:cs typeface="Segoe UI" panose="020B0502040204020203" pitchFamily="34" charset="0"/>
                </a:rPr>
              </a:br>
              <a:r>
                <a:rPr lang="cs-CZ" sz="1300" b="1" dirty="0">
                  <a:solidFill>
                    <a:srgbClr val="444444"/>
                  </a:solidFill>
                  <a:cs typeface="Segoe UI" panose="020B0502040204020203" pitchFamily="34" charset="0"/>
                </a:rPr>
                <a:t>a dosaženými výsledky</a:t>
              </a:r>
            </a:p>
            <a:p>
              <a:pPr defTabSz="457160"/>
              <a:endParaRPr lang="cs-CZ" dirty="0">
                <a:solidFill>
                  <a:srgbClr val="444444"/>
                </a:solidFill>
              </a:endParaRPr>
            </a:p>
          </p:txBody>
        </p:sp>
      </p:grpSp>
      <p:grpSp>
        <p:nvGrpSpPr>
          <p:cNvPr id="69" name="Skupina 68"/>
          <p:cNvGrpSpPr/>
          <p:nvPr/>
        </p:nvGrpSpPr>
        <p:grpSpPr>
          <a:xfrm>
            <a:off x="4799406" y="571700"/>
            <a:ext cx="2701381" cy="1918806"/>
            <a:chOff x="4209480" y="630456"/>
            <a:chExt cx="2369336" cy="2116017"/>
          </a:xfrm>
        </p:grpSpPr>
        <p:cxnSp>
          <p:nvCxnSpPr>
            <p:cNvPr id="48" name="Přímá spojnice se šipkou 47"/>
            <p:cNvCxnSpPr/>
            <p:nvPr/>
          </p:nvCxnSpPr>
          <p:spPr>
            <a:xfrm rot="5400000" flipH="1" flipV="1">
              <a:off x="4331657" y="1820614"/>
              <a:ext cx="1839018" cy="12700"/>
            </a:xfrm>
            <a:prstGeom prst="curvedConnector3">
              <a:avLst>
                <a:gd name="adj1" fmla="val 50000"/>
              </a:avLst>
            </a:prstGeom>
            <a:ln w="25400">
              <a:solidFill>
                <a:schemeClr val="bg1">
                  <a:lumMod val="50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TextovéPole 60"/>
            <p:cNvSpPr txBox="1"/>
            <p:nvPr/>
          </p:nvSpPr>
          <p:spPr>
            <a:xfrm>
              <a:off x="4209480" y="630456"/>
              <a:ext cx="2369336" cy="322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160"/>
              <a:r>
                <a:rPr lang="cs-CZ" sz="1300" b="1" dirty="0">
                  <a:solidFill>
                    <a:srgbClr val="444444"/>
                  </a:solidFill>
                </a:rPr>
                <a:t>Co nejvyšší hodnota za peníze</a:t>
              </a:r>
            </a:p>
          </p:txBody>
        </p:sp>
      </p:grpSp>
      <p:grpSp>
        <p:nvGrpSpPr>
          <p:cNvPr id="71" name="Skupina 70"/>
          <p:cNvGrpSpPr/>
          <p:nvPr/>
        </p:nvGrpSpPr>
        <p:grpSpPr>
          <a:xfrm>
            <a:off x="971377" y="3928058"/>
            <a:ext cx="3318438" cy="1559466"/>
            <a:chOff x="851977" y="4331772"/>
            <a:chExt cx="2910547" cy="1719744"/>
          </a:xfrm>
        </p:grpSpPr>
        <p:cxnSp>
          <p:nvCxnSpPr>
            <p:cNvPr id="57" name="Přímá spojnice se šipkou 47"/>
            <p:cNvCxnSpPr/>
            <p:nvPr/>
          </p:nvCxnSpPr>
          <p:spPr>
            <a:xfrm flipH="1">
              <a:off x="2034332" y="4331772"/>
              <a:ext cx="1728192" cy="1214221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ovéPole 61"/>
            <p:cNvSpPr txBox="1"/>
            <p:nvPr/>
          </p:nvSpPr>
          <p:spPr>
            <a:xfrm>
              <a:off x="851977" y="5746048"/>
              <a:ext cx="1535598" cy="3054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1200">
                  <a:solidFill>
                    <a:schemeClr val="bg1">
                      <a:lumMod val="50000"/>
                    </a:schemeClr>
                  </a:solidFill>
                </a:defRPr>
              </a:lvl1pPr>
            </a:lstStyle>
            <a:p>
              <a:pPr defTabSz="457160"/>
              <a:r>
                <a:rPr lang="cs-CZ" b="1" dirty="0">
                  <a:solidFill>
                    <a:srgbClr val="444444"/>
                  </a:solidFill>
                </a:rPr>
                <a:t>Co nejlepší výsledek</a:t>
              </a:r>
            </a:p>
          </p:txBody>
        </p:sp>
      </p:grpSp>
      <p:grpSp>
        <p:nvGrpSpPr>
          <p:cNvPr id="70" name="Skupina 69"/>
          <p:cNvGrpSpPr/>
          <p:nvPr/>
        </p:nvGrpSpPr>
        <p:grpSpPr>
          <a:xfrm>
            <a:off x="7641280" y="3928054"/>
            <a:ext cx="3322942" cy="1630673"/>
            <a:chOff x="6702038" y="4331772"/>
            <a:chExt cx="2914497" cy="1798270"/>
          </a:xfrm>
        </p:grpSpPr>
        <p:cxnSp>
          <p:nvCxnSpPr>
            <p:cNvPr id="54" name="Přímá spojnice se šipkou 47"/>
            <p:cNvCxnSpPr/>
            <p:nvPr/>
          </p:nvCxnSpPr>
          <p:spPr>
            <a:xfrm>
              <a:off x="6702038" y="4331772"/>
              <a:ext cx="1990597" cy="1358098"/>
            </a:xfrm>
            <a:prstGeom prst="straightConnector1">
              <a:avLst/>
            </a:prstGeom>
            <a:ln w="25400">
              <a:solidFill>
                <a:schemeClr val="bg1">
                  <a:lumMod val="50000"/>
                </a:schemeClr>
              </a:solidFill>
              <a:prstDash val="dash"/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3" name="TextovéPole 62"/>
            <p:cNvSpPr txBox="1"/>
            <p:nvPr/>
          </p:nvSpPr>
          <p:spPr>
            <a:xfrm>
              <a:off x="8037353" y="5807603"/>
              <a:ext cx="1579182" cy="32243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defTabSz="457160"/>
              <a:r>
                <a:rPr lang="cs-CZ" sz="1300" b="1" dirty="0">
                  <a:solidFill>
                    <a:srgbClr val="444444"/>
                  </a:solidFill>
                </a:rPr>
                <a:t>Co nejnižší náklady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8266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ezentace-LAW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</Template>
  <TotalTime>202</TotalTime>
  <Words>1627</Words>
  <Application>Microsoft Office PowerPoint</Application>
  <PresentationFormat>Širokoúhlá obrazovka</PresentationFormat>
  <Paragraphs>227</Paragraphs>
  <Slides>33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Segoe UI</vt:lpstr>
      <vt:lpstr>Tahoma</vt:lpstr>
      <vt:lpstr>Wingdings</vt:lpstr>
      <vt:lpstr>Prezentace-LAW-CZ</vt:lpstr>
      <vt:lpstr>Kontrola a audit Nejvyšší kontrolní úřad</vt:lpstr>
      <vt:lpstr>Obsah</vt:lpstr>
      <vt:lpstr>Finanční kontrola</vt:lpstr>
      <vt:lpstr>Legislativní rámec finanční kontroly</vt:lpstr>
      <vt:lpstr>Systém finanční kontroly</vt:lpstr>
      <vt:lpstr>Veřejnosprávní kontrola</vt:lpstr>
      <vt:lpstr>Řídicí kontrola</vt:lpstr>
      <vt:lpstr>Interní audit</vt:lpstr>
      <vt:lpstr>Principy 3E</vt:lpstr>
      <vt:lpstr>Přezkoumávání hospodaření územních celků </vt:lpstr>
      <vt:lpstr>Legislativní rámec</vt:lpstr>
      <vt:lpstr>Předmět přezkoumání</vt:lpstr>
      <vt:lpstr>Hlediska přezkoumání</vt:lpstr>
      <vt:lpstr>Územní celky a subjekty vykonávající přezkoumání hospodaření</vt:lpstr>
      <vt:lpstr>Povinný audit</vt:lpstr>
      <vt:lpstr>Legislativní rámec</vt:lpstr>
      <vt:lpstr>Povinný audit - definice</vt:lpstr>
      <vt:lpstr>Povinný audit - subjekty</vt:lpstr>
      <vt:lpstr>Auditor</vt:lpstr>
      <vt:lpstr>Nejvyšší kontrolní úřad</vt:lpstr>
      <vt:lpstr>Právní rámec </vt:lpstr>
      <vt:lpstr>Nejvyšší kontrolní úřad</vt:lpstr>
      <vt:lpstr>Kolegium NKÚ - složení</vt:lpstr>
      <vt:lpstr>Kolegium NKÚ - činnost</vt:lpstr>
      <vt:lpstr>Senáty NKÚ</vt:lpstr>
      <vt:lpstr>Kontrola vykonávaná NKÚ</vt:lpstr>
      <vt:lpstr>Typy kontrol NKÚ</vt:lpstr>
      <vt:lpstr>Hlediska kontroly NKÚ</vt:lpstr>
      <vt:lpstr>Kontrolní protokol</vt:lpstr>
      <vt:lpstr>Kontrolní závěr</vt:lpstr>
      <vt:lpstr>Další výstupy</vt:lpstr>
      <vt:lpstr>Doporučené zdroje:</vt:lpstr>
      <vt:lpstr>Děkuji  za pozornost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kontrola – Auditní orgán</dc:title>
  <dc:creator>Havlová Tereza Ing.</dc:creator>
  <cp:lastModifiedBy>Petr Mrkývka</cp:lastModifiedBy>
  <cp:revision>27</cp:revision>
  <cp:lastPrinted>1601-01-01T00:00:00Z</cp:lastPrinted>
  <dcterms:created xsi:type="dcterms:W3CDTF">2019-02-05T08:29:44Z</dcterms:created>
  <dcterms:modified xsi:type="dcterms:W3CDTF">2021-11-23T13:50:27Z</dcterms:modified>
</cp:coreProperties>
</file>