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81" r:id="rId4"/>
    <p:sldId id="284" r:id="rId5"/>
    <p:sldId id="292" r:id="rId6"/>
    <p:sldId id="282" r:id="rId7"/>
    <p:sldId id="285" r:id="rId8"/>
    <p:sldId id="293" r:id="rId9"/>
    <p:sldId id="283" r:id="rId10"/>
    <p:sldId id="280" r:id="rId11"/>
    <p:sldId id="266" r:id="rId12"/>
    <p:sldId id="286" r:id="rId13"/>
    <p:sldId id="287" r:id="rId14"/>
    <p:sldId id="288" r:id="rId15"/>
    <p:sldId id="289" r:id="rId16"/>
    <p:sldId id="276" r:id="rId17"/>
    <p:sldId id="290" r:id="rId18"/>
    <p:sldId id="291" r:id="rId19"/>
    <p:sldId id="29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 Neve" initials="NN" lastIdx="1" clrIdx="0">
    <p:extLst>
      <p:ext uri="{19B8F6BF-5375-455C-9EA6-DF929625EA0E}">
        <p15:presenceInfo xmlns:p15="http://schemas.microsoft.com/office/powerpoint/2012/main" userId="fdd3d4e6e2d516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83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71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24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4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8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7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0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2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20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4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B69FA0-7914-4CC6-BA0A-426F49BAE686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E275EA-7E7B-420D-9889-5467AFA18D7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17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6CCA1-34E6-4BBF-A409-AB8B23817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042437"/>
          </a:xfrm>
        </p:spPr>
        <p:txBody>
          <a:bodyPr>
            <a:normAutofit/>
          </a:bodyPr>
          <a:lstStyle/>
          <a:p>
            <a:r>
              <a:rPr lang="cs-CZ" sz="6500" dirty="0"/>
              <a:t>Osoby, věci a věcná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3850B8-3E64-4522-9F89-7FAFFB8F8A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Adam Holubář</a:t>
            </a:r>
          </a:p>
        </p:txBody>
      </p:sp>
    </p:spTree>
    <p:extLst>
      <p:ext uri="{BB962C8B-B14F-4D97-AF65-F5344CB8AC3E}">
        <p14:creationId xmlns:p14="http://schemas.microsoft.com/office/powerpoint/2010/main" val="300322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Odlišení fyzických a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60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Fyzické osoby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Osoby přirozeného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Požívají plné ochrany osobnostních práv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Právní osobnost – od narození do smrti (ALE: </a:t>
            </a:r>
            <a:r>
              <a:rPr lang="cs-CZ" dirty="0" err="1">
                <a:solidFill>
                  <a:srgbClr val="0070C0"/>
                </a:solidFill>
              </a:rPr>
              <a:t>nasciturus</a:t>
            </a:r>
            <a:r>
              <a:rPr lang="cs-CZ" dirty="0">
                <a:solidFill>
                  <a:srgbClr val="0070C0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Svéprávné – mohou zásadně jednat samy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Statusové otázky: rodinný stav, zletilost apod.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7030A0"/>
                </a:solidFill>
              </a:rPr>
              <a:t>Právnické osoby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Juristické fikce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Quasi osobnostní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Právní osobnost – od vzniku do zániku (ALE: jednání za PO před jejím vznikem)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Jednají za ně osoby fyzické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Statusové otázky: šíře?</a:t>
            </a:r>
          </a:p>
        </p:txBody>
      </p:sp>
    </p:spTree>
    <p:extLst>
      <p:ext uri="{BB962C8B-B14F-4D97-AF65-F5344CB8AC3E}">
        <p14:creationId xmlns:p14="http://schemas.microsoft.com/office/powerpoint/2010/main" val="316987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95F77-072D-4A39-B949-D4398C4C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 v právním smyslu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C8329-A594-4013-843C-54DAC7648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Široké pojetí věci (§ 489 OZ): vše co je </a:t>
            </a:r>
            <a:r>
              <a:rPr lang="cs-CZ" dirty="0">
                <a:solidFill>
                  <a:srgbClr val="0070C0"/>
                </a:solidFill>
              </a:rPr>
              <a:t>a) rozdílné od osoby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b) slouží potřebě lidí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Co není věcí? Lidské tělo ani jeho (oddělené) části, živá zvířata (pozor ale na obdobné užití ustanovení o věcech – zpravidla mohu si koupit psa, nikoliv zastavit apod.)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Rozdělení věcí: </a:t>
            </a:r>
          </a:p>
          <a:p>
            <a:pPr marL="0" indent="0">
              <a:buNone/>
            </a:pPr>
            <a:r>
              <a:rPr lang="cs-CZ" dirty="0"/>
              <a:t>Hmotné a nehmotné</a:t>
            </a:r>
          </a:p>
          <a:p>
            <a:pPr marL="0" indent="0">
              <a:buNone/>
            </a:pPr>
            <a:r>
              <a:rPr lang="cs-CZ" dirty="0"/>
              <a:t>Movité a nemovité</a:t>
            </a:r>
          </a:p>
          <a:p>
            <a:pPr marL="0" indent="0">
              <a:buNone/>
            </a:pPr>
            <a:r>
              <a:rPr lang="cs-CZ" dirty="0"/>
              <a:t>Zastupitelné a nezastupitelné (obdobně individuálně a genericky určené)</a:t>
            </a:r>
          </a:p>
          <a:p>
            <a:pPr marL="0" indent="0">
              <a:buNone/>
            </a:pPr>
            <a:r>
              <a:rPr lang="cs-CZ" dirty="0"/>
              <a:t>Zuživatelné a nezuživatelné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28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 v právním smyslu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Součást věci (§ 505 a násl.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Důležité: stavba jako součást pozemku (</a:t>
            </a:r>
            <a:r>
              <a:rPr lang="cs-CZ" dirty="0" err="1"/>
              <a:t>superficies</a:t>
            </a:r>
            <a:r>
              <a:rPr lang="cs-CZ" dirty="0"/>
              <a:t> </a:t>
            </a:r>
            <a:r>
              <a:rPr lang="cs-CZ" dirty="0" err="1"/>
              <a:t>solo</a:t>
            </a:r>
            <a:r>
              <a:rPr lang="cs-CZ" dirty="0"/>
              <a:t> cedit) + právní režim staveb zřízených před 1.1.2014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Příslušenství věci (§ 510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Věc hromadná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Obchodní závod; pobočka a odštěpný závod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815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Věcná práva I – povaha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Absolutní povaha – působnost 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Numerus clausus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Kogentní právní úprava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Publicita (např. katastr nemovitostí)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Právo:</a:t>
            </a:r>
          </a:p>
          <a:p>
            <a:pPr marL="0" indent="0">
              <a:buNone/>
            </a:pPr>
            <a:r>
              <a:rPr lang="cs-CZ" dirty="0"/>
              <a:t>Vlastnické (resp. spoluvlastnické – id./bytové/SJM)</a:t>
            </a:r>
          </a:p>
          <a:p>
            <a:pPr marL="0" indent="0">
              <a:buNone/>
            </a:pPr>
            <a:r>
              <a:rPr lang="cs-CZ" dirty="0"/>
              <a:t>Věcná práva k věcem cizím (služebnosti, reálná břemena, právo stavby, zástavní právo, zadržovací právo, předkupní právo)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93DCB3A-2EBF-CEEB-BCFE-81E1FACC35B6}"/>
              </a:ext>
            </a:extLst>
          </p:cNvPr>
          <p:cNvSpPr txBox="1"/>
          <p:nvPr/>
        </p:nvSpPr>
        <p:spPr>
          <a:xfrm>
            <a:off x="6126480" y="2410692"/>
            <a:ext cx="2807854" cy="324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6070" algn="just">
              <a:lnSpc>
                <a:spcPts val="1500"/>
              </a:lnSpc>
            </a:pPr>
            <a:r>
              <a:rPr lang="cs-CZ" sz="3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obligace</a:t>
            </a:r>
            <a:endParaRPr lang="cs-CZ" sz="3000" dirty="0">
              <a:solidFill>
                <a:srgbClr val="FF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4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208E7-E204-2414-7B54-69D1E7154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Věcná práva II – Právo vlastnické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DA47A-0635-ADA6-F6BB-E46301D42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Čl. 11 odst. 1 LZPS: Každý má právo vlastnit majetek. Vlastnické právo všech vlastníků má stejný zákonný obsah a ochranu.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1011 OZ: Vše, co někomu patří, jeho věci hmotné i nehmotné, je jeho vlastnictvím. (odrazem širokého pojetí věci)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Vlastnická triáda: ius </a:t>
            </a:r>
            <a:r>
              <a:rPr lang="cs-CZ" dirty="0" err="1"/>
              <a:t>possidendi</a:t>
            </a:r>
            <a:r>
              <a:rPr lang="cs-CZ" dirty="0"/>
              <a:t>, </a:t>
            </a:r>
            <a:r>
              <a:rPr lang="cs-CZ" dirty="0" err="1"/>
              <a:t>disponendi</a:t>
            </a:r>
            <a:r>
              <a:rPr lang="cs-CZ" dirty="0"/>
              <a:t>, utendi et </a:t>
            </a:r>
            <a:r>
              <a:rPr lang="cs-CZ" dirty="0" err="1"/>
              <a:t>fruendi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Elasticita vlastnického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Způsoby nabývání vlastnického práva: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Originárně</a:t>
            </a:r>
            <a:r>
              <a:rPr lang="cs-CZ" dirty="0"/>
              <a:t> x </a:t>
            </a:r>
            <a:r>
              <a:rPr lang="cs-CZ" dirty="0">
                <a:solidFill>
                  <a:srgbClr val="FF0000"/>
                </a:solidFill>
              </a:rPr>
              <a:t>derivativně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Věci movité </a:t>
            </a:r>
            <a:r>
              <a:rPr lang="cs-CZ" dirty="0">
                <a:solidFill>
                  <a:schemeClr val="tx1"/>
                </a:solidFill>
              </a:rPr>
              <a:t>x </a:t>
            </a:r>
            <a:r>
              <a:rPr lang="cs-CZ" dirty="0">
                <a:solidFill>
                  <a:srgbClr val="FF0000"/>
                </a:solidFill>
              </a:rPr>
              <a:t>věci nemovité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Od osoby oprávněné </a:t>
            </a:r>
            <a:r>
              <a:rPr lang="cs-CZ" dirty="0">
                <a:solidFill>
                  <a:schemeClr val="tx1"/>
                </a:solidFill>
              </a:rPr>
              <a:t>x</a:t>
            </a:r>
            <a:r>
              <a:rPr lang="cs-CZ" dirty="0">
                <a:solidFill>
                  <a:srgbClr val="FF0000"/>
                </a:solidFill>
              </a:rPr>
              <a:t> od neoprávněného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62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B609A-1253-23E3-DBBE-A51E76BF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Věcná práva III – Sousedská práva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A1FBE-3EA7-E5EE-7546-448AB53F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Odraz zásady, že vlastnictví zavazuje (čl. 11 odst. 3 LZSP) a omezení výkonu vlastnického práva „mírou přiměřenou místním poměrům“ (§ 1012 a § 1013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Přímé imise (§ 1013 odst. 1 OZ) – zakázány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Nepřímé imise (§ 1013 odst. 1 OZ) – závislost na míře přiměřené místním poměrům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Privilegované imise (§ 1013 odst. 2 OZ) – úředně schválený závod nebo obdobné zařízení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Ustanovení OZ napomáhají předcházet imisím a souvisejícím sporům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Příklad 1: kauza Chlumec nad Cidlinou (padající listí)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Příklad 2: bříza (břízky) vysazená blízko hranice pozemků</a:t>
            </a:r>
          </a:p>
        </p:txBody>
      </p:sp>
    </p:spTree>
    <p:extLst>
      <p:ext uri="{BB962C8B-B14F-4D97-AF65-F5344CB8AC3E}">
        <p14:creationId xmlns:p14="http://schemas.microsoft.com/office/powerpoint/2010/main" val="1552221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58C9B-2E94-4E67-8C34-98F696BE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Věcná práva IV – (ideální)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60892-DE78-45E4-A99B-F457ACDFB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1121 OZ: Každý spoluvlastník je úplným vlastníkem svého podílu.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Spoluvlastnictví je ideální – nutno odlišovat od ujednání o užívání věci spoluvlastníky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Možnost žádat oddělení, zrušení a vypořádání spoluvlastnictví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Další formy spoluvlastnictví: bytové (potažmo SVJ jako PO), přídatné, bezpodílové (SJM)</a:t>
            </a:r>
          </a:p>
        </p:txBody>
      </p:sp>
    </p:spTree>
    <p:extLst>
      <p:ext uri="{BB962C8B-B14F-4D97-AF65-F5344CB8AC3E}">
        <p14:creationId xmlns:p14="http://schemas.microsoft.com/office/powerpoint/2010/main" val="94650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965EA-8716-F02C-441F-407C9BD4A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Věcná práva V – služebnosti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3AAD8-DDE1-9935-ED90-D27060A7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1257 OZ: Věc může být zatížena služebností, která postihuje vlastníka věci jako věcné právo tak, že musí ve prospěch jiného něco trpět nebo něčeho se zdržet.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Zákon upravuje </a:t>
            </a:r>
            <a:r>
              <a:rPr lang="cs-CZ" b="1" u="sng" dirty="0"/>
              <a:t>některé</a:t>
            </a:r>
            <a:r>
              <a:rPr lang="cs-CZ" dirty="0"/>
              <a:t> pozemkové služebnosti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Významná služebnost cesty a stezky (§ 1274 a násl. OZ): zřízena jako služebnost osobní nebo věcná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Typická situace: nezbytná cesta zřízená ve formě služebnosti cesty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Další služebnosti: služebnost inženýrské sítě, služebnost požívacího práva, služebnost bytu…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88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DE1C8-002A-F77C-B013-49CB49AF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Věcná práva VI – zástavní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F69DE3-0D31-3686-F459-A94458099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1309 odst. 1: Při zajištění dluhu zástavním právem vznikne věřiteli oprávnění, nesplní-li dlužník dluh řádně a včas, uspokojit se z výtěžku zpeněžení zástavy do ujednané výše, a není-li tato ujednána, do výše pohledávky s příslušenstvím ke dni zpeněžení zástavy.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Zástavní právo ve prospěch banky při hypotečním úvěru – zápis v KN často spojen se zákazem zcizení a zatížení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Podzástavní právo – zastavení pohledávky zajištěné zástavním právem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98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CE1C9-E12C-75F3-2C58-DE107C20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759804-9991-4012-2EBC-B45ACC5022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41989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8409-48AB-4380-829E-395F51EC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Osoby v soukromém 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31A2A-34CB-4122-91B2-E3FB72B30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nebo co je osobou? 			Subjekt právních vztahů (x věci, zvířata)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Osoba je </a:t>
            </a:r>
            <a:r>
              <a:rPr lang="cs-CZ" b="1" dirty="0">
                <a:solidFill>
                  <a:srgbClr val="0070C0"/>
                </a:solidFill>
              </a:rPr>
              <a:t>fyzická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7030A0"/>
                </a:solidFill>
              </a:rPr>
              <a:t>právnická</a:t>
            </a:r>
            <a:r>
              <a:rPr lang="cs-CZ" b="1" dirty="0">
                <a:solidFill>
                  <a:schemeClr val="tx1"/>
                </a:solidFill>
              </a:rPr>
              <a:t>.</a:t>
            </a:r>
            <a:r>
              <a:rPr lang="cs-CZ" dirty="0"/>
              <a:t> (§18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70C0"/>
                </a:solidFill>
              </a:rPr>
              <a:t>Fyzická osoba </a:t>
            </a:r>
            <a:r>
              <a:rPr lang="cs-CZ" dirty="0"/>
              <a:t>= přirozenoprávní koncepce (§ 19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7030A0"/>
                </a:solidFill>
              </a:rPr>
              <a:t>Právnická osoba </a:t>
            </a:r>
            <a:r>
              <a:rPr lang="cs-CZ" dirty="0"/>
              <a:t>= teorie fikce (§ 20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Odlišnosti se projevují v:</a:t>
            </a:r>
          </a:p>
          <a:p>
            <a:pPr marL="0" indent="0">
              <a:buNone/>
            </a:pPr>
            <a:r>
              <a:rPr lang="cs-CZ" dirty="0"/>
              <a:t>ochraně osobnostních práv</a:t>
            </a:r>
          </a:p>
          <a:p>
            <a:pPr marL="0" indent="0">
              <a:buNone/>
            </a:pPr>
            <a:r>
              <a:rPr lang="cs-CZ" dirty="0"/>
              <a:t>statusových otázkách</a:t>
            </a:r>
          </a:p>
          <a:p>
            <a:pPr marL="0" indent="0">
              <a:buNone/>
            </a:pPr>
            <a:r>
              <a:rPr lang="cs-CZ" dirty="0"/>
              <a:t>způsobu jednání osob a zastupování…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30684" y="1845734"/>
            <a:ext cx="523701" cy="241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93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Osoby fyzické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Čl. 5 LZPS: Každý je způsobilý mít práva.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15 OZ</a:t>
            </a:r>
          </a:p>
          <a:p>
            <a:pPr marL="0" indent="0">
              <a:buNone/>
            </a:pPr>
            <a:r>
              <a:rPr lang="cs-CZ" dirty="0"/>
              <a:t>(1) </a:t>
            </a:r>
            <a:r>
              <a:rPr lang="cs-CZ" b="1" u="sng" dirty="0"/>
              <a:t>Právní osobnost</a:t>
            </a:r>
            <a:r>
              <a:rPr lang="cs-CZ" b="1" dirty="0"/>
              <a:t> </a:t>
            </a:r>
            <a:r>
              <a:rPr lang="cs-CZ" dirty="0"/>
              <a:t>je způsobilost mít v mezích právního řádu práva a povinnosti.</a:t>
            </a:r>
          </a:p>
          <a:p>
            <a:pPr marL="0" indent="0">
              <a:buNone/>
            </a:pPr>
            <a:r>
              <a:rPr lang="cs-CZ" dirty="0"/>
              <a:t>(2) </a:t>
            </a:r>
            <a:r>
              <a:rPr lang="cs-CZ" b="1" u="sng" dirty="0"/>
              <a:t>Svéprávnost</a:t>
            </a:r>
            <a:r>
              <a:rPr lang="cs-CZ" dirty="0"/>
              <a:t> je způsobilost nabývat pro sebe vlastním právním jednáním práva a zavazovat se k povinnostem (právně  jednat).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23 OZ: Člověk má právní osobnost od narození až do smrti.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Zletilost x svéprávnost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Jednání nezletilých a omezených na svéprávnosti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2"/>
                </a:solidFill>
              </a:rPr>
              <a:t>Přiznání svéprávnosti § 37 OZ</a:t>
            </a:r>
            <a:r>
              <a:rPr lang="cs-CZ" dirty="0"/>
              <a:t> a</a:t>
            </a:r>
            <a:r>
              <a:rPr lang="cs-CZ" b="1" dirty="0"/>
              <a:t> </a:t>
            </a:r>
            <a:r>
              <a:rPr lang="cs-CZ" dirty="0">
                <a:solidFill>
                  <a:srgbClr val="FF0000"/>
                </a:solidFill>
              </a:rPr>
              <a:t>omezení svéprávnosti § 55 a násl. OZ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83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Osoby fyzické II – chráněné statky osobnostní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Práva nezadatelná, nezcizitelná, nezrušitelná a nepromlčitelná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Mají </a:t>
            </a:r>
            <a:r>
              <a:rPr lang="cs-CZ" b="1" u="sng" dirty="0"/>
              <a:t>nemajetkový charakter</a:t>
            </a:r>
            <a:r>
              <a:rPr lang="cs-CZ" b="1" dirty="0"/>
              <a:t> </a:t>
            </a:r>
            <a:r>
              <a:rPr lang="cs-CZ" dirty="0"/>
              <a:t>a působí absolutně – vůči všem (X zásah do osobnostního práva)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81 odst. 1 OZ: „Chráněna je osobnost člověka včetně všech jeho přirozených práv. Každý je povinen ctít svobodné rozhodnutí člověka žít podle svého.“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81 odst. 2 OZ - demonstrativní výčet (+ projevy osobní povahy):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Život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Zdraví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Právo žít v příznivém prostředí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Důstojnost člověka</a:t>
            </a:r>
            <a:endParaRPr lang="cs-CZ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Vážnost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Čest ve společnosti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Soukromí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66341" y="4683761"/>
            <a:ext cx="3444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80000"/>
              </a:lnSpc>
              <a:spcBef>
                <a:spcPct val="20000"/>
              </a:spcBef>
              <a:buClr>
                <a:srgbClr val="00287D"/>
              </a:buClr>
              <a:buSzPct val="100000"/>
              <a:defRPr/>
            </a:pPr>
            <a:r>
              <a:rPr lang="cs-CZ" sz="2000" kern="0" dirty="0">
                <a:latin typeface="Arial"/>
              </a:rPr>
              <a:t>vs. </a:t>
            </a:r>
            <a:r>
              <a:rPr lang="cs-CZ" sz="2000" kern="0" dirty="0">
                <a:solidFill>
                  <a:srgbClr val="FF0000"/>
                </a:solidFill>
                <a:latin typeface="Arial"/>
              </a:rPr>
              <a:t>svoboda projevu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2472991-3325-39F0-F8AA-F981A3F8B602}"/>
              </a:ext>
            </a:extLst>
          </p:cNvPr>
          <p:cNvSpPr/>
          <p:nvPr/>
        </p:nvSpPr>
        <p:spPr>
          <a:xfrm>
            <a:off x="3866341" y="3692327"/>
            <a:ext cx="42247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80000"/>
              </a:lnSpc>
              <a:spcBef>
                <a:spcPct val="20000"/>
              </a:spcBef>
              <a:buClr>
                <a:srgbClr val="00287D"/>
              </a:buClr>
              <a:buSzPct val="100000"/>
              <a:defRPr/>
            </a:pPr>
            <a:r>
              <a:rPr lang="cs-CZ" sz="2000" kern="0" dirty="0">
                <a:latin typeface="Arial"/>
              </a:rPr>
              <a:t>vs. </a:t>
            </a:r>
            <a:r>
              <a:rPr lang="cs-CZ" sz="2000" kern="0" dirty="0">
                <a:solidFill>
                  <a:srgbClr val="00B050"/>
                </a:solidFill>
                <a:latin typeface="Arial"/>
              </a:rPr>
              <a:t>výkon vlastnického práva</a:t>
            </a:r>
          </a:p>
        </p:txBody>
      </p:sp>
    </p:spTree>
    <p:extLst>
      <p:ext uri="{BB962C8B-B14F-4D97-AF65-F5344CB8AC3E}">
        <p14:creationId xmlns:p14="http://schemas.microsoft.com/office/powerpoint/2010/main" val="381698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E8EB4-9792-7BE9-2922-4FC88DBD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Osoby fyzické III – meze svobody projevu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1B64E-4785-E8A1-A22A-C35C6E4EF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Ferdinand Peroutka vs. ČR (kauza ´Hitler je gentleman´)</a:t>
            </a:r>
          </a:p>
          <a:p>
            <a:pPr marL="0" indent="0">
              <a:buNone/>
            </a:pPr>
            <a:r>
              <a:rPr lang="cs-CZ" dirty="0"/>
              <a:t>Skutková tvrzení (autor článku) vs. hodnotící soudy (fascinace intelektuálů nacistickým </a:t>
            </a:r>
            <a:r>
              <a:rPr lang="cs-CZ" dirty="0" err="1"/>
              <a:t>účením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Tomio Okamura vs. Reflex (kauza ´</a:t>
            </a:r>
            <a:r>
              <a:rPr lang="cs-CZ" b="1" dirty="0" err="1"/>
              <a:t>Pitomio</a:t>
            </a:r>
            <a:r>
              <a:rPr lang="cs-CZ" b="1" dirty="0"/>
              <a:t>´)</a:t>
            </a:r>
          </a:p>
          <a:p>
            <a:pPr marL="0" indent="0">
              <a:buNone/>
            </a:pPr>
            <a:r>
              <a:rPr lang="cs-CZ" dirty="0"/>
              <a:t>„Svoboda projevu nemá vést k tomu, aby byl jakýkoliv člověk, včetně veřejně činných lidí, v očích veřejnosti samoúčelně cíleně zesměšňován.“</a:t>
            </a:r>
          </a:p>
          <a:p>
            <a:pPr marL="0" indent="0">
              <a:buNone/>
            </a:pPr>
            <a:r>
              <a:rPr lang="cs-CZ" dirty="0"/>
              <a:t>Skutková tvrzení (zkrachovalá cestovka, poradce JP) vs. hodnotící soudy (zkomolení jména)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Miloš Zeman vs. Svatopluk Bartík</a:t>
            </a:r>
          </a:p>
          <a:p>
            <a:pPr marL="0" indent="0">
              <a:buNone/>
            </a:pPr>
            <a:r>
              <a:rPr lang="cs-CZ" dirty="0"/>
              <a:t>Skutkové tvrzení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Šipka doprava 4">
            <a:extLst>
              <a:ext uri="{FF2B5EF4-FFF2-40B4-BE49-F238E27FC236}">
                <a16:creationId xmlns:a16="http://schemas.microsoft.com/office/drawing/2014/main" id="{A5466520-FD4D-27C3-F492-F80F9E276390}"/>
              </a:ext>
            </a:extLst>
          </p:cNvPr>
          <p:cNvSpPr/>
          <p:nvPr/>
        </p:nvSpPr>
        <p:spPr>
          <a:xfrm>
            <a:off x="1097280" y="5441887"/>
            <a:ext cx="523701" cy="241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0E09AFB-ADF4-3B55-1F86-124B84AC8397}"/>
              </a:ext>
            </a:extLst>
          </p:cNvPr>
          <p:cNvSpPr txBox="1"/>
          <p:nvPr/>
        </p:nvSpPr>
        <p:spPr>
          <a:xfrm>
            <a:off x="1994262" y="536236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Svoboda projevu není bezbřehá!</a:t>
            </a:r>
          </a:p>
        </p:txBody>
      </p:sp>
    </p:spTree>
    <p:extLst>
      <p:ext uri="{BB962C8B-B14F-4D97-AF65-F5344CB8AC3E}">
        <p14:creationId xmlns:p14="http://schemas.microsoft.com/office/powerpoint/2010/main" val="289634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7030A0"/>
                </a:solidFill>
              </a:rPr>
              <a:t>Osoby právnické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Čl. 20 LZPS</a:t>
            </a:r>
          </a:p>
          <a:p>
            <a:pPr marL="0" indent="0">
              <a:buNone/>
            </a:pPr>
            <a:r>
              <a:rPr lang="cs-CZ" dirty="0"/>
              <a:t>(1) Právo svobodně se sdružovat je zaručeno. </a:t>
            </a:r>
            <a:r>
              <a:rPr lang="cs-CZ" b="1" dirty="0"/>
              <a:t>Každý má právo spolu s jinými se sdružovat ve spolcích, společnostech a jiných sdruženích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(2) Občané mají právo zakládat též politické strany a politická hnutí a sdružovat se v nich.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§ 20 OZ</a:t>
            </a:r>
          </a:p>
          <a:p>
            <a:pPr marL="0" indent="0">
              <a:buNone/>
            </a:pPr>
            <a:r>
              <a:rPr lang="cs-CZ" dirty="0"/>
              <a:t>(1) Právnická osoba je organizovaný útvar, o kterém zákon stanoví, že má </a:t>
            </a:r>
            <a:r>
              <a:rPr lang="cs-CZ" b="1" u="sng" dirty="0"/>
              <a:t>právní osobnost</a:t>
            </a:r>
            <a:r>
              <a:rPr lang="cs-CZ" dirty="0"/>
              <a:t>, nebo jehož právní osobnost zákon uzná. Právnická osoba může bez zřetele na předmět své činnosti mít práva a povinnosti, které se slučují s její právní povahou.</a:t>
            </a:r>
          </a:p>
          <a:p>
            <a:pPr marL="0" indent="0">
              <a:buNone/>
            </a:pPr>
            <a:r>
              <a:rPr lang="cs-CZ" dirty="0"/>
              <a:t>(2) Právnické osoby veřejného práva podléhají zákonům, podle nichž byly zřízeny; ustanovení tohoto zákona se použijí jen tehdy, slučuje-li se to s právní povahou těchto osob.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§ 21 OZ</a:t>
            </a:r>
          </a:p>
          <a:p>
            <a:pPr marL="0" indent="0">
              <a:buNone/>
            </a:pPr>
            <a:r>
              <a:rPr lang="cs-CZ" dirty="0"/>
              <a:t>Stát se v oblasti soukromého práva považuje za právnickou osobu. Jiný právní předpis stanoví, jak stát právně jedná.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Osobnostní práva? Ne. (ALE: název, pověst, soukromí)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60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Osoby právnické II – pojmové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Pojmové znaky právnických osob</a:t>
            </a:r>
          </a:p>
          <a:p>
            <a:pPr marL="0" indent="0">
              <a:buNone/>
            </a:pPr>
            <a:r>
              <a:rPr lang="cs-CZ" dirty="0"/>
              <a:t>Právní subjektivita</a:t>
            </a:r>
          </a:p>
          <a:p>
            <a:pPr marL="0" indent="0">
              <a:buNone/>
            </a:pPr>
            <a:r>
              <a:rPr lang="cs-CZ" dirty="0"/>
              <a:t>Organizační struktura</a:t>
            </a:r>
          </a:p>
          <a:p>
            <a:pPr marL="0" indent="0">
              <a:buNone/>
            </a:pPr>
            <a:r>
              <a:rPr lang="cs-CZ" dirty="0"/>
              <a:t>Majetková samostatnost</a:t>
            </a:r>
          </a:p>
          <a:p>
            <a:pPr marL="0" indent="0">
              <a:buNone/>
            </a:pPr>
            <a:r>
              <a:rPr lang="cs-CZ" dirty="0"/>
              <a:t>Účel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Identifikační znaky právnických osob</a:t>
            </a:r>
          </a:p>
          <a:p>
            <a:pPr marL="0" indent="0">
              <a:buNone/>
            </a:pPr>
            <a:r>
              <a:rPr lang="cs-CZ" dirty="0"/>
              <a:t>Název</a:t>
            </a:r>
          </a:p>
          <a:p>
            <a:pPr marL="0" indent="0">
              <a:buNone/>
            </a:pPr>
            <a:r>
              <a:rPr lang="cs-CZ" dirty="0"/>
              <a:t>Sídlo</a:t>
            </a:r>
          </a:p>
          <a:p>
            <a:pPr marL="0" indent="0">
              <a:buNone/>
            </a:pPr>
            <a:r>
              <a:rPr lang="cs-CZ" dirty="0"/>
              <a:t>Identifikační číslo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90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19B13-96C5-DB65-4EF4-1E2A2667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7030A0"/>
                </a:solidFill>
              </a:rPr>
              <a:t>Osoby právnické IV – typy 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5B4A6-B13E-90B0-4951-6976B3A4E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práva soukromého x PO práva veřejného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veřejně prospěšné x PO bez veřejné prospěšnosti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upravené v OZ x PO upravené v ZOK (obchodní společnosti a družstva)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korporačního typu x PO fundačního typu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Projekce typologie právnických osob (odraz zásady numerus clausus 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Limit autonomie vůle při založení PO a úpravě vnitřních poměrů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Kdy ještě hovoříme o té které právnické osobě? Otázka statusová.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Jaké právnické osoby znáte? Jste členy některých z nich?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601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7030A0"/>
                </a:solidFill>
              </a:rPr>
              <a:t>Osoby právnické III - Korporace a 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Sdružení osob </a:t>
            </a:r>
            <a:r>
              <a:rPr lang="cs-CZ" dirty="0"/>
              <a:t>				vs. 				</a:t>
            </a:r>
            <a:r>
              <a:rPr lang="cs-CZ" dirty="0">
                <a:solidFill>
                  <a:srgbClr val="C00000"/>
                </a:solidFill>
              </a:rPr>
              <a:t>sdružení majetku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Korporace – spolky, SVJ, obchodní společnosti, družstva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Fundace – nadace a nadační fondy („nově“ i pro správu rodinného jmění)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Svěřenský fond – není právnickou osobou („majetek bez vlastníka“ svěřený účelu)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DF21218-EA90-E1F8-692A-6EDFB7C4FC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053" y="2503165"/>
            <a:ext cx="1851667" cy="185166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4865126-5902-CE4B-A9ED-A25B1F9C3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2201091"/>
            <a:ext cx="2455817" cy="24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06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1534</TotalTime>
  <Words>1403</Words>
  <Application>Microsoft Office PowerPoint</Application>
  <PresentationFormat>Širokoúhlá obrazovka</PresentationFormat>
  <Paragraphs>160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Retrospektiva</vt:lpstr>
      <vt:lpstr>Osoby, věci a věcná práva</vt:lpstr>
      <vt:lpstr>Osoby v soukromém právu</vt:lpstr>
      <vt:lpstr>Osoby fyzické I</vt:lpstr>
      <vt:lpstr>Osoby fyzické II – chráněné statky osobnostní</vt:lpstr>
      <vt:lpstr>Osoby fyzické III – meze svobody projevu</vt:lpstr>
      <vt:lpstr>Osoby právnické I</vt:lpstr>
      <vt:lpstr>Osoby právnické II – pojmové znaky</vt:lpstr>
      <vt:lpstr>Osoby právnické IV – typy PO</vt:lpstr>
      <vt:lpstr>Osoby právnické III - Korporace a fundace</vt:lpstr>
      <vt:lpstr>Odlišení fyzických a právnických osob</vt:lpstr>
      <vt:lpstr>Věc v právním smyslu I</vt:lpstr>
      <vt:lpstr>Věc v právním smyslu II</vt:lpstr>
      <vt:lpstr>Věcná práva I – povaha</vt:lpstr>
      <vt:lpstr>Věcná práva II – Právo vlastnické</vt:lpstr>
      <vt:lpstr>Věcná práva III – Sousedská práva</vt:lpstr>
      <vt:lpstr>Věcná práva IV – (ideální) spoluvlastnictví</vt:lpstr>
      <vt:lpstr>Věcná práva V – služebnosti</vt:lpstr>
      <vt:lpstr>Věcná práva VI – zástavní právo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Právnické osoby</dc:title>
  <dc:creator>Adam Holubář</dc:creator>
  <cp:lastModifiedBy>Adam Holubář</cp:lastModifiedBy>
  <cp:revision>120</cp:revision>
  <dcterms:created xsi:type="dcterms:W3CDTF">2022-03-30T16:03:00Z</dcterms:created>
  <dcterms:modified xsi:type="dcterms:W3CDTF">2022-10-31T09:46:59Z</dcterms:modified>
</cp:coreProperties>
</file>