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4" r:id="rId11"/>
    <p:sldId id="295" r:id="rId12"/>
    <p:sldId id="296" r:id="rId13"/>
    <p:sldId id="297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6" r:id="rId35"/>
    <p:sldId id="287" r:id="rId36"/>
    <p:sldId id="288" r:id="rId37"/>
    <p:sldId id="289" r:id="rId38"/>
    <p:sldId id="290" r:id="rId39"/>
    <p:sldId id="298" r:id="rId40"/>
    <p:sldId id="299" r:id="rId41"/>
    <p:sldId id="300" r:id="rId42"/>
    <p:sldId id="292" r:id="rId43"/>
    <p:sldId id="285" r:id="rId44"/>
    <p:sldId id="291" r:id="rId4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B9476D-14C1-4524-B03C-DF3D26CBBB6C}" v="10" dt="2022-11-06T19:13:23.5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3" d="100"/>
          <a:sy n="83" d="100"/>
        </p:scale>
        <p:origin x="682" y="7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 Bártů" userId="a97b1c72-6973-4fbc-b2b3-2067b8f9d103" providerId="ADAL" clId="{2FB9476D-14C1-4524-B03C-DF3D26CBBB6C}"/>
    <pc:docChg chg="undo redo custSel addSld delSld modSld">
      <pc:chgData name="Josef Bártů" userId="a97b1c72-6973-4fbc-b2b3-2067b8f9d103" providerId="ADAL" clId="{2FB9476D-14C1-4524-B03C-DF3D26CBBB6C}" dt="2022-11-06T19:15:09.305" v="1798" actId="113"/>
      <pc:docMkLst>
        <pc:docMk/>
      </pc:docMkLst>
      <pc:sldChg chg="modSp mod">
        <pc:chgData name="Josef Bártů" userId="a97b1c72-6973-4fbc-b2b3-2067b8f9d103" providerId="ADAL" clId="{2FB9476D-14C1-4524-B03C-DF3D26CBBB6C}" dt="2022-11-06T14:51:07.092" v="28" actId="20577"/>
        <pc:sldMkLst>
          <pc:docMk/>
          <pc:sldMk cId="1309470265" sldId="258"/>
        </pc:sldMkLst>
        <pc:spChg chg="mod">
          <ac:chgData name="Josef Bártů" userId="a97b1c72-6973-4fbc-b2b3-2067b8f9d103" providerId="ADAL" clId="{2FB9476D-14C1-4524-B03C-DF3D26CBBB6C}" dt="2022-11-06T14:51:07.092" v="28" actId="20577"/>
          <ac:spMkLst>
            <pc:docMk/>
            <pc:sldMk cId="1309470265" sldId="258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2FB9476D-14C1-4524-B03C-DF3D26CBBB6C}" dt="2022-11-06T16:34:39.697" v="1429" actId="20577"/>
        <pc:sldMkLst>
          <pc:docMk/>
          <pc:sldMk cId="1237491232" sldId="262"/>
        </pc:sldMkLst>
        <pc:spChg chg="mod">
          <ac:chgData name="Josef Bártů" userId="a97b1c72-6973-4fbc-b2b3-2067b8f9d103" providerId="ADAL" clId="{2FB9476D-14C1-4524-B03C-DF3D26CBBB6C}" dt="2022-11-06T16:34:39.697" v="1429" actId="20577"/>
          <ac:spMkLst>
            <pc:docMk/>
            <pc:sldMk cId="1237491232" sldId="262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2FB9476D-14C1-4524-B03C-DF3D26CBBB6C}" dt="2022-11-06T15:13:00.760" v="338" actId="20577"/>
        <pc:sldMkLst>
          <pc:docMk/>
          <pc:sldMk cId="2765686634" sldId="264"/>
        </pc:sldMkLst>
        <pc:spChg chg="mod">
          <ac:chgData name="Josef Bártů" userId="a97b1c72-6973-4fbc-b2b3-2067b8f9d103" providerId="ADAL" clId="{2FB9476D-14C1-4524-B03C-DF3D26CBBB6C}" dt="2022-11-06T15:13:00.760" v="338" actId="20577"/>
          <ac:spMkLst>
            <pc:docMk/>
            <pc:sldMk cId="2765686634" sldId="264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2FB9476D-14C1-4524-B03C-DF3D26CBBB6C}" dt="2022-11-06T16:18:17.250" v="1351" actId="20577"/>
        <pc:sldMkLst>
          <pc:docMk/>
          <pc:sldMk cId="212351677" sldId="270"/>
        </pc:sldMkLst>
        <pc:spChg chg="mod">
          <ac:chgData name="Josef Bártů" userId="a97b1c72-6973-4fbc-b2b3-2067b8f9d103" providerId="ADAL" clId="{2FB9476D-14C1-4524-B03C-DF3D26CBBB6C}" dt="2022-11-06T16:18:17.250" v="1351" actId="20577"/>
          <ac:spMkLst>
            <pc:docMk/>
            <pc:sldMk cId="212351677" sldId="270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2FB9476D-14C1-4524-B03C-DF3D26CBBB6C}" dt="2022-11-06T16:25:01.565" v="1364" actId="20577"/>
        <pc:sldMkLst>
          <pc:docMk/>
          <pc:sldMk cId="1722555707" sldId="273"/>
        </pc:sldMkLst>
        <pc:spChg chg="mod">
          <ac:chgData name="Josef Bártů" userId="a97b1c72-6973-4fbc-b2b3-2067b8f9d103" providerId="ADAL" clId="{2FB9476D-14C1-4524-B03C-DF3D26CBBB6C}" dt="2022-11-06T16:25:01.565" v="1364" actId="20577"/>
          <ac:spMkLst>
            <pc:docMk/>
            <pc:sldMk cId="1722555707" sldId="273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2FB9476D-14C1-4524-B03C-DF3D26CBBB6C}" dt="2022-11-06T16:32:59.976" v="1375"/>
        <pc:sldMkLst>
          <pc:docMk/>
          <pc:sldMk cId="378743042" sldId="278"/>
        </pc:sldMkLst>
        <pc:spChg chg="mod">
          <ac:chgData name="Josef Bártů" userId="a97b1c72-6973-4fbc-b2b3-2067b8f9d103" providerId="ADAL" clId="{2FB9476D-14C1-4524-B03C-DF3D26CBBB6C}" dt="2022-11-06T16:32:59.976" v="1375"/>
          <ac:spMkLst>
            <pc:docMk/>
            <pc:sldMk cId="378743042" sldId="278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2FB9476D-14C1-4524-B03C-DF3D26CBBB6C}" dt="2022-11-06T16:37:21.310" v="1444" actId="20577"/>
        <pc:sldMkLst>
          <pc:docMk/>
          <pc:sldMk cId="2896133389" sldId="280"/>
        </pc:sldMkLst>
        <pc:spChg chg="mod">
          <ac:chgData name="Josef Bártů" userId="a97b1c72-6973-4fbc-b2b3-2067b8f9d103" providerId="ADAL" clId="{2FB9476D-14C1-4524-B03C-DF3D26CBBB6C}" dt="2022-11-06T16:37:21.310" v="1444" actId="20577"/>
          <ac:spMkLst>
            <pc:docMk/>
            <pc:sldMk cId="2896133389" sldId="280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2FB9476D-14C1-4524-B03C-DF3D26CBBB6C}" dt="2022-11-06T18:38:55.764" v="1576" actId="20577"/>
        <pc:sldMkLst>
          <pc:docMk/>
          <pc:sldMk cId="2623786314" sldId="283"/>
        </pc:sldMkLst>
        <pc:spChg chg="mod">
          <ac:chgData name="Josef Bártů" userId="a97b1c72-6973-4fbc-b2b3-2067b8f9d103" providerId="ADAL" clId="{2FB9476D-14C1-4524-B03C-DF3D26CBBB6C}" dt="2022-11-06T18:38:55.764" v="1576" actId="20577"/>
          <ac:spMkLst>
            <pc:docMk/>
            <pc:sldMk cId="2623786314" sldId="283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2FB9476D-14C1-4524-B03C-DF3D26CBBB6C}" dt="2022-11-06T19:15:09.305" v="1798" actId="113"/>
        <pc:sldMkLst>
          <pc:docMk/>
          <pc:sldMk cId="1217262740" sldId="285"/>
        </pc:sldMkLst>
        <pc:spChg chg="mod">
          <ac:chgData name="Josef Bártů" userId="a97b1c72-6973-4fbc-b2b3-2067b8f9d103" providerId="ADAL" clId="{2FB9476D-14C1-4524-B03C-DF3D26CBBB6C}" dt="2022-11-06T19:15:09.305" v="1798" actId="113"/>
          <ac:spMkLst>
            <pc:docMk/>
            <pc:sldMk cId="1217262740" sldId="285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2FB9476D-14C1-4524-B03C-DF3D26CBBB6C}" dt="2022-11-06T19:05:14.747" v="1630" actId="20577"/>
        <pc:sldMkLst>
          <pc:docMk/>
          <pc:sldMk cId="226348657" sldId="286"/>
        </pc:sldMkLst>
        <pc:spChg chg="mod">
          <ac:chgData name="Josef Bártů" userId="a97b1c72-6973-4fbc-b2b3-2067b8f9d103" providerId="ADAL" clId="{2FB9476D-14C1-4524-B03C-DF3D26CBBB6C}" dt="2022-11-06T19:05:14.747" v="1630" actId="20577"/>
          <ac:spMkLst>
            <pc:docMk/>
            <pc:sldMk cId="226348657" sldId="286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2FB9476D-14C1-4524-B03C-DF3D26CBBB6C}" dt="2022-11-06T18:56:42.648" v="1587" actId="20577"/>
        <pc:sldMkLst>
          <pc:docMk/>
          <pc:sldMk cId="525751398" sldId="287"/>
        </pc:sldMkLst>
        <pc:spChg chg="mod">
          <ac:chgData name="Josef Bártů" userId="a97b1c72-6973-4fbc-b2b3-2067b8f9d103" providerId="ADAL" clId="{2FB9476D-14C1-4524-B03C-DF3D26CBBB6C}" dt="2022-11-06T18:56:42.648" v="1587" actId="20577"/>
          <ac:spMkLst>
            <pc:docMk/>
            <pc:sldMk cId="525751398" sldId="287"/>
            <ac:spMk id="4" creationId="{00000000-0000-0000-0000-000000000000}"/>
          </ac:spMkLst>
        </pc:spChg>
      </pc:sldChg>
      <pc:sldChg chg="modSp mod">
        <pc:chgData name="Josef Bártů" userId="a97b1c72-6973-4fbc-b2b3-2067b8f9d103" providerId="ADAL" clId="{2FB9476D-14C1-4524-B03C-DF3D26CBBB6C}" dt="2022-11-06T19:14:40.579" v="1796" actId="20577"/>
        <pc:sldMkLst>
          <pc:docMk/>
          <pc:sldMk cId="211512209" sldId="292"/>
        </pc:sldMkLst>
        <pc:spChg chg="mod">
          <ac:chgData name="Josef Bártů" userId="a97b1c72-6973-4fbc-b2b3-2067b8f9d103" providerId="ADAL" clId="{2FB9476D-14C1-4524-B03C-DF3D26CBBB6C}" dt="2022-11-06T19:14:40.579" v="1796" actId="20577"/>
          <ac:spMkLst>
            <pc:docMk/>
            <pc:sldMk cId="211512209" sldId="292"/>
            <ac:spMk id="5" creationId="{00000000-0000-0000-0000-000000000000}"/>
          </ac:spMkLst>
        </pc:spChg>
      </pc:sldChg>
      <pc:sldChg chg="modSp add del mod">
        <pc:chgData name="Josef Bártů" userId="a97b1c72-6973-4fbc-b2b3-2067b8f9d103" providerId="ADAL" clId="{2FB9476D-14C1-4524-B03C-DF3D26CBBB6C}" dt="2022-11-06T15:14:57.127" v="442" actId="2696"/>
        <pc:sldMkLst>
          <pc:docMk/>
          <pc:sldMk cId="3593620218" sldId="293"/>
        </pc:sldMkLst>
        <pc:spChg chg="mod">
          <ac:chgData name="Josef Bártů" userId="a97b1c72-6973-4fbc-b2b3-2067b8f9d103" providerId="ADAL" clId="{2FB9476D-14C1-4524-B03C-DF3D26CBBB6C}" dt="2022-11-06T15:09:32.564" v="30" actId="6549"/>
          <ac:spMkLst>
            <pc:docMk/>
            <pc:sldMk cId="3593620218" sldId="293"/>
            <ac:spMk id="5" creationId="{00000000-0000-0000-0000-000000000000}"/>
          </ac:spMkLst>
        </pc:spChg>
      </pc:sldChg>
      <pc:sldChg chg="modSp new mod">
        <pc:chgData name="Josef Bártů" userId="a97b1c72-6973-4fbc-b2b3-2067b8f9d103" providerId="ADAL" clId="{2FB9476D-14C1-4524-B03C-DF3D26CBBB6C}" dt="2022-11-06T15:14:27.231" v="441" actId="20577"/>
        <pc:sldMkLst>
          <pc:docMk/>
          <pc:sldMk cId="1912814764" sldId="294"/>
        </pc:sldMkLst>
        <pc:spChg chg="mod">
          <ac:chgData name="Josef Bártů" userId="a97b1c72-6973-4fbc-b2b3-2067b8f9d103" providerId="ADAL" clId="{2FB9476D-14C1-4524-B03C-DF3D26CBBB6C}" dt="2022-11-06T15:13:39.316" v="373" actId="20577"/>
          <ac:spMkLst>
            <pc:docMk/>
            <pc:sldMk cId="1912814764" sldId="294"/>
            <ac:spMk id="4" creationId="{BD8A17AF-86EC-962A-F616-E25084449A1A}"/>
          </ac:spMkLst>
        </pc:spChg>
        <pc:spChg chg="mod">
          <ac:chgData name="Josef Bártů" userId="a97b1c72-6973-4fbc-b2b3-2067b8f9d103" providerId="ADAL" clId="{2FB9476D-14C1-4524-B03C-DF3D26CBBB6C}" dt="2022-11-06T15:14:27.231" v="441" actId="20577"/>
          <ac:spMkLst>
            <pc:docMk/>
            <pc:sldMk cId="1912814764" sldId="294"/>
            <ac:spMk id="5" creationId="{DF29A66B-1CD9-8207-2555-E5C8EDF4F984}"/>
          </ac:spMkLst>
        </pc:spChg>
      </pc:sldChg>
      <pc:sldChg chg="modSp new mod">
        <pc:chgData name="Josef Bártů" userId="a97b1c72-6973-4fbc-b2b3-2067b8f9d103" providerId="ADAL" clId="{2FB9476D-14C1-4524-B03C-DF3D26CBBB6C}" dt="2022-11-06T15:18:21.821" v="755" actId="20577"/>
        <pc:sldMkLst>
          <pc:docMk/>
          <pc:sldMk cId="998685901" sldId="295"/>
        </pc:sldMkLst>
        <pc:spChg chg="mod">
          <ac:chgData name="Josef Bártů" userId="a97b1c72-6973-4fbc-b2b3-2067b8f9d103" providerId="ADAL" clId="{2FB9476D-14C1-4524-B03C-DF3D26CBBB6C}" dt="2022-11-06T15:16:15.774" v="449" actId="20577"/>
          <ac:spMkLst>
            <pc:docMk/>
            <pc:sldMk cId="998685901" sldId="295"/>
            <ac:spMk id="4" creationId="{5B490DAB-CEE9-D090-A691-19085E616F36}"/>
          </ac:spMkLst>
        </pc:spChg>
        <pc:spChg chg="mod">
          <ac:chgData name="Josef Bártů" userId="a97b1c72-6973-4fbc-b2b3-2067b8f9d103" providerId="ADAL" clId="{2FB9476D-14C1-4524-B03C-DF3D26CBBB6C}" dt="2022-11-06T15:18:21.821" v="755" actId="20577"/>
          <ac:spMkLst>
            <pc:docMk/>
            <pc:sldMk cId="998685901" sldId="295"/>
            <ac:spMk id="5" creationId="{BCA66F31-3B8B-6D0B-70E2-05DB3D537549}"/>
          </ac:spMkLst>
        </pc:spChg>
      </pc:sldChg>
      <pc:sldChg chg="modSp new mod">
        <pc:chgData name="Josef Bártů" userId="a97b1c72-6973-4fbc-b2b3-2067b8f9d103" providerId="ADAL" clId="{2FB9476D-14C1-4524-B03C-DF3D26CBBB6C}" dt="2022-11-06T15:20:35.970" v="1041" actId="20577"/>
        <pc:sldMkLst>
          <pc:docMk/>
          <pc:sldMk cId="747911104" sldId="296"/>
        </pc:sldMkLst>
        <pc:spChg chg="mod">
          <ac:chgData name="Josef Bártů" userId="a97b1c72-6973-4fbc-b2b3-2067b8f9d103" providerId="ADAL" clId="{2FB9476D-14C1-4524-B03C-DF3D26CBBB6C}" dt="2022-11-06T15:19:15.899" v="770" actId="20577"/>
          <ac:spMkLst>
            <pc:docMk/>
            <pc:sldMk cId="747911104" sldId="296"/>
            <ac:spMk id="4" creationId="{08A28392-BC53-3C27-E3D3-C7193C408E37}"/>
          </ac:spMkLst>
        </pc:spChg>
        <pc:spChg chg="mod">
          <ac:chgData name="Josef Bártů" userId="a97b1c72-6973-4fbc-b2b3-2067b8f9d103" providerId="ADAL" clId="{2FB9476D-14C1-4524-B03C-DF3D26CBBB6C}" dt="2022-11-06T15:20:35.970" v="1041" actId="20577"/>
          <ac:spMkLst>
            <pc:docMk/>
            <pc:sldMk cId="747911104" sldId="296"/>
            <ac:spMk id="5" creationId="{7C9451E5-467C-D86F-D5AF-E0EA137CF3FC}"/>
          </ac:spMkLst>
        </pc:spChg>
      </pc:sldChg>
      <pc:sldChg chg="modSp new mod">
        <pc:chgData name="Josef Bártů" userId="a97b1c72-6973-4fbc-b2b3-2067b8f9d103" providerId="ADAL" clId="{2FB9476D-14C1-4524-B03C-DF3D26CBBB6C}" dt="2022-11-06T15:24:18.175" v="1345" actId="20577"/>
        <pc:sldMkLst>
          <pc:docMk/>
          <pc:sldMk cId="2129401332" sldId="297"/>
        </pc:sldMkLst>
        <pc:spChg chg="mod">
          <ac:chgData name="Josef Bártů" userId="a97b1c72-6973-4fbc-b2b3-2067b8f9d103" providerId="ADAL" clId="{2FB9476D-14C1-4524-B03C-DF3D26CBBB6C}" dt="2022-11-06T15:21:04.862" v="1054" actId="20577"/>
          <ac:spMkLst>
            <pc:docMk/>
            <pc:sldMk cId="2129401332" sldId="297"/>
            <ac:spMk id="4" creationId="{569E7FA2-64D1-04E9-38C3-E2FF8857D909}"/>
          </ac:spMkLst>
        </pc:spChg>
        <pc:spChg chg="mod">
          <ac:chgData name="Josef Bártů" userId="a97b1c72-6973-4fbc-b2b3-2067b8f9d103" providerId="ADAL" clId="{2FB9476D-14C1-4524-B03C-DF3D26CBBB6C}" dt="2022-11-06T15:24:18.175" v="1345" actId="20577"/>
          <ac:spMkLst>
            <pc:docMk/>
            <pc:sldMk cId="2129401332" sldId="297"/>
            <ac:spMk id="5" creationId="{F507E84E-68EE-9A7D-BC72-461801B1E31E}"/>
          </ac:spMkLst>
        </pc:spChg>
      </pc:sldChg>
      <pc:sldChg chg="addSp delSp modSp new mod">
        <pc:chgData name="Josef Bártů" userId="a97b1c72-6973-4fbc-b2b3-2067b8f9d103" providerId="ADAL" clId="{2FB9476D-14C1-4524-B03C-DF3D26CBBB6C}" dt="2022-11-06T19:11:04.532" v="1646" actId="113"/>
        <pc:sldMkLst>
          <pc:docMk/>
          <pc:sldMk cId="3678845598" sldId="298"/>
        </pc:sldMkLst>
        <pc:spChg chg="mod">
          <ac:chgData name="Josef Bártů" userId="a97b1c72-6973-4fbc-b2b3-2067b8f9d103" providerId="ADAL" clId="{2FB9476D-14C1-4524-B03C-DF3D26CBBB6C}" dt="2022-11-06T19:09:54.722" v="1633" actId="404"/>
          <ac:spMkLst>
            <pc:docMk/>
            <pc:sldMk cId="3678845598" sldId="298"/>
            <ac:spMk id="4" creationId="{F73D5033-1A06-5338-F026-C96E59550BF8}"/>
          </ac:spMkLst>
        </pc:spChg>
        <pc:spChg chg="add del mod">
          <ac:chgData name="Josef Bártů" userId="a97b1c72-6973-4fbc-b2b3-2067b8f9d103" providerId="ADAL" clId="{2FB9476D-14C1-4524-B03C-DF3D26CBBB6C}" dt="2022-11-06T19:11:04.532" v="1646" actId="113"/>
          <ac:spMkLst>
            <pc:docMk/>
            <pc:sldMk cId="3678845598" sldId="298"/>
            <ac:spMk id="5" creationId="{9368F303-1448-06B3-7482-D0B5BC964F3C}"/>
          </ac:spMkLst>
        </pc:spChg>
        <pc:graphicFrameChg chg="add del mod">
          <ac:chgData name="Josef Bártů" userId="a97b1c72-6973-4fbc-b2b3-2067b8f9d103" providerId="ADAL" clId="{2FB9476D-14C1-4524-B03C-DF3D26CBBB6C}" dt="2022-11-06T19:10:21.185" v="1637"/>
          <ac:graphicFrameMkLst>
            <pc:docMk/>
            <pc:sldMk cId="3678845598" sldId="298"/>
            <ac:graphicFrameMk id="6" creationId="{E276358A-9690-0EEA-DBBD-2542F179618D}"/>
          </ac:graphicFrameMkLst>
        </pc:graphicFrameChg>
      </pc:sldChg>
      <pc:sldChg chg="modSp new mod">
        <pc:chgData name="Josef Bártů" userId="a97b1c72-6973-4fbc-b2b3-2067b8f9d103" providerId="ADAL" clId="{2FB9476D-14C1-4524-B03C-DF3D26CBBB6C}" dt="2022-11-06T19:14:18.591" v="1794" actId="20577"/>
        <pc:sldMkLst>
          <pc:docMk/>
          <pc:sldMk cId="1738473546" sldId="299"/>
        </pc:sldMkLst>
        <pc:spChg chg="mod">
          <ac:chgData name="Josef Bártů" userId="a97b1c72-6973-4fbc-b2b3-2067b8f9d103" providerId="ADAL" clId="{2FB9476D-14C1-4524-B03C-DF3D26CBBB6C}" dt="2022-11-06T19:12:11.714" v="1661" actId="20577"/>
          <ac:spMkLst>
            <pc:docMk/>
            <pc:sldMk cId="1738473546" sldId="299"/>
            <ac:spMk id="4" creationId="{36128182-988C-6337-BE0C-3DF46AEF2AF1}"/>
          </ac:spMkLst>
        </pc:spChg>
        <pc:spChg chg="mod">
          <ac:chgData name="Josef Bártů" userId="a97b1c72-6973-4fbc-b2b3-2067b8f9d103" providerId="ADAL" clId="{2FB9476D-14C1-4524-B03C-DF3D26CBBB6C}" dt="2022-11-06T19:14:18.591" v="1794" actId="20577"/>
          <ac:spMkLst>
            <pc:docMk/>
            <pc:sldMk cId="1738473546" sldId="299"/>
            <ac:spMk id="5" creationId="{E1DB5F8F-8215-7B56-EE3F-84BBD536352F}"/>
          </ac:spMkLst>
        </pc:spChg>
      </pc:sldChg>
      <pc:sldChg chg="addSp delSp modSp new mod">
        <pc:chgData name="Josef Bártů" userId="a97b1c72-6973-4fbc-b2b3-2067b8f9d103" providerId="ADAL" clId="{2FB9476D-14C1-4524-B03C-DF3D26CBBB6C}" dt="2022-11-06T19:13:41.496" v="1728" actId="113"/>
        <pc:sldMkLst>
          <pc:docMk/>
          <pc:sldMk cId="738362186" sldId="300"/>
        </pc:sldMkLst>
        <pc:spChg chg="mod">
          <ac:chgData name="Josef Bártů" userId="a97b1c72-6973-4fbc-b2b3-2067b8f9d103" providerId="ADAL" clId="{2FB9476D-14C1-4524-B03C-DF3D26CBBB6C}" dt="2022-11-06T19:13:07.191" v="1718" actId="20577"/>
          <ac:spMkLst>
            <pc:docMk/>
            <pc:sldMk cId="738362186" sldId="300"/>
            <ac:spMk id="4" creationId="{1783EA2E-408F-2325-D69E-3A83F52EEA92}"/>
          </ac:spMkLst>
        </pc:spChg>
        <pc:spChg chg="add del mod">
          <ac:chgData name="Josef Bártů" userId="a97b1c72-6973-4fbc-b2b3-2067b8f9d103" providerId="ADAL" clId="{2FB9476D-14C1-4524-B03C-DF3D26CBBB6C}" dt="2022-11-06T19:13:41.496" v="1728" actId="113"/>
          <ac:spMkLst>
            <pc:docMk/>
            <pc:sldMk cId="738362186" sldId="300"/>
            <ac:spMk id="5" creationId="{AB46D6C1-78CD-2B2D-B9D6-3F3ED7A7F0BC}"/>
          </ac:spMkLst>
        </pc:spChg>
        <pc:graphicFrameChg chg="add del mod">
          <ac:chgData name="Josef Bártů" userId="a97b1c72-6973-4fbc-b2b3-2067b8f9d103" providerId="ADAL" clId="{2FB9476D-14C1-4524-B03C-DF3D26CBBB6C}" dt="2022-11-06T19:13:23.468" v="1722"/>
          <ac:graphicFrameMkLst>
            <pc:docMk/>
            <pc:sldMk cId="738362186" sldId="300"/>
            <ac:graphicFrameMk id="6" creationId="{0DA53033-A210-59ED-0963-629AE441598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Závazkové právo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Základy práva pro neprávníky</a:t>
            </a:r>
          </a:p>
          <a:p>
            <a:r>
              <a:rPr lang="cs-CZ" dirty="0"/>
              <a:t>Mgr. Josef Bártů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7A8B60-92EB-25D1-AFC1-74EFA8ADE5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EBA458-57D3-C774-9129-10B20B1470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8A17AF-86EC-962A-F616-E25084449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zajištění a utvrzení dluhu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29A66B-1CD9-8207-2555-E5C8EDF4F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Obligační zajištění</a:t>
            </a:r>
          </a:p>
          <a:p>
            <a:pPr lvl="1"/>
            <a:r>
              <a:rPr lang="cs-CZ" dirty="0"/>
              <a:t>Ručení</a:t>
            </a:r>
          </a:p>
          <a:p>
            <a:pPr lvl="1"/>
            <a:r>
              <a:rPr lang="cs-CZ" dirty="0"/>
              <a:t>Finanční záruka</a:t>
            </a:r>
          </a:p>
          <a:p>
            <a:pPr lvl="1"/>
            <a:r>
              <a:rPr lang="cs-CZ" dirty="0"/>
              <a:t>Zajišťovací převod práva</a:t>
            </a:r>
          </a:p>
          <a:p>
            <a:pPr lvl="1"/>
            <a:r>
              <a:rPr lang="cs-CZ" dirty="0"/>
              <a:t>Dohoda o srážkách ze mzdy nebo platu</a:t>
            </a:r>
          </a:p>
          <a:p>
            <a:r>
              <a:rPr lang="cs-CZ" dirty="0"/>
              <a:t>Obligační utvrzení</a:t>
            </a:r>
          </a:p>
          <a:p>
            <a:pPr lvl="1"/>
            <a:r>
              <a:rPr lang="cs-CZ" dirty="0"/>
              <a:t>Smluvní pokuta (peněžitá i nepeněžitá forma; paušalizovaná náhrada škody)</a:t>
            </a:r>
          </a:p>
          <a:p>
            <a:pPr lvl="1"/>
            <a:r>
              <a:rPr lang="cs-CZ" dirty="0"/>
              <a:t>Uznání dluhu (obrácení důkazního břemene; přerušení promlčecí lhůty)</a:t>
            </a:r>
          </a:p>
          <a:p>
            <a:r>
              <a:rPr lang="cs-CZ" dirty="0" err="1"/>
              <a:t>Věcněprávní</a:t>
            </a:r>
            <a:r>
              <a:rPr lang="cs-CZ" dirty="0"/>
              <a:t> zajištění</a:t>
            </a:r>
          </a:p>
          <a:p>
            <a:pPr lvl="1"/>
            <a:r>
              <a:rPr lang="cs-CZ" dirty="0"/>
              <a:t>Zástavní právo</a:t>
            </a:r>
          </a:p>
          <a:p>
            <a:pPr lvl="1"/>
            <a:r>
              <a:rPr lang="cs-CZ" dirty="0"/>
              <a:t>Zadržovací právo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2814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89F661-C965-1C42-4698-9B330ADAD7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C9A694-BF22-CB35-ACFC-D0F72B651E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490DAB-CEE9-D090-A691-19085E616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CA66F31-3B8B-6D0B-70E2-05DB3D537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Dvoustranné právní jednání (dohoda) mezi věřitelem a ručitelem</a:t>
            </a:r>
          </a:p>
          <a:p>
            <a:r>
              <a:rPr lang="cs-CZ" dirty="0"/>
              <a:t>Pokud dlužník na základě písemné výzvy věřitele neplní, může se věřitel obrátit na ručitele</a:t>
            </a:r>
          </a:p>
          <a:p>
            <a:r>
              <a:rPr lang="cs-CZ" dirty="0"/>
              <a:t>Ručitel musí informovat dlužníka, aby mohl uplatnit jeho námitky</a:t>
            </a:r>
          </a:p>
          <a:p>
            <a:r>
              <a:rPr lang="cs-CZ" dirty="0"/>
              <a:t>Subrogace (§ 1937II): ručitel vstupuje do práv a povinností věřitele</a:t>
            </a:r>
          </a:p>
        </p:txBody>
      </p:sp>
    </p:spTree>
    <p:extLst>
      <p:ext uri="{BB962C8B-B14F-4D97-AF65-F5344CB8AC3E}">
        <p14:creationId xmlns:p14="http://schemas.microsoft.com/office/powerpoint/2010/main" val="998685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D50883-3003-8505-22EE-805A5229D4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8B0E4D-7099-F7D9-10F4-0D86F020B3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A28392-BC53-3C27-E3D3-C7193C408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pokuta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9451E5-467C-D86F-D5AF-E0EA137CF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Velmi tvárný institut, lze nastavit mnoha způsoby</a:t>
            </a:r>
          </a:p>
          <a:p>
            <a:r>
              <a:rPr lang="cs-CZ" dirty="0"/>
              <a:t>Zaplacení smluvní pokuty nezbavuje dlužníka povinnosti splnit dluh smluvní pokutou utvrzený (§ 2049)</a:t>
            </a:r>
          </a:p>
          <a:p>
            <a:r>
              <a:rPr lang="cs-CZ" dirty="0"/>
              <a:t>Paušalizovaná náhrada škody (§ 2050)</a:t>
            </a:r>
          </a:p>
          <a:p>
            <a:r>
              <a:rPr lang="cs-CZ" dirty="0"/>
              <a:t>Moderační právo soudu (§ 2051)</a:t>
            </a:r>
          </a:p>
        </p:txBody>
      </p:sp>
    </p:spTree>
    <p:extLst>
      <p:ext uri="{BB962C8B-B14F-4D97-AF65-F5344CB8AC3E}">
        <p14:creationId xmlns:p14="http://schemas.microsoft.com/office/powerpoint/2010/main" val="747911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3855FD-9A59-1D37-CA3C-9CCE801F95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55DE7E-9CAF-C0A8-A208-AC45FDD9C2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9E7FA2-64D1-04E9-38C3-E2FF8857D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dluhu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507E84E-68EE-9A7D-BC72-461801B1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Uzná-li někdo svůj dluh co do důvodu i výše prohlášením učiněným v písemné formě, má se za to, že dluh v rozsahu uznání a v době uznání trval. (§ 2053)</a:t>
            </a:r>
          </a:p>
          <a:p>
            <a:r>
              <a:rPr lang="cs-CZ" dirty="0"/>
              <a:t>Přerušení běhu promlčecí lhůty a počátek běhu nové (§ 639)</a:t>
            </a:r>
          </a:p>
        </p:txBody>
      </p:sp>
    </p:spTree>
    <p:extLst>
      <p:ext uri="{BB962C8B-B14F-4D97-AF65-F5344CB8AC3E}">
        <p14:creationId xmlns:p14="http://schemas.microsoft.com/office/powerpoint/2010/main" val="2129401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uspokojením věřitele</a:t>
            </a:r>
          </a:p>
          <a:p>
            <a:pPr lvl="1"/>
            <a:r>
              <a:rPr lang="cs-CZ" dirty="0"/>
              <a:t>Splnění, náhradní splnění, započtení, odstupné, splynutí, dohoda</a:t>
            </a:r>
          </a:p>
          <a:p>
            <a:r>
              <a:rPr lang="cs-CZ" dirty="0"/>
              <a:t>Bez uspokojení věřitele</a:t>
            </a:r>
          </a:p>
          <a:p>
            <a:pPr lvl="1"/>
            <a:r>
              <a:rPr lang="cs-CZ" dirty="0"/>
              <a:t>Prominutí dluhu, následná nemožnost plnění, prekluze, odstoupení od smlouvy, výpověď, smrt dlužníka nebo věřitele</a:t>
            </a:r>
          </a:p>
        </p:txBody>
      </p:sp>
    </p:spTree>
    <p:extLst>
      <p:ext uri="{BB962C8B-B14F-4D97-AF65-F5344CB8AC3E}">
        <p14:creationId xmlns:p14="http://schemas.microsoft.com/office/powerpoint/2010/main" val="46441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Splnění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34809"/>
            <a:ext cx="10753200" cy="4139998"/>
          </a:xfrm>
        </p:spPr>
        <p:txBody>
          <a:bodyPr/>
          <a:lstStyle/>
          <a:p>
            <a:r>
              <a:rPr lang="cs-CZ" dirty="0"/>
              <a:t>Obvyklý způsob zániku závazků</a:t>
            </a:r>
          </a:p>
          <a:p>
            <a:r>
              <a:rPr lang="cs-CZ" dirty="0"/>
              <a:t>Splněno musí být řádně a včas</a:t>
            </a:r>
          </a:p>
          <a:p>
            <a:r>
              <a:rPr lang="cs-CZ" dirty="0"/>
              <a:t>Řádné splnění: poskytnutí toho, co je podle obsahu smlouvy předmětem závazku; jinak vadné plnění, které zakládá odpovědnost za vady</a:t>
            </a:r>
          </a:p>
          <a:p>
            <a:r>
              <a:rPr lang="cs-CZ" dirty="0"/>
              <a:t>Vada faktická (nefunkční předmět koupě) X právní (na předmětu koupě vázne právo třetí osoby)</a:t>
            </a:r>
          </a:p>
          <a:p>
            <a:r>
              <a:rPr lang="cs-CZ" dirty="0"/>
              <a:t>Vada odstranitelná X neodstranitelná</a:t>
            </a:r>
          </a:p>
          <a:p>
            <a:r>
              <a:rPr lang="cs-CZ" dirty="0"/>
              <a:t>Čas: v ujednané nebo zákonem stanovené době</a:t>
            </a:r>
          </a:p>
          <a:p>
            <a:r>
              <a:rPr lang="cs-CZ" dirty="0"/>
              <a:t>Místo: ujednané; jinak peněžitý dluh u věřitele, nepeněžitý u dlužníka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67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způsoby zániku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Náhradní splnění (soluční úschova)</a:t>
            </a:r>
          </a:p>
          <a:p>
            <a:r>
              <a:rPr lang="cs-CZ" dirty="0"/>
              <a:t>Započtení (kompenzace vzájemných pohledávek)</a:t>
            </a:r>
          </a:p>
          <a:p>
            <a:r>
              <a:rPr lang="cs-CZ" dirty="0"/>
              <a:t>Odstupné (musí být sjednáno)</a:t>
            </a:r>
          </a:p>
          <a:p>
            <a:r>
              <a:rPr lang="cs-CZ" dirty="0"/>
              <a:t>Splynutí (věřitel se v závazkovém vztahu stane zároveň dlužníkem)</a:t>
            </a:r>
          </a:p>
          <a:p>
            <a:r>
              <a:rPr lang="cs-CZ" dirty="0"/>
              <a:t>Prominutí dluhu</a:t>
            </a:r>
          </a:p>
          <a:p>
            <a:r>
              <a:rPr lang="cs-CZ" dirty="0"/>
              <a:t>Následná nemožnost plnění (X počáteční; např. zničení individuálně určené věci)</a:t>
            </a:r>
          </a:p>
        </p:txBody>
      </p:sp>
    </p:spTree>
    <p:extLst>
      <p:ext uri="{BB962C8B-B14F-4D97-AF65-F5344CB8AC3E}">
        <p14:creationId xmlns:p14="http://schemas.microsoft.com/office/powerpoint/2010/main" val="3292140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způsoby zániku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Odstoupení od smlouvy</a:t>
            </a:r>
          </a:p>
          <a:p>
            <a:r>
              <a:rPr lang="cs-CZ" dirty="0"/>
              <a:t>Výpověď</a:t>
            </a:r>
          </a:p>
          <a:p>
            <a:r>
              <a:rPr lang="cs-CZ" dirty="0"/>
              <a:t>Smrt dlužníka nebo věřitele</a:t>
            </a:r>
          </a:p>
          <a:p>
            <a:pPr lvl="1"/>
            <a:r>
              <a:rPr lang="cs-CZ" dirty="0"/>
              <a:t>Zásadně nepůsobí zánik závazku</a:t>
            </a:r>
          </a:p>
          <a:p>
            <a:pPr lvl="1"/>
            <a:r>
              <a:rPr lang="cs-CZ" dirty="0"/>
              <a:t>Pouze pokud plnění omezeno na osobu věřitele nebo dlužníka (konkrétní malíř má namalovat obraz; dlužník se zavázal pečovat o zdraví věřitele)</a:t>
            </a:r>
          </a:p>
        </p:txBody>
      </p:sp>
    </p:spTree>
    <p:extLst>
      <p:ext uri="{BB962C8B-B14F-4D97-AF65-F5344CB8AC3E}">
        <p14:creationId xmlns:p14="http://schemas.microsoft.com/office/powerpoint/2010/main" val="2116475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Závazky ze smluv sjednaných se spotřebitelem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Omezení principu autonomie vůle ve prospěch ideje ochrany slabší smluvní strany</a:t>
            </a:r>
          </a:p>
          <a:p>
            <a:r>
              <a:rPr lang="cs-CZ" dirty="0"/>
              <a:t>Spotřebitelská smlouva není smluvní typ, může jí být v zásadě jakákoliv smlouva (kupní, o dílo, zprostředkovatelská…), kterou se uzavírá mezi spotřebitelem a podnikatelem </a:t>
            </a:r>
          </a:p>
          <a:p>
            <a:pPr lvl="1"/>
            <a:r>
              <a:rPr lang="cs-CZ" dirty="0"/>
              <a:t>Spotřebitel: každý člověk, který mimo rámec své podnikatelské činnosti nebo mimo rámec samostatného výkonu svého povolání uzavírá smlouvu s podnikatelem nebo s ním jinak jedná.</a:t>
            </a:r>
          </a:p>
          <a:p>
            <a:pPr lvl="1"/>
            <a:r>
              <a:rPr lang="cs-CZ" dirty="0"/>
              <a:t>Podnikatel: kdo samostatně vykonává na vlastní účet a odpovědnost výdělečnou činnost živnostenským nebo obdobným způsobem se záměrem činit tak soustavně za účelem dosažení zisku, je považován se zřetelem k této činnosti za podnikatele.</a:t>
            </a:r>
          </a:p>
        </p:txBody>
      </p:sp>
    </p:spTree>
    <p:extLst>
      <p:ext uri="{BB962C8B-B14F-4D97-AF65-F5344CB8AC3E}">
        <p14:creationId xmlns:p14="http://schemas.microsoft.com/office/powerpoint/2010/main" val="2422342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Závazky ze smluv sjednaných se spotřebitelem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4554"/>
            <a:ext cx="10753200" cy="4742050"/>
          </a:xfrm>
        </p:spPr>
        <p:txBody>
          <a:bodyPr/>
          <a:lstStyle/>
          <a:p>
            <a:r>
              <a:rPr lang="cs-CZ" dirty="0"/>
              <a:t>Relativně kogentní úprava</a:t>
            </a:r>
          </a:p>
          <a:p>
            <a:r>
              <a:rPr lang="cs-CZ" dirty="0"/>
              <a:t>Speciální interpretační pravidlo pro výklad smlouvy: výklad pro spotřebitele nejpříznivější</a:t>
            </a:r>
          </a:p>
          <a:p>
            <a:r>
              <a:rPr lang="cs-CZ" dirty="0"/>
              <a:t>Některé prostředky ochrany spotřebitele v soukromém právu</a:t>
            </a:r>
          </a:p>
          <a:p>
            <a:pPr lvl="1"/>
            <a:r>
              <a:rPr lang="cs-CZ" dirty="0"/>
              <a:t>Informační povinnost</a:t>
            </a:r>
          </a:p>
          <a:p>
            <a:pPr lvl="1"/>
            <a:r>
              <a:rPr lang="cs-CZ" dirty="0"/>
              <a:t>Ochrana před nepřiměřenými ujednáními</a:t>
            </a:r>
          </a:p>
          <a:p>
            <a:pPr lvl="1"/>
            <a:r>
              <a:rPr lang="cs-CZ" dirty="0"/>
              <a:t>Zvláště jsou zakázána ujednání uvedená v § 1814</a:t>
            </a:r>
          </a:p>
          <a:p>
            <a:r>
              <a:rPr lang="cs-CZ" dirty="0"/>
              <a:t>Smlouvy uzavírané distančním způsobem a mimo obchodní prostory</a:t>
            </a:r>
          </a:p>
          <a:p>
            <a:pPr lvl="1"/>
            <a:r>
              <a:rPr lang="cs-CZ" dirty="0"/>
              <a:t>Možnost odstoupení od smlouvy ve lhůtě 14 dnů</a:t>
            </a:r>
          </a:p>
          <a:p>
            <a:pPr lvl="1"/>
            <a:r>
              <a:rPr lang="cs-CZ" dirty="0"/>
              <a:t>Spotřebitel má právo na vrácení ceny zboží a nákladů na dodání</a:t>
            </a:r>
          </a:p>
          <a:p>
            <a:pPr lvl="1"/>
            <a:r>
              <a:rPr lang="cs-CZ" dirty="0"/>
              <a:t>Podnikatel má právo na vrácení zboží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51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04542"/>
            <a:ext cx="10753200" cy="4817289"/>
          </a:xfrm>
        </p:spPr>
        <p:txBody>
          <a:bodyPr/>
          <a:lstStyle/>
          <a:p>
            <a:r>
              <a:rPr lang="cs-CZ" dirty="0"/>
              <a:t>Závazky z právních jednání</a:t>
            </a:r>
          </a:p>
          <a:p>
            <a:pPr lvl="1"/>
            <a:r>
              <a:rPr lang="cs-CZ" dirty="0"/>
              <a:t>Převedení věci do vlastnictví jiného (darování, koupě, směna)</a:t>
            </a:r>
          </a:p>
          <a:p>
            <a:pPr lvl="1"/>
            <a:r>
              <a:rPr lang="cs-CZ" dirty="0"/>
              <a:t>Přenechání věci k užití jinému (</a:t>
            </a:r>
            <a:r>
              <a:rPr lang="cs-CZ" dirty="0" err="1"/>
              <a:t>výprosa</a:t>
            </a:r>
            <a:r>
              <a:rPr lang="cs-CZ" dirty="0"/>
              <a:t>, výpůjčka, nájem, pacht, licence, zápůjčka, úvěr)</a:t>
            </a:r>
          </a:p>
          <a:p>
            <a:pPr lvl="1"/>
            <a:r>
              <a:rPr lang="cs-CZ" dirty="0"/>
              <a:t>Závazky ze schovacích smluv (úschova, skladování)</a:t>
            </a:r>
          </a:p>
          <a:p>
            <a:pPr lvl="1"/>
            <a:r>
              <a:rPr lang="cs-CZ" dirty="0"/>
              <a:t>Závazky ze smluv příkazního typu (příkaz, zprostředkování, komise, zasílatelství)</a:t>
            </a:r>
          </a:p>
          <a:p>
            <a:pPr lvl="1"/>
            <a:r>
              <a:rPr lang="cs-CZ" dirty="0"/>
              <a:t>Zájezd</a:t>
            </a:r>
          </a:p>
          <a:p>
            <a:pPr lvl="1"/>
            <a:r>
              <a:rPr lang="cs-CZ" dirty="0"/>
              <a:t>Dílo</a:t>
            </a:r>
          </a:p>
          <a:p>
            <a:r>
              <a:rPr lang="cs-CZ" dirty="0"/>
              <a:t>Závazky z deliktů</a:t>
            </a:r>
          </a:p>
          <a:p>
            <a:pPr lvl="1"/>
            <a:r>
              <a:rPr lang="cs-CZ" dirty="0"/>
              <a:t>Základní charakteristika</a:t>
            </a:r>
          </a:p>
          <a:p>
            <a:pPr lvl="1"/>
            <a:r>
              <a:rPr lang="cs-CZ" dirty="0"/>
              <a:t>Zvláštní skutkové podstaty</a:t>
            </a:r>
          </a:p>
          <a:p>
            <a:pPr lvl="1"/>
            <a:r>
              <a:rPr lang="cs-CZ" dirty="0"/>
              <a:t>Způsob a rozsah náhrady újmy</a:t>
            </a:r>
          </a:p>
          <a:p>
            <a:r>
              <a:rPr lang="cs-CZ" dirty="0"/>
              <a:t>Závazky z jiných právních důvodů</a:t>
            </a:r>
          </a:p>
          <a:p>
            <a:pPr lvl="1"/>
            <a:r>
              <a:rPr lang="cs-CZ" dirty="0"/>
              <a:t>Bezdůvodné obohacení</a:t>
            </a:r>
          </a:p>
          <a:p>
            <a:pPr lvl="1"/>
            <a:r>
              <a:rPr lang="cs-CZ" dirty="0"/>
              <a:t>Jednatelství bez příkazu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418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Závazkové právo – zvláštní část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43038"/>
          </a:xfrm>
        </p:spPr>
        <p:txBody>
          <a:bodyPr/>
          <a:lstStyle/>
          <a:p>
            <a:r>
              <a:rPr lang="cs-CZ" dirty="0"/>
              <a:t>Závazkové právní vztahy občanský zákoník člení na:</a:t>
            </a:r>
          </a:p>
          <a:p>
            <a:pPr lvl="1"/>
            <a:r>
              <a:rPr lang="cs-CZ" dirty="0"/>
              <a:t>Závazky z právních jednání</a:t>
            </a:r>
          </a:p>
          <a:p>
            <a:pPr lvl="1"/>
            <a:r>
              <a:rPr lang="cs-CZ" dirty="0"/>
              <a:t>Závazky z deliktů</a:t>
            </a:r>
          </a:p>
          <a:p>
            <a:pPr lvl="1"/>
            <a:r>
              <a:rPr lang="cs-CZ" dirty="0"/>
              <a:t>Závazky z jiných právních důvodů</a:t>
            </a:r>
          </a:p>
          <a:p>
            <a:r>
              <a:rPr lang="cs-CZ" dirty="0"/>
              <a:t>Závazky z právních jednání</a:t>
            </a:r>
          </a:p>
          <a:p>
            <a:pPr lvl="1"/>
            <a:r>
              <a:rPr lang="cs-CZ" dirty="0"/>
              <a:t>Převedení věci do vlastnictví jiného (darování, koupě, směna)</a:t>
            </a:r>
          </a:p>
          <a:p>
            <a:pPr lvl="1"/>
            <a:r>
              <a:rPr lang="cs-CZ" dirty="0"/>
              <a:t>Přenechání věci k užití jinému (</a:t>
            </a:r>
            <a:r>
              <a:rPr lang="cs-CZ" dirty="0" err="1"/>
              <a:t>výprosa</a:t>
            </a:r>
            <a:r>
              <a:rPr lang="cs-CZ" dirty="0"/>
              <a:t>, výpůjčka, nájem, pacht, licence, zápůjčka, úvěr)</a:t>
            </a:r>
          </a:p>
          <a:p>
            <a:pPr lvl="1"/>
            <a:r>
              <a:rPr lang="cs-CZ" dirty="0"/>
              <a:t>Závazky ze schovacích smluv (úschova, skladování)</a:t>
            </a:r>
          </a:p>
          <a:p>
            <a:pPr lvl="1"/>
            <a:r>
              <a:rPr lang="cs-CZ" dirty="0"/>
              <a:t>Závazky ze smluv příkazního typu (příkaz, zprostředkování, komise, zasílatelství)</a:t>
            </a:r>
          </a:p>
          <a:p>
            <a:pPr lvl="1"/>
            <a:r>
              <a:rPr lang="cs-CZ" dirty="0"/>
              <a:t>Zájezd</a:t>
            </a:r>
          </a:p>
          <a:p>
            <a:pPr lvl="1"/>
            <a:r>
              <a:rPr lang="cs-CZ" dirty="0"/>
              <a:t>Dílo</a:t>
            </a:r>
          </a:p>
          <a:p>
            <a:pPr lvl="1"/>
            <a:r>
              <a:rPr lang="cs-CZ" dirty="0"/>
              <a:t>…</a:t>
            </a:r>
          </a:p>
          <a:p>
            <a:pPr lvl="1"/>
            <a:r>
              <a:rPr lang="cs-CZ" dirty="0"/>
              <a:t>Nepojmenované smlouvy</a:t>
            </a:r>
          </a:p>
        </p:txBody>
      </p:sp>
    </p:spTree>
    <p:extLst>
      <p:ext uri="{BB962C8B-B14F-4D97-AF65-F5344CB8AC3E}">
        <p14:creationId xmlns:p14="http://schemas.microsoft.com/office/powerpoint/2010/main" val="27713281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Převedení věci do vlastnictví jiného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Darování</a:t>
            </a:r>
          </a:p>
          <a:p>
            <a:r>
              <a:rPr lang="cs-CZ" dirty="0"/>
              <a:t>Koupě</a:t>
            </a:r>
          </a:p>
          <a:p>
            <a:pPr lvl="1"/>
            <a:r>
              <a:rPr lang="cs-CZ" dirty="0"/>
              <a:t>Koupě movité věci</a:t>
            </a:r>
          </a:p>
          <a:p>
            <a:pPr lvl="1"/>
            <a:r>
              <a:rPr lang="cs-CZ" dirty="0"/>
              <a:t>Koupě nemovité věci</a:t>
            </a:r>
          </a:p>
          <a:p>
            <a:pPr lvl="1"/>
            <a:r>
              <a:rPr lang="cs-CZ" dirty="0"/>
              <a:t>Prodej zboží spotřebiteli</a:t>
            </a:r>
          </a:p>
          <a:p>
            <a:pPr lvl="1"/>
            <a:r>
              <a:rPr lang="cs-CZ" dirty="0"/>
              <a:t>Koupě závodu</a:t>
            </a:r>
          </a:p>
          <a:p>
            <a:r>
              <a:rPr lang="cs-CZ" dirty="0"/>
              <a:t>Směna</a:t>
            </a:r>
          </a:p>
        </p:txBody>
      </p:sp>
    </p:spTree>
    <p:extLst>
      <p:ext uri="{BB962C8B-B14F-4D97-AF65-F5344CB8AC3E}">
        <p14:creationId xmlns:p14="http://schemas.microsoft.com/office/powerpoint/2010/main" val="1593230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Darování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09863"/>
            <a:ext cx="10753200" cy="4825177"/>
          </a:xfrm>
        </p:spPr>
        <p:txBody>
          <a:bodyPr/>
          <a:lstStyle/>
          <a:p>
            <a:r>
              <a:rPr lang="cs-CZ" dirty="0"/>
              <a:t>Podstata: dárce bezplatně převede věc do vlastnictví obdarovaného nebo se k tomu zaváže a obdarovaný tento dar nebo nabídku přijímá</a:t>
            </a:r>
          </a:p>
          <a:p>
            <a:r>
              <a:rPr lang="cs-CZ" dirty="0"/>
              <a:t>Forma: není-li věc odevzdána při uzavření smlouvy – písemná</a:t>
            </a:r>
          </a:p>
          <a:p>
            <a:r>
              <a:rPr lang="cs-CZ" dirty="0"/>
              <a:t>Dar lze odvolat v těchto případech:</a:t>
            </a:r>
          </a:p>
          <a:p>
            <a:pPr lvl="1"/>
            <a:r>
              <a:rPr lang="cs-CZ" dirty="0"/>
              <a:t>Upadnutí dárce do nouze (§ 2068 a násl.)</a:t>
            </a:r>
          </a:p>
          <a:p>
            <a:pPr lvl="2"/>
            <a:r>
              <a:rPr lang="cs-CZ" dirty="0"/>
              <a:t>Po darování dárce upadne do takové nouze, že nemá ani na nutnou výživu vlastní nebo nutnou výživu osoby, k jejíž výživě je podle zákona povinen</a:t>
            </a:r>
          </a:p>
          <a:p>
            <a:pPr lvl="2"/>
            <a:r>
              <a:rPr lang="cs-CZ" dirty="0"/>
              <a:t>Obdarovaný není sám v obdobné nouzi</a:t>
            </a:r>
          </a:p>
          <a:p>
            <a:pPr lvl="2"/>
            <a:r>
              <a:rPr lang="cs-CZ" dirty="0"/>
              <a:t>Stav nouze si dárce nepřivodil úmyslně nebo z hrubé nedbalosti</a:t>
            </a:r>
          </a:p>
          <a:p>
            <a:pPr lvl="1"/>
            <a:r>
              <a:rPr lang="cs-CZ" dirty="0"/>
              <a:t>Pro nevděk obdarovaného (§ 2072 a násl.)</a:t>
            </a:r>
          </a:p>
          <a:p>
            <a:pPr lvl="2"/>
            <a:r>
              <a:rPr lang="cs-CZ" dirty="0"/>
              <a:t>Obdarovaný dárci ublížil úmyslně nebo z hrubé nedbalosti tak, že zjevně porušil dobré mravy</a:t>
            </a:r>
          </a:p>
          <a:p>
            <a:pPr lvl="2"/>
            <a:r>
              <a:rPr lang="cs-CZ" dirty="0"/>
              <a:t>Nebylo prominuto</a:t>
            </a:r>
          </a:p>
        </p:txBody>
      </p:sp>
    </p:spTree>
    <p:extLst>
      <p:ext uri="{BB962C8B-B14F-4D97-AF65-F5344CB8AC3E}">
        <p14:creationId xmlns:p14="http://schemas.microsoft.com/office/powerpoint/2010/main" val="17225557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Prodávající se kupujícímu zavazuje, že mu odevzdá věc, která je předmětem koupě, a umožní mu k ní nabýt vlastnické právo</a:t>
            </a:r>
          </a:p>
          <a:p>
            <a:r>
              <a:rPr lang="cs-CZ" dirty="0"/>
              <a:t>Kupující se zavazuje, že věc převezme a zaplatí za ni sjednanou kupní cenu</a:t>
            </a:r>
          </a:p>
          <a:p>
            <a:r>
              <a:rPr lang="cs-CZ" dirty="0"/>
              <a:t>Kupní cena: postačí sjednat alespoň způsob jejího určení</a:t>
            </a:r>
          </a:p>
          <a:p>
            <a:r>
              <a:rPr lang="cs-CZ" dirty="0"/>
              <a:t>Nabytí VP x přechod nebezpečí škody na věci</a:t>
            </a:r>
          </a:p>
        </p:txBody>
      </p:sp>
    </p:spTree>
    <p:extLst>
      <p:ext uri="{BB962C8B-B14F-4D97-AF65-F5344CB8AC3E}">
        <p14:creationId xmlns:p14="http://schemas.microsoft.com/office/powerpoint/2010/main" val="493221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movité věci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84187"/>
            <a:ext cx="10753200" cy="4401227"/>
          </a:xfrm>
        </p:spPr>
        <p:txBody>
          <a:bodyPr/>
          <a:lstStyle/>
          <a:p>
            <a:r>
              <a:rPr lang="cs-CZ" dirty="0"/>
              <a:t>Jak posoudit smlouvu o dodání věci, která mí být teprve vyrobena, tj. musíme vyřešit otázku, zda se jedná o kupní smlouvu nebo smlouvu o dílo</a:t>
            </a:r>
          </a:p>
          <a:p>
            <a:pPr lvl="1"/>
            <a:r>
              <a:rPr lang="cs-CZ" dirty="0"/>
              <a:t>Hledisko materiálu: strana se zavázala předat druhé straně podstatnou část toho, čeho je k vyrobení věci zapotřebí, pak se jedná o smlouvu o dílo; jinak kupní smlouva</a:t>
            </a:r>
          </a:p>
          <a:p>
            <a:pPr lvl="1"/>
            <a:r>
              <a:rPr lang="cs-CZ" dirty="0"/>
              <a:t>Hledisko činnosti: převážná část plnění spočívá ve výkonu činnosti, pak se jedná o smlouvu o dílo; jinak kupní smlouva</a:t>
            </a:r>
          </a:p>
          <a:p>
            <a:r>
              <a:rPr lang="cs-CZ" dirty="0"/>
              <a:t>Zvláštní pravidla práv z vadného plnění</a:t>
            </a:r>
          </a:p>
          <a:p>
            <a:pPr lvl="1"/>
            <a:r>
              <a:rPr lang="cs-CZ" dirty="0"/>
              <a:t>Vada:</a:t>
            </a:r>
          </a:p>
          <a:p>
            <a:pPr lvl="2"/>
            <a:r>
              <a:rPr lang="cs-CZ" dirty="0"/>
              <a:t>Nedostatky v ujednaném množství, jakosti a provedení</a:t>
            </a:r>
          </a:p>
          <a:p>
            <a:pPr lvl="2"/>
            <a:r>
              <a:rPr lang="cs-CZ" dirty="0"/>
              <a:t>Rozpor s jakostí nebo provedením podle smluveného vzorku nebo předlohy</a:t>
            </a:r>
          </a:p>
          <a:p>
            <a:pPr lvl="2"/>
            <a:r>
              <a:rPr lang="cs-CZ" dirty="0"/>
              <a:t>Plnění jiné věci</a:t>
            </a:r>
          </a:p>
          <a:p>
            <a:pPr lvl="2"/>
            <a:r>
              <a:rPr lang="cs-CZ" dirty="0"/>
              <a:t>Vady v dokladech nutných pro užívání věci</a:t>
            </a:r>
          </a:p>
        </p:txBody>
      </p:sp>
    </p:spTree>
    <p:extLst>
      <p:ext uri="{BB962C8B-B14F-4D97-AF65-F5344CB8AC3E}">
        <p14:creationId xmlns:p14="http://schemas.microsoft.com/office/powerpoint/2010/main" val="589500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movité věci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Kupující musí vadu vytknout včas, jinak se jeho nárok promlčí</a:t>
            </a:r>
          </a:p>
          <a:p>
            <a:r>
              <a:rPr lang="cs-CZ" dirty="0"/>
              <a:t>Nároky kupujícího OZ rozlišuje podle intenzity, jakou vada porušuje kupní smlouvu</a:t>
            </a:r>
          </a:p>
          <a:p>
            <a:pPr lvl="1"/>
            <a:r>
              <a:rPr lang="cs-CZ" dirty="0"/>
              <a:t>Podstatné porušení smlouvy</a:t>
            </a:r>
          </a:p>
          <a:p>
            <a:pPr lvl="2"/>
            <a:r>
              <a:rPr lang="cs-CZ" dirty="0"/>
              <a:t>Odstranění vady dodáním nové věci bez vady nebo dodání chybějící věci</a:t>
            </a:r>
          </a:p>
          <a:p>
            <a:pPr lvl="2"/>
            <a:r>
              <a:rPr lang="cs-CZ" dirty="0"/>
              <a:t>Odstranění vady opravou věci</a:t>
            </a:r>
          </a:p>
          <a:p>
            <a:pPr lvl="2"/>
            <a:r>
              <a:rPr lang="cs-CZ" dirty="0"/>
              <a:t>Přiměřená sleva z kupní ceny</a:t>
            </a:r>
          </a:p>
          <a:p>
            <a:pPr lvl="2"/>
            <a:r>
              <a:rPr lang="cs-CZ" dirty="0"/>
              <a:t>Právo odstoupit od smlouvy</a:t>
            </a:r>
          </a:p>
          <a:p>
            <a:pPr lvl="1"/>
            <a:r>
              <a:rPr lang="cs-CZ" dirty="0"/>
              <a:t>Nepodstatné porušení smlouvy</a:t>
            </a:r>
          </a:p>
          <a:p>
            <a:pPr lvl="2"/>
            <a:r>
              <a:rPr lang="cs-CZ" dirty="0"/>
              <a:t>Odstranění vady</a:t>
            </a:r>
          </a:p>
          <a:p>
            <a:pPr lvl="2"/>
            <a:r>
              <a:rPr lang="cs-CZ" dirty="0"/>
              <a:t>Přiměřená sleva z kupní ceny</a:t>
            </a:r>
          </a:p>
        </p:txBody>
      </p:sp>
    </p:spTree>
    <p:extLst>
      <p:ext uri="{BB962C8B-B14F-4D97-AF65-F5344CB8AC3E}">
        <p14:creationId xmlns:p14="http://schemas.microsoft.com/office/powerpoint/2010/main" val="5002424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93239"/>
            <a:ext cx="10753200" cy="4924929"/>
          </a:xfrm>
        </p:spPr>
        <p:txBody>
          <a:bodyPr/>
          <a:lstStyle/>
          <a:p>
            <a:r>
              <a:rPr lang="cs-CZ" dirty="0"/>
              <a:t>Koupě nemovité věci</a:t>
            </a:r>
          </a:p>
          <a:p>
            <a:pPr lvl="1"/>
            <a:r>
              <a:rPr lang="cs-CZ" dirty="0"/>
              <a:t>Některá zvláštní pravidla reflektující určitá specifika koupě nemovité věci</a:t>
            </a:r>
          </a:p>
          <a:p>
            <a:r>
              <a:rPr lang="cs-CZ" dirty="0"/>
              <a:t>Vedlejší ujednání při kupní smlouvě</a:t>
            </a:r>
          </a:p>
          <a:p>
            <a:pPr lvl="1"/>
            <a:r>
              <a:rPr lang="cs-CZ" b="1" dirty="0"/>
              <a:t>Výhrada vlastnického práva</a:t>
            </a:r>
            <a:r>
              <a:rPr lang="cs-CZ" dirty="0"/>
              <a:t>: kupující se stává vlastníkem až úplným zaplacením KC</a:t>
            </a:r>
          </a:p>
          <a:p>
            <a:pPr lvl="1"/>
            <a:r>
              <a:rPr lang="cs-CZ" b="1" dirty="0"/>
              <a:t>Předkupní právo</a:t>
            </a:r>
            <a:r>
              <a:rPr lang="cs-CZ" dirty="0"/>
              <a:t>: prodávajícímu umožňuje nabýt VP, rozhodne-li se kupující prodat třetí osobě</a:t>
            </a:r>
          </a:p>
          <a:p>
            <a:pPr lvl="1"/>
            <a:r>
              <a:rPr lang="cs-CZ" b="1" dirty="0"/>
              <a:t>Výhrada zpětné koupě</a:t>
            </a:r>
            <a:r>
              <a:rPr lang="cs-CZ" dirty="0"/>
              <a:t>: zavazuje kupujícího ve smlouvě nebo zákonem stanovené době převést vlastnické právo k věci zpět na prodávajícího, jakmile o to požádá</a:t>
            </a:r>
          </a:p>
          <a:p>
            <a:pPr lvl="1"/>
            <a:r>
              <a:rPr lang="cs-CZ" b="1" dirty="0"/>
              <a:t>Výhrada zpětného prodeje</a:t>
            </a:r>
            <a:r>
              <a:rPr lang="cs-CZ" dirty="0"/>
              <a:t>: opravňuje kupujícího ve smlouvou nebo zákonem stanovené době prodat věc zpět prodávajícímu</a:t>
            </a:r>
          </a:p>
          <a:p>
            <a:pPr lvl="1"/>
            <a:r>
              <a:rPr lang="cs-CZ" b="1" dirty="0"/>
              <a:t>Koupě na zkoušku</a:t>
            </a:r>
            <a:r>
              <a:rPr lang="cs-CZ" dirty="0"/>
              <a:t>: koupě s podmínkou, že kupující ve zkušební době věc schválí</a:t>
            </a:r>
          </a:p>
          <a:p>
            <a:pPr lvl="1"/>
            <a:r>
              <a:rPr lang="cs-CZ" b="1" dirty="0"/>
              <a:t>Výhrada lepšího kupce</a:t>
            </a:r>
            <a:r>
              <a:rPr lang="cs-CZ" dirty="0"/>
              <a:t>: opravňuje prodávajícímu dát přednost lepšímu kupci, přihlásí-li se v určené době</a:t>
            </a:r>
          </a:p>
          <a:p>
            <a:pPr lvl="1"/>
            <a:r>
              <a:rPr lang="cs-CZ" b="1" dirty="0"/>
              <a:t>Cenová doložka</a:t>
            </a:r>
            <a:r>
              <a:rPr lang="cs-CZ" dirty="0"/>
              <a:t>: opravňuje strany kupní smlouvy upravit kupní cenu dodatečně s přihlédnutím k výrobním nákladům</a:t>
            </a:r>
          </a:p>
        </p:txBody>
      </p:sp>
    </p:spTree>
    <p:extLst>
      <p:ext uri="{BB962C8B-B14F-4D97-AF65-F5344CB8AC3E}">
        <p14:creationId xmlns:p14="http://schemas.microsoft.com/office/powerpoint/2010/main" val="28758715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Zvláštní ustanovení o prodeji zboží spotřebiteli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Předpoklady: kupujícím je spotřebitel a prodávajícím podnikatel</a:t>
            </a:r>
          </a:p>
          <a:p>
            <a:r>
              <a:rPr lang="cs-CZ" dirty="0"/>
              <a:t>Reklamační lhůta: zásadně dva roky (u použité věci lze zkrátit na jeden rok)</a:t>
            </a:r>
          </a:p>
          <a:p>
            <a:r>
              <a:rPr lang="cs-CZ" dirty="0"/>
              <a:t>Zákonná vyvratitelná domněnka vadného plnění, pokud se vada projeví v průběhu jednoho roku od převzetí (§ 2161 V)</a:t>
            </a:r>
          </a:p>
          <a:p>
            <a:r>
              <a:rPr lang="cs-CZ" dirty="0"/>
              <a:t>Práva z odpovědnosti za vady stanoví § 2169 a § 2171</a:t>
            </a:r>
          </a:p>
          <a:p>
            <a:pPr lvl="1"/>
            <a:r>
              <a:rPr lang="cs-CZ" dirty="0"/>
              <a:t>Základní nárok: odstranění vady</a:t>
            </a:r>
          </a:p>
          <a:p>
            <a:pPr lvl="1"/>
            <a:r>
              <a:rPr lang="cs-CZ" dirty="0"/>
              <a:t>Doplňující nároky: právo na přiměřenou slevu, právo na odstoupení od smlouvy, odložení splatnosti </a:t>
            </a:r>
          </a:p>
        </p:txBody>
      </p:sp>
    </p:spTree>
    <p:extLst>
      <p:ext uri="{BB962C8B-B14F-4D97-AF65-F5344CB8AC3E}">
        <p14:creationId xmlns:p14="http://schemas.microsoft.com/office/powerpoint/2010/main" val="378743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Přenechání věci k užití jinému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Výprosa</a:t>
            </a:r>
            <a:endParaRPr lang="cs-CZ" dirty="0"/>
          </a:p>
          <a:p>
            <a:r>
              <a:rPr lang="cs-CZ" dirty="0"/>
              <a:t>Výpůjčka</a:t>
            </a:r>
          </a:p>
          <a:p>
            <a:r>
              <a:rPr lang="cs-CZ" dirty="0"/>
              <a:t>Nájem</a:t>
            </a:r>
          </a:p>
          <a:p>
            <a:r>
              <a:rPr lang="cs-CZ" dirty="0"/>
              <a:t>Pacht</a:t>
            </a:r>
          </a:p>
          <a:p>
            <a:r>
              <a:rPr lang="cs-CZ" dirty="0"/>
              <a:t>Licence</a:t>
            </a:r>
          </a:p>
          <a:p>
            <a:r>
              <a:rPr lang="cs-CZ" dirty="0"/>
              <a:t>Zápůjčka</a:t>
            </a:r>
          </a:p>
          <a:p>
            <a:r>
              <a:rPr lang="cs-CZ" dirty="0"/>
              <a:t>Úvěr</a:t>
            </a:r>
          </a:p>
        </p:txBody>
      </p:sp>
    </p:spTree>
    <p:extLst>
      <p:ext uri="{BB962C8B-B14F-4D97-AF65-F5344CB8AC3E}">
        <p14:creationId xmlns:p14="http://schemas.microsoft.com/office/powerpoint/2010/main" val="1196428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Přenechání věci k užití jinému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00803"/>
            <a:ext cx="10753200" cy="4535998"/>
          </a:xfrm>
        </p:spPr>
        <p:txBody>
          <a:bodyPr/>
          <a:lstStyle/>
          <a:p>
            <a:r>
              <a:rPr lang="cs-CZ" dirty="0" err="1"/>
              <a:t>Výprosa</a:t>
            </a:r>
            <a:endParaRPr lang="cs-CZ" dirty="0"/>
          </a:p>
          <a:p>
            <a:pPr lvl="1"/>
            <a:r>
              <a:rPr lang="cs-CZ" dirty="0" err="1"/>
              <a:t>Půjčitel</a:t>
            </a:r>
            <a:r>
              <a:rPr lang="cs-CZ" dirty="0"/>
              <a:t> přenechává </a:t>
            </a:r>
            <a:r>
              <a:rPr lang="cs-CZ" dirty="0" err="1"/>
              <a:t>výprosníkovi</a:t>
            </a:r>
            <a:r>
              <a:rPr lang="cs-CZ" dirty="0"/>
              <a:t> bezplatně věc k užívání bez ujednání doby a účelu</a:t>
            </a:r>
          </a:p>
          <a:p>
            <a:r>
              <a:rPr lang="cs-CZ" dirty="0"/>
              <a:t>Výpůjčka</a:t>
            </a:r>
          </a:p>
          <a:p>
            <a:pPr lvl="1"/>
            <a:r>
              <a:rPr lang="cs-CZ" dirty="0" err="1"/>
              <a:t>Půjčitel</a:t>
            </a:r>
            <a:r>
              <a:rPr lang="cs-CZ" dirty="0"/>
              <a:t> přenechává vypůjčiteli věci do bezúplatného dočasného užívání</a:t>
            </a:r>
          </a:p>
          <a:p>
            <a:pPr lvl="1"/>
            <a:r>
              <a:rPr lang="cs-CZ" dirty="0"/>
              <a:t>Předmětem výpůjčky jsou nezuživatelné věc</a:t>
            </a:r>
          </a:p>
          <a:p>
            <a:r>
              <a:rPr lang="cs-CZ" dirty="0"/>
              <a:t>Nájem</a:t>
            </a:r>
          </a:p>
          <a:p>
            <a:pPr lvl="1"/>
            <a:r>
              <a:rPr lang="cs-CZ" dirty="0"/>
              <a:t>Pronajímatel přenechává nájemci individuálně určenou věc k dočasnému užívání za úplatu</a:t>
            </a:r>
          </a:p>
          <a:p>
            <a:pPr lvl="1"/>
            <a:r>
              <a:rPr lang="cs-CZ" dirty="0"/>
              <a:t>Není-li výše nájemného ujednána, platí nájemce obvyklé nájemné</a:t>
            </a:r>
          </a:p>
          <a:p>
            <a:pPr lvl="1"/>
            <a:r>
              <a:rPr lang="cs-CZ" dirty="0"/>
              <a:t>Nájemní smlouva může být uzavřena na dobu určitou nebo neurčitou (nesjednáno, pak neurčitá)</a:t>
            </a:r>
          </a:p>
          <a:p>
            <a:pPr lvl="1"/>
            <a:r>
              <a:rPr lang="cs-CZ" dirty="0"/>
              <a:t>Nájemce může dát pronajatou věc do podnájmu pouze se souhlasem pronajímatele</a:t>
            </a:r>
          </a:p>
          <a:p>
            <a:pPr lvl="1"/>
            <a:r>
              <a:rPr lang="cs-CZ" dirty="0"/>
              <a:t>Změnou vlastníka pronajaté věci nájem nezaniká, nový nabyvatel vstupuje do postavení pronajímatele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13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Závazkové právo – obecná část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Obecná a zvláštní část občanského práva (subsidiarita obecné)</a:t>
            </a:r>
          </a:p>
          <a:p>
            <a:r>
              <a:rPr lang="cs-CZ" dirty="0"/>
              <a:t>Relativní majetkové vztahy</a:t>
            </a:r>
          </a:p>
          <a:p>
            <a:r>
              <a:rPr lang="cs-CZ" dirty="0"/>
              <a:t>Závazek: souhrn vzájemně souvisejících a funkčně spjatých vzájemných subjektivních práv a povinností</a:t>
            </a:r>
          </a:p>
          <a:p>
            <a:r>
              <a:rPr lang="cs-CZ" dirty="0"/>
              <a:t>Pohledávka a dluh</a:t>
            </a:r>
          </a:p>
          <a:p>
            <a:r>
              <a:rPr lang="cs-CZ" dirty="0"/>
              <a:t>Věřitel a dlužník</a:t>
            </a:r>
          </a:p>
          <a:p>
            <a:r>
              <a:rPr lang="cs-CZ" dirty="0"/>
              <a:t>Hlavní a vedlejší práva a povinnosti</a:t>
            </a:r>
          </a:p>
          <a:p>
            <a:r>
              <a:rPr lang="cs-CZ" dirty="0" err="1"/>
              <a:t>Synallagmatické</a:t>
            </a:r>
            <a:r>
              <a:rPr lang="cs-CZ" dirty="0"/>
              <a:t> a </a:t>
            </a:r>
            <a:r>
              <a:rPr lang="cs-CZ" dirty="0" err="1"/>
              <a:t>asynallagmatické</a:t>
            </a:r>
            <a:r>
              <a:rPr lang="cs-CZ" dirty="0"/>
              <a:t> závazky</a:t>
            </a:r>
          </a:p>
        </p:txBody>
      </p:sp>
    </p:spTree>
    <p:extLst>
      <p:ext uri="{BB962C8B-B14F-4D97-AF65-F5344CB8AC3E}">
        <p14:creationId xmlns:p14="http://schemas.microsoft.com/office/powerpoint/2010/main" val="1309470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 bytu a domu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 ustanovení slouží k ochraně práv nájemce, který prostřednictvím nájmu uspokojuje svou základní lidskou potřebu: potřebu bydlení</a:t>
            </a:r>
          </a:p>
          <a:p>
            <a:r>
              <a:rPr lang="cs-CZ" dirty="0"/>
              <a:t>Ochrana spočívá zejména v úpravě zániku nájmu nebo nemožnosti zkrátit práva nájemce plynoucí ze zákona</a:t>
            </a:r>
          </a:p>
          <a:p>
            <a:r>
              <a:rPr lang="cs-CZ" dirty="0"/>
              <a:t>Vyžaduje se písemná forma; její nedostatek může namítnout pouze nájemce</a:t>
            </a:r>
          </a:p>
          <a:p>
            <a:r>
              <a:rPr lang="cs-CZ" dirty="0"/>
              <a:t>Nájemce má právo chovat v bytě zvíře, nepůsobí-li to pronajímateli nebo ostatním obyvatelům nepřiměřené obtíže</a:t>
            </a:r>
          </a:p>
        </p:txBody>
      </p:sp>
    </p:spTree>
    <p:extLst>
      <p:ext uri="{BB962C8B-B14F-4D97-AF65-F5344CB8AC3E}">
        <p14:creationId xmlns:p14="http://schemas.microsoft.com/office/powerpoint/2010/main" val="20206801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Nájem bytu a domu – zvláštní pravidla pro zánik nájmu výpovědí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51424"/>
            <a:ext cx="10753200" cy="4787998"/>
          </a:xfrm>
        </p:spPr>
        <p:txBody>
          <a:bodyPr/>
          <a:lstStyle/>
          <a:p>
            <a:r>
              <a:rPr lang="cs-CZ" dirty="0"/>
              <a:t>Nájemce:</a:t>
            </a:r>
          </a:p>
          <a:p>
            <a:pPr lvl="1"/>
            <a:r>
              <a:rPr lang="cs-CZ" dirty="0"/>
              <a:t>Nájem na dobu neurčitou – může vypovědět i bez uvedení důvodu (VD tři měsíce)</a:t>
            </a:r>
          </a:p>
          <a:p>
            <a:pPr lvl="1"/>
            <a:r>
              <a:rPr lang="cs-CZ" dirty="0"/>
              <a:t>Nájem na dobu určitou – pouze, pokud se změnily okolnosti, z nichž strany vycházely při vzniku závazku (VD tři měsíce)</a:t>
            </a:r>
          </a:p>
          <a:p>
            <a:r>
              <a:rPr lang="cs-CZ" dirty="0"/>
              <a:t>Pronajímatel:</a:t>
            </a:r>
          </a:p>
          <a:p>
            <a:pPr lvl="1"/>
            <a:r>
              <a:rPr lang="cs-CZ" dirty="0"/>
              <a:t>Nájem na dobu určitou i neurčitou může vypovědět pouze ze zákonem stanovených důvodů</a:t>
            </a:r>
          </a:p>
          <a:p>
            <a:pPr lvl="1"/>
            <a:r>
              <a:rPr lang="cs-CZ" dirty="0"/>
              <a:t>Někdy činí výpovědní doba tři měsíce (§ 2288), někdy lze bez výpovědní doby (§ 2291)</a:t>
            </a:r>
          </a:p>
          <a:p>
            <a:pPr lvl="1"/>
            <a:r>
              <a:rPr lang="cs-CZ" dirty="0"/>
              <a:t>Např.: hrubé nebo zvlášť závažné porušení povinností, potřeba bytu pro pronajímatele, jeho manžela nebo příbuzné</a:t>
            </a:r>
          </a:p>
          <a:p>
            <a:r>
              <a:rPr lang="cs-CZ" dirty="0"/>
              <a:t>Výpověď musí být písemná. Pronajímatel musí navíc poučit nájemce o jeho právu navrhnout přezkoumání výpovědi soudem do dvou měsíců ode dne, kdy mu výpověď došla (§ 2290).</a:t>
            </a:r>
          </a:p>
        </p:txBody>
      </p:sp>
    </p:spTree>
    <p:extLst>
      <p:ext uri="{BB962C8B-B14F-4D97-AF65-F5344CB8AC3E}">
        <p14:creationId xmlns:p14="http://schemas.microsoft.com/office/powerpoint/2010/main" val="28860572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Zájezd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07088"/>
            <a:ext cx="10753200" cy="4743824"/>
          </a:xfrm>
        </p:spPr>
        <p:txBody>
          <a:bodyPr/>
          <a:lstStyle/>
          <a:p>
            <a:r>
              <a:rPr lang="cs-CZ" dirty="0"/>
              <a:t>Pořadatel se zavazuje obstarat pro zákazníka zájezd a zákazník se zavazuje zaplatit celkovou cenu (§ 2521)</a:t>
            </a:r>
          </a:p>
          <a:p>
            <a:r>
              <a:rPr lang="cs-CZ" dirty="0"/>
              <a:t>Aby se jednalo o zájezd, musí zájezd obsahovat alespoň dvě z těchto plnění: </a:t>
            </a:r>
          </a:p>
          <a:p>
            <a:pPr lvl="1"/>
            <a:r>
              <a:rPr lang="cs-CZ" dirty="0"/>
              <a:t>Ubytování</a:t>
            </a:r>
          </a:p>
          <a:p>
            <a:pPr lvl="1"/>
            <a:r>
              <a:rPr lang="cs-CZ" dirty="0"/>
              <a:t>Dopravu</a:t>
            </a:r>
          </a:p>
          <a:p>
            <a:pPr lvl="1"/>
            <a:r>
              <a:rPr lang="cs-CZ" dirty="0"/>
              <a:t>Jinou službu cestovního ruchu (zejména prodej vstupenek na kulturní nebo sportovní události, pořádání výletů, prohlídek s průvodcem, prodej skipasů nebo nájem sportovního vybavení)</a:t>
            </a:r>
          </a:p>
          <a:p>
            <a:r>
              <a:rPr lang="cs-CZ" dirty="0"/>
              <a:t>Zákazník může od smlouvy vždy odstoupit (X odstupné)</a:t>
            </a:r>
          </a:p>
          <a:p>
            <a:r>
              <a:rPr lang="cs-CZ" dirty="0"/>
              <a:t>Vady zájezdu (§ 2537 a násl.)</a:t>
            </a:r>
          </a:p>
          <a:p>
            <a:r>
              <a:rPr lang="cs-CZ" dirty="0"/>
              <a:t>Náhrada nemajetkové újmy při ztrátě radosti z dovolené</a:t>
            </a:r>
          </a:p>
        </p:txBody>
      </p:sp>
    </p:spTree>
    <p:extLst>
      <p:ext uri="{BB962C8B-B14F-4D97-AF65-F5344CB8AC3E}">
        <p14:creationId xmlns:p14="http://schemas.microsoft.com/office/powerpoint/2010/main" val="26237863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BVV13Zk Základy práva pro neprávníky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76120"/>
            <a:ext cx="10753200" cy="4535998"/>
          </a:xfrm>
        </p:spPr>
        <p:txBody>
          <a:bodyPr/>
          <a:lstStyle/>
          <a:p>
            <a:r>
              <a:rPr lang="cs-CZ" dirty="0"/>
              <a:t>Zhotovitel se zavazuje provést na svůj náklad a nebezpečí pro objednatele dílo a objednatel se zavazuje dílo převzít a zaplatit cenu (§ 2586 I)</a:t>
            </a:r>
          </a:p>
          <a:p>
            <a:r>
              <a:rPr lang="cs-CZ" dirty="0"/>
              <a:t>Dílem se rozumí zhotovení určité věci (nejde-li o kupní smlouvu), jakož i údržba, oprava nebo úprava věci, případně činnost s jiným výsledkem</a:t>
            </a:r>
          </a:p>
          <a:p>
            <a:r>
              <a:rPr lang="cs-CZ" dirty="0"/>
              <a:t>Způsoby ujednání ceny:</a:t>
            </a:r>
          </a:p>
          <a:p>
            <a:pPr lvl="1"/>
            <a:r>
              <a:rPr lang="cs-CZ" dirty="0"/>
              <a:t>Pevná částka</a:t>
            </a:r>
          </a:p>
          <a:p>
            <a:pPr lvl="1"/>
            <a:r>
              <a:rPr lang="cs-CZ" dirty="0"/>
              <a:t>Úplný rozpočet nebo rozpočet s výhradou neúplnosti nebo nezávaznosti</a:t>
            </a:r>
          </a:p>
          <a:p>
            <a:pPr lvl="1"/>
            <a:r>
              <a:rPr lang="cs-CZ" dirty="0"/>
              <a:t>Odhadem</a:t>
            </a:r>
          </a:p>
          <a:p>
            <a:pPr lvl="1"/>
            <a:r>
              <a:rPr lang="cs-CZ" dirty="0"/>
              <a:t>Bez určení ceny díla – pak platí cena obvyklá</a:t>
            </a:r>
          </a:p>
        </p:txBody>
      </p:sp>
    </p:spTree>
    <p:extLst>
      <p:ext uri="{BB962C8B-B14F-4D97-AF65-F5344CB8AC3E}">
        <p14:creationId xmlns:p14="http://schemas.microsoft.com/office/powerpoint/2010/main" val="38491412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 z deliktů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26487"/>
            <a:ext cx="10843004" cy="4924929"/>
          </a:xfrm>
        </p:spPr>
        <p:txBody>
          <a:bodyPr/>
          <a:lstStyle/>
          <a:p>
            <a:r>
              <a:rPr lang="cs-CZ" dirty="0"/>
              <a:t>Zásada: komu vznikla újma, je povinen ji nést sám</a:t>
            </a:r>
          </a:p>
          <a:p>
            <a:r>
              <a:rPr lang="cs-CZ" dirty="0"/>
              <a:t>Deliktní právo stanoví, při naplnění jakých předpokladů může být někdo povinen nahradit újmu</a:t>
            </a:r>
          </a:p>
          <a:p>
            <a:r>
              <a:rPr lang="cs-CZ" dirty="0"/>
              <a:t>Funkce: reparační, prevenční, sankční?</a:t>
            </a:r>
          </a:p>
          <a:p>
            <a:r>
              <a:rPr lang="cs-CZ" dirty="0"/>
              <a:t>Majetková škoda (skutečná škoda a ušlý zisk) a nemajetková újma</a:t>
            </a:r>
          </a:p>
          <a:p>
            <a:r>
              <a:rPr lang="cs-CZ" dirty="0"/>
              <a:t>Příčinná souvislost</a:t>
            </a:r>
          </a:p>
          <a:p>
            <a:r>
              <a:rPr lang="cs-CZ" dirty="0"/>
              <a:t>Zavinění: psychický vztah škůdce k vlastnímu jednání</a:t>
            </a:r>
          </a:p>
          <a:p>
            <a:pPr lvl="1"/>
            <a:r>
              <a:rPr lang="cs-CZ" dirty="0"/>
              <a:t>Subjektivní a objektivní odpovědnost</a:t>
            </a:r>
          </a:p>
          <a:p>
            <a:r>
              <a:rPr lang="cs-CZ" dirty="0"/>
              <a:t>Deliktní způsobilost: způsobilost nést následky svého protiprávního jednání, koresponduje se svéprávností (§ 2920)</a:t>
            </a:r>
          </a:p>
        </p:txBody>
      </p:sp>
    </p:spTree>
    <p:extLst>
      <p:ext uri="{BB962C8B-B14F-4D97-AF65-F5344CB8AC3E}">
        <p14:creationId xmlns:p14="http://schemas.microsoft.com/office/powerpoint/2010/main" val="2263486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Újma způsobená porušením zákonné povinnosti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51673"/>
            <a:ext cx="10753200" cy="5149374"/>
          </a:xfrm>
        </p:spPr>
        <p:txBody>
          <a:bodyPr/>
          <a:lstStyle/>
          <a:p>
            <a:r>
              <a:rPr lang="cs-CZ" dirty="0"/>
              <a:t>Porušení absolutního práva (§ 2910 1):</a:t>
            </a:r>
          </a:p>
          <a:p>
            <a:pPr lvl="1"/>
            <a:r>
              <a:rPr lang="cs-CZ" dirty="0"/>
              <a:t>Jednání škůdce nebo jemu přičitatelné jednání třetí osoby</a:t>
            </a:r>
          </a:p>
          <a:p>
            <a:pPr lvl="1"/>
            <a:r>
              <a:rPr lang="cs-CZ" dirty="0"/>
              <a:t>Zásah do absolutního práva poškozeného</a:t>
            </a:r>
          </a:p>
          <a:p>
            <a:pPr lvl="1"/>
            <a:r>
              <a:rPr lang="cs-CZ" dirty="0"/>
              <a:t>Příčinná souvislost mezi prvním a druhým předpokladem a objektivní přičitatelnost</a:t>
            </a:r>
          </a:p>
          <a:p>
            <a:pPr lvl="1"/>
            <a:r>
              <a:rPr lang="cs-CZ" dirty="0"/>
              <a:t>Protiprávnost?</a:t>
            </a:r>
          </a:p>
          <a:p>
            <a:pPr lvl="1"/>
            <a:r>
              <a:rPr lang="cs-CZ" dirty="0"/>
              <a:t>Zavinění</a:t>
            </a:r>
          </a:p>
          <a:p>
            <a:pPr lvl="1"/>
            <a:r>
              <a:rPr lang="cs-CZ" dirty="0"/>
              <a:t>Škoda</a:t>
            </a:r>
          </a:p>
          <a:p>
            <a:pPr lvl="1"/>
            <a:r>
              <a:rPr lang="cs-CZ" dirty="0"/>
              <a:t>Příčinná souvislost mezi druhým předpokladem a škodou a objektivní přičitatelnost</a:t>
            </a:r>
          </a:p>
          <a:p>
            <a:r>
              <a:rPr lang="cs-CZ" dirty="0"/>
              <a:t>Porušení ochranné normy (§ 2910 2)</a:t>
            </a:r>
          </a:p>
          <a:p>
            <a:pPr lvl="1"/>
            <a:r>
              <a:rPr lang="cs-CZ" dirty="0"/>
              <a:t>Existence ochranné normy</a:t>
            </a:r>
          </a:p>
          <a:p>
            <a:pPr lvl="1"/>
            <a:r>
              <a:rPr lang="cs-CZ" dirty="0"/>
              <a:t>Jednání, které ochrannou normu porušuje</a:t>
            </a:r>
          </a:p>
          <a:p>
            <a:pPr lvl="1"/>
            <a:r>
              <a:rPr lang="cs-CZ" dirty="0"/>
              <a:t>Vznik škody</a:t>
            </a:r>
          </a:p>
          <a:p>
            <a:pPr lvl="1"/>
            <a:r>
              <a:rPr lang="cs-CZ" dirty="0"/>
              <a:t>Příčinná souvislost mezi druhým a třetím předpokladem</a:t>
            </a:r>
          </a:p>
          <a:p>
            <a:pPr lvl="1"/>
            <a:r>
              <a:rPr lang="cs-CZ" dirty="0"/>
              <a:t>Porušení právního pravidla se dotýká právě těch zájmů, jejichž ochranu porušená norma zamýšlí</a:t>
            </a:r>
          </a:p>
          <a:p>
            <a:pPr lvl="1"/>
            <a:r>
              <a:rPr lang="cs-CZ" dirty="0"/>
              <a:t>Zavinění ve vztahu k porušení ochranné normy</a:t>
            </a:r>
          </a:p>
        </p:txBody>
      </p:sp>
    </p:spTree>
    <p:extLst>
      <p:ext uri="{BB962C8B-B14F-4D97-AF65-F5344CB8AC3E}">
        <p14:creationId xmlns:p14="http://schemas.microsoft.com/office/powerpoint/2010/main" val="5257513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Újma způsobená porušením smluvní povinnosti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76368"/>
            <a:ext cx="10753200" cy="4951631"/>
          </a:xfrm>
        </p:spPr>
        <p:txBody>
          <a:bodyPr/>
          <a:lstStyle/>
          <a:p>
            <a:r>
              <a:rPr lang="cs-CZ" dirty="0"/>
              <a:t>Předpoklady (§ 2913 I):</a:t>
            </a:r>
          </a:p>
          <a:p>
            <a:pPr lvl="1"/>
            <a:r>
              <a:rPr lang="cs-CZ" dirty="0"/>
              <a:t>Existence smluvní, případně </a:t>
            </a:r>
            <a:r>
              <a:rPr lang="cs-CZ" dirty="0" err="1"/>
              <a:t>kvazismluvní</a:t>
            </a:r>
            <a:r>
              <a:rPr lang="cs-CZ" dirty="0"/>
              <a:t> povinnosti (předsmluvní odpovědnost)</a:t>
            </a:r>
          </a:p>
          <a:p>
            <a:pPr lvl="1"/>
            <a:r>
              <a:rPr lang="cs-CZ" dirty="0"/>
              <a:t>Jednání přičitatelné dlužníkovi porušující tuto povinnost</a:t>
            </a:r>
          </a:p>
          <a:p>
            <a:pPr lvl="1"/>
            <a:r>
              <a:rPr lang="cs-CZ" dirty="0"/>
              <a:t>Aktivní legitimace (věřitel nebo třetí osoba, jejímuž zájmu mělo splnění ujednané povinnosti zjevně sloužit)</a:t>
            </a:r>
          </a:p>
          <a:p>
            <a:pPr lvl="1"/>
            <a:r>
              <a:rPr lang="cs-CZ" dirty="0"/>
              <a:t>Neexistence liberačního důvodu</a:t>
            </a:r>
          </a:p>
          <a:p>
            <a:pPr lvl="1"/>
            <a:r>
              <a:rPr lang="cs-CZ" dirty="0"/>
              <a:t>Škoda</a:t>
            </a:r>
          </a:p>
          <a:p>
            <a:pPr lvl="1"/>
            <a:r>
              <a:rPr lang="cs-CZ" dirty="0"/>
              <a:t>Příčinná souvislost mezi jednáním a vzniklou škodou</a:t>
            </a:r>
          </a:p>
          <a:p>
            <a:pPr lvl="1"/>
            <a:r>
              <a:rPr lang="cs-CZ" dirty="0"/>
              <a:t>Objektivní přičitatelnost (zejména kritérium ochranného účelu normy a předvídatelnost)</a:t>
            </a:r>
          </a:p>
          <a:p>
            <a:r>
              <a:rPr lang="cs-CZ" dirty="0"/>
              <a:t>Liberační důvod (§ 2913 II):</a:t>
            </a:r>
          </a:p>
          <a:p>
            <a:pPr lvl="1"/>
            <a:r>
              <a:rPr lang="cs-CZ" dirty="0"/>
              <a:t>…dočasně nebo trvale zabránila mimořádná nepředvídatelná a nepřekonatelná překážka vzniklá nezávisle na jeho vůli. Překážka vzniklá ze škůdcových osobních poměrů nebo vzniklá až v době, kdy byl škůdce s plněním smluvené povinnosti v prodlení, ani překážka, kterou byl škůdce podle smlouvy povinen překonat, ho však povinnosti k náhradě nezprostí.</a:t>
            </a:r>
          </a:p>
        </p:txBody>
      </p:sp>
    </p:spTree>
    <p:extLst>
      <p:ext uri="{BB962C8B-B14F-4D97-AF65-F5344CB8AC3E}">
        <p14:creationId xmlns:p14="http://schemas.microsoft.com/office/powerpoint/2010/main" val="24950092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BVV13Zk Základy práva pro neprávníky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Újma způsobená úmyslným porušením dobrých mravů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Předpoklady:</a:t>
            </a:r>
          </a:p>
          <a:p>
            <a:pPr lvl="1"/>
            <a:r>
              <a:rPr lang="cs-CZ" dirty="0"/>
              <a:t>Jednání v rozporu s dobrými mravy</a:t>
            </a:r>
          </a:p>
          <a:p>
            <a:pPr lvl="1"/>
            <a:r>
              <a:rPr lang="cs-CZ" dirty="0"/>
              <a:t>Nahraditelná újma</a:t>
            </a:r>
          </a:p>
          <a:p>
            <a:pPr lvl="1"/>
            <a:r>
              <a:rPr lang="cs-CZ" dirty="0"/>
              <a:t>Příčinná souvislost (včetně objektivní přičitatelnosti) mezi 1 a 2</a:t>
            </a:r>
          </a:p>
          <a:p>
            <a:pPr lvl="1"/>
            <a:r>
              <a:rPr lang="cs-CZ" dirty="0"/>
              <a:t>Úmysl</a:t>
            </a:r>
          </a:p>
          <a:p>
            <a:r>
              <a:rPr lang="cs-CZ" dirty="0"/>
              <a:t>Příklad: někdo mě požádá o radu, jak se dostane na nádraží, že mu jede vlak. Úmyslně ho pošlu opačným směrem, on si musí zakoupit novou jízdenku.</a:t>
            </a:r>
          </a:p>
        </p:txBody>
      </p:sp>
    </p:spTree>
    <p:extLst>
      <p:ext uri="{BB962C8B-B14F-4D97-AF65-F5344CB8AC3E}">
        <p14:creationId xmlns:p14="http://schemas.microsoft.com/office/powerpoint/2010/main" val="16749080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skutkové podstaty náhrady újmy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Škoda z provozní činnosti (§ 2924)</a:t>
            </a:r>
          </a:p>
          <a:p>
            <a:r>
              <a:rPr lang="cs-CZ" dirty="0"/>
              <a:t>Škoda způsobená provozem zvlášť nebezpečným (§ 2925)</a:t>
            </a:r>
          </a:p>
          <a:p>
            <a:r>
              <a:rPr lang="pl-PL" dirty="0"/>
              <a:t>Škoda z provozu dopravních prostředků (§ 2927)</a:t>
            </a:r>
          </a:p>
          <a:p>
            <a:r>
              <a:rPr lang="cs-CZ" dirty="0"/>
              <a:t>Škoda způsobená zvířetem (§ 2933 a násl.)</a:t>
            </a:r>
          </a:p>
          <a:p>
            <a:r>
              <a:rPr lang="cs-CZ" dirty="0"/>
              <a:t>Škoda na odložených věcech (§ 2945)</a:t>
            </a:r>
          </a:p>
          <a:p>
            <a:r>
              <a:rPr lang="cs-CZ" dirty="0"/>
              <a:t>Škoda vnesených věcech (§ 2946 a násl.)</a:t>
            </a:r>
          </a:p>
          <a:p>
            <a:r>
              <a:rPr lang="pt-BR" dirty="0"/>
              <a:t>Škoda způsobená informací nebo radou</a:t>
            </a:r>
            <a:r>
              <a:rPr lang="cs-CZ" dirty="0"/>
              <a:t> (§ 2950)</a:t>
            </a:r>
          </a:p>
          <a:p>
            <a:endParaRPr lang="cs-CZ" dirty="0"/>
          </a:p>
          <a:p>
            <a:r>
              <a:rPr lang="cs-CZ" dirty="0"/>
              <a:t>Škoda způsobená státem při výkonu veřejné moci (82/1998 Sb.)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4301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15D37E-AB31-553D-28AD-293E9E05D8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0E7AFA-C42B-3C2A-541C-7C8723F7EF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3D5033-1A06-5338-F026-C96E59550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/>
              <a:t>Škoda z provozu dopravních prostředků (§ 2927)</a:t>
            </a:r>
            <a:endParaRPr lang="cs-CZ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68F303-1448-06B3-7482-D0B5BC964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	Kdo provozuje dopravu, nahradí </a:t>
            </a:r>
            <a:r>
              <a:rPr lang="cs-CZ" b="1" dirty="0"/>
              <a:t>škodu vyvolanou zvláštní povahou tohoto provozu</a:t>
            </a:r>
            <a:r>
              <a:rPr lang="cs-CZ" dirty="0"/>
              <a:t>. Stejnou povinnost má i jiný provozovatel vozidla, plavidla nebo letadla, </a:t>
            </a:r>
            <a:r>
              <a:rPr lang="cs-CZ" b="1" dirty="0"/>
              <a:t>ledaže je takový dopravní prostředek poháněn lidskou silou</a:t>
            </a:r>
            <a:r>
              <a:rPr lang="cs-CZ" dirty="0"/>
              <a:t>.</a:t>
            </a:r>
          </a:p>
          <a:p>
            <a:r>
              <a:rPr lang="cs-CZ" dirty="0"/>
              <a:t>(2)	Povinnosti nahradit škodu </a:t>
            </a:r>
            <a:r>
              <a:rPr lang="cs-CZ" b="1" dirty="0"/>
              <a:t>se nemůže provozovatel zprostit</a:t>
            </a:r>
            <a:r>
              <a:rPr lang="cs-CZ" dirty="0"/>
              <a:t>, byla-li škoda způsobena okolnostmi, které mají původ v provozu. </a:t>
            </a:r>
            <a:r>
              <a:rPr lang="cs-CZ" b="1" dirty="0"/>
              <a:t>Jinak se zprostí</a:t>
            </a:r>
            <a:r>
              <a:rPr lang="cs-CZ" dirty="0"/>
              <a:t>, prokáže-li, že škodě nemohl zabránit ani při vynaložení veškerého úsilí, které lze požadovat.</a:t>
            </a:r>
          </a:p>
        </p:txBody>
      </p:sp>
    </p:spTree>
    <p:extLst>
      <p:ext uri="{BB962C8B-B14F-4D97-AF65-F5344CB8AC3E}">
        <p14:creationId xmlns:p14="http://schemas.microsoft.com/office/powerpoint/2010/main" val="3678845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právního jednání</a:t>
            </a:r>
          </a:p>
          <a:p>
            <a:pPr lvl="1"/>
            <a:r>
              <a:rPr lang="cs-CZ" dirty="0"/>
              <a:t>Smlouva</a:t>
            </a:r>
          </a:p>
          <a:p>
            <a:pPr lvl="1"/>
            <a:r>
              <a:rPr lang="cs-CZ" dirty="0"/>
              <a:t>Jednostranné právní jednání (veřejný příslib)</a:t>
            </a:r>
          </a:p>
          <a:p>
            <a:r>
              <a:rPr lang="cs-CZ" dirty="0"/>
              <a:t>Z porušení právní povinnosti</a:t>
            </a:r>
          </a:p>
          <a:p>
            <a:pPr lvl="1"/>
            <a:r>
              <a:rPr lang="cs-CZ" dirty="0"/>
              <a:t>Závazek k náhradě újmy</a:t>
            </a:r>
          </a:p>
          <a:p>
            <a:r>
              <a:rPr lang="cs-CZ" dirty="0"/>
              <a:t>Z jiných skutečností stanovených zákonem</a:t>
            </a:r>
          </a:p>
          <a:p>
            <a:pPr lvl="1"/>
            <a:r>
              <a:rPr lang="cs-CZ" dirty="0"/>
              <a:t>Bezdůvodné obohacení</a:t>
            </a:r>
          </a:p>
          <a:p>
            <a:pPr lvl="1"/>
            <a:r>
              <a:rPr lang="cs-CZ" dirty="0"/>
              <a:t>Jednatelství bez příkazu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5176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DF3ACA-BA24-C61F-3E09-51BB50363E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DAC3D8-30BC-F565-A746-608AAA452C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128182-988C-6337-BE0C-3DF46AEF2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zvířetem (§ 2933 a násl.)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DB5F8F-8215-7B56-EE3F-84BBD5363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Způsobí-li škodu zvíře, nahradí ji jeho </a:t>
            </a:r>
            <a:r>
              <a:rPr lang="cs-CZ" b="1" dirty="0"/>
              <a:t>vlastník</a:t>
            </a:r>
            <a:r>
              <a:rPr lang="cs-CZ" dirty="0"/>
              <a:t>, ať již bylo pod jeho dohledem nebo pod dohledem osoby, které vlastník zvíře svěřil, anebo se zatoulalo nebo uprchlo. </a:t>
            </a:r>
            <a:r>
              <a:rPr lang="cs-CZ" b="1" dirty="0"/>
              <a:t>Osoba, které zvíře bylo svěřeno nebo která zvíře chová nebo jinak používá</a:t>
            </a:r>
            <a:r>
              <a:rPr lang="cs-CZ" dirty="0"/>
              <a:t>, nahradí škodu způsobenou zvířetem společně a </a:t>
            </a:r>
            <a:r>
              <a:rPr lang="cs-CZ" b="1" dirty="0"/>
              <a:t>nerozdílně s vlastníkem</a:t>
            </a:r>
            <a:r>
              <a:rPr lang="cs-CZ" dirty="0"/>
              <a:t>.</a:t>
            </a:r>
          </a:p>
          <a:p>
            <a:r>
              <a:rPr lang="cs-CZ" dirty="0"/>
              <a:t>§ 2934: privilegovaná hospodářská domácí zvířata</a:t>
            </a:r>
          </a:p>
          <a:p>
            <a:pPr lvl="1"/>
            <a:r>
              <a:rPr lang="cs-CZ" dirty="0"/>
              <a:t>Na rozdíl od odpovědnosti vlastníka subjektivní odpovědnost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4735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5A5432-1A48-D5F8-DCB9-0C60ECC723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118BEE-DE80-5700-906E-BFB78D1B35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83EA2E-408F-2325-D69E-3A83F52EE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na odložených věcech (§ 2945)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46D6C1-78CD-2B2D-B9D6-3F3ED7A7F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Je-li s provozováním nějaké činnosti </a:t>
            </a:r>
            <a:r>
              <a:rPr lang="cs-CZ" b="1" dirty="0"/>
              <a:t>zpravidla spojeno odkládání věcí</a:t>
            </a:r>
            <a:r>
              <a:rPr lang="cs-CZ" dirty="0"/>
              <a:t> a byla-li věc odložena </a:t>
            </a:r>
            <a:r>
              <a:rPr lang="cs-CZ" b="1" dirty="0"/>
              <a:t>na místě k tomu určeném nebo na místě, kam se takové věci obvykle ukládají</a:t>
            </a:r>
            <a:r>
              <a:rPr lang="cs-CZ" dirty="0"/>
              <a:t>, nahradí provozovatel poškození, ztrátu nebo zničení věci tomu, kdo ji odložil, popřípadě vlastníku věci. Stejně nahradí škodu provozovatel hlídaných garáží nebo zařízení podobného druhu, jedná-li se o dopravní prostředky v nich umístěné a o jejich příslušenství.</a:t>
            </a:r>
          </a:p>
        </p:txBody>
      </p:sp>
    </p:spTree>
    <p:extLst>
      <p:ext uri="{BB962C8B-B14F-4D97-AF65-F5344CB8AC3E}">
        <p14:creationId xmlns:p14="http://schemas.microsoft.com/office/powerpoint/2010/main" val="7383621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a rozsah náhrady újmy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68296"/>
            <a:ext cx="10753200" cy="5059703"/>
          </a:xfrm>
        </p:spPr>
        <p:txBody>
          <a:bodyPr/>
          <a:lstStyle/>
          <a:p>
            <a:r>
              <a:rPr lang="cs-CZ" dirty="0"/>
              <a:t>Způsob náhrady:</a:t>
            </a:r>
          </a:p>
          <a:p>
            <a:pPr lvl="1"/>
            <a:r>
              <a:rPr lang="cs-CZ" dirty="0"/>
              <a:t>Majetková škoda se hradí uvedením do předešlého stavu nebo v penězích (§ 2951 I)</a:t>
            </a:r>
          </a:p>
          <a:p>
            <a:pPr lvl="1"/>
            <a:r>
              <a:rPr lang="cs-CZ" dirty="0"/>
              <a:t>Nemajetková újma se odčiňuje přiměřeným zadostiučiněním (§ 2951 II)</a:t>
            </a:r>
          </a:p>
          <a:p>
            <a:r>
              <a:rPr lang="cs-CZ" dirty="0"/>
              <a:t>Rozsah náhrady:</a:t>
            </a:r>
          </a:p>
          <a:p>
            <a:pPr lvl="1"/>
            <a:r>
              <a:rPr lang="cs-CZ" dirty="0"/>
              <a:t>Princip plné náhrady</a:t>
            </a:r>
          </a:p>
          <a:p>
            <a:pPr lvl="1"/>
            <a:r>
              <a:rPr lang="cs-CZ" dirty="0"/>
              <a:t>Moderační právo soudu (§ 2953)</a:t>
            </a:r>
          </a:p>
          <a:p>
            <a:r>
              <a:rPr lang="cs-CZ" dirty="0"/>
              <a:t>Náhrada újmy v případě újmy na zdraví a životě</a:t>
            </a:r>
          </a:p>
          <a:p>
            <a:pPr lvl="1"/>
            <a:r>
              <a:rPr lang="cs-CZ" dirty="0"/>
              <a:t>Újma:</a:t>
            </a:r>
          </a:p>
          <a:p>
            <a:pPr lvl="2"/>
            <a:r>
              <a:rPr lang="cs-CZ" dirty="0"/>
              <a:t>Bolestné, ztížení společenského uplatnění a další nemajetková újma</a:t>
            </a:r>
          </a:p>
          <a:p>
            <a:pPr lvl="2"/>
            <a:r>
              <a:rPr lang="cs-CZ" dirty="0"/>
              <a:t>Právo na náhradu újmy tzv. sekundárních obětí (§ 2959)</a:t>
            </a:r>
          </a:p>
          <a:p>
            <a:pPr lvl="1"/>
            <a:r>
              <a:rPr lang="cs-CZ" dirty="0"/>
              <a:t>Škoda: </a:t>
            </a:r>
          </a:p>
          <a:p>
            <a:pPr lvl="2"/>
            <a:r>
              <a:rPr lang="cs-CZ" dirty="0"/>
              <a:t>Náklady spojené s péčí o zdraví, náklady pohřbu a peněžité dávky</a:t>
            </a:r>
          </a:p>
          <a:p>
            <a:r>
              <a:rPr lang="cs-CZ" dirty="0"/>
              <a:t>Náhrada při poranění zvířete (§ 2970)</a:t>
            </a:r>
          </a:p>
          <a:p>
            <a:pPr lvl="1"/>
            <a:r>
              <a:rPr lang="cs-CZ" dirty="0"/>
              <a:t>Při poranění zvířete nahradí škůdce účelně vynaložené náklady spojené s péčí o zdraví zraněného zvířete; jejich výše není limitována cenou zvířete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122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 z jiných právních důvodů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92496"/>
            <a:ext cx="10753200" cy="4392914"/>
          </a:xfrm>
        </p:spPr>
        <p:txBody>
          <a:bodyPr/>
          <a:lstStyle/>
          <a:p>
            <a:r>
              <a:rPr lang="cs-CZ" dirty="0"/>
              <a:t>Bezdůvodné obohacení</a:t>
            </a:r>
          </a:p>
          <a:p>
            <a:pPr lvl="1"/>
            <a:r>
              <a:rPr lang="cs-CZ" dirty="0"/>
              <a:t>Základní myšlenka: navrácení nespravedlivých majetkových přesunů</a:t>
            </a:r>
          </a:p>
          <a:p>
            <a:pPr lvl="1"/>
            <a:r>
              <a:rPr lang="cs-CZ" dirty="0"/>
              <a:t>Obecná klauzule (§ 2991): kdo se na úkor jiného bez spravedlivého důvodu obohatí, musí ochuzenému vydat, oč se obohatil</a:t>
            </a:r>
          </a:p>
          <a:p>
            <a:pPr lvl="1"/>
            <a:r>
              <a:rPr lang="cs-CZ" dirty="0"/>
              <a:t>Následuje demonstrativní výčet jednotlivých skutkových podstat BO:</a:t>
            </a:r>
          </a:p>
          <a:p>
            <a:pPr lvl="2"/>
            <a:r>
              <a:rPr lang="cs-CZ" dirty="0"/>
              <a:t>Plnění bez právního důvodu (např. plnění na základě absolutně neplatné smlouvy)</a:t>
            </a:r>
          </a:p>
          <a:p>
            <a:pPr lvl="2"/>
            <a:r>
              <a:rPr lang="cs-CZ" dirty="0"/>
              <a:t>Plnění z právního důvodu, který odpadl (např. plnění na základě zrušeného soudního rozhodnutí)</a:t>
            </a:r>
          </a:p>
          <a:p>
            <a:pPr lvl="2"/>
            <a:r>
              <a:rPr lang="cs-CZ" dirty="0"/>
              <a:t>Protiprávní užití cizí hodnoty (např. sklizeň zeleniny na protiprávně užívaném pozemku)</a:t>
            </a:r>
          </a:p>
          <a:p>
            <a:pPr lvl="2"/>
            <a:r>
              <a:rPr lang="cs-CZ" dirty="0"/>
              <a:t>Plnění za jiného, co měl tento po právu plnit sám (např. zaplacení dluhu za dlužníka)</a:t>
            </a:r>
          </a:p>
          <a:p>
            <a:r>
              <a:rPr lang="cs-CZ" dirty="0"/>
              <a:t>Jednatelství bez příkazu</a:t>
            </a:r>
          </a:p>
          <a:p>
            <a:pPr lvl="1"/>
            <a:r>
              <a:rPr lang="cs-CZ" dirty="0"/>
              <a:t>Někdo svémocně obstará pro jiného určitou záležitost, aniž by k tomu byl povolán</a:t>
            </a:r>
          </a:p>
          <a:p>
            <a:pPr lvl="1"/>
            <a:r>
              <a:rPr lang="cs-CZ" dirty="0"/>
              <a:t>Dva základní druhy: jednatelství </a:t>
            </a:r>
            <a:r>
              <a:rPr lang="cs-CZ" b="1" dirty="0"/>
              <a:t>nutné</a:t>
            </a:r>
            <a:r>
              <a:rPr lang="cs-CZ" dirty="0"/>
              <a:t> (hrozí škoda a jednatel si nemůže včas zajistit souhlas pána věci) a </a:t>
            </a:r>
            <a:r>
              <a:rPr lang="cs-CZ" b="1" dirty="0"/>
              <a:t>užitečné</a:t>
            </a:r>
            <a:r>
              <a:rPr lang="cs-CZ" dirty="0"/>
              <a:t> (jednatel jedná k převážnému užitku pána věci, aniž by se jednalo o jednatelství nutné a aniž si mohl obstarat souhlas pána věci)</a:t>
            </a:r>
          </a:p>
        </p:txBody>
      </p:sp>
    </p:spTree>
    <p:extLst>
      <p:ext uri="{BB962C8B-B14F-4D97-AF65-F5344CB8AC3E}">
        <p14:creationId xmlns:p14="http://schemas.microsoft.com/office/powerpoint/2010/main" val="12172627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861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Majetkové plnění dlužníka (dát, konat, zdržet se, strpět)</a:t>
            </a:r>
          </a:p>
          <a:p>
            <a:r>
              <a:rPr lang="cs-CZ" dirty="0"/>
              <a:t>Věřitel je oprávněn toto plnění požadovat</a:t>
            </a:r>
          </a:p>
          <a:p>
            <a:r>
              <a:rPr lang="cs-CZ" dirty="0"/>
              <a:t>Kategorizace plnění:</a:t>
            </a:r>
          </a:p>
          <a:p>
            <a:pPr lvl="1"/>
            <a:r>
              <a:rPr lang="cs-CZ" dirty="0"/>
              <a:t>Dělitelné (peníze) a nedělitelné (stůl)</a:t>
            </a:r>
          </a:p>
          <a:p>
            <a:pPr lvl="1"/>
            <a:r>
              <a:rPr lang="cs-CZ" dirty="0"/>
              <a:t>Jednorázové, trvající (povinnost strpět, zdržet se) a opakující se (nájemné)</a:t>
            </a:r>
          </a:p>
          <a:p>
            <a:pPr lvl="1"/>
            <a:r>
              <a:rPr lang="cs-CZ" dirty="0"/>
              <a:t>Individuální a genericky určené</a:t>
            </a:r>
          </a:p>
          <a:p>
            <a:pPr lvl="1"/>
            <a:r>
              <a:rPr lang="cs-CZ" dirty="0"/>
              <a:t>Peněžité a nepeněžité</a:t>
            </a:r>
          </a:p>
          <a:p>
            <a:pPr lvl="1"/>
            <a:r>
              <a:rPr lang="cs-CZ" dirty="0"/>
              <a:t>Plnění alternativně určené a alternativa </a:t>
            </a:r>
            <a:r>
              <a:rPr lang="cs-CZ" dirty="0" err="1"/>
              <a:t>faculas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16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Pluralita subjektů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věřitelské nebo dlužnické straně vystupuje více osob </a:t>
            </a:r>
          </a:p>
          <a:p>
            <a:pPr lvl="1"/>
            <a:r>
              <a:rPr lang="cs-CZ" dirty="0"/>
              <a:t>Aktivní a pasivní pluralita</a:t>
            </a:r>
          </a:p>
          <a:p>
            <a:r>
              <a:rPr lang="cs-CZ" dirty="0"/>
              <a:t>Plnění vztahující se k více dlužníkům může být poskytnuto jen jedno, resp. od více věřitelů je jen jednou požadováno</a:t>
            </a:r>
          </a:p>
          <a:p>
            <a:r>
              <a:rPr lang="cs-CZ" dirty="0"/>
              <a:t>Dílčí a solidární závazky</a:t>
            </a:r>
          </a:p>
          <a:p>
            <a:pPr lvl="1"/>
            <a:r>
              <a:rPr lang="cs-CZ" dirty="0"/>
              <a:t>Preventivní a následný regres</a:t>
            </a:r>
          </a:p>
        </p:txBody>
      </p:sp>
    </p:spTree>
    <p:extLst>
      <p:ext uri="{BB962C8B-B14F-4D97-AF65-F5344CB8AC3E}">
        <p14:creationId xmlns:p14="http://schemas.microsoft.com/office/powerpoint/2010/main" val="768618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Uzavírání smluv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Smlouva: dvoustranné právní jednání, které vznikne, pokud existují dva vzájemně souhlasné projevy vůle (nabídka a přijetí)</a:t>
            </a:r>
          </a:p>
          <a:p>
            <a:pPr lvl="1"/>
            <a:r>
              <a:rPr lang="cs-CZ" dirty="0"/>
              <a:t>Dispozitivní</a:t>
            </a:r>
          </a:p>
          <a:p>
            <a:r>
              <a:rPr lang="cs-CZ" dirty="0"/>
              <a:t>Nabídka: musí obsahovat podstatné náležitosti smlouvy a musí z ní vyplývat vázanost navrhovatele nabídkou</a:t>
            </a:r>
          </a:p>
          <a:p>
            <a:r>
              <a:rPr lang="cs-CZ" dirty="0"/>
              <a:t>Přijetí: včasný a bezvýhradný souhlas s nabídkou</a:t>
            </a:r>
          </a:p>
          <a:p>
            <a:r>
              <a:rPr lang="cs-CZ" dirty="0"/>
              <a:t>Zvláštní způsoby uzavírání smluv</a:t>
            </a:r>
          </a:p>
          <a:p>
            <a:pPr lvl="1"/>
            <a:r>
              <a:rPr lang="cs-CZ" dirty="0"/>
              <a:t>Veřejná soutěž o nejlepší nabídku, dražba, veřejná nabídka</a:t>
            </a:r>
          </a:p>
          <a:p>
            <a:r>
              <a:rPr lang="cs-CZ" dirty="0"/>
              <a:t>Konsensuální smlouvy X reálné smlouvy</a:t>
            </a:r>
          </a:p>
        </p:txBody>
      </p:sp>
    </p:spTree>
    <p:extLst>
      <p:ext uri="{BB962C8B-B14F-4D97-AF65-F5344CB8AC3E}">
        <p14:creationId xmlns:p14="http://schemas.microsoft.com/office/powerpoint/2010/main" val="1237491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v osobě věřitele</a:t>
            </a:r>
          </a:p>
          <a:p>
            <a:pPr lvl="1"/>
            <a:r>
              <a:rPr lang="cs-CZ" dirty="0"/>
              <a:t>Postoupení pohledávky</a:t>
            </a:r>
          </a:p>
          <a:p>
            <a:pPr lvl="1"/>
            <a:r>
              <a:rPr lang="cs-CZ" dirty="0"/>
              <a:t>Postoupení smlouvy</a:t>
            </a:r>
          </a:p>
          <a:p>
            <a:r>
              <a:rPr lang="cs-CZ" dirty="0"/>
              <a:t>Změna v osobě dlužníka</a:t>
            </a:r>
          </a:p>
          <a:p>
            <a:pPr lvl="1"/>
            <a:r>
              <a:rPr lang="cs-CZ" dirty="0"/>
              <a:t>Převzetí dluhu</a:t>
            </a:r>
          </a:p>
          <a:p>
            <a:pPr lvl="1"/>
            <a:r>
              <a:rPr lang="cs-CZ" dirty="0"/>
              <a:t>Přistoupení k dluhu</a:t>
            </a:r>
          </a:p>
          <a:p>
            <a:pPr lvl="1"/>
            <a:r>
              <a:rPr lang="cs-CZ" dirty="0"/>
              <a:t>Převzetí majetku</a:t>
            </a:r>
          </a:p>
          <a:p>
            <a:pPr lvl="1"/>
            <a:r>
              <a:rPr lang="cs-CZ" dirty="0"/>
              <a:t>Postoupení smlouvy</a:t>
            </a:r>
          </a:p>
          <a:p>
            <a:r>
              <a:rPr lang="cs-CZ" dirty="0"/>
              <a:t>Změny v obsahu závazků</a:t>
            </a:r>
          </a:p>
          <a:p>
            <a:pPr lvl="1"/>
            <a:r>
              <a:rPr lang="cs-CZ" dirty="0"/>
              <a:t>Prostá změna</a:t>
            </a:r>
          </a:p>
          <a:p>
            <a:pPr lvl="1"/>
            <a:r>
              <a:rPr lang="cs-CZ" dirty="0"/>
              <a:t>Privativní a kumulativní novace</a:t>
            </a:r>
          </a:p>
          <a:p>
            <a:pPr lvl="1"/>
            <a:r>
              <a:rPr lang="cs-CZ" dirty="0"/>
              <a:t>Narovnání </a:t>
            </a:r>
          </a:p>
        </p:txBody>
      </p:sp>
    </p:spTree>
    <p:extLst>
      <p:ext uri="{BB962C8B-B14F-4D97-AF65-F5344CB8AC3E}">
        <p14:creationId xmlns:p14="http://schemas.microsoft.com/office/powerpoint/2010/main" val="2154388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pohledávky a utvrzení dluhu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Smysl: posílení postavení věřitele</a:t>
            </a:r>
          </a:p>
          <a:p>
            <a:r>
              <a:rPr lang="cs-CZ" dirty="0"/>
              <a:t>Zajištění: prostřednictvím zajišťovacích prostředků lze dosáhnout splnění dluhu (uhrazovací funkce)</a:t>
            </a:r>
          </a:p>
          <a:p>
            <a:r>
              <a:rPr lang="cs-CZ" dirty="0"/>
              <a:t>Utvrzení: nemá uhrazovací funkci; má jinak motivovat dlužníka, aby splnil, či jinak zlepšit právní postavení věřitele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6866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3730</TotalTime>
  <Words>3355</Words>
  <Application>Microsoft Office PowerPoint</Application>
  <PresentationFormat>Širokoúhlá obrazovka</PresentationFormat>
  <Paragraphs>444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Arial</vt:lpstr>
      <vt:lpstr>Tahoma</vt:lpstr>
      <vt:lpstr>Wingdings</vt:lpstr>
      <vt:lpstr>Prezentace_MU_CZ</vt:lpstr>
      <vt:lpstr>Závazkové právo</vt:lpstr>
      <vt:lpstr>Osnova</vt:lpstr>
      <vt:lpstr>Závazkové právo – obecná část</vt:lpstr>
      <vt:lpstr>Vznik závazků</vt:lpstr>
      <vt:lpstr>Obsah závazků</vt:lpstr>
      <vt:lpstr>Pluralita subjektů</vt:lpstr>
      <vt:lpstr>Uzavírání smluv</vt:lpstr>
      <vt:lpstr>Změna závazků</vt:lpstr>
      <vt:lpstr>Zajištění pohledávky a utvrzení dluhu</vt:lpstr>
      <vt:lpstr>Systematika zajištění a utvrzení dluhu</vt:lpstr>
      <vt:lpstr>Ručení</vt:lpstr>
      <vt:lpstr>Smluvní pokuta</vt:lpstr>
      <vt:lpstr>Uznání dluhu</vt:lpstr>
      <vt:lpstr>Zánik závazků</vt:lpstr>
      <vt:lpstr>Splnění</vt:lpstr>
      <vt:lpstr>Další způsoby zániku závazků</vt:lpstr>
      <vt:lpstr>Další způsoby zániku závazků</vt:lpstr>
      <vt:lpstr>Závazky ze smluv sjednaných se spotřebitelem</vt:lpstr>
      <vt:lpstr>Závazky ze smluv sjednaných se spotřebitelem</vt:lpstr>
      <vt:lpstr>Závazkové právo – zvláštní část</vt:lpstr>
      <vt:lpstr>Převedení věci do vlastnictví jiného</vt:lpstr>
      <vt:lpstr>Darování</vt:lpstr>
      <vt:lpstr>Koupě</vt:lpstr>
      <vt:lpstr>Koupě movité věci</vt:lpstr>
      <vt:lpstr>Koupě movité věci</vt:lpstr>
      <vt:lpstr>Koupě </vt:lpstr>
      <vt:lpstr>Zvláštní ustanovení o prodeji zboží spotřebiteli</vt:lpstr>
      <vt:lpstr>Přenechání věci k užití jinému</vt:lpstr>
      <vt:lpstr>Přenechání věci k užití jinému</vt:lpstr>
      <vt:lpstr>Nájem bytu a domu</vt:lpstr>
      <vt:lpstr>Nájem bytu a domu – zvláštní pravidla pro zánik nájmu výpovědí </vt:lpstr>
      <vt:lpstr>Zájezd</vt:lpstr>
      <vt:lpstr>Dílo</vt:lpstr>
      <vt:lpstr>Závazky z deliktů</vt:lpstr>
      <vt:lpstr>Újma způsobená porušením zákonné povinnosti</vt:lpstr>
      <vt:lpstr>Újma způsobená porušením smluvní povinnosti</vt:lpstr>
      <vt:lpstr>Újma způsobená úmyslným porušením dobrých mravů</vt:lpstr>
      <vt:lpstr>Zvláštní skutkové podstaty náhrady újmy</vt:lpstr>
      <vt:lpstr>Škoda z provozu dopravních prostředků (§ 2927)</vt:lpstr>
      <vt:lpstr>Škoda způsobená zvířetem (§ 2933 a násl.)</vt:lpstr>
      <vt:lpstr>Škoda na odložených věcech (§ 2945)</vt:lpstr>
      <vt:lpstr>Způsob a rozsah náhrady újmy</vt:lpstr>
      <vt:lpstr>Závazky z jiných právních důvodů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Bártů Josef</dc:creator>
  <cp:lastModifiedBy>Josef Bártů</cp:lastModifiedBy>
  <cp:revision>64</cp:revision>
  <cp:lastPrinted>1601-01-01T00:00:00Z</cp:lastPrinted>
  <dcterms:created xsi:type="dcterms:W3CDTF">2022-11-01T12:14:27Z</dcterms:created>
  <dcterms:modified xsi:type="dcterms:W3CDTF">2022-11-06T19:15:18Z</dcterms:modified>
</cp:coreProperties>
</file>