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64.xml" ContentType="application/vnd.openxmlformats-officedocument.presentationml.slide+xml"/>
  <Override PartName="/ppt/slides/slide63.xml" ContentType="application/vnd.openxmlformats-officedocument.presentationml.slide+xml"/>
  <Override PartName="/ppt/slides/slide62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2.xml" ContentType="application/vnd.openxmlformats-officedocument.presentationml.slide+xml"/>
  <Override PartName="/ppt/slides/slide81.xml" ContentType="application/vnd.openxmlformats-officedocument.presentationml.slide+xml"/>
  <Override PartName="/ppt/slides/slide80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55.xml" ContentType="application/vnd.openxmlformats-officedocument.presentationml.slide+xml"/>
  <Override PartName="/ppt/slides/slide54.xml" ContentType="application/vnd.openxmlformats-officedocument.presentationml.slide+xml"/>
  <Override PartName="/ppt/slides/slide53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46.xml" ContentType="application/vnd.openxmlformats-officedocument.presentationml.slide+xml"/>
  <Override PartName="/ppt/slides/slide45.xml" ContentType="application/vnd.openxmlformats-officedocument.presentationml.slide+xml"/>
  <Override PartName="/ppt/slides/slide44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18.xml" ContentType="application/vnd.openxmlformats-officedocument.presentationml.slide+xml"/>
  <Override PartName="/ppt/slides/slide89.xml" ContentType="application/vnd.openxmlformats-officedocument.presentationml.slide+xml"/>
  <Override PartName="/ppt/slides/slide91.xml" ContentType="application/vnd.openxmlformats-officedocument.presentationml.slide+xml"/>
  <Override PartName="/ppt/slides/slide120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19.xml" ContentType="application/vnd.openxmlformats-officedocument.presentationml.slide+xml"/>
  <Override PartName="/ppt/slides/slide118.xml" ContentType="application/vnd.openxmlformats-officedocument.presentationml.slide+xml"/>
  <Override PartName="/ppt/slides/slide117.xml" ContentType="application/vnd.openxmlformats-officedocument.presentationml.slide+xml"/>
  <Override PartName="/ppt/slides/slide116.xml" ContentType="application/vnd.openxmlformats-officedocument.presentationml.slide+xml"/>
  <Override PartName="/ppt/slides/slide90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15.xml" ContentType="application/vnd.openxmlformats-officedocument.presentationml.slide+xml"/>
  <Override PartName="/ppt/slides/slide12.xml" ContentType="application/vnd.openxmlformats-officedocument.presentationml.slide+xml"/>
  <Override PartName="/ppt/slides/slide113.xml" ContentType="application/vnd.openxmlformats-officedocument.presentationml.slide+xml"/>
  <Override PartName="/ppt/slides/slide100.xml" ContentType="application/vnd.openxmlformats-officedocument.presentationml.slide+xml"/>
  <Override PartName="/ppt/slides/slide99.xml" ContentType="application/vnd.openxmlformats-officedocument.presentationml.slide+xml"/>
  <Override PartName="/ppt/slides/slide98.xml" ContentType="application/vnd.openxmlformats-officedocument.presentationml.slide+xml"/>
  <Override PartName="/ppt/slides/slide97.xml" ContentType="application/vnd.openxmlformats-officedocument.presentationml.slide+xml"/>
  <Override PartName="/ppt/slides/slide96.xml" ContentType="application/vnd.openxmlformats-officedocument.presentationml.slide+xml"/>
  <Override PartName="/ppt/slides/slide95.xml" ContentType="application/vnd.openxmlformats-officedocument.presentationml.slide+xml"/>
  <Override PartName="/ppt/slides/slide94.xml" ContentType="application/vnd.openxmlformats-officedocument.presentationml.slide+xml"/>
  <Override PartName="/ppt/slides/slide93.xml" ContentType="application/vnd.openxmlformats-officedocument.presentationml.slide+xml"/>
  <Override PartName="/ppt/slides/slide92.xml" ContentType="application/vnd.openxmlformats-officedocument.presentationml.slide+xml"/>
  <Override PartName="/ppt/slides/slide101.xml" ContentType="application/vnd.openxmlformats-officedocument.presentationml.slide+xml"/>
  <Override PartName="/ppt/slides/slide114.xml" ContentType="application/vnd.openxmlformats-officedocument.presentationml.slide+xml"/>
  <Override PartName="/ppt/slides/slide103.xml" ContentType="application/vnd.openxmlformats-officedocument.presentationml.slide+xml"/>
  <Override PartName="/ppt/slides/slide112.xml" ContentType="application/vnd.openxmlformats-officedocument.presentationml.slide+xml"/>
  <Override PartName="/ppt/slides/slide111.xml" ContentType="application/vnd.openxmlformats-officedocument.presentationml.slide+xml"/>
  <Override PartName="/ppt/slides/slide110.xml" ContentType="application/vnd.openxmlformats-officedocument.presentationml.slide+xml"/>
  <Override PartName="/ppt/slides/slide109.xml" ContentType="application/vnd.openxmlformats-officedocument.presentationml.slide+xml"/>
  <Override PartName="/ppt/slides/slide102.xml" ContentType="application/vnd.openxmlformats-officedocument.presentationml.slide+xml"/>
  <Override PartName="/ppt/slides/slide107.xml" ContentType="application/vnd.openxmlformats-officedocument.presentationml.slide+xml"/>
  <Override PartName="/ppt/slides/slide104.xml" ContentType="application/vnd.openxmlformats-officedocument.presentationml.slide+xml"/>
  <Override PartName="/ppt/slides/slide108.xml" ContentType="application/vnd.openxmlformats-officedocument.presentationml.slide+xml"/>
  <Override PartName="/ppt/slides/slide106.xml" ContentType="application/vnd.openxmlformats-officedocument.presentationml.slide+xml"/>
  <Override PartName="/ppt/slides/slide105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4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23"/>
  </p:notesMasterIdLst>
  <p:handoutMasterIdLst>
    <p:handoutMasterId r:id="rId124"/>
  </p:handoutMasterIdLst>
  <p:sldIdLst>
    <p:sldId id="309" r:id="rId3"/>
    <p:sldId id="426" r:id="rId4"/>
    <p:sldId id="420" r:id="rId5"/>
    <p:sldId id="310" r:id="rId6"/>
    <p:sldId id="419" r:id="rId7"/>
    <p:sldId id="311" r:id="rId8"/>
    <p:sldId id="312" r:id="rId9"/>
    <p:sldId id="313" r:id="rId10"/>
    <p:sldId id="314" r:id="rId11"/>
    <p:sldId id="342" r:id="rId12"/>
    <p:sldId id="315" r:id="rId13"/>
    <p:sldId id="316" r:id="rId14"/>
    <p:sldId id="326" r:id="rId15"/>
    <p:sldId id="424" r:id="rId16"/>
    <p:sldId id="328" r:id="rId17"/>
    <p:sldId id="318" r:id="rId18"/>
    <p:sldId id="360" r:id="rId19"/>
    <p:sldId id="319" r:id="rId20"/>
    <p:sldId id="414" r:id="rId21"/>
    <p:sldId id="415" r:id="rId22"/>
    <p:sldId id="416" r:id="rId23"/>
    <p:sldId id="320" r:id="rId24"/>
    <p:sldId id="321" r:id="rId25"/>
    <p:sldId id="411" r:id="rId26"/>
    <p:sldId id="322" r:id="rId27"/>
    <p:sldId id="323" r:id="rId28"/>
    <p:sldId id="417" r:id="rId29"/>
    <p:sldId id="418" r:id="rId30"/>
    <p:sldId id="410" r:id="rId31"/>
    <p:sldId id="325" r:id="rId32"/>
    <p:sldId id="329" r:id="rId33"/>
    <p:sldId id="359" r:id="rId34"/>
    <p:sldId id="330" r:id="rId35"/>
    <p:sldId id="332" r:id="rId36"/>
    <p:sldId id="425" r:id="rId37"/>
    <p:sldId id="333" r:id="rId38"/>
    <p:sldId id="334" r:id="rId39"/>
    <p:sldId id="335" r:id="rId40"/>
    <p:sldId id="336" r:id="rId41"/>
    <p:sldId id="337" r:id="rId42"/>
    <p:sldId id="448" r:id="rId43"/>
    <p:sldId id="338" r:id="rId44"/>
    <p:sldId id="340" r:id="rId45"/>
    <p:sldId id="341" r:id="rId46"/>
    <p:sldId id="439" r:id="rId47"/>
    <p:sldId id="343" r:id="rId48"/>
    <p:sldId id="344" r:id="rId49"/>
    <p:sldId id="345" r:id="rId50"/>
    <p:sldId id="347" r:id="rId51"/>
    <p:sldId id="348" r:id="rId52"/>
    <p:sldId id="349" r:id="rId53"/>
    <p:sldId id="427" r:id="rId54"/>
    <p:sldId id="350" r:id="rId55"/>
    <p:sldId id="351" r:id="rId56"/>
    <p:sldId id="353" r:id="rId57"/>
    <p:sldId id="354" r:id="rId58"/>
    <p:sldId id="356" r:id="rId59"/>
    <p:sldId id="357" r:id="rId60"/>
    <p:sldId id="355" r:id="rId61"/>
    <p:sldId id="358" r:id="rId62"/>
    <p:sldId id="361" r:id="rId63"/>
    <p:sldId id="362" r:id="rId64"/>
    <p:sldId id="449" r:id="rId65"/>
    <p:sldId id="402" r:id="rId66"/>
    <p:sldId id="403" r:id="rId67"/>
    <p:sldId id="412" r:id="rId68"/>
    <p:sldId id="363" r:id="rId69"/>
    <p:sldId id="364" r:id="rId70"/>
    <p:sldId id="365" r:id="rId71"/>
    <p:sldId id="421" r:id="rId72"/>
    <p:sldId id="422" r:id="rId73"/>
    <p:sldId id="366" r:id="rId74"/>
    <p:sldId id="367" r:id="rId75"/>
    <p:sldId id="368" r:id="rId76"/>
    <p:sldId id="369" r:id="rId77"/>
    <p:sldId id="370" r:id="rId78"/>
    <p:sldId id="428" r:id="rId79"/>
    <p:sldId id="371" r:id="rId80"/>
    <p:sldId id="373" r:id="rId81"/>
    <p:sldId id="374" r:id="rId82"/>
    <p:sldId id="375" r:id="rId83"/>
    <p:sldId id="376" r:id="rId84"/>
    <p:sldId id="429" r:id="rId85"/>
    <p:sldId id="430" r:id="rId86"/>
    <p:sldId id="431" r:id="rId87"/>
    <p:sldId id="432" r:id="rId88"/>
    <p:sldId id="433" r:id="rId89"/>
    <p:sldId id="434" r:id="rId90"/>
    <p:sldId id="435" r:id="rId91"/>
    <p:sldId id="436" r:id="rId92"/>
    <p:sldId id="437" r:id="rId93"/>
    <p:sldId id="377" r:id="rId94"/>
    <p:sldId id="378" r:id="rId95"/>
    <p:sldId id="380" r:id="rId96"/>
    <p:sldId id="438" r:id="rId97"/>
    <p:sldId id="381" r:id="rId98"/>
    <p:sldId id="382" r:id="rId99"/>
    <p:sldId id="383" r:id="rId100"/>
    <p:sldId id="384" r:id="rId101"/>
    <p:sldId id="385" r:id="rId102"/>
    <p:sldId id="396" r:id="rId103"/>
    <p:sldId id="397" r:id="rId104"/>
    <p:sldId id="398" r:id="rId105"/>
    <p:sldId id="399" r:id="rId106"/>
    <p:sldId id="400" r:id="rId107"/>
    <p:sldId id="401" r:id="rId108"/>
    <p:sldId id="404" r:id="rId109"/>
    <p:sldId id="405" r:id="rId110"/>
    <p:sldId id="406" r:id="rId111"/>
    <p:sldId id="407" r:id="rId112"/>
    <p:sldId id="408" r:id="rId113"/>
    <p:sldId id="409" r:id="rId114"/>
    <p:sldId id="440" r:id="rId115"/>
    <p:sldId id="441" r:id="rId116"/>
    <p:sldId id="442" r:id="rId117"/>
    <p:sldId id="443" r:id="rId118"/>
    <p:sldId id="445" r:id="rId119"/>
    <p:sldId id="446" r:id="rId120"/>
    <p:sldId id="444" r:id="rId121"/>
    <p:sldId id="447" r:id="rId122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747" autoAdjust="0"/>
  </p:normalViewPr>
  <p:slideViewPr>
    <p:cSldViewPr>
      <p:cViewPr varScale="1">
        <p:scale>
          <a:sx n="86" d="100"/>
          <a:sy n="86" d="100"/>
        </p:scale>
        <p:origin x="147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5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112" Type="http://schemas.openxmlformats.org/officeDocument/2006/relationships/slide" Target="slides/slide110.xml"/><Relationship Id="rId16" Type="http://schemas.openxmlformats.org/officeDocument/2006/relationships/slide" Target="slides/slide14.xml"/><Relationship Id="rId107" Type="http://schemas.openxmlformats.org/officeDocument/2006/relationships/slide" Target="slides/slide105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102" Type="http://schemas.openxmlformats.org/officeDocument/2006/relationships/slide" Target="slides/slide100.xml"/><Relationship Id="rId123" Type="http://schemas.openxmlformats.org/officeDocument/2006/relationships/notesMaster" Target="notesMasters/notesMaster1.xml"/><Relationship Id="rId128" Type="http://schemas.openxmlformats.org/officeDocument/2006/relationships/tableStyles" Target="tableStyles.xml"/><Relationship Id="rId5" Type="http://schemas.openxmlformats.org/officeDocument/2006/relationships/slide" Target="slides/slide3.xml"/><Relationship Id="rId90" Type="http://schemas.openxmlformats.org/officeDocument/2006/relationships/slide" Target="slides/slide88.xml"/><Relationship Id="rId95" Type="http://schemas.openxmlformats.org/officeDocument/2006/relationships/slide" Target="slides/slide93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113" Type="http://schemas.openxmlformats.org/officeDocument/2006/relationships/slide" Target="slides/slide111.xml"/><Relationship Id="rId118" Type="http://schemas.openxmlformats.org/officeDocument/2006/relationships/slide" Target="slides/slide116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59" Type="http://schemas.openxmlformats.org/officeDocument/2006/relationships/slide" Target="slides/slide57.xml"/><Relationship Id="rId103" Type="http://schemas.openxmlformats.org/officeDocument/2006/relationships/slide" Target="slides/slide101.xml"/><Relationship Id="rId108" Type="http://schemas.openxmlformats.org/officeDocument/2006/relationships/slide" Target="slides/slide106.xml"/><Relationship Id="rId124" Type="http://schemas.openxmlformats.org/officeDocument/2006/relationships/handoutMaster" Target="handoutMasters/handoutMaster1.xml"/><Relationship Id="rId129" Type="http://schemas.openxmlformats.org/officeDocument/2006/relationships/customXml" Target="../customXml/item1.xml"/><Relationship Id="rId54" Type="http://schemas.openxmlformats.org/officeDocument/2006/relationships/slide" Target="slides/slide52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91" Type="http://schemas.openxmlformats.org/officeDocument/2006/relationships/slide" Target="slides/slide89.xml"/><Relationship Id="rId96" Type="http://schemas.openxmlformats.org/officeDocument/2006/relationships/slide" Target="slides/slide9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49" Type="http://schemas.openxmlformats.org/officeDocument/2006/relationships/slide" Target="slides/slide47.xml"/><Relationship Id="rId114" Type="http://schemas.openxmlformats.org/officeDocument/2006/relationships/slide" Target="slides/slide112.xml"/><Relationship Id="rId119" Type="http://schemas.openxmlformats.org/officeDocument/2006/relationships/slide" Target="slides/slide117.xml"/><Relationship Id="rId44" Type="http://schemas.openxmlformats.org/officeDocument/2006/relationships/slide" Target="slides/slide42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130" Type="http://schemas.openxmlformats.org/officeDocument/2006/relationships/customXml" Target="../customXml/item2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109" Type="http://schemas.openxmlformats.org/officeDocument/2006/relationships/slide" Target="slides/slide10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Relationship Id="rId104" Type="http://schemas.openxmlformats.org/officeDocument/2006/relationships/slide" Target="slides/slide102.xml"/><Relationship Id="rId120" Type="http://schemas.openxmlformats.org/officeDocument/2006/relationships/slide" Target="slides/slide118.xml"/><Relationship Id="rId125" Type="http://schemas.openxmlformats.org/officeDocument/2006/relationships/presProps" Target="presProps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slide" Target="slides/slide85.xml"/><Relationship Id="rId110" Type="http://schemas.openxmlformats.org/officeDocument/2006/relationships/slide" Target="slides/slide108.xml"/><Relationship Id="rId115" Type="http://schemas.openxmlformats.org/officeDocument/2006/relationships/slide" Target="slides/slide113.xml"/><Relationship Id="rId131" Type="http://schemas.openxmlformats.org/officeDocument/2006/relationships/customXml" Target="../customXml/item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56" Type="http://schemas.openxmlformats.org/officeDocument/2006/relationships/slide" Target="slides/slide54.xml"/><Relationship Id="rId77" Type="http://schemas.openxmlformats.org/officeDocument/2006/relationships/slide" Target="slides/slide75.xml"/><Relationship Id="rId100" Type="http://schemas.openxmlformats.org/officeDocument/2006/relationships/slide" Target="slides/slide98.xml"/><Relationship Id="rId105" Type="http://schemas.openxmlformats.org/officeDocument/2006/relationships/slide" Target="slides/slide103.xml"/><Relationship Id="rId126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93" Type="http://schemas.openxmlformats.org/officeDocument/2006/relationships/slide" Target="slides/slide91.xml"/><Relationship Id="rId98" Type="http://schemas.openxmlformats.org/officeDocument/2006/relationships/slide" Target="slides/slide96.xml"/><Relationship Id="rId121" Type="http://schemas.openxmlformats.org/officeDocument/2006/relationships/slide" Target="slides/slide119.xml"/><Relationship Id="rId3" Type="http://schemas.openxmlformats.org/officeDocument/2006/relationships/slide" Target="slides/slide1.xml"/><Relationship Id="rId25" Type="http://schemas.openxmlformats.org/officeDocument/2006/relationships/slide" Target="slides/slide23.xml"/><Relationship Id="rId46" Type="http://schemas.openxmlformats.org/officeDocument/2006/relationships/slide" Target="slides/slide44.xml"/><Relationship Id="rId67" Type="http://schemas.openxmlformats.org/officeDocument/2006/relationships/slide" Target="slides/slide65.xml"/><Relationship Id="rId116" Type="http://schemas.openxmlformats.org/officeDocument/2006/relationships/slide" Target="slides/slide11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62" Type="http://schemas.openxmlformats.org/officeDocument/2006/relationships/slide" Target="slides/slide60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111" Type="http://schemas.openxmlformats.org/officeDocument/2006/relationships/slide" Target="slides/slide109.xml"/><Relationship Id="rId15" Type="http://schemas.openxmlformats.org/officeDocument/2006/relationships/slide" Target="slides/slide13.xml"/><Relationship Id="rId36" Type="http://schemas.openxmlformats.org/officeDocument/2006/relationships/slide" Target="slides/slide34.xml"/><Relationship Id="rId57" Type="http://schemas.openxmlformats.org/officeDocument/2006/relationships/slide" Target="slides/slide55.xml"/><Relationship Id="rId106" Type="http://schemas.openxmlformats.org/officeDocument/2006/relationships/slide" Target="slides/slide104.xml"/><Relationship Id="rId127" Type="http://schemas.openxmlformats.org/officeDocument/2006/relationships/theme" Target="theme/theme1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52" Type="http://schemas.openxmlformats.org/officeDocument/2006/relationships/slide" Target="slides/slide50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94" Type="http://schemas.openxmlformats.org/officeDocument/2006/relationships/slide" Target="slides/slide92.xml"/><Relationship Id="rId99" Type="http://schemas.openxmlformats.org/officeDocument/2006/relationships/slide" Target="slides/slide97.xml"/><Relationship Id="rId101" Type="http://schemas.openxmlformats.org/officeDocument/2006/relationships/slide" Target="slides/slide99.xml"/><Relationship Id="rId122" Type="http://schemas.openxmlformats.org/officeDocument/2006/relationships/slide" Target="slides/slide120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26" Type="http://schemas.openxmlformats.org/officeDocument/2006/relationships/slide" Target="slides/slide2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427669C9-DAC3-47E6-A891-AE4DEE487B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9094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2555BE6-C756-40D8-9474-E4B77CC151C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86766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7BF095D2-05ED-49F6-BF23-9334B771985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31" name="Picture 27" descr="PF_PPT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923A1B-90E6-47B8-AABA-D359FF14FD2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162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EDEF75-40CB-4D76-9324-5AEC0DCAAC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0073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85443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92252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34401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868797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586975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366273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32235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0309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5BA71D-AF10-4A75-91D3-4ECF01F70D7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20313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567297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557688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01829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4BAFDA-4743-4106-B636-67DD0372625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2975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80C6E0-06C9-47B7-87CC-EFA28602CD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402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40AD77-25DF-44B7-BA9F-704EB5AD942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8400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C72F5A-E705-4790-B8C7-4FD2F47F600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4573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4858D4-AB93-46A1-A2DF-AECB67DFD3B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9336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3B69FD-985A-4927-B07B-908B7BFCD38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9566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188FA3-039E-4DE4-ACB7-B55D8E6F2FC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113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19169DDE-5168-4318-902A-48D0DBCB1A8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6332" name="Picture 28" descr="PF_PPT_en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3" name="Picture 25" descr="PF_PPT_e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Základy mezinárodního a evropského práva (ZMEP) </a:t>
            </a:r>
            <a:br>
              <a:rPr lang="cs-CZ" sz="2400" b="1" dirty="0"/>
            </a:br>
            <a:r>
              <a:rPr lang="cs-CZ" sz="2400" b="1" dirty="0"/>
              <a:t>BZ105Zk </a:t>
            </a:r>
            <a:br>
              <a:rPr lang="cs-CZ" sz="2400" b="1" dirty="0"/>
            </a:br>
            <a:br>
              <a:rPr lang="cs-CZ" sz="2400" b="1" dirty="0"/>
            </a:br>
            <a:r>
              <a:rPr lang="cs-CZ" sz="2400" b="1" dirty="0"/>
              <a:t>2020 – prezentace pro distanční lekce </a:t>
            </a:r>
            <a:br>
              <a:rPr lang="cs-CZ" sz="2400" b="1" dirty="0"/>
            </a:br>
            <a:br>
              <a:rPr lang="cs-CZ" sz="3200" b="1" dirty="0"/>
            </a:br>
            <a:r>
              <a:rPr lang="cs-CZ" sz="2000" b="1" i="1" dirty="0"/>
              <a:t>Filip Křepelka </a:t>
            </a:r>
            <a:br>
              <a:rPr lang="cs-CZ" sz="2000" b="1" i="1" dirty="0"/>
            </a:br>
            <a:r>
              <a:rPr lang="cs-CZ" sz="2000" b="1" i="1" dirty="0"/>
              <a:t>Právo EU + zdravotnické právo </a:t>
            </a:r>
            <a:br>
              <a:rPr lang="cs-CZ" sz="2000" b="1" i="1" dirty="0"/>
            </a:br>
            <a:r>
              <a:rPr lang="cs-CZ" sz="2000" b="1" i="1" dirty="0"/>
              <a:t>Právnická fakulta – Masarykova univerzita, Brno </a:t>
            </a:r>
            <a:br>
              <a:rPr lang="cs-CZ" sz="2000" b="1" i="1" dirty="0"/>
            </a:br>
            <a:br>
              <a:rPr lang="cs-CZ" sz="2000" i="1" dirty="0"/>
            </a:br>
            <a:br>
              <a:rPr lang="cs-CZ" sz="3200" b="1" i="1" dirty="0"/>
            </a:br>
            <a:br>
              <a:rPr lang="cs-CZ" sz="3200" b="1" dirty="0"/>
            </a:br>
            <a:r>
              <a:rPr lang="en-GB" b="1" dirty="0"/>
              <a:t>  </a:t>
            </a:r>
            <a:br>
              <a:rPr lang="cs-CZ" dirty="0"/>
            </a:br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moc (vrchnost), státní orgány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Určité uspořádání společnosti</a:t>
            </a:r>
          </a:p>
          <a:p>
            <a:r>
              <a:rPr lang="cs-CZ" dirty="0"/>
              <a:t>Existence státních orgánů </a:t>
            </a:r>
          </a:p>
          <a:p>
            <a:r>
              <a:rPr lang="cs-CZ" dirty="0"/>
              <a:t>Funkcionáři státních orgánů  </a:t>
            </a:r>
          </a:p>
          <a:p>
            <a:r>
              <a:rPr lang="cs-CZ" dirty="0"/>
              <a:t>Jednotlivci vykonávající státní moc. </a:t>
            </a:r>
          </a:p>
          <a:p>
            <a:r>
              <a:rPr lang="cs-CZ" dirty="0"/>
              <a:t>Výběr jednotlivců: volby, jmenování ze strany volených funkcionářů, ale také třeba tradice, typicky dědění trůnu, původně zmocnění se vlády donucením. </a:t>
            </a:r>
          </a:p>
          <a:p>
            <a:r>
              <a:rPr lang="cs-CZ" dirty="0"/>
              <a:t>Vždy jeho jménem působí jednotlivci, je třeba vyjasnit, které jednání se státu přičítá.  </a:t>
            </a:r>
          </a:p>
          <a:p>
            <a:r>
              <a:rPr lang="cs-CZ" dirty="0"/>
              <a:t>V mezinárodních vztazích: představitelé pro tento účel, např. vrcholní, diplomaté, ale též vojáci.    </a:t>
            </a:r>
          </a:p>
          <a:p>
            <a:r>
              <a:rPr lang="cs-CZ" dirty="0"/>
              <a:t>Stát jako právnická osoba svého druhu.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837949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effectLst/>
              </a:rPr>
              <a:t>Záležitosti upravené směrnicemi 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Směrnice se týkají: daně, pracovní právo, spotřebitelské právo, korporační právo, ochrana životního prostředí, odvětvové standardy apod. </a:t>
            </a:r>
            <a:endParaRPr lang="en-US" altLang="cs-CZ" dirty="0"/>
          </a:p>
          <a:p>
            <a:pPr>
              <a:defRPr/>
            </a:pPr>
            <a:r>
              <a:rPr lang="cs-CZ" altLang="cs-CZ" dirty="0">
                <a:effectLst/>
              </a:rPr>
              <a:t>Proč směrnice? </a:t>
            </a:r>
          </a:p>
          <a:p>
            <a:pPr>
              <a:defRPr/>
            </a:pPr>
            <a:r>
              <a:rPr lang="cs-CZ" altLang="cs-CZ" dirty="0">
                <a:effectLst/>
              </a:rPr>
              <a:t> Ohled na existující vnitrostátní úpravu.</a:t>
            </a:r>
          </a:p>
          <a:p>
            <a:pPr>
              <a:defRPr/>
            </a:pPr>
            <a:r>
              <a:rPr lang="cs-CZ" altLang="cs-CZ" dirty="0">
                <a:effectLst/>
              </a:rPr>
              <a:t>Větší prostor pro volbu řešení státem </a:t>
            </a:r>
          </a:p>
          <a:p>
            <a:pPr>
              <a:defRPr/>
            </a:pPr>
            <a:r>
              <a:rPr lang="cs-CZ" altLang="cs-CZ" dirty="0">
                <a:effectLst/>
              </a:rPr>
              <a:t>Problém s přenosem a opakováním.</a:t>
            </a:r>
          </a:p>
          <a:p>
            <a:pPr>
              <a:defRPr/>
            </a:pPr>
            <a:r>
              <a:rPr lang="cs-CZ" altLang="cs-CZ" dirty="0"/>
              <a:t>Má to ještě smysl? </a:t>
            </a:r>
          </a:p>
          <a:p>
            <a:pPr>
              <a:defRPr/>
            </a:pPr>
            <a:r>
              <a:rPr lang="cs-CZ" altLang="cs-CZ" dirty="0"/>
              <a:t>Nahrazování směrnic nařízeními: např. GDPR.  </a:t>
            </a:r>
            <a:r>
              <a:rPr lang="cs-CZ" altLang="cs-CZ" dirty="0">
                <a:effectLst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017580670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Legislativní procedury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Komise: navrhuje legislativu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Evropský parlament a Rada: různou měrou rozhodovaly o navržené legislativě v prvním pilíři, Rada sama ve druhém a třetím.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Tzv. řádný legislativní postup: Evropský parlament může vetovat návrh.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Slabší postavení Evropského parlamentu či vyloučení ve prospěch Rady v tzv. zvláštních legislativních postupech.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Lisabonská smlouva učinila spolurozhodování Evropského parlamentu standardním s výjimkou rozhodnutí ve věcech zahraniční politiky. </a:t>
            </a:r>
          </a:p>
        </p:txBody>
      </p:sp>
    </p:spTree>
    <p:extLst>
      <p:ext uri="{BB962C8B-B14F-4D97-AF65-F5344CB8AC3E}">
        <p14:creationId xmlns:p14="http://schemas.microsoft.com/office/powerpoint/2010/main" val="139381943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/>
              <a:t>Řízení o předběžné otázce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Na dotaz soudu členského státu uplatňujícího právo EU Soudní dvůr toto právo vykládá.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Odpověď se má uplatňovat všeobecně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Tázat se mají soudy, jestliže je odstranění výkladového dilematu klíčové pro rozhodnutí věci samotné.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Kterýkoli soud se může dotázat. Široké pojetí „soudu“. Rozhodčí soud či úřad se však ptát nemůže.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Soudy poslední instance mají povinnost se dotázat.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Netázat se, je-li ustanovení jasné (</a:t>
            </a:r>
            <a:r>
              <a:rPr lang="cs-CZ" altLang="cs-CZ" sz="2400" i="1"/>
              <a:t>acte clair</a:t>
            </a:r>
            <a:r>
              <a:rPr lang="cs-CZ" altLang="cs-CZ" sz="2400"/>
              <a:t>) nebo objasněné dosavadní judikaturou (</a:t>
            </a:r>
            <a:r>
              <a:rPr lang="cs-CZ" altLang="cs-CZ" sz="2400" i="1"/>
              <a:t>acte éclairé</a:t>
            </a:r>
            <a:r>
              <a:rPr lang="cs-CZ" altLang="cs-CZ" sz="240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321076893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Řízení o porušení smlouvy</a:t>
            </a:r>
            <a:endParaRPr lang="en-US" altLang="cs-CZ" sz="40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Komise jedná s členským státem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Komise jej veřejně vyšetřuje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Komise následně žaluje členský stát za nedodržování práva EU.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Při nerespektování odsuzujícího rozsudku může žádat Soudní dvůr o uložení pokuty.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Slouží nejen prosazování transpozice směrnic, ale také implementace práva EU všeho druhu.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Může iniciovat rovněž jiný členský stát, děje se tak ale vzácně. Komise má působit jako „hlídací pes“. Členské státy si nebudou horšit vztahy.  </a:t>
            </a:r>
            <a:endParaRPr lang="en-US" altLang="cs-CZ" sz="2800"/>
          </a:p>
        </p:txBody>
      </p:sp>
    </p:spTree>
    <p:extLst>
      <p:ext uri="{BB962C8B-B14F-4D97-AF65-F5344CB8AC3E}">
        <p14:creationId xmlns:p14="http://schemas.microsoft.com/office/powerpoint/2010/main" val="1551756655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927972" y="1052736"/>
            <a:ext cx="7744541" cy="72008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Řízení o neplatnosti a nečinnosti</a:t>
            </a:r>
            <a:endParaRPr lang="en-US" altLang="cs-CZ" sz="4000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577" y="1844825"/>
            <a:ext cx="7772400" cy="453650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Správní a ústavní soudnictví podle povahy napadeného aktu či selhání.</a:t>
            </a:r>
          </a:p>
          <a:p>
            <a:pPr eaLnBrk="1" hangingPunct="1">
              <a:defRPr/>
            </a:pPr>
            <a:r>
              <a:rPr lang="cs-CZ" altLang="cs-CZ" sz="2800" dirty="0"/>
              <a:t>Řízení o neplatnosti a nečinnosti před Soudním dvorem (žalobci státy) či Soudem prvního stupně (žalobci ostatní subjekty, včetně územní samosprávy, pokud to stát připustí). </a:t>
            </a:r>
          </a:p>
          <a:p>
            <a:pPr eaLnBrk="1" hangingPunct="1">
              <a:defRPr/>
            </a:pPr>
            <a:r>
              <a:rPr lang="cs-CZ" altLang="cs-CZ" sz="2800" dirty="0"/>
              <a:t>Může končit prohlášením neplatnosti normativního či individuálního aktu pro rozpor s primárním, resp. sekundárním právem.  </a:t>
            </a:r>
            <a:endParaRPr lang="en-US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19918046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Význam judikatury </a:t>
            </a:r>
            <a:r>
              <a:rPr lang="cs-CZ"/>
              <a:t>Soudního dvora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/>
              <a:t>Judikatura Soudního dvora má velkou autoritu, mnohými je přijímána jako precedent. </a:t>
            </a:r>
          </a:p>
          <a:p>
            <a:pPr eaLnBrk="1" hangingPunct="1">
              <a:defRPr/>
            </a:pPr>
            <a:r>
              <a:rPr lang="cs-CZ" altLang="cs-CZ" sz="2800"/>
              <a:t>Aktivismus Soudního dvora výrazně dotvořil právo EU, resp. dříve ES (zásada přímého účinku, zásada – všeobecné – přednosti, široký výklad hospodářských svobod)  </a:t>
            </a:r>
          </a:p>
          <a:p>
            <a:pPr eaLnBrk="1" hangingPunct="1">
              <a:defRPr/>
            </a:pPr>
            <a:r>
              <a:rPr lang="cs-CZ" altLang="cs-CZ" sz="2800"/>
              <a:t>Judikatura se běžně studuje při studiu práva EU v zahraničí v míře nesrovnatelné se studiem judikatury v české právní praxi.     </a:t>
            </a:r>
          </a:p>
        </p:txBody>
      </p:sp>
    </p:spTree>
    <p:extLst>
      <p:ext uri="{BB962C8B-B14F-4D97-AF65-F5344CB8AC3E}">
        <p14:creationId xmlns:p14="http://schemas.microsoft.com/office/powerpoint/2010/main" val="4182125416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Správní rozhodování v EU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effectLst/>
              </a:rPr>
              <a:t>EU má jenom omezenou vlastní správu. </a:t>
            </a:r>
          </a:p>
          <a:p>
            <a:r>
              <a:rPr lang="cs-CZ" altLang="cs-CZ" dirty="0">
                <a:effectLst/>
              </a:rPr>
              <a:t>Většinu výkonu </a:t>
            </a:r>
          </a:p>
          <a:p>
            <a:r>
              <a:rPr lang="cs-CZ" altLang="cs-CZ" dirty="0">
                <a:effectLst/>
              </a:rPr>
              <a:t>Příklady: ochrana hospodářské soutěže – kartely, dominance, fúze, státní podpory. </a:t>
            </a:r>
          </a:p>
          <a:p>
            <a:r>
              <a:rPr lang="cs-CZ" altLang="cs-CZ" dirty="0">
                <a:effectLst/>
              </a:rPr>
              <a:t>Centralizace některých licencí a registrací pro některá odvětví, nově patenty EU. </a:t>
            </a:r>
          </a:p>
          <a:p>
            <a:r>
              <a:rPr lang="cs-CZ" altLang="cs-CZ" dirty="0">
                <a:effectLst/>
              </a:rPr>
              <a:t>Omezené a nekodifikované správní právo (analogie českého správního řádu pro EU). </a:t>
            </a:r>
          </a:p>
          <a:p>
            <a:r>
              <a:rPr lang="cs-CZ" altLang="cs-CZ" dirty="0"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44910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vnitrostátního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 dávnější minulosti: ústní vyhlášení, nyní jenom ve výjimečných situacích.  </a:t>
            </a:r>
          </a:p>
          <a:p>
            <a:r>
              <a:rPr lang="cs-CZ" sz="2000" dirty="0"/>
              <a:t>Od 19. století periodické tiskoviny (jako noviny), rozesílané poštou – v Rakousku-Uhersku, Československu a Česku Sbírka zákonů (a nařízení) (zkratka Sb.)  </a:t>
            </a:r>
          </a:p>
          <a:p>
            <a:r>
              <a:rPr lang="cs-CZ" sz="2000" dirty="0"/>
              <a:t>Nová úprava od roku 2001: rozlišení vnitrostátního práva a mezinárodních smluv (</a:t>
            </a:r>
            <a:r>
              <a:rPr lang="cs-CZ" sz="2000" dirty="0" err="1"/>
              <a:t>Sb.m.s</a:t>
            </a:r>
            <a:r>
              <a:rPr lang="cs-CZ" sz="2000" dirty="0"/>
              <a:t>.). </a:t>
            </a:r>
          </a:p>
          <a:p>
            <a:r>
              <a:rPr lang="cs-CZ" sz="2000" dirty="0"/>
              <a:t>Publikování konsolidovaných znění jako knih, též jako součást komentářů. </a:t>
            </a:r>
          </a:p>
          <a:p>
            <a:r>
              <a:rPr lang="cs-CZ" sz="2000" dirty="0"/>
              <a:t>Na sklonku 20. století: vytváření elektronických databází. </a:t>
            </a:r>
          </a:p>
          <a:p>
            <a:r>
              <a:rPr lang="cs-CZ" sz="2000" dirty="0"/>
              <a:t>Komerční databáze – za úhradu, s dalšími prameny.  </a:t>
            </a:r>
          </a:p>
          <a:p>
            <a:r>
              <a:rPr lang="cs-CZ" sz="2000" dirty="0"/>
              <a:t>Státní databáze – dnes běžně na Internetu pro veřejnost. </a:t>
            </a:r>
            <a:r>
              <a:rPr lang="cs-CZ" dirty="0"/>
              <a:t> </a:t>
            </a:r>
          </a:p>
          <a:p>
            <a:r>
              <a:rPr lang="cs-CZ" dirty="0"/>
              <a:t>V Česku komercializace, na internetu jen Sb.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939379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mezinárodního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Registrace v OSN: United </a:t>
            </a:r>
            <a:r>
              <a:rPr lang="cs-CZ" dirty="0" err="1"/>
              <a:t>Nations</a:t>
            </a:r>
            <a:r>
              <a:rPr lang="cs-CZ" dirty="0"/>
              <a:t> </a:t>
            </a:r>
            <a:r>
              <a:rPr lang="cs-CZ" dirty="0" err="1"/>
              <a:t>Treaty</a:t>
            </a:r>
            <a:r>
              <a:rPr lang="cs-CZ" dirty="0"/>
              <a:t> </a:t>
            </a:r>
            <a:r>
              <a:rPr lang="cs-CZ" dirty="0" err="1"/>
              <a:t>Series</a:t>
            </a:r>
            <a:r>
              <a:rPr lang="cs-CZ" dirty="0"/>
              <a:t>: nyní údajně 158.000 mezinárodních smluv.  </a:t>
            </a:r>
          </a:p>
          <a:p>
            <a:r>
              <a:rPr lang="cs-CZ" dirty="0"/>
              <a:t>Jiné mezinárodní organizace mají vlastní sbírky: </a:t>
            </a:r>
          </a:p>
          <a:p>
            <a:r>
              <a:rPr lang="cs-CZ" dirty="0"/>
              <a:t>Rada Evropy: </a:t>
            </a:r>
            <a:r>
              <a:rPr lang="cs-CZ" dirty="0" err="1"/>
              <a:t>Council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Europe</a:t>
            </a:r>
            <a:r>
              <a:rPr lang="cs-CZ" dirty="0"/>
              <a:t> </a:t>
            </a:r>
            <a:r>
              <a:rPr lang="cs-CZ" dirty="0" err="1"/>
              <a:t>Treaty</a:t>
            </a:r>
            <a:r>
              <a:rPr lang="cs-CZ" dirty="0"/>
              <a:t> </a:t>
            </a:r>
            <a:r>
              <a:rPr lang="cs-CZ" dirty="0" err="1"/>
              <a:t>Series</a:t>
            </a:r>
            <a:r>
              <a:rPr lang="cs-CZ" dirty="0"/>
              <a:t>, </a:t>
            </a:r>
          </a:p>
          <a:p>
            <a:r>
              <a:rPr lang="cs-CZ" dirty="0"/>
              <a:t>Vlastní databáze na internetu. </a:t>
            </a:r>
          </a:p>
          <a:p>
            <a:r>
              <a:rPr lang="cs-CZ" dirty="0"/>
              <a:t>Jednotlivé státy mají vlastní sbírky pro jimi sjednané, ratifikované, závazné smlouvy.  </a:t>
            </a:r>
          </a:p>
          <a:p>
            <a:r>
              <a:rPr lang="cs-CZ" dirty="0"/>
              <a:t>V Česku od roku 2001 Sbírka mezinárodních smluv, dříve vyhlašování ve Sb.(výše). </a:t>
            </a:r>
          </a:p>
          <a:p>
            <a:r>
              <a:rPr lang="cs-CZ" dirty="0"/>
              <a:t>Neoficiální databáze Ministerstvo zahraničních věcí, dostupná na Internetu.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8615333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práva EU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Oficiální nástroj: Úřední věstník Evropské unie. Tištěný, od roku 2015 oficiálně závazná elektronická verze dostupná na internetu. </a:t>
            </a:r>
          </a:p>
          <a:p>
            <a:r>
              <a:rPr lang="cs-CZ" dirty="0"/>
              <a:t>Vlastní databanka práva EU (dříve ES) EUR-Lex. </a:t>
            </a:r>
          </a:p>
          <a:p>
            <a:r>
              <a:rPr lang="cs-CZ" dirty="0"/>
              <a:t>Dostupná na Internetu. </a:t>
            </a:r>
          </a:p>
          <a:p>
            <a:r>
              <a:rPr lang="cs-CZ" dirty="0"/>
              <a:t>Možnosti vyhledávání včetně související judikatury, identifikace související legislativy členských států. </a:t>
            </a:r>
          </a:p>
          <a:p>
            <a:r>
              <a:rPr lang="cs-CZ" dirty="0"/>
              <a:t>Samostatná databáze rozsudků SD EU: Curia. </a:t>
            </a:r>
          </a:p>
          <a:p>
            <a:r>
              <a:rPr lang="cs-CZ" dirty="0"/>
              <a:t>Členské státy vesměs nepovažují za potřebné zpřístupňovat právo EU prostřednictvím svých sbírek, není to potřeba.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559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Připomínka pramenů vnitrostátního práva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stát, to vlastní vnitrostátní právo. </a:t>
            </a:r>
          </a:p>
          <a:p>
            <a:r>
              <a:rPr lang="cs-CZ" dirty="0"/>
              <a:t>Lze však hledat podobnosti a rozdíly (právní srovnávání neboli komparatistika). </a:t>
            </a:r>
          </a:p>
          <a:p>
            <a:r>
              <a:rPr lang="cs-CZ" dirty="0"/>
              <a:t>Jednotlivé prameny vnitrostátní práva podle teorie práva: obyčeje, soudcovské právo (precedenty), normativní smlouvy. </a:t>
            </a:r>
          </a:p>
          <a:p>
            <a:r>
              <a:rPr lang="cs-CZ" dirty="0"/>
              <a:t>Ale především normativní právní akt / zjednodušeně předpis.  Typický normativní právní akt je zákon, ale též podzákonné předpisy. Na vrcholu typicky ústava (vesměs jeden dokument). Hierarchie práva. </a:t>
            </a:r>
          </a:p>
          <a:p>
            <a:r>
              <a:rPr lang="cs-CZ" dirty="0"/>
              <a:t>Vytvářejí právotvorné orgány (parlamenty, zastupitelstva), výjimečně schvaluje / zamítá lid. 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4172293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Typická jednojazyčnost VP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Vnitrostátní právo jednotlivých států je typicky jednojazyčné. </a:t>
            </a:r>
          </a:p>
          <a:p>
            <a:r>
              <a:rPr lang="cs-CZ" dirty="0"/>
              <a:t>Odráží to skutečnost, že státy se vesměs zakládají na jazykově vymezeném národě. </a:t>
            </a:r>
          </a:p>
          <a:p>
            <a:r>
              <a:rPr lang="cs-CZ" dirty="0"/>
              <a:t>V Česku je to samozřejmost, že to nemáme v Ústavě. </a:t>
            </a:r>
          </a:p>
          <a:p>
            <a:r>
              <a:rPr lang="cs-CZ" dirty="0"/>
              <a:t>Právo se vytváří v příslušném jazyce. </a:t>
            </a:r>
          </a:p>
          <a:p>
            <a:r>
              <a:rPr lang="cs-CZ" dirty="0"/>
              <a:t>Proto první výkladová metoda je jazyková (též gramatická), teprve dále smyslová (teleologická), systematická, historická… </a:t>
            </a:r>
          </a:p>
          <a:p>
            <a:r>
              <a:rPr lang="cs-CZ" dirty="0"/>
              <a:t>Nutnost dobrého zvládnutí národního (státního, úředního) jazyka pro práci s právem.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8932084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a další jazyky MP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Mezinárodní právo (tj. konkrétní mezinárodní smlouvy)</a:t>
            </a:r>
          </a:p>
          <a:p>
            <a:r>
              <a:rPr lang="cs-CZ" sz="2000" dirty="0"/>
              <a:t>Dvoustranné se sjednávají běžně v jazyce smluvních států (dva, v případě shody jazyků jeden). </a:t>
            </a:r>
          </a:p>
          <a:p>
            <a:r>
              <a:rPr lang="cs-CZ" sz="2000" dirty="0"/>
              <a:t>Vícestranné (cca do 10) občas ve všech jazycích </a:t>
            </a:r>
          </a:p>
          <a:p>
            <a:r>
              <a:rPr lang="cs-CZ" sz="2000" dirty="0"/>
              <a:t>Mnohostranné (cca nad 10) zpravidla ve vybraném jazyce či jazycích. </a:t>
            </a:r>
          </a:p>
          <a:p>
            <a:r>
              <a:rPr lang="cs-CZ" sz="2000" dirty="0"/>
              <a:t>Často odráží jazykový režim příslušné mezinárodní organizace. </a:t>
            </a:r>
          </a:p>
          <a:p>
            <a:r>
              <a:rPr lang="cs-CZ" sz="2000" dirty="0"/>
              <a:t>Volí se velké jazyky, vyučované ve školách, kdy se od odborníků (diplomati, experti) očekává jejich znalost. </a:t>
            </a:r>
          </a:p>
          <a:p>
            <a:r>
              <a:rPr lang="cs-CZ" sz="2000" dirty="0"/>
              <a:t>Organizace spojených národů: EN, FR, RU, ZH, AR, ES. </a:t>
            </a:r>
          </a:p>
          <a:p>
            <a:r>
              <a:rPr lang="cs-CZ" sz="2000" dirty="0"/>
              <a:t>Rada Evropy: EN, FR. </a:t>
            </a:r>
          </a:p>
          <a:p>
            <a:r>
              <a:rPr lang="cs-CZ" sz="2000" dirty="0"/>
              <a:t>Překlady do dalších jazyků nejsou rozhodné, mají však význam ve vnitrostátním prostředí. 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453087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Mnohojazyčnost nadnárodního práva EU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ES měla a EU má ambici uplatnit své právo vůči jednotlivcům ve velkém rozsahu, přímo a přednostně. </a:t>
            </a:r>
          </a:p>
          <a:p>
            <a:r>
              <a:rPr lang="cs-CZ" dirty="0"/>
              <a:t>Při neexistenci nějakého propojovacího jazyka či jazyků pro široké vrstvy obyvatelstva je nezbytný mnohojazyčný režim. </a:t>
            </a:r>
          </a:p>
          <a:p>
            <a:r>
              <a:rPr lang="cs-CZ" dirty="0"/>
              <a:t>24 rozhodných a úředních jazyků (při 28 členských státech).  </a:t>
            </a:r>
          </a:p>
          <a:p>
            <a:r>
              <a:rPr lang="cs-CZ" dirty="0"/>
              <a:t>Tři pracovní jazyky pro fungování institucí: E, F, D </a:t>
            </a:r>
          </a:p>
          <a:p>
            <a:r>
              <a:rPr lang="cs-CZ" dirty="0"/>
              <a:t>Mnohojazyčnost je překážkou a mezí integrace EU.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5737194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88BE79-D8E6-42C7-A2DC-2585A4F43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právo soukromé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31746F-6BC9-4B6A-8707-C47FA85CD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Zvláštní, až výstřední obor. </a:t>
            </a:r>
          </a:p>
          <a:p>
            <a:r>
              <a:rPr lang="cs-CZ" dirty="0"/>
              <a:t>Na </a:t>
            </a:r>
            <a:r>
              <a:rPr lang="cs-CZ" dirty="0" err="1"/>
              <a:t>PrF</a:t>
            </a:r>
            <a:r>
              <a:rPr lang="cs-CZ" dirty="0"/>
              <a:t> MU velmi silné pojetí. </a:t>
            </a:r>
          </a:p>
          <a:p>
            <a:r>
              <a:rPr lang="cs-CZ" dirty="0"/>
              <a:t>Důležité pro studenty programu „mezinárodněprávní obchodní studia“. Budou mít řadu předmětů od oddělení MPS na katedře MEP. </a:t>
            </a:r>
          </a:p>
          <a:p>
            <a:r>
              <a:rPr lang="cs-CZ" dirty="0"/>
              <a:t>Pro ostatní tedy jenom uvedení zde. </a:t>
            </a:r>
          </a:p>
          <a:p>
            <a:r>
              <a:rPr lang="cs-CZ" dirty="0"/>
              <a:t>Obecně úprava soukromoprávních vztahů s mezinárodním prvkem. </a:t>
            </a:r>
          </a:p>
          <a:p>
            <a:r>
              <a:rPr lang="cs-CZ" dirty="0"/>
              <a:t>Tj. vztahy občanskoprávní, obchodní, rodinné, pracovní a další.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3F9C651-B701-4C9A-9925-A72FDCB160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3973AF5-9418-45D0-9D25-4C906DCBA7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2590152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4D5D5-0C1A-4CA5-B154-D93CA689D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 </a:t>
            </a:r>
            <a:r>
              <a:rPr lang="cs-CZ" dirty="0" err="1"/>
              <a:t>mercatoria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E4CD5D-4E21-447A-83E7-F42CEDA9D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Zvláštní okruh pravidel mezinárodního obchodu. </a:t>
            </a:r>
          </a:p>
          <a:p>
            <a:r>
              <a:rPr lang="cs-CZ" dirty="0"/>
              <a:t>Samostatný právní řád, odlišný pro  </a:t>
            </a:r>
          </a:p>
          <a:p>
            <a:r>
              <a:rPr lang="cs-CZ" dirty="0"/>
              <a:t>Rozhodování sporů rozhodci.</a:t>
            </a:r>
          </a:p>
          <a:p>
            <a:r>
              <a:rPr lang="cs-CZ" dirty="0"/>
              <a:t>Základ v obchodních zvyklostech. </a:t>
            </a:r>
          </a:p>
          <a:p>
            <a:r>
              <a:rPr lang="cs-CZ" dirty="0"/>
              <a:t>Zásada </a:t>
            </a:r>
            <a:r>
              <a:rPr lang="cs-CZ" dirty="0" err="1"/>
              <a:t>pacta</a:t>
            </a:r>
            <a:r>
              <a:rPr lang="cs-CZ" dirty="0"/>
              <a:t> </a:t>
            </a:r>
            <a:r>
              <a:rPr lang="cs-CZ" dirty="0" err="1"/>
              <a:t>sunt</a:t>
            </a:r>
            <a:r>
              <a:rPr lang="cs-CZ" dirty="0"/>
              <a:t> </a:t>
            </a:r>
            <a:r>
              <a:rPr lang="cs-CZ" dirty="0" err="1"/>
              <a:t>servanda</a:t>
            </a:r>
            <a:r>
              <a:rPr lang="cs-CZ" dirty="0"/>
              <a:t>.  </a:t>
            </a:r>
          </a:p>
          <a:p>
            <a:r>
              <a:rPr lang="cs-CZ" dirty="0"/>
              <a:t>Spor ohledně existence lex </a:t>
            </a:r>
            <a:r>
              <a:rPr lang="cs-CZ" dirty="0" err="1"/>
              <a:t>mercatoria</a:t>
            </a:r>
            <a:r>
              <a:rPr lang="cs-CZ" dirty="0"/>
              <a:t> jako svébytného právního řádu.  </a:t>
            </a:r>
          </a:p>
          <a:p>
            <a:r>
              <a:rPr lang="cs-CZ" dirty="0"/>
              <a:t>Otázka uznání jeho existence, respektive projevů ze strany států.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E756F1F-7F59-4E86-8A6B-21FFC6E6A3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417C90F-D1C2-4BB0-9491-2DDB231690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7240263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0D3122-5190-4569-9AF5-0322FBB60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Kolizní metoda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96E079-834A-4DD8-BF30-9FF3A6617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Státy svými zvláštními zákony či kapitolami občanských zákonů určují, zda se uplatní jejich nebo cizí právo. </a:t>
            </a:r>
          </a:p>
          <a:p>
            <a:r>
              <a:rPr lang="cs-CZ" dirty="0"/>
              <a:t>Ochota soudů používat cizí právo. </a:t>
            </a:r>
          </a:p>
          <a:p>
            <a:r>
              <a:rPr lang="cs-CZ" dirty="0"/>
              <a:t>Kolizní hlediska – kritéria. </a:t>
            </a:r>
          </a:p>
          <a:p>
            <a:r>
              <a:rPr lang="cs-CZ" dirty="0"/>
              <a:t>Rozsah – navázání. </a:t>
            </a:r>
          </a:p>
          <a:p>
            <a:r>
              <a:rPr lang="cs-CZ" dirty="0"/>
              <a:t>Pravidla pro řešení pozitivní </a:t>
            </a:r>
          </a:p>
          <a:p>
            <a:r>
              <a:rPr lang="cs-CZ" dirty="0"/>
              <a:t>Možnost volby práva. </a:t>
            </a:r>
          </a:p>
          <a:p>
            <a:r>
              <a:rPr lang="cs-CZ" dirty="0"/>
              <a:t>Výhrada veřejného pořádku jako výjimka, neuplatnění cizího práva.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7282ADC-F080-4E4C-AC77-5AD2D58259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AFBD08-4560-4BFB-9580-398887A867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5996524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65B176-5AE3-425A-B1D9-0454990F5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Přímá metoda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C52C17-0DFF-43A6-8A9B-1233DBEBF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Nahrazení vnitrostátních úprav, určených podle kolizních pravidel, jedním rámcem. </a:t>
            </a:r>
          </a:p>
          <a:p>
            <a:r>
              <a:rPr lang="cs-CZ" dirty="0"/>
              <a:t>Tento rámec může stanovovat. </a:t>
            </a:r>
          </a:p>
          <a:p>
            <a:r>
              <a:rPr lang="cs-CZ" dirty="0"/>
              <a:t>Vídeňská Úmluva OSN o smlouvách o mezinárodní koupi zboží (neplést s jinými zde citovanými vídeňskými úmluvami): upravuje komerční koupi zboží mezi podnikateli příslušnými do různých států namísto úprav jednotlivých států, určených kolizním právem. </a:t>
            </a:r>
          </a:p>
          <a:p>
            <a:r>
              <a:rPr lang="cs-CZ" dirty="0"/>
              <a:t>Obdobně smlouvy v mezinárodní dopravě.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4CD777A-EB45-4483-8B7D-4CF9596BCC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1E7D5E0-0499-4800-8803-43412A526C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0609636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D02FF7-2AD1-4C7A-ACB1-C9B66BF29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právo soukromé procesní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670175-A0A5-4868-AF76-CDB84DD6A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Stanoví se příslušnost soudů pro civilní spory s přeshraničním prvkem. </a:t>
            </a:r>
          </a:p>
          <a:p>
            <a:r>
              <a:rPr lang="cs-CZ" dirty="0"/>
              <a:t>Upravuje se spolupráce např. pro dokazování. </a:t>
            </a:r>
          </a:p>
          <a:p>
            <a:r>
              <a:rPr lang="cs-CZ" dirty="0"/>
              <a:t>Stanovují se pravidla pro uznání rozsudků z jiného státu pro účely jeho výkonu.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2D49A5D-DE6D-419B-B1F0-1C77823114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DA4384-6649-4158-AE4E-51F7F8A2C4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4776782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0501BB-1B06-4069-A614-1BDCCF63C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arbitráž (rozhodčí řízení)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A24783-AA62-451A-B257-EF90EFAFB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„Soukromé soudy“. </a:t>
            </a:r>
          </a:p>
          <a:p>
            <a:r>
              <a:rPr lang="cs-CZ" dirty="0"/>
              <a:t>Bývají rychlejší a způsobilejší pro rozhodování komerčních sporů. </a:t>
            </a:r>
          </a:p>
          <a:p>
            <a:r>
              <a:rPr lang="cs-CZ" dirty="0"/>
              <a:t>Rozhodují na základě rozhodčí smlouvy či smluvní doložky komerční spory. </a:t>
            </a:r>
          </a:p>
          <a:p>
            <a:r>
              <a:rPr lang="cs-CZ" dirty="0"/>
              <a:t>Je možné též ve vnitrostátním prostředí. </a:t>
            </a:r>
          </a:p>
          <a:p>
            <a:r>
              <a:rPr lang="cs-CZ" dirty="0"/>
              <a:t>V případě mezinárodních sporů mezinárodní rozhodčí soudy. </a:t>
            </a:r>
          </a:p>
          <a:p>
            <a:r>
              <a:rPr lang="cs-CZ" dirty="0"/>
              <a:t>Otázka uznávání rozhodčích nálezů. Zvláštní mezinárodní úmluvy pro tento účel. </a:t>
            </a:r>
          </a:p>
          <a:p>
            <a:r>
              <a:rPr lang="cs-CZ" dirty="0"/>
              <a:t>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7DBCFE-7E1C-4D87-AF74-5028C5AFB92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3B50370-E680-4C97-8E50-2E6FEB5353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1326230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A47656-7692-4BB1-8075-5BF62FCF6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Europeizace mez práva soukromého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938F26-6B34-4E86-9D75-51EA454A5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Kompetence k harmonizaci či unifikaci. </a:t>
            </a:r>
          </a:p>
          <a:p>
            <a:r>
              <a:rPr lang="cs-CZ" dirty="0"/>
              <a:t>Dříve mezinárodní úmluvy mezi členskými státy ES/EU. </a:t>
            </a:r>
          </a:p>
          <a:p>
            <a:r>
              <a:rPr lang="cs-CZ" dirty="0"/>
              <a:t>Nyní sekundární právo, různá nařízení a směrnice.  </a:t>
            </a:r>
          </a:p>
          <a:p>
            <a:r>
              <a:rPr lang="cs-CZ" dirty="0"/>
              <a:t>Kolizní právo: pro smlouvy, pro delikty a náhradu škody. </a:t>
            </a:r>
          </a:p>
          <a:p>
            <a:r>
              <a:rPr lang="cs-CZ" dirty="0"/>
              <a:t>Pravidla pro spolupráci soudů ve věcech civilních.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AE66DA1-D415-4C9E-8D5A-71DECF0929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C70B1D-18C9-4825-8556-D19F9D08D4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8678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Připomínka uplatnění vnitrostátních práv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Vnitrostátní právo prosazují. </a:t>
            </a:r>
          </a:p>
          <a:p>
            <a:r>
              <a:rPr lang="cs-CZ" dirty="0"/>
              <a:t>Dodržování jednotlivci a nestátními korporacemi, institucemi, státním aparátem. </a:t>
            </a:r>
          </a:p>
          <a:p>
            <a:r>
              <a:rPr lang="cs-CZ" dirty="0"/>
              <a:t>Státní aparát (v širším smyslu, vedle státu též jednotky územní samosprávy): úřady, soudy.  </a:t>
            </a:r>
          </a:p>
          <a:p>
            <a:r>
              <a:rPr lang="cs-CZ" dirty="0"/>
              <a:t>Dohled a dozor, kontrola dodržování… </a:t>
            </a:r>
          </a:p>
          <a:p>
            <a:r>
              <a:rPr lang="cs-CZ" dirty="0"/>
              <a:t>V některých případech rozhodování o oprávněních a povinnostech. </a:t>
            </a:r>
          </a:p>
          <a:p>
            <a:r>
              <a:rPr lang="cs-CZ" dirty="0"/>
              <a:t>Postihy: civilní, trestní, trestně-správní. </a:t>
            </a:r>
          </a:p>
          <a:p>
            <a:r>
              <a:rPr lang="cs-CZ" dirty="0"/>
              <a:t>Při dobrovolném nedodržení možnost vynucení, v krajním případě prostřednictvím ozbrojené síly.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830488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DF5751-D972-4276-8758-2016F19F2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Analogie MPS ve veřejném právu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8664A3-27FC-41DD-B902-E4FEEB51D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Pozor: mezinárodní právo veřejné je – bez přívlastku i s ním - ono mezinárodní právo, jež bylo úvodní polovinou kursu. </a:t>
            </a:r>
          </a:p>
          <a:p>
            <a:r>
              <a:rPr lang="cs-CZ" dirty="0"/>
              <a:t>Existuje však správní právo mezinárodní, trestní právo mezinárodní: rovněž se určuje příslušnost, může nastat kolize, řeší se spolupráce. </a:t>
            </a:r>
          </a:p>
          <a:p>
            <a:r>
              <a:rPr lang="cs-CZ" dirty="0"/>
              <a:t>Ve světě mezinárodní smlouvy, uvnitř EU nadnárodní právo EU.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1664021-41C2-4BEC-849F-AA7D00B8DE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A0DE3D8-73FC-4161-99EA-B710A2DF41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8654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Společnost, hospodářství,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Státy fungují (více či méně dobře) v určitém společenském, kulturním, hospodářském a politickém prostředí. </a:t>
            </a:r>
          </a:p>
          <a:p>
            <a:r>
              <a:rPr lang="cs-CZ" dirty="0"/>
              <a:t>Při výuce práva jsou pochopitelně na místě zmínky, protože právo jako nástroj správy a ovládání společnosti státem. </a:t>
            </a:r>
          </a:p>
          <a:p>
            <a:r>
              <a:rPr lang="cs-CZ" dirty="0"/>
              <a:t>Uvedené aspekty lze samozřejmě zkoumat hlouběji, to však činí jiné vědy (na jiných fakultách).  </a:t>
            </a:r>
          </a:p>
          <a:p>
            <a:r>
              <a:rPr lang="cs-CZ" dirty="0"/>
              <a:t>Obdobně to platí též pro tento kurs: je třeba jej odlišit od „mezinárodních vztahů“ a „evropských studií“, jež na MU vyučuje Fakulta sociálních studií.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7487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dogmatika a právní politika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Uplatňování práva na základě jeho výkladu (právní dogmatika, též doktrína de lege lata) </a:t>
            </a:r>
          </a:p>
          <a:p>
            <a:r>
              <a:rPr lang="cs-CZ" dirty="0"/>
              <a:t>Vytváření práva na základě politické vůle, poznání a vyhodnocení společnosti, hospodářství (právní politika, de lege </a:t>
            </a:r>
            <a:r>
              <a:rPr lang="cs-CZ" dirty="0" err="1"/>
              <a:t>ferenda</a:t>
            </a:r>
            <a:r>
              <a:rPr lang="cs-CZ" dirty="0"/>
              <a:t>) </a:t>
            </a:r>
          </a:p>
          <a:p>
            <a:r>
              <a:rPr lang="cs-CZ" dirty="0"/>
              <a:t>Též mezinárodní právo a nadnárodní právo EU mají svoji právní dogmatiku a svoji právní politiku. </a:t>
            </a:r>
          </a:p>
          <a:p>
            <a:r>
              <a:rPr lang="cs-CZ" dirty="0"/>
              <a:t>Tyto však oproti vnitrostátnímu právu vykazují odlišnosti.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2011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 a vývoj států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Různé předstátní útvary (rody, kmeny) Státy začaly vznikat cca 3000 př.n.l. Dlouho však nepokrývaly většinu Země. </a:t>
            </a:r>
          </a:p>
          <a:p>
            <a:r>
              <a:rPr lang="cs-CZ" dirty="0"/>
              <a:t>Typický způsob vzniku: určitá společenská skupina se zmocnila vlády nad ostatním obyvatelstvem a tuto moc udržovala násilím. Typická interakce: střety a války. Stát opírající se o ozbrojené síly. </a:t>
            </a:r>
          </a:p>
          <a:p>
            <a:r>
              <a:rPr lang="cs-CZ" dirty="0"/>
              <a:t>Proměny uspořádání: otrokářství, feudalismus (různých podob), oligarchie, demokracie, autoritativní a totalitní režimy, formální a faktické. </a:t>
            </a:r>
          </a:p>
          <a:p>
            <a:r>
              <a:rPr lang="cs-CZ" dirty="0"/>
              <a:t>Samozřejmě zásadní socioekonomické, technologické  kulturní rozdíly dříve a dnes.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51971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Státy v současném světě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Nyní (rok 2019) zhruba 200 států. </a:t>
            </a:r>
          </a:p>
          <a:p>
            <a:r>
              <a:rPr lang="cs-CZ" dirty="0"/>
              <a:t>(přesné číslo nelze uvést kvůli všeobecně neuznaným státům, celkům se značnou autonomií apod.) </a:t>
            </a:r>
          </a:p>
          <a:p>
            <a:r>
              <a:rPr lang="cs-CZ" dirty="0"/>
              <a:t>Mezi těmito státy jsou obrovské rozdíly. </a:t>
            </a:r>
          </a:p>
          <a:p>
            <a:r>
              <a:rPr lang="cs-CZ" dirty="0"/>
              <a:t>Východiskem je odlišná rozloha, zásadní je však různá lidnatost, dále hospodářský výkon, sociální úroveň, stabilita státu, vojenská síla, kulturní vliv…  </a:t>
            </a:r>
          </a:p>
          <a:p>
            <a:r>
              <a:rPr lang="cs-CZ" dirty="0"/>
              <a:t>Mezinárodní právo nicméně předpokládá formální rovnost všech států.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61223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a zánik států – sebeurčení národů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Až do 19. století státy vznikaly a zanikaly ovládáním vedoucími vrstvami a jejich vnitřními a vnějšími střety a boji. </a:t>
            </a:r>
          </a:p>
          <a:p>
            <a:r>
              <a:rPr lang="cs-CZ" dirty="0"/>
              <a:t>Expanze západní civilizace (Evropy) na další kontinenty, kolonialismus. </a:t>
            </a:r>
          </a:p>
          <a:p>
            <a:r>
              <a:rPr lang="cs-CZ" dirty="0"/>
              <a:t>V 19. století postupné krystalizování moderních národů, nacionalismus. </a:t>
            </a:r>
          </a:p>
          <a:p>
            <a:r>
              <a:rPr lang="cs-CZ" dirty="0"/>
              <a:t>Požadavek sebeurčení. </a:t>
            </a:r>
          </a:p>
          <a:p>
            <a:r>
              <a:rPr lang="cs-CZ" dirty="0"/>
              <a:t>Mezinárodní právo je poměrně odtažité: jenom při zásadních proměnách, dekolonizace, jinak se respektuje totožnost a územní celistvost států.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05662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Planeta Země a blízký vesmír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Zeměkoule: poloměr 6378 km, průměr 12756 km. </a:t>
            </a:r>
          </a:p>
          <a:p>
            <a:r>
              <a:rPr lang="cs-CZ" dirty="0"/>
              <a:t>30% souše (cca 150.000.000 km2), 70% moře  </a:t>
            </a:r>
          </a:p>
          <a:p>
            <a:r>
              <a:rPr lang="cs-CZ" dirty="0"/>
              <a:t>Počet obyvatel Země v roce 2019: 7.7 miliardy obyvatel, výrazný růst během 20. století trvá. Hrozí přelidnění.   </a:t>
            </a:r>
          </a:p>
          <a:p>
            <a:r>
              <a:rPr lang="cs-CZ" dirty="0"/>
              <a:t>Schopnost lidstva vstoupit do ve vesmíru se ukazuje být omezená, využívání pouze blízkého vesmíru, automatizace, pro člověka je vesmír nehostinné a nebezpečné prostředí, oproti dřívějším představám je kolonizace vesmíru je v nedohlednu. </a:t>
            </a:r>
          </a:p>
          <a:p>
            <a:r>
              <a:rPr lang="cs-CZ" dirty="0"/>
              <a:t>Neznáme mimozemský život a civilizace.</a:t>
            </a:r>
          </a:p>
          <a:p>
            <a:r>
              <a:rPr lang="cs-CZ" dirty="0"/>
              <a:t>Klimatická krize jako ohrožení habitatu lidstva?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12401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/ mezistátní vztahy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Vztahy mezi státy jako reprezentanty vládců, resp. národů.  Nemusí být totéž, co vztahy mezi národy, nicméně obojí spolu souvisí. </a:t>
            </a:r>
          </a:p>
          <a:p>
            <a:r>
              <a:rPr lang="cs-CZ" dirty="0"/>
              <a:t>Zájmy (ke spolupráci, nyní zejména mezinárodní obchod, k soupeření),  pohledy (sympatie a antipatie), vnímání blízkosti a vzdálenosti.   </a:t>
            </a:r>
          </a:p>
          <a:p>
            <a:r>
              <a:rPr lang="cs-CZ" dirty="0"/>
              <a:t>Fenomén sousedství jednotlivých států. </a:t>
            </a:r>
          </a:p>
          <a:p>
            <a:r>
              <a:rPr lang="cs-CZ" dirty="0"/>
              <a:t>Pevninské a námořní cesty, vzdušný prostor, vesmír jako zprostředkovatelé spojení: dopravy a spojů.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0831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Reforma </a:t>
            </a:r>
            <a:r>
              <a:rPr lang="cs-CZ" dirty="0"/>
              <a:t>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u="sng" dirty="0"/>
              <a:t>Evropská unie (její právo)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Jen stručné informace o mezinárodněprávních kořenech ES a EU. </a:t>
            </a:r>
          </a:p>
          <a:p>
            <a:r>
              <a:rPr lang="cs-CZ" dirty="0"/>
              <a:t>Důraz na ES a EU </a:t>
            </a:r>
          </a:p>
          <a:p>
            <a:r>
              <a:rPr lang="cs-CZ" dirty="0"/>
              <a:t>Stručné přiblížení hmotného práva (jednotný vnitřní trh, společné hospodářské politiky, další politiky) </a:t>
            </a:r>
          </a:p>
          <a:p>
            <a:r>
              <a:rPr lang="cs-CZ" dirty="0"/>
              <a:t>  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u="sng" dirty="0"/>
              <a:t>Základy mez. a </a:t>
            </a:r>
            <a:r>
              <a:rPr lang="cs-CZ" u="sng" dirty="0" err="1"/>
              <a:t>evr</a:t>
            </a:r>
            <a:r>
              <a:rPr lang="cs-CZ" u="sng" dirty="0"/>
              <a:t>. práva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Větší důraz na mezinárodní právo, mezinárodní společenství států, mezinárodní organizace. </a:t>
            </a:r>
          </a:p>
          <a:p>
            <a:r>
              <a:rPr lang="cs-CZ" dirty="0"/>
              <a:t>V případě práva EU pouze teorie, instituce. Hmotné právo se vyčleňuje do jiných kursů. 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8764034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právo jako úprava vztahů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Vnitrostátní právo upravuje chování jednotlivců a snaží se jej ovlivnit. </a:t>
            </a:r>
          </a:p>
          <a:p>
            <a:r>
              <a:rPr lang="cs-CZ" dirty="0"/>
              <a:t>Též zde rozpor mezi formalitou (</a:t>
            </a:r>
            <a:r>
              <a:rPr lang="cs-CZ" dirty="0" err="1"/>
              <a:t>sollen</a:t>
            </a:r>
            <a:r>
              <a:rPr lang="cs-CZ" dirty="0"/>
              <a:t>) a realitou (</a:t>
            </a:r>
            <a:r>
              <a:rPr lang="cs-CZ" dirty="0" err="1"/>
              <a:t>sein</a:t>
            </a:r>
            <a:r>
              <a:rPr lang="cs-CZ" dirty="0"/>
              <a:t>), část práva se porušuje.   </a:t>
            </a:r>
          </a:p>
          <a:p>
            <a:r>
              <a:rPr lang="cs-CZ" dirty="0"/>
              <a:t>Stát má nicméně navrch, je vrchnost. Subordinační charakter vnitrostátního práva. </a:t>
            </a:r>
          </a:p>
          <a:p>
            <a:r>
              <a:rPr lang="cs-CZ" dirty="0"/>
              <a:t>Mezinárodní právo je právo mezi desítkami, nyní dvěma stovkami států. </a:t>
            </a:r>
          </a:p>
          <a:p>
            <a:r>
              <a:rPr lang="cs-CZ" dirty="0"/>
              <a:t>Státy jej vytvářejí a uplatňují vůči sobě navzájem, napomáhají jim ještě mezinárodní organizace.</a:t>
            </a:r>
          </a:p>
          <a:p>
            <a:r>
              <a:rPr lang="cs-CZ" dirty="0"/>
              <a:t>Proto koordinační charakter mezinárodního práva.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72461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 a vývoj mezinárodního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Tradiční mezinárodní právo. </a:t>
            </a:r>
          </a:p>
          <a:p>
            <a:r>
              <a:rPr lang="cs-CZ" dirty="0"/>
              <a:t>První mezinárodní smlouvy sjednány již ve starověku. </a:t>
            </a:r>
          </a:p>
          <a:p>
            <a:r>
              <a:rPr lang="cs-CZ" dirty="0"/>
              <a:t>Jak uvedeno, převládající tradiční forma interakce státu byla válka </a:t>
            </a:r>
          </a:p>
          <a:p>
            <a:r>
              <a:rPr lang="cs-CZ" dirty="0"/>
              <a:t>Mezinárodní smlouvy spojenecké a mírové převládaly. </a:t>
            </a:r>
          </a:p>
          <a:p>
            <a:r>
              <a:rPr lang="cs-CZ" dirty="0"/>
              <a:t>Respekt k poslům…  </a:t>
            </a:r>
          </a:p>
          <a:p>
            <a:r>
              <a:rPr lang="cs-CZ" dirty="0"/>
              <a:t>Klasické mezinárodní právo je fenomén navazující na společné základy práva (římské, tradiční, kanonické právo) v Evropě. </a:t>
            </a:r>
          </a:p>
          <a:p>
            <a:r>
              <a:rPr lang="cs-CZ" dirty="0"/>
              <a:t>Vznikalo pozvolna po třicetileté válce. Objevila se první nauka tohoto mezinárodního práva.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65866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Neexistence globálního státu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Globální (planetární) stát na Zemi: </a:t>
            </a:r>
          </a:p>
          <a:p>
            <a:r>
              <a:rPr lang="cs-CZ" dirty="0"/>
              <a:t>- nikdy v dějinách lidstva neexistoval</a:t>
            </a:r>
          </a:p>
          <a:p>
            <a:r>
              <a:rPr lang="cs-CZ" dirty="0"/>
              <a:t>- nyní neexistuje (OSN jim opravdu není) </a:t>
            </a:r>
          </a:p>
          <a:p>
            <a:r>
              <a:rPr lang="cs-CZ" dirty="0"/>
              <a:t>- nejsou příznaky, že by svedl v dohledné době vzniknout </a:t>
            </a:r>
          </a:p>
          <a:p>
            <a:r>
              <a:rPr lang="cs-CZ" dirty="0"/>
              <a:t>- lidstvo je příliš nesvorné a nejednotné </a:t>
            </a:r>
          </a:p>
          <a:p>
            <a:r>
              <a:rPr lang="cs-CZ" dirty="0"/>
              <a:t>Fantaskní hypotéza: globální stát by snad mohl vzniknout při střetu s mimozemskými civilizacemi (když lidstvo přežije) či při kolonizaci vesmíru po emancipaci dalších planet?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94481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(státní) organizace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Sdružují jednotlivé státy </a:t>
            </a:r>
          </a:p>
          <a:p>
            <a:r>
              <a:rPr lang="cs-CZ" dirty="0"/>
              <a:t>Členství může mít různé kategorie </a:t>
            </a:r>
          </a:p>
          <a:p>
            <a:r>
              <a:rPr lang="cs-CZ" dirty="0"/>
              <a:t>Rovnost versus určený podíl, často podle vkladů či zájmu na spolupráci.  </a:t>
            </a:r>
          </a:p>
          <a:p>
            <a:r>
              <a:rPr lang="cs-CZ" dirty="0"/>
              <a:t>S ohledem na různý okruh členských států a různé poslání mají různé uspořádání. </a:t>
            </a:r>
          </a:p>
          <a:p>
            <a:r>
              <a:rPr lang="cs-CZ" dirty="0"/>
              <a:t>Pravidelné jsou však orgány složené z reprezentantů všech členských států.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626751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 a vývoj mezinárodních organizací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Jsou podstatně mladší než státy. </a:t>
            </a:r>
          </a:p>
          <a:p>
            <a:r>
              <a:rPr lang="cs-CZ" dirty="0"/>
              <a:t>Začaly vznikat teprve v 19. století.  </a:t>
            </a:r>
          </a:p>
          <a:p>
            <a:r>
              <a:rPr lang="cs-CZ" dirty="0"/>
              <a:t>Hledaly se právní formy. </a:t>
            </a:r>
          </a:p>
          <a:p>
            <a:r>
              <a:rPr lang="cs-CZ" dirty="0"/>
              <a:t>Větší počet vznikl teprve ve 20. století. </a:t>
            </a:r>
          </a:p>
          <a:p>
            <a:r>
              <a:rPr lang="cs-CZ" dirty="0"/>
              <a:t>Nyní na světě existují stovky mezinárodních organizací (uvádí se až 500, tj. více než států samotných). </a:t>
            </a:r>
          </a:p>
          <a:p>
            <a:r>
              <a:rPr lang="cs-CZ" dirty="0"/>
              <a:t>Státy jsou tedy běžně členy desítek mezinárodních organizací zároveň, členství tedy není výlučné.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898521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mezinárodních organizací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Mnohé lze poznat z názvu mezinárodní organizace. </a:t>
            </a:r>
          </a:p>
          <a:p>
            <a:r>
              <a:rPr lang="cs-CZ" dirty="0"/>
              <a:t>Podle tématu úzce a široce zaměřené.</a:t>
            </a:r>
          </a:p>
          <a:p>
            <a:r>
              <a:rPr lang="cs-CZ" dirty="0"/>
              <a:t>Mohou být otevřené, pootevřené, uzavřené. </a:t>
            </a:r>
          </a:p>
          <a:p>
            <a:r>
              <a:rPr lang="cs-CZ" dirty="0"/>
              <a:t>Člení se pravidelně na globální (univerzální), kontinentální a regionální. </a:t>
            </a:r>
          </a:p>
          <a:p>
            <a:r>
              <a:rPr lang="cs-CZ" dirty="0"/>
              <a:t>Leckteré lze srovnat s institucemi a podniky uvnitř jednotlivých států.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62212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Spojených národů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Předchůdce mezi WWI-WWII Společnost národů. </a:t>
            </a:r>
          </a:p>
          <a:p>
            <a:r>
              <a:rPr lang="cs-CZ" dirty="0"/>
              <a:t>OSN založena v roce 1945 v San Franciscu </a:t>
            </a:r>
          </a:p>
          <a:p>
            <a:r>
              <a:rPr lang="cs-CZ" dirty="0"/>
              <a:t>Jako záměr vítězů druhé světové války: výsadní postavení vítězných velmocí v Radě bezpečnosti  </a:t>
            </a:r>
          </a:p>
          <a:p>
            <a:r>
              <a:rPr lang="cs-CZ" dirty="0"/>
              <a:t>Hlavním posláním zachování míru a bezpečnosti ve světě, dále však též jejich socioekonomický rozvoj. </a:t>
            </a:r>
          </a:p>
          <a:p>
            <a:r>
              <a:rPr lang="cs-CZ" dirty="0"/>
              <a:t>Tomu odpovídá financování a uspořádání OSN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83966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OSN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Valné shromáždění – složené ze zástupců členských států na vrcholné (prezidentské, premiérské, ministerské úrovni), každoroční zasedání září…  </a:t>
            </a:r>
          </a:p>
          <a:p>
            <a:r>
              <a:rPr lang="cs-CZ" dirty="0"/>
              <a:t>Rada bezpečnosti – stálí členové s právem veta (5), nestálí členové (původně 6, nyní 10) volení valným shromážděním podle regionálního klíče, přijímá rezoluce na podporu míru a bezpečnosti </a:t>
            </a:r>
          </a:p>
          <a:p>
            <a:r>
              <a:rPr lang="cs-CZ" dirty="0"/>
              <a:t>Další orgány: Hospodářská a sociální rada, Rada pro lidská práva. </a:t>
            </a:r>
          </a:p>
          <a:p>
            <a:r>
              <a:rPr lang="cs-CZ" dirty="0"/>
              <a:t>Generální tajemník OSN: vrcholný vyjednavač jednající jménem, a správce organizace, pravidelně vybírán z řad diplomatů, ministrů států apod. 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45843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Kolektivní bezpečnost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Změna poměrů v 19. a 20. století. </a:t>
            </a:r>
          </a:p>
          <a:p>
            <a:r>
              <a:rPr lang="cs-CZ" dirty="0"/>
              <a:t>Snaha bránit stále ničivějším válkám a střetům. </a:t>
            </a:r>
          </a:p>
          <a:p>
            <a:r>
              <a:rPr lang="cs-CZ" dirty="0"/>
              <a:t>Humanizace (též základní práva). </a:t>
            </a:r>
          </a:p>
          <a:p>
            <a:r>
              <a:rPr lang="cs-CZ" dirty="0"/>
              <a:t>Vyloučení použití síly s výjimkou sebeobrany je změna v mezinárodním právu. </a:t>
            </a:r>
          </a:p>
          <a:p>
            <a:r>
              <a:rPr lang="cs-CZ" dirty="0"/>
              <a:t>Snaha vytvářet mechanismy kolektivní bezpečnosti. </a:t>
            </a:r>
          </a:p>
          <a:p>
            <a:r>
              <a:rPr lang="cs-CZ" dirty="0"/>
              <a:t>OSN – přes veškeré pochybnosti je mechanismus kolektivní bezpečnosti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73220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vybrané mezinárodní organizace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WTO (Světová obchodní organizace) – 165 států pro hospodářskou integraci, vysoký stupeň liberalizace. </a:t>
            </a:r>
          </a:p>
          <a:p>
            <a:r>
              <a:rPr lang="cs-CZ" dirty="0"/>
              <a:t>IMF – Mezinárodní měnový fond </a:t>
            </a:r>
          </a:p>
          <a:p>
            <a:r>
              <a:rPr lang="cs-CZ" dirty="0"/>
              <a:t>IBRD – mezinárodní banka pro obnovu a rozvoj + další struktury skupiny světové banky.  </a:t>
            </a:r>
          </a:p>
          <a:p>
            <a:r>
              <a:rPr lang="cs-CZ" dirty="0"/>
              <a:t>OECD – organizace vyspělých států světa.  </a:t>
            </a:r>
          </a:p>
          <a:p>
            <a:r>
              <a:rPr lang="cs-CZ" dirty="0"/>
              <a:t>UNESCO, UNICEF, FAO, WHO – jednotlivé odvětvové mezinárodní organizace. </a:t>
            </a:r>
          </a:p>
          <a:p>
            <a:r>
              <a:rPr lang="cs-CZ" dirty="0"/>
              <a:t>Různé kontinentální a regionální organizace – OAS, AU, ASEAN, LAS, V4 apod.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3811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Vysvětlení termínů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Přívlastky spolu neladí - odpovídající dvojice by byly:  </a:t>
            </a:r>
          </a:p>
          <a:p>
            <a:r>
              <a:rPr lang="cs-CZ" dirty="0"/>
              <a:t>Mezinárodní (konsensuální, odlišné od vnitrostátního práva, upravující vztahy mezi státy) a nadnárodní (s některými státními prvky, ovšem nedosahující stupně federace (dále). </a:t>
            </a:r>
          </a:p>
          <a:p>
            <a:r>
              <a:rPr lang="cs-CZ" dirty="0"/>
              <a:t>Neexistuje žádné stejnorodé mezinárodní právo, nadnárodní právo je výhradně právo EU, byť některé prvky má též právo RE.      </a:t>
            </a:r>
          </a:p>
          <a:p>
            <a:r>
              <a:rPr lang="cs-CZ" dirty="0"/>
              <a:t>Světové a evropské: odlišení, zda pro celou planetu, nebo pro světadíl, byť nikoli třeba s účastí všech států, podobně jiných světadílů.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93022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Nevládní organizace, struktury, korporace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minulosti ne vždy úplně jednoznačná hranice mezi státy a zmíněnými strukturami, některé struktury se staly státy, některým strukturám se přiznává zvláštní status v mezinárodním právu </a:t>
            </a:r>
          </a:p>
          <a:p>
            <a:r>
              <a:rPr lang="cs-CZ" dirty="0"/>
              <a:t>(typicky Vatikán, resp. Svatý stolec jako hlava římskokatolické církve). </a:t>
            </a:r>
          </a:p>
          <a:p>
            <a:r>
              <a:rPr lang="cs-CZ" dirty="0"/>
              <a:t>Mezinárodní nevládní organizace, zájmové organizace, svazy, církve.  </a:t>
            </a:r>
          </a:p>
          <a:p>
            <a:r>
              <a:rPr lang="cs-CZ" dirty="0"/>
              <a:t>Mezinárodně působící podniky – korporace, respektive koncerny a holdingy. </a:t>
            </a:r>
          </a:p>
          <a:p>
            <a:r>
              <a:rPr lang="cs-CZ" dirty="0"/>
              <a:t>Mají vliv na jednotlivé státy, dokáží mít vliv rovněž na mezinárodní organizace: přímo, zprostředkovaně.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07411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Jednotlivec a mezinárodní právo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 minulosti bylo </a:t>
            </a:r>
          </a:p>
          <a:p>
            <a:r>
              <a:rPr lang="cs-CZ" dirty="0"/>
              <a:t>Samozřejmě řada obyčejů a mezinárodních smluv upravuje postavení  </a:t>
            </a:r>
          </a:p>
          <a:p>
            <a:r>
              <a:rPr lang="cs-CZ" dirty="0"/>
              <a:t>Proto tzv. </a:t>
            </a:r>
            <a:r>
              <a:rPr lang="cs-CZ" dirty="0" err="1"/>
              <a:t>destinatář</a:t>
            </a:r>
            <a:r>
              <a:rPr lang="cs-CZ" dirty="0"/>
              <a:t> výhod a nevýhod…</a:t>
            </a:r>
          </a:p>
          <a:p>
            <a:r>
              <a:rPr lang="cs-CZ" dirty="0"/>
              <a:t>Ty mu zprostředkovávají státy prostřednictvím svého vnitrostátního práva (níže způsoby přenosu – recepce). </a:t>
            </a:r>
          </a:p>
          <a:p>
            <a:r>
              <a:rPr lang="cs-CZ" dirty="0"/>
              <a:t>Jako subjekt je jednotlivec jenom u části úprav (tzv. marginální subjektivita). 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04422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Česká republika jako stát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Česká republika oficiální dlouhý název, po dlouhém vývoji a přes nechuť Česko oficiální krátký název!!! </a:t>
            </a:r>
          </a:p>
          <a:p>
            <a:r>
              <a:rPr lang="cs-CZ" dirty="0"/>
              <a:t>V současné podobě od roku 1993, od roku 2004 členem nadnárodní Evropské unie. </a:t>
            </a:r>
          </a:p>
          <a:p>
            <a:r>
              <a:rPr lang="cs-CZ" dirty="0"/>
              <a:t>Její právní předchůdce bylo Československo (s válečnou přetržkou a různými režimy 1918-1992). </a:t>
            </a:r>
          </a:p>
          <a:p>
            <a:r>
              <a:rPr lang="cs-CZ" dirty="0"/>
              <a:t>Rovnocenným následníkem bylo však též Slovensko, nešlo tedy o secesi, ale vzájemnou separaci. Československo vzniklo mezinárodním společenstvím připuštěnou secesí od Rakouska-Uherska po WWI.</a:t>
            </a:r>
          </a:p>
          <a:p>
            <a:r>
              <a:rPr lang="cs-CZ" dirty="0"/>
              <a:t>Česko (srovnatelně též Slovensko) je obecně uznaným státem, členem desítek mezinárodních organizací.  </a:t>
            </a:r>
          </a:p>
          <a:p>
            <a:r>
              <a:rPr lang="cs-CZ" dirty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89399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mezinárodního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Určuje nauka. </a:t>
            </a:r>
          </a:p>
          <a:p>
            <a:r>
              <a:rPr lang="cs-CZ" dirty="0"/>
              <a:t>Shrnuje čl. 38 Statutu Mezinárodního soudního dvora (v návaznosti na starší dokumenty). </a:t>
            </a:r>
          </a:p>
          <a:p>
            <a:r>
              <a:rPr lang="cs-CZ" dirty="0"/>
              <a:t>Sjednané mezinárodní smlouvy – samozřejmě závazné jenom pro smluvní strany (níže) </a:t>
            </a:r>
          </a:p>
          <a:p>
            <a:r>
              <a:rPr lang="cs-CZ" dirty="0"/>
              <a:t>Mezinárodní právní obyčeje (též níže) </a:t>
            </a:r>
          </a:p>
          <a:p>
            <a:r>
              <a:rPr lang="cs-CZ" dirty="0"/>
              <a:t>Zásady mezinárodního práva uznávané (civilizovanými) státy. </a:t>
            </a:r>
          </a:p>
          <a:p>
            <a:r>
              <a:rPr lang="cs-CZ" dirty="0"/>
              <a:t>Nauka a judikatura jako podpůrný a pomocný pramen (též kvůli různým pohledům právních tradic).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92421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mezinárodního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Klíčové hodnoty pro fungování mezinárodního společenství.</a:t>
            </a:r>
          </a:p>
          <a:p>
            <a:r>
              <a:rPr lang="cs-CZ" dirty="0"/>
              <a:t>Příležitostně vyjadřované slavnostními proklamacemi. Rozptýleně uvedené v klíčových mezinárodních smlouvách.  </a:t>
            </a:r>
          </a:p>
          <a:p>
            <a:r>
              <a:rPr lang="cs-CZ" dirty="0"/>
              <a:t>Vysoká míra obecnosti pochopitelně přináší výkladové potíže, slouží mj. výkladu konkrétních ustanovení mezinárodních smluv. </a:t>
            </a:r>
          </a:p>
          <a:p>
            <a:r>
              <a:rPr lang="cs-CZ" dirty="0"/>
              <a:t>Chování států vůči sobě navzájem: </a:t>
            </a:r>
          </a:p>
          <a:p>
            <a:r>
              <a:rPr lang="cs-CZ" dirty="0"/>
              <a:t> zákaz použití síly s výjimkou sebeobrany, </a:t>
            </a:r>
          </a:p>
          <a:p>
            <a:r>
              <a:rPr lang="cs-CZ" dirty="0" err="1"/>
              <a:t>Pacta</a:t>
            </a:r>
            <a:r>
              <a:rPr lang="cs-CZ" dirty="0"/>
              <a:t> </a:t>
            </a:r>
            <a:r>
              <a:rPr lang="cs-CZ" dirty="0" err="1"/>
              <a:t>sunt</a:t>
            </a:r>
            <a:r>
              <a:rPr lang="cs-CZ" dirty="0"/>
              <a:t> </a:t>
            </a:r>
            <a:r>
              <a:rPr lang="cs-CZ" dirty="0" err="1"/>
              <a:t>servanda</a:t>
            </a:r>
            <a:r>
              <a:rPr lang="cs-CZ" dirty="0"/>
              <a:t> (smlouvy se mají dodržovat), </a:t>
            </a:r>
          </a:p>
          <a:p>
            <a:r>
              <a:rPr lang="cs-CZ" dirty="0"/>
              <a:t>Povinná spolupráce států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06042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obyčeje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Některé státy mají dodnes obyčejový základ svého vnitrostátního práva. Řada dalších států měla dříve částečně obyčejové právo. </a:t>
            </a:r>
          </a:p>
          <a:p>
            <a:r>
              <a:rPr lang="cs-CZ" dirty="0"/>
              <a:t>Obyčej – nepsané pravidlo (může být ovšem dodatečně popsané literaturou, tj. jde o absenci autoritativního zápisu)</a:t>
            </a:r>
          </a:p>
          <a:p>
            <a:r>
              <a:rPr lang="cs-CZ" dirty="0"/>
              <a:t>Musí být dlouhodobé užívání – usus </a:t>
            </a:r>
            <a:r>
              <a:rPr lang="cs-CZ" dirty="0" err="1"/>
              <a:t>longaevus</a:t>
            </a:r>
            <a:r>
              <a:rPr lang="cs-CZ" dirty="0"/>
              <a:t> </a:t>
            </a:r>
          </a:p>
          <a:p>
            <a:r>
              <a:rPr lang="cs-CZ" dirty="0"/>
              <a:t>A přesvědčení o právní závaznosti – </a:t>
            </a:r>
            <a:r>
              <a:rPr lang="cs-CZ" dirty="0" err="1"/>
              <a:t>opinio</a:t>
            </a:r>
            <a:r>
              <a:rPr lang="cs-CZ" dirty="0"/>
              <a:t> </a:t>
            </a:r>
            <a:r>
              <a:rPr lang="cs-CZ" dirty="0" err="1"/>
              <a:t>iuris</a:t>
            </a:r>
            <a:r>
              <a:rPr lang="cs-CZ" dirty="0"/>
              <a:t> </a:t>
            </a:r>
          </a:p>
          <a:p>
            <a:r>
              <a:rPr lang="cs-CZ" dirty="0"/>
              <a:t>Bohužel chybí nějaká katalogizace mezinárodních obyčejů, ve výuce se uvádějí minimálně. </a:t>
            </a:r>
          </a:p>
          <a:p>
            <a:r>
              <a:rPr lang="cs-CZ" dirty="0"/>
              <a:t>Řada mezinárodních obyčejů je nyní rovněž zachycená mezinárodními smlouvami. Překryv! 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47388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smlouvy, jejich členění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Smlouva jako pramen práva odráží jeho koordinační charakter, respektive absenci planetárního státu.</a:t>
            </a:r>
          </a:p>
          <a:p>
            <a:r>
              <a:rPr lang="cs-CZ" dirty="0"/>
              <a:t>Nauka mezinárodního práva sice přemýšlí o ústních smlouvách, v praxi však s ohledem na charakter státu z povahy věci větší roli nehrají, možný překryv s mezinárodněprávním obyčejem. </a:t>
            </a:r>
          </a:p>
          <a:p>
            <a:r>
              <a:rPr lang="cs-CZ" dirty="0"/>
              <a:t>Nyní základní pramen mezinárodního práva tedy písemná smlouva. </a:t>
            </a:r>
          </a:p>
          <a:p>
            <a:r>
              <a:rPr lang="cs-CZ" dirty="0"/>
              <a:t>Členění: dvoustranné, vícestranné, mnohostranné, kontinentální, globální, uzavřené, polootevřené, otevřené, termínované a netermínované.  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37775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s vnitrostátními smlouvami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výuce lze hojně uvádět podobnosti s vnitrostátními smlouvami, zejména těmi, které uzavírají právnické osoby (příklad smlouva banka-SVJ půjčka, dodavatel-SVJ rekonstrukce.  </a:t>
            </a:r>
          </a:p>
          <a:p>
            <a:r>
              <a:rPr lang="cs-CZ" dirty="0"/>
              <a:t>Takových smluv se uzavírají miliony denně, ústních pak přímo miliardy. </a:t>
            </a:r>
          </a:p>
          <a:p>
            <a:r>
              <a:rPr lang="cs-CZ" dirty="0"/>
              <a:t>Typické náležitosti písemné smlouvy: název, označení stran,  definice, plnění a protiplnění,  závěrečná ustanovení o vstupu v platnost, datum, místo, podpisy jako vyjádření vůle reprezentantů… 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84153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mezinárodní smlouvy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Soudobé mezinárodní smlouvy se zhusta vyjednávají měsíce, ba roky. </a:t>
            </a:r>
          </a:p>
          <a:p>
            <a:r>
              <a:rPr lang="cs-CZ" dirty="0"/>
              <a:t>Na základě iniciativy některého státu. </a:t>
            </a:r>
          </a:p>
          <a:p>
            <a:r>
              <a:rPr lang="cs-CZ" dirty="0"/>
              <a:t>Vícestranné a mnohostranné mezinárodní smlouvy se běžně sjednávají na půdě příslušných mezinárodních organizací z jejich iniciativy. </a:t>
            </a:r>
          </a:p>
          <a:p>
            <a:r>
              <a:rPr lang="cs-CZ" dirty="0"/>
              <a:t>Vychází se zhusta z již existujících smluv jako vzorů. Existují dokonce též vzorové mezinárodní smlouvy.</a:t>
            </a:r>
          </a:p>
          <a:p>
            <a:r>
              <a:rPr lang="cs-CZ" dirty="0"/>
              <a:t>Jednání vedou – na základě politického zadání – diplomaté a experti – ministerští úředníci.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24455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Sjednání mezinárodní smlouvy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Ústavy či příslušné zákony určují, kdo jménem státu smí sjednávat mezinárodní smlouvy. </a:t>
            </a:r>
          </a:p>
          <a:p>
            <a:r>
              <a:rPr lang="cs-CZ" dirty="0"/>
              <a:t>Jsou jimi pravidelně hlavy států, premiéři, ministři. </a:t>
            </a:r>
          </a:p>
          <a:p>
            <a:r>
              <a:rPr lang="cs-CZ" dirty="0"/>
              <a:t>(Ústava ČR: prezident, může přenést a přenáší na vládu jako celek, resp. její jednotlivé členy). </a:t>
            </a:r>
          </a:p>
          <a:p>
            <a:r>
              <a:rPr lang="cs-CZ" dirty="0"/>
              <a:t>Možné je zmocnění – pravidelně náměstci ministrů, diplomaté… </a:t>
            </a:r>
          </a:p>
          <a:p>
            <a:r>
              <a:rPr lang="cs-CZ" dirty="0"/>
              <a:t>Sjednání bývá slavnostní událost. </a:t>
            </a:r>
          </a:p>
          <a:p>
            <a:r>
              <a:rPr lang="cs-CZ" dirty="0"/>
              <a:t>Není však nezbytná společná přítomnost v místě a čase. Lze sjednat též s pomocí (diplomatické) pošty.  </a:t>
            </a:r>
          </a:p>
          <a:p>
            <a:r>
              <a:rPr lang="cs-CZ" dirty="0"/>
              <a:t>Důležité smlouvy se sjednávají s výhradou ratifikace.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4751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Obsah, smysl, účely, metody předmětu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Rostoucí význam mezinárodního a evropského práva </a:t>
            </a:r>
          </a:p>
          <a:p>
            <a:r>
              <a:rPr lang="cs-CZ" dirty="0"/>
              <a:t>Uvědomění si rozdílů mezi vnitrostátním právem na straně jedné a mezinárodním a evropským právem na straně druhé.</a:t>
            </a:r>
          </a:p>
          <a:p>
            <a:r>
              <a:rPr lang="cs-CZ" dirty="0"/>
              <a:t>Mezinárodní právo jako druhý právní řád </a:t>
            </a:r>
          </a:p>
          <a:p>
            <a:r>
              <a:rPr lang="cs-CZ" dirty="0"/>
              <a:t>Nadnárodní právo Evropské unie jako třetí právní řád. </a:t>
            </a:r>
          </a:p>
          <a:p>
            <a:r>
              <a:rPr lang="cs-CZ" dirty="0"/>
              <a:t>To vše vztažené k vnitrostátnímu právu (chápaném obecně). </a:t>
            </a:r>
          </a:p>
          <a:p>
            <a:r>
              <a:rPr lang="cs-CZ" dirty="0"/>
              <a:t>Mezinárodní soukromé právo (vícesložkové): bude vysvětlené závěrem. </a:t>
            </a:r>
          </a:p>
          <a:p>
            <a:r>
              <a:rPr lang="cs-CZ" dirty="0"/>
              <a:t>Návaznost na právní nauku (teorii práva) a státovědu. 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68441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Potvrzení mez. smlouvy (Ratifikace)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Ratifikace (potvrzení) mezinárodní smlouvy. </a:t>
            </a:r>
          </a:p>
          <a:p>
            <a:r>
              <a:rPr lang="cs-CZ" dirty="0"/>
              <a:t>Uvědomme si způsoby dopravy a spojů v minulém století.</a:t>
            </a:r>
          </a:p>
          <a:p>
            <a:r>
              <a:rPr lang="cs-CZ" dirty="0"/>
              <a:t>Panovníci dávali vyslancům zmocnění ke sjednání s výhradou vlastního potvrzení. </a:t>
            </a:r>
          </a:p>
          <a:p>
            <a:r>
              <a:rPr lang="cs-CZ" dirty="0"/>
              <a:t>Při demokratizaci států se prosadilo schvalování parlamenty, popř. výjimečně též lidem v referendu. </a:t>
            </a:r>
          </a:p>
          <a:p>
            <a:r>
              <a:rPr lang="cs-CZ" dirty="0"/>
              <a:t>Drtivá většina států však nadále svěřuje ratifikaci hlavě státu, tedy monarchovi nebo prezidentovi, kteří však mohou jednat až po schválení demokraticky legitimním tělesem.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89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0CFE70-75C7-4FC3-8626-65C0D7F4D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 k mezinárodní smlouvě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0BC823-4DB9-49BF-AD3F-1CDD7FEF0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Následné přistoupení k mezinárodní smlouvě. </a:t>
            </a:r>
          </a:p>
          <a:p>
            <a:r>
              <a:rPr lang="cs-CZ" dirty="0"/>
              <a:t>Na základě předchozího vnitrostátního posouzení mezinárodní smlouvy otevřené k přístupu a schválení se sjednání a ratifikace (potvrzení) nahrazují jediným krokem. </a:t>
            </a:r>
          </a:p>
          <a:p>
            <a:r>
              <a:rPr lang="cs-CZ" dirty="0"/>
              <a:t>Má stejné účinky jako sjednání a ratifikace – stát je vázán mezinárodní smlouvou (jsou-li splněné další předpoklady – níže).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6926A16-6D42-49BA-937B-B14DE92DFC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0F1CE5C-A16D-402F-89F6-4633E95224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658913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Vstup mezinárodní smlouvy v platnost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Dvoustranné smlouvy vstupují v platnost ratifikací (respektive sjednáním, není-li ratifikace požadovaná) oběma státy. </a:t>
            </a:r>
          </a:p>
          <a:p>
            <a:r>
              <a:rPr lang="cs-CZ" dirty="0"/>
              <a:t>Vícestranné a mnohostranné smlouvy vstupují v platnost dokončením ratifikace ze strany předepsaného počtu států z řad smluvních států (které sjednaly). </a:t>
            </a:r>
          </a:p>
          <a:p>
            <a:r>
              <a:rPr lang="cs-CZ" dirty="0"/>
              <a:t>Mezinárodní smlouva tedy kvůli nedostatku ratifikací nemusí vstoupit v platnost teprve po řadě let či vůbec nikdy (existují „nenarozené“ mezinárodní smlouvy), možné je explicitní či implicitní konstatování.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84512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mezinárodních smluv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smlouvy se podle obsahu dají členit na: </a:t>
            </a:r>
          </a:p>
          <a:p>
            <a:r>
              <a:rPr lang="cs-CZ" dirty="0"/>
              <a:t>- tzv. </a:t>
            </a:r>
            <a:r>
              <a:rPr lang="cs-CZ" dirty="0" err="1"/>
              <a:t>kontraktuální</a:t>
            </a:r>
            <a:r>
              <a:rPr lang="cs-CZ" dirty="0"/>
              <a:t>, zakládající konkrétní plnění,  </a:t>
            </a:r>
          </a:p>
          <a:p>
            <a:r>
              <a:rPr lang="cs-CZ" dirty="0"/>
              <a:t>- tzv. legislativní (právotvorné): vytvářející právní úpravu pro státy a další smluvní strany, popř. recepcí též pro jednotlivce. </a:t>
            </a:r>
          </a:p>
          <a:p>
            <a:r>
              <a:rPr lang="cs-CZ" dirty="0"/>
              <a:t>Vztahy povinností a oprávnění mohou být založené mezi stranami (inter partes) či obecně (</a:t>
            </a:r>
            <a:r>
              <a:rPr lang="cs-CZ" dirty="0" err="1"/>
              <a:t>erga</a:t>
            </a:r>
            <a:r>
              <a:rPr lang="cs-CZ" dirty="0"/>
              <a:t> </a:t>
            </a:r>
            <a:r>
              <a:rPr lang="cs-CZ" dirty="0" err="1"/>
              <a:t>omnes</a:t>
            </a:r>
            <a:r>
              <a:rPr lang="cs-CZ" dirty="0"/>
              <a:t>. </a:t>
            </a:r>
          </a:p>
          <a:p>
            <a:r>
              <a:rPr lang="cs-CZ" dirty="0"/>
              <a:t>Mezinárodní smlouvou lze zřídit mezinárodní organizaci (výše).</a:t>
            </a:r>
          </a:p>
          <a:p>
            <a:r>
              <a:rPr lang="cs-CZ" dirty="0"/>
              <a:t>Mezinárodní smlouva může potvrdit vznik nového státu (výše), jeho právní postavení, nástupnictví.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34302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Trvání mezinárodních smluv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smlouvy se sjednávají (podobně jako vnitrostátní) na sjednané natrvalo či neurčito anebo na dobu určitou. </a:t>
            </a:r>
          </a:p>
          <a:p>
            <a:r>
              <a:rPr lang="cs-CZ" dirty="0"/>
              <a:t>Smlouvy natrvalo jsou závazné. </a:t>
            </a:r>
          </a:p>
          <a:p>
            <a:r>
              <a:rPr lang="cs-CZ" dirty="0"/>
              <a:t>Možnost zániku závazku podstatnou změnou okolností, zánikem samotného státu. </a:t>
            </a:r>
          </a:p>
          <a:p>
            <a:r>
              <a:rPr lang="cs-CZ" dirty="0"/>
              <a:t>Možnost výpovědi bývá ve smlouvě zakotvená, stanoví se výpovědní doba. Výpověď lze vzít zpět.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54651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Úprava mezinárodního smluvního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Zásady sjednávání, ratifikace, uplatňování, ukončování mezinárodního práva nebylo celá staletí úplně zřejmé. </a:t>
            </a:r>
          </a:p>
          <a:p>
            <a:r>
              <a:rPr lang="cs-CZ" dirty="0"/>
              <a:t>Upravovaly je mezinárodní obyčeje. </a:t>
            </a:r>
          </a:p>
          <a:p>
            <a:r>
              <a:rPr lang="cs-CZ" dirty="0"/>
              <a:t>Postupně je popisovali prostřednictvím literatury (nepočetní) odborníci mezinárodního práva veřejného.  </a:t>
            </a:r>
          </a:p>
          <a:p>
            <a:r>
              <a:rPr lang="cs-CZ" dirty="0"/>
              <a:t> Kodifikace pravidel – Vídeňská úmluva o smluvním právu (sjednána 1969, účinná od 1980, pro Československo 1987) – upravuje vztahy mezi státy.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148039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Dodržování a porušování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mezinárodní (a podobně nadnárodní) právo platí podobně jako pro vnitrostátní právo, že určuje chování. Ne vždy se ovšem zúčastnění takto chovají.  </a:t>
            </a:r>
          </a:p>
          <a:p>
            <a:r>
              <a:rPr lang="cs-CZ" dirty="0"/>
              <a:t>Vyjádření německé teorie práva </a:t>
            </a:r>
            <a:r>
              <a:rPr lang="cs-CZ" dirty="0" err="1"/>
              <a:t>sollen</a:t>
            </a:r>
            <a:r>
              <a:rPr lang="cs-CZ" dirty="0"/>
              <a:t> – </a:t>
            </a:r>
            <a:r>
              <a:rPr lang="cs-CZ" dirty="0" err="1"/>
              <a:t>sein</a:t>
            </a:r>
            <a:r>
              <a:rPr lang="cs-CZ" dirty="0"/>
              <a:t> </a:t>
            </a:r>
          </a:p>
          <a:p>
            <a:r>
              <a:rPr lang="cs-CZ" dirty="0"/>
              <a:t>S ohledem na slabé nástroje prosazování (koordinační ráz práva již zmiňovaný při jeho vytváření) je snazší beztrestné porušování mezinárodních závazků. </a:t>
            </a:r>
          </a:p>
          <a:p>
            <a:r>
              <a:rPr lang="cs-CZ" dirty="0"/>
              <a:t>Protiprávní chování je však nutné rozlišovat od chování nevstřícného a odtažitého.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18284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Vzájemnost (reciprocita)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 hlavní důvod dodržování mezinárodních závazků je třeba považovat vzájemnou výhodnost (reciprocitu). </a:t>
            </a:r>
          </a:p>
          <a:p>
            <a:r>
              <a:rPr lang="cs-CZ" dirty="0"/>
              <a:t>Státy dodržují své závazky, protože jim dodržování druhým státem přináší výhody. </a:t>
            </a:r>
          </a:p>
          <a:p>
            <a:r>
              <a:rPr lang="cs-CZ" dirty="0"/>
              <a:t>Nejde jenom o výhody pro státy samotné, ale též pro jejich obyvatelstvo a hospodářství. </a:t>
            </a:r>
          </a:p>
          <a:p>
            <a:r>
              <a:rPr lang="cs-CZ" dirty="0"/>
              <a:t>Většina mezinárodních závazků se dodržuje! </a:t>
            </a:r>
          </a:p>
          <a:p>
            <a:r>
              <a:rPr lang="cs-CZ" dirty="0"/>
              <a:t>Obdobou je vzájemná výhodnost v občanskoprávních, obchodních a pracovních vztazích.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687114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Postihy jako odrazení a náprava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Nedodržení mezinárodního práva. </a:t>
            </a:r>
          </a:p>
          <a:p>
            <a:r>
              <a:rPr lang="cs-CZ" dirty="0"/>
              <a:t>Ne všechno nedodržení mezinárodních závazků je předmětem reakce státu vůči jinému státu. </a:t>
            </a:r>
          </a:p>
          <a:p>
            <a:r>
              <a:rPr lang="cs-CZ" dirty="0"/>
              <a:t>Proto je též důležitá možnost jednotlivce dovolávat se řady mezinárodních závazků před úřady a soudy na základě převzetí (recepce) mezinárodního práva do vnitrostátního práva (níže). </a:t>
            </a:r>
          </a:p>
          <a:p>
            <a:r>
              <a:rPr lang="cs-CZ" dirty="0"/>
              <a:t>Tito jednotlivci totiž mají zájem na uplatnění v jejich jednotlivých záležitostech.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081808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Nóta + Retorze (odveta)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Východiskem bývá tajná, diskrétní, nebo naopak veřejná nóta, protest, vyjádření. </a:t>
            </a:r>
          </a:p>
          <a:p>
            <a:r>
              <a:rPr lang="cs-CZ" dirty="0"/>
              <a:t>Používají se diplomatické kanály (typicky předvolání velvyslance na ministerstvo zahraničí) </a:t>
            </a:r>
          </a:p>
          <a:p>
            <a:r>
              <a:rPr lang="cs-CZ" dirty="0"/>
              <a:t>Retorze představuje zásah do faktických zájmů státu. </a:t>
            </a:r>
          </a:p>
          <a:p>
            <a:r>
              <a:rPr lang="cs-CZ" dirty="0"/>
              <a:t>Nevůle spolupracovat nad rámec mezinárodních smluv. Nevůle navazovat další smluvní vztahy.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8050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bakalářského studia </a:t>
            </a:r>
            <a:r>
              <a:rPr lang="cs-CZ" dirty="0" err="1"/>
              <a:t>PrF</a:t>
            </a:r>
            <a:r>
              <a:rPr lang="cs-CZ" dirty="0"/>
              <a:t> MU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Úvod do mezinárodního a evropského práva v magisterském studijním programu „právo“ </a:t>
            </a:r>
            <a:r>
              <a:rPr lang="cs-CZ" dirty="0" err="1"/>
              <a:t>PrF</a:t>
            </a:r>
            <a:r>
              <a:rPr lang="cs-CZ" dirty="0"/>
              <a:t> MU má srovnatelný obsah a větší rozsah.  </a:t>
            </a:r>
          </a:p>
          <a:p>
            <a:r>
              <a:rPr lang="cs-CZ" dirty="0"/>
              <a:t>(proto možné uznávání při přestupu) </a:t>
            </a:r>
          </a:p>
          <a:p>
            <a:r>
              <a:rPr lang="cs-CZ" dirty="0"/>
              <a:t>Pro všechny jednotlivé programy (veřejná správa, vyšší justiční úředník, trestní řízení, obchod) na začátku programu kvůli významu mezinárodního a nadnárodního práva též ve vnitrostátním právu. </a:t>
            </a:r>
          </a:p>
          <a:p>
            <a:r>
              <a:rPr lang="cs-CZ" dirty="0"/>
              <a:t>Pro program „mezinárodněprávní obchodní studia“ je ZMEP východisko pro další předměty, zvláště ty rozvíjející problematiku PEU, světové ekonomické právo a také mezinárodní právo soukromé. 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294032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Represe (represálie)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Termín represálie, represe je problematický, protože v žurnalistické a politické mluvě představuje státem prováděné násilí a přísné postihy. </a:t>
            </a:r>
          </a:p>
          <a:p>
            <a:r>
              <a:rPr lang="cs-CZ" dirty="0"/>
              <a:t>V mezinárodním právu se jím rozumí odveta ve smyslu odepření protiplnění souvisejícího závazku či jiného mezinárodněprávního závazku (např. odvetná cla v mezích práva).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459373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 ozbrojené síly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minulosti se připouštělo použití ozbrojené síly jako nástroj prosazování zájmů vůči ostatním státům. Ve 20. století se ustálila zápověď použití ozbrojené síly s výjimkou sebeobrany. </a:t>
            </a:r>
          </a:p>
          <a:p>
            <a:r>
              <a:rPr lang="cs-CZ" dirty="0"/>
              <a:t>Možná je individuální stejně jako kolektivní sebeobrana – státy se sdružují ve vojenské koalice a pakty (typicky NATO). </a:t>
            </a:r>
          </a:p>
          <a:p>
            <a:r>
              <a:rPr lang="cs-CZ" dirty="0"/>
              <a:t>Opakovaně se testují hranice sebeobrany: na hrozící útok, preventivní útok. </a:t>
            </a:r>
          </a:p>
          <a:p>
            <a:r>
              <a:rPr lang="cs-CZ" dirty="0"/>
              <a:t>OSN může oprávnit k použití ozbrojené síly prostřednictvím RB, ba toto koordinovat (</a:t>
            </a:r>
            <a:r>
              <a:rPr lang="cs-CZ" dirty="0" err="1"/>
              <a:t>peace-making</a:t>
            </a:r>
            <a:r>
              <a:rPr lang="cs-CZ" dirty="0"/>
              <a:t> </a:t>
            </a:r>
            <a:r>
              <a:rPr lang="cs-CZ" dirty="0" err="1"/>
              <a:t>missions</a:t>
            </a:r>
            <a:r>
              <a:rPr lang="cs-CZ" dirty="0"/>
              <a:t>).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185032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Svépomoc jako nástroj prosazování zájmů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Uvedené nástroje představují vlastní kroky států. </a:t>
            </a:r>
          </a:p>
          <a:p>
            <a:r>
              <a:rPr lang="cs-CZ" dirty="0"/>
              <a:t>Státy pochopitelně mají tendenci směšovat prosazování svých právem chráněných zájmů a svých zájmů vůbec.  </a:t>
            </a:r>
          </a:p>
          <a:p>
            <a:r>
              <a:rPr lang="cs-CZ" dirty="0"/>
              <a:t>Státy jsou tak soudci ve vlastní záležitosti…. </a:t>
            </a:r>
          </a:p>
          <a:p>
            <a:r>
              <a:rPr lang="cs-CZ" dirty="0"/>
              <a:t>Jednotlivé státy mají odlišnou lidskou, hospodářskou, sociokulturní, vojenskou sílu, kterou dokáží podpořit prosazování svých (právem chráněných) zájmů… </a:t>
            </a:r>
          </a:p>
          <a:p>
            <a:r>
              <a:rPr lang="cs-CZ" dirty="0"/>
              <a:t>Velmoci pochopitelně spoléhají na tuto sílu, nástroje řešení sporů zdůrazňují menší státy.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9911038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Působení mezinárodních organizací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Leckteré mezinárodní organizace představují fóra pro jednání členských států nejen při vytváření mezinárodních smluv, ale též pro jejich prosazování. </a:t>
            </a:r>
          </a:p>
          <a:p>
            <a:r>
              <a:rPr lang="cs-CZ" dirty="0"/>
              <a:t>Řada mezinárodních organizací organizuje periodická generální hodnocení členských států, která mohou ukázat nedostatky na straně členských států na veřejnosti a tím mj. napomoci prosazování jinými uvedenými postupy (</a:t>
            </a:r>
            <a:r>
              <a:rPr lang="cs-CZ" dirty="0" err="1"/>
              <a:t>name</a:t>
            </a:r>
            <a:r>
              <a:rPr lang="cs-CZ" dirty="0"/>
              <a:t> and </a:t>
            </a:r>
            <a:r>
              <a:rPr lang="cs-CZ" dirty="0" err="1"/>
              <a:t>shame</a:t>
            </a:r>
            <a:r>
              <a:rPr lang="cs-CZ" dirty="0"/>
              <a:t>). </a:t>
            </a:r>
          </a:p>
          <a:p>
            <a:r>
              <a:rPr lang="cs-CZ" dirty="0"/>
              <a:t>Některé mezinárodní organizace vytvářejí stížnostní mechanismy.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01077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sporů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řešení sporů mezi státy jsou k dispozici různé postupy, které shrnuje čl. 33 Charty Spojených národů: </a:t>
            </a:r>
          </a:p>
          <a:p>
            <a:r>
              <a:rPr lang="cs-CZ" dirty="0"/>
              <a:t>Strany ve sporu (tj. státy), jehož trvání by mohlo ohroziti zachování mezinárodního míru a bezpečnosti, budou především usilovati o jeho řešení vyjednáváním, šetřením, zprostředkováním, řízením smírčím, rozhodčím nebo soudním, použitím orgánů neb ujednání oblastních nebo jinými pokojnými prostředky podle vlastního výběru. RB, uzná-li to za potřebné, požádá strany (státy), aby urovnaly svůj spor takovými prostředky.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0455368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soudní dvůr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soudem pro řešení sporů jako orgán OSN </a:t>
            </a:r>
          </a:p>
          <a:p>
            <a:r>
              <a:rPr lang="cs-CZ" dirty="0"/>
              <a:t>Navazuje na Stálý soud mezinárodní spravedlnosti při Společnosti národů  </a:t>
            </a:r>
          </a:p>
          <a:p>
            <a:r>
              <a:rPr lang="cs-CZ" dirty="0"/>
              <a:t>Má 15 stálých soudců volených orgány OSN, strany sporu mohou vedle tohoto nominovat ad hoc soudce. </a:t>
            </a:r>
          </a:p>
          <a:p>
            <a:r>
              <a:rPr lang="cs-CZ" dirty="0"/>
              <a:t>Rozhoduje spory, pokud se na tom státy dohodly: </a:t>
            </a:r>
          </a:p>
          <a:p>
            <a:r>
              <a:rPr lang="cs-CZ" dirty="0"/>
              <a:t>- rozhodčí doložka ve smlouvě </a:t>
            </a:r>
          </a:p>
          <a:p>
            <a:r>
              <a:rPr lang="cs-CZ" dirty="0"/>
              <a:t>- následná dohoda </a:t>
            </a:r>
          </a:p>
          <a:p>
            <a:r>
              <a:rPr lang="cs-CZ" dirty="0"/>
              <a:t>- předchozí prohlášení o vůli projednávat (vymezené) spory s podmínkou vzájemnosti.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946035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mezinárodní soudy a podobné orgány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Stálý rozhodčí soud (vytváří zázemí pro rozhodčí řízení, včetně nabídky několika stovek rozhodců) </a:t>
            </a:r>
          </a:p>
          <a:p>
            <a:r>
              <a:rPr lang="cs-CZ" dirty="0"/>
              <a:t>Mezinárodní soud pro mořské právo (námořní spory) </a:t>
            </a:r>
          </a:p>
          <a:p>
            <a:r>
              <a:rPr lang="cs-CZ" dirty="0"/>
              <a:t>Orgán pro řešení sporu, panely a odvolací orgán Světové obchodní organizace (obchodní spory) </a:t>
            </a:r>
          </a:p>
          <a:p>
            <a:r>
              <a:rPr lang="cs-CZ" dirty="0"/>
              <a:t>Soudy v rámci kontinentálních a regionálních organizací a struktur (v případě RE a EU níže)  </a:t>
            </a:r>
          </a:p>
          <a:p>
            <a:r>
              <a:rPr lang="cs-CZ" dirty="0"/>
              <a:t>Mezinárodní středisko pro řešení sporů (ICSID)  </a:t>
            </a:r>
          </a:p>
          <a:p>
            <a:r>
              <a:rPr lang="cs-CZ" dirty="0"/>
              <a:t>Mezinárodní trestní soud (ICC) a mezinárodní trestní soudy pro jednotlivé země / střety – soudí jednotlivce, nikoli státy.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339900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(Ne)vymáhání rozsudků a rozhodnutí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Rozsudky MSD jsou pro státy závazné, chybí však mechanismy jejich vynucení donucením států: lze však aktivovat RB OSN.   </a:t>
            </a:r>
          </a:p>
          <a:p>
            <a:r>
              <a:rPr lang="cs-CZ" dirty="0"/>
              <a:t>Obdobně to platí též pro další soudy, rozhodčí soudy a srovnatelné mechanismy, mechanismy bývají problematické či omezeně účinné.   </a:t>
            </a:r>
          </a:p>
          <a:p>
            <a:r>
              <a:rPr lang="cs-CZ" dirty="0"/>
              <a:t>Jsou případy dlouhodobě nerespektovaných rozsudků.</a:t>
            </a:r>
          </a:p>
          <a:p>
            <a:r>
              <a:rPr lang="cs-CZ" dirty="0"/>
              <a:t>Též takové soudnictví / rozhodčí soudnictví však může mít smysl, neboť již probíhající řízení svede zmírnit napětí a zabránit stupňování střetu.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783429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Neřešení vážných sporů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Přes veškerou nabídku nástrojů řešení sporů se řada často zásadních sporů nechává bez řešení. Státy nechtějí zhoršit své postavení prohrou. </a:t>
            </a:r>
          </a:p>
          <a:p>
            <a:r>
              <a:rPr lang="cs-CZ" dirty="0"/>
              <a:t>Dlouhodobě se neřeší zejména územní spory. Zájem pochopitelně nemají ty státy, které drží území podle druhé strany sporu protiprávně. </a:t>
            </a:r>
          </a:p>
          <a:p>
            <a:r>
              <a:rPr lang="cs-CZ" dirty="0"/>
              <a:t>S ohledem na protikladné zásady či spory ohledně jejich uplatnění běžně zaznívají protikladné výklady mezinárodního práva.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670628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Oddělení a propojení VP a MP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Dualismus: </a:t>
            </a:r>
          </a:p>
          <a:p>
            <a:r>
              <a:rPr lang="cs-CZ" dirty="0"/>
              <a:t>mezinárodní a vnitrostátní právo mají nejen různé prameny práva a odlišné normy, ale především rozdílné adresáty. Vnitrostátní právo zavazuje jednotlivce podrobené těmto státům, zatímco mezinárodní právo státy.  </a:t>
            </a:r>
          </a:p>
          <a:p>
            <a:r>
              <a:rPr lang="cs-CZ" dirty="0"/>
              <a:t>Monismus:</a:t>
            </a:r>
          </a:p>
          <a:p>
            <a:r>
              <a:rPr lang="cs-CZ" dirty="0"/>
              <a:t>Mezinárodní a vnitrostátní právo působí souběžně, je potřeba vyjasnit hierarchii. </a:t>
            </a:r>
          </a:p>
          <a:p>
            <a:r>
              <a:rPr lang="cs-CZ" dirty="0"/>
              <a:t>Realitou je dualismus, monismus je spíše přáním, přímé uplatnění je omezené.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8004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lekce v roce 2020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Covid-19 pandemie: povinná distanční výuka. </a:t>
            </a:r>
          </a:p>
          <a:p>
            <a:r>
              <a:rPr lang="cs-CZ" dirty="0"/>
              <a:t>1-4/6 100 minut lekcí dle rozvrhu. </a:t>
            </a:r>
          </a:p>
          <a:p>
            <a:r>
              <a:rPr lang="cs-CZ" dirty="0"/>
              <a:t>Úterý 29. 9. 2020: zhruba témata 1-4 rozpisu v </a:t>
            </a:r>
            <a:r>
              <a:rPr lang="cs-CZ" dirty="0" err="1"/>
              <a:t>Isu</a:t>
            </a:r>
            <a:r>
              <a:rPr lang="cs-CZ" dirty="0"/>
              <a:t>. </a:t>
            </a:r>
          </a:p>
          <a:p>
            <a:r>
              <a:rPr lang="cs-CZ" dirty="0"/>
              <a:t>Středa 30. 9. 2020: zhruba témata 5-8  rozpisu v </a:t>
            </a:r>
            <a:r>
              <a:rPr lang="cs-CZ" dirty="0" err="1"/>
              <a:t>Isu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Dokončení: Zhruba témata 9-12 rozpisu v </a:t>
            </a:r>
            <a:r>
              <a:rPr lang="cs-CZ" dirty="0" err="1"/>
              <a:t>Isu</a:t>
            </a:r>
            <a:r>
              <a:rPr lang="cs-CZ" dirty="0"/>
              <a:t>. </a:t>
            </a:r>
          </a:p>
          <a:p>
            <a:r>
              <a:rPr lang="cs-CZ" dirty="0"/>
              <a:t>Rozvrhováno až pátek 3.11. Rád bych však dříve. </a:t>
            </a:r>
          </a:p>
          <a:p>
            <a:endParaRPr lang="cs-CZ" dirty="0"/>
          </a:p>
          <a:p>
            <a:r>
              <a:rPr lang="cs-CZ" b="1" dirty="0"/>
              <a:t>Z každé lekce budou nahrávky v MS </a:t>
            </a:r>
            <a:r>
              <a:rPr lang="cs-CZ" b="1" dirty="0" err="1"/>
              <a:t>Teams</a:t>
            </a:r>
            <a:r>
              <a:rPr lang="cs-CZ" b="1" dirty="0"/>
              <a:t>, rovněž v </a:t>
            </a:r>
            <a:r>
              <a:rPr lang="cs-CZ" b="1" dirty="0" err="1"/>
              <a:t>ISu</a:t>
            </a:r>
            <a:r>
              <a:rPr lang="cs-CZ" b="1" dirty="0"/>
              <a:t> formát MP4.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970914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Převzetí (recepce)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praktických důvodů nicméně státy jako smluvní strany nechávají pronikat mezinárodní právo do vnitrostátního práva. </a:t>
            </a:r>
          </a:p>
          <a:p>
            <a:r>
              <a:rPr lang="cs-CZ" dirty="0"/>
              <a:t>Záleží však na státech, jak moc a jakými způsoby tak činí: to potvrzuje dualismus. </a:t>
            </a:r>
          </a:p>
          <a:p>
            <a:r>
              <a:rPr lang="cs-CZ" dirty="0"/>
              <a:t>Státy tak činí pouze ve vztahu k části mezinárodních smluv. Vstřícnost může být problematická, není-li opětovaná ze strany dalších smluvních stran (států).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06454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Adaptace a inkorporace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Formy recepce: transformace, inkorporace, adaptace, adopce. </a:t>
            </a:r>
          </a:p>
          <a:p>
            <a:r>
              <a:rPr lang="cs-CZ" dirty="0"/>
              <a:t>Transformace: souběžné přijetí mezinárodní smlouvy jako zákona. </a:t>
            </a:r>
          </a:p>
          <a:p>
            <a:r>
              <a:rPr lang="cs-CZ" dirty="0"/>
              <a:t>Adaptace: přizpůsobení vnitrostátního práva požadavkům mezinárodní smlouvy, aby jeho splněním byla splněná mezinárodní smlouva. </a:t>
            </a:r>
          </a:p>
          <a:p>
            <a:r>
              <a:rPr lang="cs-CZ" dirty="0"/>
              <a:t>Inkorporace: použití mezinárodní smlouvy jako pramene vnitrostátního práva bez změny </a:t>
            </a:r>
            <a:r>
              <a:rPr lang="cs-CZ"/>
              <a:t>jeho formy.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100551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Inkorporace po česku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Čl. 10 Ústavy ČR </a:t>
            </a:r>
          </a:p>
          <a:p>
            <a:r>
              <a:rPr lang="cs-CZ" sz="1600" dirty="0"/>
              <a:t>Vyhlášené mezinárodní smlouvy, k jejíž ratifikaci dal Parlament souhlas a jimiž je Česká republika vázána, jsou součástí právního řádu. Stanoví-li mezinárodní smlouva něco jiného než zákon, použije se mezinárodní smlouva. </a:t>
            </a:r>
          </a:p>
          <a:p>
            <a:r>
              <a:rPr lang="cs-CZ" sz="1600" dirty="0"/>
              <a:t>Čl. 49 </a:t>
            </a:r>
          </a:p>
          <a:p>
            <a:r>
              <a:rPr lang="cs-CZ" sz="1600" dirty="0"/>
              <a:t>K ratifikaci mezinárodních smluv </a:t>
            </a:r>
          </a:p>
          <a:p>
            <a:r>
              <a:rPr lang="cs-CZ" sz="1600" dirty="0"/>
              <a:t>a) upravujících práva a povinnosti osob, </a:t>
            </a:r>
          </a:p>
          <a:p>
            <a:r>
              <a:rPr lang="cs-CZ" sz="1600" dirty="0"/>
              <a:t>b) spojeneckých, mírových a jiných politických, </a:t>
            </a:r>
          </a:p>
          <a:p>
            <a:r>
              <a:rPr lang="cs-CZ" sz="1600" dirty="0"/>
              <a:t>c) z nichž vzniká členství ČR v mezinárodní organizaci, </a:t>
            </a:r>
          </a:p>
          <a:p>
            <a:r>
              <a:rPr lang="cs-CZ" sz="1600" dirty="0"/>
              <a:t>d) hospodářských, jež jsou všeobecné povahy, </a:t>
            </a:r>
          </a:p>
          <a:p>
            <a:r>
              <a:rPr lang="cs-CZ" sz="1600" dirty="0"/>
              <a:t>e) dalších věcech, jejichž úprava je vyhrazena zákonu, </a:t>
            </a:r>
          </a:p>
          <a:p>
            <a:r>
              <a:rPr lang="cs-CZ" sz="1600" dirty="0"/>
              <a:t>Je třeba souhlasu obou komor Parlamentu. </a:t>
            </a:r>
          </a:p>
          <a:p>
            <a:endParaRPr lang="cs-CZ" sz="1600" dirty="0"/>
          </a:p>
          <a:p>
            <a:r>
              <a:rPr lang="cs-CZ" sz="1600" dirty="0"/>
              <a:t>Toto je inkorporace některých mezinárodních smluv!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950409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024FF9-6F0C-4BBE-9317-E8085B876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Adaptace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D9E5E8-05A2-4D45-A65F-BA9BE9C21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Přizpůsobení vnitrostátního práva či jeho vytvoření za účelem naplnění požadavků smlouvy. </a:t>
            </a:r>
          </a:p>
          <a:p>
            <a:r>
              <a:rPr lang="cs-CZ" dirty="0"/>
              <a:t>Smlouva může být obecná, brát v potaz odlišnosti členských států. </a:t>
            </a:r>
          </a:p>
          <a:p>
            <a:r>
              <a:rPr lang="cs-CZ" dirty="0"/>
              <a:t>Státy upřesňují instituce, procedury, sankce… </a:t>
            </a:r>
          </a:p>
          <a:p>
            <a:r>
              <a:rPr lang="cs-CZ" dirty="0"/>
              <a:t>Povinnost vyplývající z mezinárodní smlouvy se naplňuje zavedením a prosazováním odpovídajícího vnitrostátního právního rámce.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903D8A4-8F82-4B04-B489-358D5C8D4B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A622065-BACA-46D0-9DC9-E9F9875E8B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736170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Evropa jako světadíl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 Evropy? </a:t>
            </a:r>
          </a:p>
          <a:p>
            <a:r>
              <a:rPr lang="cs-CZ" dirty="0"/>
              <a:t>Subkontinent </a:t>
            </a:r>
          </a:p>
          <a:p>
            <a:r>
              <a:rPr lang="cs-CZ" dirty="0"/>
              <a:t>Eurasie – resp. Tzv. Starý Svět.</a:t>
            </a:r>
          </a:p>
          <a:p>
            <a:r>
              <a:rPr lang="cs-CZ" dirty="0"/>
              <a:t>Geografické hranice Evropy? </a:t>
            </a:r>
          </a:p>
          <a:p>
            <a:r>
              <a:rPr lang="cs-CZ" dirty="0"/>
              <a:t>Kulturní hranice Evropy?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062147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evropské integrace a konfliktů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Evropa po konci Římské říše jako svět řady států. </a:t>
            </a:r>
          </a:p>
          <a:p>
            <a:r>
              <a:rPr lang="cs-CZ" dirty="0"/>
              <a:t>Evropské státy spolu vždy soupeřily.</a:t>
            </a:r>
          </a:p>
          <a:p>
            <a:r>
              <a:rPr lang="cs-CZ" dirty="0"/>
              <a:t>Mnohdy spolu evropské státy válčily.  </a:t>
            </a:r>
          </a:p>
          <a:p>
            <a:r>
              <a:rPr lang="cs-CZ" dirty="0"/>
              <a:t>Násilné sjednocování však nikdy neuspělo. </a:t>
            </a:r>
          </a:p>
          <a:p>
            <a:r>
              <a:rPr lang="cs-CZ" dirty="0"/>
              <a:t>Vědomí jednoty, zvláště ve srovnání s Asií a Afrikou. </a:t>
            </a:r>
          </a:p>
          <a:p>
            <a:r>
              <a:rPr lang="cs-CZ" dirty="0"/>
              <a:t>Náboženské a kulturní základy (křesťanství). </a:t>
            </a:r>
          </a:p>
          <a:p>
            <a:r>
              <a:rPr lang="cs-CZ" dirty="0"/>
              <a:t>Nyní spíše post-religiózní společnost.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233533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Uspořádání po WWII a studené válce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Evropu dělila „železná opona“. </a:t>
            </a:r>
          </a:p>
          <a:p>
            <a:r>
              <a:rPr lang="cs-CZ" dirty="0"/>
              <a:t>Struktury ve východní socialistické části (již neexistující, zrušené po roce 1990): </a:t>
            </a:r>
          </a:p>
          <a:p>
            <a:r>
              <a:rPr lang="cs-CZ" dirty="0"/>
              <a:t>Rada vzájemné hospodářské pomoci (1949) pro hospodářskou kooperaci a integraci plánovaných znárodněných ekonomik. </a:t>
            </a:r>
          </a:p>
          <a:p>
            <a:r>
              <a:rPr lang="cs-CZ" dirty="0"/>
              <a:t>Varšavská smlouva (1955) jako vojenský pakt. </a:t>
            </a:r>
          </a:p>
          <a:p>
            <a:r>
              <a:rPr lang="cs-CZ" dirty="0"/>
              <a:t>Obojí pod dominancí SSSR. </a:t>
            </a:r>
          </a:p>
          <a:p>
            <a:r>
              <a:rPr lang="cs-CZ" dirty="0"/>
              <a:t>V západní Evropě postupně se rozšiřující  struktury NATO, RE, ES (EU až později).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263749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OBSE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856" y="1628775"/>
            <a:ext cx="8229600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Konference pro bezpečnost a spolupráci se uskutečnila v roce 1975 v Helsinkách (Helsinský akt)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Konference byla posléze etablovaná jako stálá.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Zmírnila napětí mezi západním a východním blokem, který v 80. letech začal oslabovat (Pařížská charta 1990).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Do podoby Organizace pro bezpečnost a spolupráci v Evropě (OSCE) byla stálá konference reorganizovaná v roce 1995: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56 (57) členských států, regionální organizace pro ochranu míru a bezpečnosti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Všechny členské státy EU (níže) jsou členy OBSE, členství se mlčky předpokládá.  </a:t>
            </a:r>
          </a:p>
        </p:txBody>
      </p:sp>
    </p:spTree>
    <p:extLst>
      <p:ext uri="{BB962C8B-B14F-4D97-AF65-F5344CB8AC3E}">
        <p14:creationId xmlns:p14="http://schemas.microsoft.com/office/powerpoint/2010/main" val="64647557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NATO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(Organizace Severoatlantické smlouvy, neoficiálně Severoatlantická aliance):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Vojenský pakt pro společnou obranu v případě napadení. Zatím nevyzkoušeno, působí preventivně.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29 členských států včetně USA a Kanady (tj. není jen evropská.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Většina členských států EU jsou </a:t>
            </a:r>
            <a:r>
              <a:rPr lang="cs-CZ" altLang="cs-CZ" dirty="0" err="1"/>
              <a:t>členy.V</a:t>
            </a:r>
            <a:r>
              <a:rPr lang="cs-CZ" altLang="cs-CZ" dirty="0"/>
              <a:t> EU též vojensky neutrální státy  Není to ale zjevně předpoklad členství v EU.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Pohled na NATO není jednotný již v mnohý členských státech (též Česko).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Liší se představy o roli EU v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Snažení rozvíjet bezpečnostní a obranný pilíř je tedy omezeně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 </a:t>
            </a:r>
          </a:p>
          <a:p>
            <a:pPr>
              <a:lnSpc>
                <a:spcPct val="90000"/>
              </a:lnSpc>
              <a:defRPr/>
            </a:pPr>
            <a:endParaRPr lang="cs-CZ" alt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1240744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Rada Evropy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844824"/>
            <a:ext cx="7772400" cy="43576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Původně ryze západoevropská Po konci železné opony celoevropská.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 47 členských států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Založená v roce 1949 pro administrativní, kulturní, sociální spolupráci a pro ochranu základních práv.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Při RE působí Evropský soud pro lidská práva prosazující (evropskou) Úmluvu o ochraně lidských práv a základních svobod včetně dodatkových protokolů.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Členství v RE je nepsaným předpokladem členství v EU.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Na druhé straně je v RE řada dalších států bez perspektivy členství v EU (Rusko, Ukrajina, Turecko).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Mezi RE a EU je řada vazeb. Organizace bývají běžně zaměňovány. Též symboly. </a:t>
            </a:r>
          </a:p>
        </p:txBody>
      </p:sp>
    </p:spTree>
    <p:extLst>
      <p:ext uri="{BB962C8B-B14F-4D97-AF65-F5344CB8AC3E}">
        <p14:creationId xmlns:p14="http://schemas.microsoft.com/office/powerpoint/2010/main" val="2607133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Zkouška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Písemná zkouška – test a slovní otázky </a:t>
            </a:r>
          </a:p>
          <a:p>
            <a:r>
              <a:rPr lang="cs-CZ" dirty="0"/>
              <a:t>Lze předpokládat distanční formu. </a:t>
            </a:r>
          </a:p>
          <a:p>
            <a:r>
              <a:rPr lang="cs-CZ" dirty="0"/>
              <a:t>Termíny: pravidelně 4-5: nyní listopad, prosinec, leden, únor. V různých časech dle vhodnosti.   </a:t>
            </a:r>
          </a:p>
          <a:p>
            <a:r>
              <a:rPr lang="cs-CZ" dirty="0"/>
              <a:t>Trvání: 40 minut, možné dokončení v polovině. </a:t>
            </a:r>
          </a:p>
          <a:p>
            <a:r>
              <a:rPr lang="cs-CZ" dirty="0"/>
              <a:t>Hodnocení: Každá část celkem nejvýš 10 bodů. </a:t>
            </a:r>
          </a:p>
          <a:p>
            <a:r>
              <a:rPr lang="cs-CZ" dirty="0"/>
              <a:t>Pro úspěch minimálně 12 bodů ze 20.</a:t>
            </a:r>
          </a:p>
          <a:p>
            <a:r>
              <a:rPr lang="cs-CZ" dirty="0"/>
              <a:t>A: 18-20, B: 16-17, C: 14-15, D: 13, E: 12,</a:t>
            </a:r>
          </a:p>
          <a:p>
            <a:r>
              <a:rPr lang="cs-CZ" dirty="0"/>
              <a:t>F (neúspěch): 11 a méně.  </a:t>
            </a:r>
          </a:p>
          <a:p>
            <a:r>
              <a:rPr lang="cs-CZ" dirty="0"/>
              <a:t>Nezbytná kvalifikovaná znalost  s ohledem na základní, úvodní ráz celého kursu.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298500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Vytvořen při Radě Evropy (dodatečně) </a:t>
            </a:r>
          </a:p>
          <a:p>
            <a:r>
              <a:rPr lang="cs-CZ" dirty="0"/>
              <a:t>Vytvořen v rámci celoevropského standardu základních práv.  </a:t>
            </a:r>
          </a:p>
          <a:p>
            <a:r>
              <a:rPr lang="cs-CZ" dirty="0"/>
              <a:t>Dříve ovšem Evropská komise. </a:t>
            </a:r>
          </a:p>
          <a:p>
            <a:r>
              <a:rPr lang="cs-CZ" dirty="0"/>
              <a:t>Přímá dostupnost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70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645689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úmluva o ochraně lidských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Sjednána na půdě RE v roce 1951 jako mezinárodní smlouva všemi tehdejšími členskými státy. </a:t>
            </a:r>
          </a:p>
          <a:p>
            <a:r>
              <a:rPr lang="cs-CZ" dirty="0"/>
              <a:t>Určuje celoevropský standard základních práv. </a:t>
            </a:r>
          </a:p>
          <a:p>
            <a:r>
              <a:rPr lang="cs-CZ" dirty="0"/>
              <a:t>Původní text </a:t>
            </a:r>
          </a:p>
          <a:p>
            <a:r>
              <a:rPr lang="cs-CZ" dirty="0"/>
              <a:t>Měnící a dodatkové protokoly.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71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555939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Jednotlivá Evropská společenství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Předcházela dnešní Evropské unii </a:t>
            </a:r>
            <a:endParaRPr lang="cs-CZ" altLang="cs-CZ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Evropské společenství uhlí a oceli (1952-2002): první integrace pro tehdy důležitá hospodářská odvětví.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Evropské společenství pro atomovou energii (od roku 1958): pro integraci tehdy perspektivního odvětví.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Evropské hospodářské společenství</a:t>
            </a:r>
            <a:r>
              <a:rPr lang="cs-CZ" altLang="cs-CZ" sz="2400" dirty="0"/>
              <a:t> (též od roku 1958): pro integraci ostatních odvětví.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 EHS splynulo s EU, ESAE existuje odděleně dodnes.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Byly mezinárodní organizace s nadnárodními rysy.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Měly a mají stejný okruh členských států, členství bylo vázané.  </a:t>
            </a:r>
          </a:p>
        </p:txBody>
      </p:sp>
    </p:spTree>
    <p:extLst>
      <p:ext uri="{BB962C8B-B14F-4D97-AF65-F5344CB8AC3E}">
        <p14:creationId xmlns:p14="http://schemas.microsoft.com/office/powerpoint/2010/main" val="196079628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Evropská unie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Vytvořena jako doplňková struktura k existujícím Evropským společenství teprve v roce 1993. 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Nenahradila 2 (tenkrát 3) ES, jen je doplnila.  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cs-CZ" altLang="cs-CZ" sz="2400" dirty="0"/>
              <a:t>pilíř: Evropská společenství (tj. především hospodářská integrace) 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cs-CZ" altLang="cs-CZ" sz="2400" dirty="0"/>
              <a:t>pilíř: společná zahraniční a bezpečnostní politika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cs-CZ" altLang="cs-CZ" sz="2400" dirty="0"/>
              <a:t>pilíř: spolupráce justiční a vnitřní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dirty="0"/>
              <a:t>Až „Smlouva o Ústavě pro Evropu“ předpokládala splynutí EU a ES do nové EU.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dirty="0"/>
              <a:t>Totéž zavedla na sklonku roku 2009 Lisabonská smlouva.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dirty="0"/>
              <a:t>Nyní zjednodušeně: EU = ES.   </a:t>
            </a:r>
          </a:p>
        </p:txBody>
      </p:sp>
    </p:spTree>
    <p:extLst>
      <p:ext uri="{BB962C8B-B14F-4D97-AF65-F5344CB8AC3E}">
        <p14:creationId xmlns:p14="http://schemas.microsoft.com/office/powerpoint/2010/main" val="253643112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Členská základna I.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Zakládající členské státy 3 ES: Francie, Belgie, Lucembursko, Nizozemsko (nikoli Benelux), Německo (západní – SRN) a Itálie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Rozšíření v 70. letech: Velká Británie, Irsko, Dánsko (Norsko vyjednalo, ale nevstoupilo)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Rozšíření v 80. letech: Řecko, krátce poté Španělsko a Portugalsko.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Rozšíření (již EU+ES): Rakousko, Švédsko, Finsko (Norsko podruhé ne).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Vyspělé západoevropské státy mimo ES a EU: Švýcarsko, Norsko, Island, miniaturní západoevropské státy – zvláštní napojení.  </a:t>
            </a:r>
          </a:p>
        </p:txBody>
      </p:sp>
    </p:spTree>
    <p:extLst>
      <p:ext uri="{BB962C8B-B14F-4D97-AF65-F5344CB8AC3E}">
        <p14:creationId xmlns:p14="http://schemas.microsoft.com/office/powerpoint/2010/main" val="186194299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Členská základna II.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Rozšíření 2004: Estonsko, Lotyšsko, Litva, Polsko, </a:t>
            </a:r>
            <a:r>
              <a:rPr lang="cs-CZ" altLang="cs-CZ" sz="2400" b="1" dirty="0"/>
              <a:t>Česko</a:t>
            </a:r>
            <a:r>
              <a:rPr lang="cs-CZ" altLang="cs-CZ" sz="2400" dirty="0"/>
              <a:t>, Slovensko, Maďarsko, Slovinsko, Kypr a Malta.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Rozšíření 2007: Rumunsko a Bulharsko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Rozšíření 2013: Chorvatsko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Zásadní zmenšení 2020: - Velká Británie (</a:t>
            </a:r>
            <a:r>
              <a:rPr lang="cs-CZ" altLang="cs-CZ" sz="2400" dirty="0" err="1"/>
              <a:t>brexit</a:t>
            </a:r>
            <a:r>
              <a:rPr lang="cs-CZ" altLang="cs-CZ" sz="2400" dirty="0"/>
              <a:t>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Nyní tedy </a:t>
            </a:r>
            <a:r>
              <a:rPr lang="cs-CZ" altLang="cs-CZ" sz="2400" b="1" i="1" dirty="0"/>
              <a:t>27 členských států</a:t>
            </a:r>
            <a:r>
              <a:rPr lang="cs-CZ" altLang="cs-CZ" sz="2400" dirty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i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i="1" dirty="0"/>
              <a:t>Ochota rozšiřovat zmizela.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i="1" dirty="0"/>
              <a:t>Dluhová a možná měnová krize eurozóny, běženecká či migrační  krize, krize „demokracie a právního státu“, neschopnost jednotné </a:t>
            </a:r>
            <a:r>
              <a:rPr lang="cs-CZ" altLang="cs-CZ" sz="2400" i="1" dirty="0" err="1"/>
              <a:t>Brexit</a:t>
            </a:r>
            <a:r>
              <a:rPr lang="cs-CZ" altLang="cs-CZ" sz="2400" i="1" dirty="0"/>
              <a:t> znamená ohrožení EU jako celku.    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707525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Možnosti a meze rozšiřování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0813"/>
            <a:ext cx="8362950" cy="488791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800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Způsobilost členství: evropský demokratický stát.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Island (chce? nechce),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Kandidáti: Makedonie,  Albánie, </a:t>
            </a:r>
            <a:r>
              <a:rPr lang="cs-CZ" altLang="cs-CZ" sz="2800" dirty="0" err="1"/>
              <a:t>BiH</a:t>
            </a:r>
            <a:r>
              <a:rPr lang="cs-CZ" altLang="cs-CZ" sz="2800" dirty="0"/>
              <a:t>, Srbsko. 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Turecko (dlouho ho nechtěli, všichni tuší, že to nejde, chce ještě? ) 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Zájemci: řada států jihovýchodní a východní Evropy (Ukrajina), perspektiva členství je vzdálená, ba přímo mizí.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Nyní odmítání nových zájemců. 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Evropské či blízké státy bez zájmu: Rusko, Izrael. </a:t>
            </a:r>
          </a:p>
          <a:p>
            <a:pPr marL="0" indent="0">
              <a:defRPr/>
            </a:pPr>
            <a:endParaRPr lang="cs-CZ" alt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305202361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Obecné nároky na členský stát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Evropský stát – otázka vymezení Evropy. </a:t>
            </a:r>
          </a:p>
          <a:p>
            <a:pPr>
              <a:defRPr/>
            </a:pPr>
            <a:r>
              <a:rPr lang="cs-CZ" dirty="0"/>
              <a:t>Členský stát má dodržovat a uplatňovat – široce chápané – právo EU. </a:t>
            </a:r>
          </a:p>
          <a:p>
            <a:pPr>
              <a:defRPr/>
            </a:pPr>
            <a:r>
              <a:rPr lang="cs-CZ" dirty="0"/>
              <a:t>Není možné vyloučení členského státu! </a:t>
            </a:r>
          </a:p>
          <a:p>
            <a:pPr>
              <a:defRPr/>
            </a:pPr>
            <a:r>
              <a:rPr lang="cs-CZ" dirty="0"/>
              <a:t>V případě vážného porušování zásad demokracie a právního státu možnost omezení hlasovacích práv a předběžné jednání (nyní probíhá s Polskem kvůli reformě ústavního soudnictví).  </a:t>
            </a:r>
          </a:p>
        </p:txBody>
      </p:sp>
    </p:spTree>
    <p:extLst>
      <p:ext uri="{BB962C8B-B14F-4D97-AF65-F5344CB8AC3E}">
        <p14:creationId xmlns:p14="http://schemas.microsoft.com/office/powerpoint/2010/main" val="137847315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Vystoupení z EU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dirty="0"/>
              <a:t>Právo ES, resp. ES/EU nepředpokládalo vystoupení členského státu  - </a:t>
            </a:r>
            <a:r>
              <a:rPr lang="cs-CZ" dirty="0"/>
              <a:t>tedy bylo možné</a:t>
            </a:r>
            <a:r>
              <a:rPr lang="cs-CZ" sz="2400" dirty="0"/>
              <a:t> dohodou. </a:t>
            </a:r>
          </a:p>
          <a:p>
            <a:pPr>
              <a:defRPr/>
            </a:pPr>
            <a:r>
              <a:rPr lang="cs-CZ" sz="2400" dirty="0"/>
              <a:t>Lisabonská smlouva zavedla možnost (čl. 50 SEU) – oznámení zakládá dvouletou výpovědní dobu. </a:t>
            </a:r>
          </a:p>
          <a:p>
            <a:pPr>
              <a:defRPr/>
            </a:pPr>
            <a:r>
              <a:rPr lang="cs-CZ" sz="2400" dirty="0"/>
              <a:t>BREXIT – Ve Velké Británii proběhlo referendum (23.6.2016), kterým většina hlasujících rozhodla pro vystoupení (</a:t>
            </a:r>
            <a:r>
              <a:rPr lang="cs-CZ" sz="2400" dirty="0" err="1"/>
              <a:t>leave</a:t>
            </a:r>
            <a:r>
              <a:rPr lang="cs-CZ" sz="2400" dirty="0"/>
              <a:t>), </a:t>
            </a:r>
            <a:r>
              <a:rPr lang="cs-CZ" dirty="0"/>
              <a:t>VB výpověď oznámila (29. 3. 2017), dle Soudního dvora ji smí vzít zpět, sjednání výstupové smlouvy, neratifikování ze strany VB, odklad odchodu očekávaného 29. 3. 2019 (odmítání hard </a:t>
            </a:r>
            <a:r>
              <a:rPr lang="cs-CZ" dirty="0" err="1"/>
              <a:t>brexit</a:t>
            </a:r>
            <a:r>
              <a:rPr lang="cs-CZ" dirty="0"/>
              <a:t>, tzv. no-</a:t>
            </a:r>
            <a:r>
              <a:rPr lang="cs-CZ" dirty="0" err="1"/>
              <a:t>deal</a:t>
            </a:r>
            <a:r>
              <a:rPr lang="cs-CZ" dirty="0"/>
              <a:t>), prodloužení do 1. 4., 31. 10. 2019 a nově 31. 1. 2020. BREXIT realizován!!!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0385369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EU další státy </a:t>
            </a:r>
            <a:br>
              <a:rPr lang="cs-CZ" altLang="cs-CZ" sz="4000" dirty="0"/>
            </a:br>
            <a:endParaRPr lang="en-US" altLang="cs-CZ" sz="4000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Evropský hospodářský prostor (EHP, EEA): společný trh s výjimkou některých citlivých politik – zahrnuje vedle 27 členů EU též Norsko, Island a Lichtenštejnsko. </a:t>
            </a:r>
          </a:p>
          <a:p>
            <a:pPr eaLnBrk="1" hangingPunct="1">
              <a:defRPr/>
            </a:pPr>
            <a:r>
              <a:rPr lang="cs-CZ" altLang="cs-CZ" sz="2800" dirty="0"/>
              <a:t>Švýcarsko: dvoustranné vztahy na základě série odvětvových integračních smluv. </a:t>
            </a:r>
          </a:p>
          <a:p>
            <a:pPr eaLnBrk="1" hangingPunct="1">
              <a:defRPr/>
            </a:pPr>
            <a:r>
              <a:rPr lang="cs-CZ" altLang="cs-CZ" sz="2800" dirty="0"/>
              <a:t>Přidružení států jihovýchodní Evropy Turecka: zóna volného obchodu a závazek k přibližování práva přidruženého státu právu EU. Režim pro čekatele. </a:t>
            </a:r>
          </a:p>
          <a:p>
            <a:pPr eaLnBrk="1" hangingPunct="1">
              <a:defRPr/>
            </a:pPr>
            <a:r>
              <a:rPr lang="cs-CZ" altLang="cs-CZ" sz="2800" dirty="0"/>
              <a:t>Velká Británie po </a:t>
            </a:r>
            <a:r>
              <a:rPr lang="cs-CZ" altLang="cs-CZ" sz="2800" dirty="0" err="1"/>
              <a:t>Brexitu</a:t>
            </a:r>
            <a:r>
              <a:rPr lang="cs-CZ" altLang="cs-CZ" sz="2800" dirty="0"/>
              <a:t>.  </a:t>
            </a:r>
            <a:endParaRPr lang="en-US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774965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Materiály ke studiu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Tato </a:t>
            </a:r>
            <a:r>
              <a:rPr lang="cs-CZ" dirty="0" err="1"/>
              <a:t>powerpoitnová</a:t>
            </a:r>
            <a:r>
              <a:rPr lang="cs-CZ" dirty="0"/>
              <a:t> prezentace. </a:t>
            </a:r>
          </a:p>
          <a:p>
            <a:r>
              <a:rPr lang="cs-CZ" dirty="0"/>
              <a:t>Skripta </a:t>
            </a:r>
            <a:r>
              <a:rPr lang="cs-CZ" dirty="0" err="1"/>
              <a:t>PrF</a:t>
            </a:r>
            <a:r>
              <a:rPr lang="cs-CZ" dirty="0"/>
              <a:t> MU </a:t>
            </a:r>
          </a:p>
          <a:p>
            <a:r>
              <a:rPr lang="cs-CZ" dirty="0"/>
              <a:t>Týč Vladimír, Úvod do mezinárodního a evropského práva, 3. aktualizované vydání, 2018.  </a:t>
            </a:r>
          </a:p>
          <a:p>
            <a:r>
              <a:rPr lang="cs-CZ" dirty="0"/>
              <a:t>Elektronická skripta </a:t>
            </a:r>
            <a:r>
              <a:rPr lang="cs-CZ" dirty="0" err="1"/>
              <a:t>PrF</a:t>
            </a:r>
            <a:r>
              <a:rPr lang="cs-CZ" dirty="0"/>
              <a:t> MU pro bakalářské studenty.</a:t>
            </a:r>
          </a:p>
          <a:p>
            <a:r>
              <a:rPr lang="cs-CZ" dirty="0"/>
              <a:t>Právo EU, 4. vydání, elektronická verze, 2013.</a:t>
            </a:r>
          </a:p>
          <a:p>
            <a:r>
              <a:rPr lang="cs-CZ" dirty="0"/>
              <a:t>Postupně se rozšiřují interaktivní osnovy v </a:t>
            </a:r>
            <a:r>
              <a:rPr lang="cs-CZ" dirty="0" err="1"/>
              <a:t>ISu</a:t>
            </a:r>
            <a:r>
              <a:rPr lang="cs-CZ" dirty="0"/>
              <a:t>. 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686957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Povaha EU a dřívějších 3 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Evropská společenství měla právní subjektivitu v mezinárodním právu,  původní Evropská unie (1993 – 2009) nikoli. </a:t>
            </a:r>
          </a:p>
          <a:p>
            <a:pPr eaLnBrk="1" hangingPunct="1">
              <a:defRPr/>
            </a:pPr>
            <a:r>
              <a:rPr lang="cs-CZ" altLang="cs-CZ" sz="2800" dirty="0"/>
              <a:t>Teprve po Lisabonské smlouvě „zdědila“ Evropská unie mezinárodní právní subjektivitu po E(H)S.   </a:t>
            </a:r>
          </a:p>
          <a:p>
            <a:pPr eaLnBrk="1" hangingPunct="1">
              <a:defRPr/>
            </a:pPr>
            <a:r>
              <a:rPr lang="cs-CZ" altLang="cs-CZ" sz="2800" dirty="0"/>
              <a:t>Evropská unie jako celek včetně ES (bez ohledu na vnitřní složitost) byla a je podstatně dále než běžné mezinárodní organizace</a:t>
            </a:r>
          </a:p>
          <a:p>
            <a:pPr eaLnBrk="1" hangingPunct="1">
              <a:defRPr/>
            </a:pPr>
            <a:r>
              <a:rPr lang="cs-CZ" altLang="cs-CZ" sz="2800" dirty="0"/>
              <a:t> Stále ovšem stále nedosahuje kvalit státu. </a:t>
            </a:r>
          </a:p>
          <a:p>
            <a:pPr eaLnBrk="1" hangingPunct="1">
              <a:defRPr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58373353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Srovnání EU s mez. organizacemi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EU je více než běžné mezinárodní organizace a mezinárodní struktury vytvořené státy.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Přímé uplatňování práva EU (dosud ES, tj. prvního pilíře EU) v právním prostředí členských států a prostřednictvím jejich úřadů a soudů.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V EU existuje autonomní legislativa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Rozhodování o legislativě možné proti vůli menšiny členských států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Existují na členských státech emancipované orgány: Evropská komise, Soudní dvůr, Evropský parlament. </a:t>
            </a:r>
          </a:p>
        </p:txBody>
      </p:sp>
    </p:spTree>
    <p:extLst>
      <p:ext uri="{BB962C8B-B14F-4D97-AF65-F5344CB8AC3E}">
        <p14:creationId xmlns:p14="http://schemas.microsoft.com/office/powerpoint/2010/main" val="83296775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Srovnání EU s federacemi 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Ve světě existuje okolo 20 federací (USA, Německo, Švýcarsko, Indie, Rusko, Malajsie, Nigérie, Brazílie, Kanada, Austrálie atd.).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Federace mají dvojí státní moc a dvojí právo.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Co EU oproti federacím nemá: kompetence k obraně, jednotná zahraniční politika, dominantní rozpočet, rozsáhlé sociální angažmá, jednotná měna (ve všech členských státech)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b="1"/>
              <a:t>Chybí státní moc. </a:t>
            </a:r>
            <a:r>
              <a:rPr lang="cs-CZ" altLang="cs-CZ" sz="2800"/>
              <a:t>EU je závislá na členských státech při prosazování svého práva. Nemá ozbrojené síly.  </a:t>
            </a:r>
            <a:endParaRPr lang="cs-CZ" altLang="cs-CZ" sz="2800" b="1"/>
          </a:p>
        </p:txBody>
      </p:sp>
    </p:spTree>
    <p:extLst>
      <p:ext uri="{BB962C8B-B14F-4D97-AF65-F5344CB8AC3E}">
        <p14:creationId xmlns:p14="http://schemas.microsoft.com/office/powerpoint/2010/main" val="166512581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Orgány EU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Společné orgány pro všechny agendy EU.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Instituce připomínají orgány jak běžných mezinárodních organizací, tak orgány států.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To potvrzuje smíšený ráz EU (dříve ES).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Hlavní instituce: Evropský parlament, Rada, Evropská rada, Komise, jednotlivé agentury,  Soudní dvůr + podřazené soudy, Účetní dvůr,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Zvláštní subjekt Evropská centrální banka.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Vedle toho existuje celá řada vedlejších institucí a struktur (agentury EU).  </a:t>
            </a:r>
          </a:p>
        </p:txBody>
      </p:sp>
    </p:spTree>
    <p:extLst>
      <p:ext uri="{BB962C8B-B14F-4D97-AF65-F5344CB8AC3E}">
        <p14:creationId xmlns:p14="http://schemas.microsoft.com/office/powerpoint/2010/main" val="23278679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Evropský parlament - volby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Přímo volen občany EU ve členských státech naráz jednou za pět let, poslední volby 2019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Nyní 705 poslanců po </a:t>
            </a:r>
            <a:r>
              <a:rPr lang="cs-CZ" altLang="cs-CZ" sz="2800" dirty="0" err="1"/>
              <a:t>brexitu</a:t>
            </a:r>
            <a:r>
              <a:rPr lang="cs-CZ" altLang="cs-CZ" sz="2800" dirty="0"/>
              <a:t>, bylo sníženo, obecně nejvíce 751.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Národní delegace podle lidnatosti členských států.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Volí se v systému poměrného zastoupení.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Evropské volby jsou politicky „neevropské“.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Přes veškerou podporu jsou skupiny (frakce) a evropské politické strany jen volné svazky národních politických stran.   </a:t>
            </a:r>
          </a:p>
        </p:txBody>
      </p:sp>
    </p:spTree>
    <p:extLst>
      <p:ext uri="{BB962C8B-B14F-4D97-AF65-F5344CB8AC3E}">
        <p14:creationId xmlns:p14="http://schemas.microsoft.com/office/powerpoint/2010/main" val="229422084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Evropský parlament – role 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altLang="cs-CZ" sz="2800"/>
              <a:t>Evropský parlament spolurozhoduje o většině legislativy (nařízení, směrnice, rozhodnutí) či je aspoň konzultován. </a:t>
            </a:r>
          </a:p>
          <a:p>
            <a:pPr eaLnBrk="1" hangingPunct="1">
              <a:defRPr/>
            </a:pPr>
            <a:r>
              <a:rPr lang="cs-CZ" altLang="cs-CZ" sz="2800"/>
              <a:t>Rozhoduje o Evropské komisi (vyslovení důvěry, popř. nedůvěry) </a:t>
            </a:r>
          </a:p>
          <a:p>
            <a:pPr eaLnBrk="1" hangingPunct="1">
              <a:defRPr/>
            </a:pPr>
            <a:r>
              <a:rPr lang="cs-CZ" altLang="cs-CZ" sz="2800"/>
              <a:t>Má klíčové slovo při rozhodování o rozpočtu.  </a:t>
            </a:r>
          </a:p>
          <a:p>
            <a:pPr eaLnBrk="1" hangingPunct="1">
              <a:defRPr/>
            </a:pPr>
            <a:r>
              <a:rPr lang="cs-CZ" altLang="cs-CZ" sz="2800"/>
              <a:t>Lisabonská smlouva posílila jeho kompetence. </a:t>
            </a:r>
          </a:p>
          <a:p>
            <a:pPr eaLnBrk="1" hangingPunct="1">
              <a:defRPr/>
            </a:pPr>
            <a:r>
              <a:rPr lang="cs-CZ" altLang="cs-CZ" sz="2800"/>
              <a:t>Co demokratický deficit a omezená legitimita?</a:t>
            </a:r>
          </a:p>
        </p:txBody>
      </p:sp>
    </p:spTree>
    <p:extLst>
      <p:ext uri="{BB962C8B-B14F-4D97-AF65-F5344CB8AC3E}">
        <p14:creationId xmlns:p14="http://schemas.microsoft.com/office/powerpoint/2010/main" val="171368138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Rada EU 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Sestává se ze zástupců vlád členských států na ministerské úrovni (tj. virilní členství)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COREPER: výbor stálých zástupců na diplomatické úrovni.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Předsednictví: střídají se členské státy po pololetích.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Rozhodování: jednomyslně, nebo kvalifikovanou většinou na základě váženého hlasování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Zůstává doposud mocnějším legislativním orgánem než Evropský parlament. </a:t>
            </a:r>
          </a:p>
        </p:txBody>
      </p:sp>
    </p:spTree>
    <p:extLst>
      <p:ext uri="{BB962C8B-B14F-4D97-AF65-F5344CB8AC3E}">
        <p14:creationId xmlns:p14="http://schemas.microsoft.com/office/powerpoint/2010/main" val="191020253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Evropská rada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/>
              <a:t>Nezaměňovat prosím s Radou Evropy! </a:t>
            </a:r>
          </a:p>
          <a:p>
            <a:pPr eaLnBrk="1" hangingPunct="1">
              <a:defRPr/>
            </a:pPr>
            <a:r>
              <a:rPr lang="cs-CZ" altLang="cs-CZ" sz="2800"/>
              <a:t>Sestává se ze šéfů vlád členských států EU, předsedy Komise a nově vlastního předsedy.   </a:t>
            </a:r>
          </a:p>
          <a:p>
            <a:pPr eaLnBrk="1" hangingPunct="1">
              <a:defRPr/>
            </a:pPr>
            <a:r>
              <a:rPr lang="cs-CZ" altLang="cs-CZ" sz="2800"/>
              <a:t>Schází se nejméně dvakrát ročně jako „summit“ ve členském státě, který předsedá Radě, nebo v Bruselu.  </a:t>
            </a:r>
          </a:p>
          <a:p>
            <a:pPr eaLnBrk="1" hangingPunct="1">
              <a:defRPr/>
            </a:pPr>
            <a:r>
              <a:rPr lang="cs-CZ" altLang="cs-CZ" sz="2800"/>
              <a:t>Rozhoduje o nejdůležitějších politických otázkách EU, právní kompetence jsou malé. </a:t>
            </a:r>
          </a:p>
        </p:txBody>
      </p:sp>
    </p:spTree>
    <p:extLst>
      <p:ext uri="{BB962C8B-B14F-4D97-AF65-F5344CB8AC3E}">
        <p14:creationId xmlns:p14="http://schemas.microsoft.com/office/powerpoint/2010/main" val="61407823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Evropská komise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Předseda + místopředsedové + členové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Z každého členského státu pochází jeden, nyní tedy 27.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 Původně se do budoucna předpokládala redukce.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Ustavení: Rada určí předsedu, nominace členů státy, vyslovení důvěry Evropským parlamentem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Funkční období svázané s Evropským parlamentem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Možnost vyslovení nedůvěry. </a:t>
            </a:r>
          </a:p>
        </p:txBody>
      </p:sp>
    </p:spTree>
    <p:extLst>
      <p:ext uri="{BB962C8B-B14F-4D97-AF65-F5344CB8AC3E}">
        <p14:creationId xmlns:p14="http://schemas.microsoft.com/office/powerpoint/2010/main" val="173292011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Působení a ráz Komise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/>
              <a:t>Komise jako „ vláda“ EU (resorty, omezená exekutiva, iniciativa, kontrola členských států)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/>
              <a:t>Generální ředitelství jsou jednotlivé resorty.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/>
              <a:t>Komise jako „nevláda“: neopírá se o obvyklou většinu, nemá opozici, nemá jednotné složení, nespravuje síť úřadů pro každodenní výkon práva vůči jednotlivcům.  </a:t>
            </a:r>
          </a:p>
          <a:p>
            <a:pPr>
              <a:lnSpc>
                <a:spcPct val="90000"/>
              </a:lnSpc>
              <a:defRPr/>
            </a:pPr>
            <a:endParaRPr lang="cs-CZ" altLang="cs-CZ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61183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 z hlediska vnitřního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Učebnicová tříprvková struktura </a:t>
            </a:r>
          </a:p>
          <a:p>
            <a:r>
              <a:rPr lang="cs-CZ" dirty="0"/>
              <a:t>Území – dosud pouze souše na Zemi (nikoli na moři, nikoli virtuálně, nikoli ve vesmíru). </a:t>
            </a:r>
          </a:p>
          <a:p>
            <a:r>
              <a:rPr lang="cs-CZ" dirty="0"/>
              <a:t>Obyvatelstvo –může být všeliké, pro moderní demokratický států obyvatelstvo určitého státu musí mít pojítko (typicky jazyk, ale též náboženství, kultura, historické povědomí) pro vytvoření a udržování (a bránění) státu.  </a:t>
            </a:r>
          </a:p>
          <a:p>
            <a:r>
              <a:rPr lang="cs-CZ" dirty="0"/>
              <a:t>Státní moc – určité uspořádání společnosti, někteří jednotlivci vykonávají státní (veřejnou) moc vůči obyvatelstvu státu.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264329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Soudní dvůr a další justice EU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27 soudců po jednom z každého členského státu (aby byla zkušenost s právem každého členského státu).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Individuální, politicky a právně méně významnou agendu převzal Tribunál (dosud Soud prvního stupně). Do něj se integrovaly vznikající speciální soudy.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Chybí stále rozvinutá soustava soudů.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Nalézá a prosazuje právo EU v jednotlivých typech řízení: (1) řízení o předběžné otázce, (2) řízení o porušení smlouvy, (3+4) řízení o neplatnosti a nečinnosti, další druhy řízení  </a:t>
            </a:r>
          </a:p>
        </p:txBody>
      </p:sp>
    </p:spTree>
    <p:extLst>
      <p:ext uri="{BB962C8B-B14F-4D97-AF65-F5344CB8AC3E}">
        <p14:creationId xmlns:p14="http://schemas.microsoft.com/office/powerpoint/2010/main" val="10396118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Výkon práva EU členskými státy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Drtivou většinu výkonu práva EU zabezpečují členské státy, nepřehlédnutelná část je zprostředkovaná jejich právem.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Takto právo EU uplatňují zákonodárné sbory (směrnice), úřady a zejména nezávislé soudy (nezávislost justice a vůbec právní stát - podmínka členství).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Komise toliko sleduje prosazování práva EU členskými státy a v případě zjištění jedná, vyšetřuje, žaluje a žádá pokuty.  </a:t>
            </a:r>
          </a:p>
        </p:txBody>
      </p:sp>
    </p:spTree>
    <p:extLst>
      <p:ext uri="{BB962C8B-B14F-4D97-AF65-F5344CB8AC3E}">
        <p14:creationId xmlns:p14="http://schemas.microsoft.com/office/powerpoint/2010/main" val="357418902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Prameny práva EU (dříve ES/EU)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Vykazují rysy mezinárodního a vnitrostátního práva (smíšený ráz), nejsou tedy „třetím právním řádem“ v pravém slova smyslu.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Rozlišování: primární (prvotní) právo a sekundární (druhotné,  odvozené) právo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Primární právo: zřizovací smlouvy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Sekundární právo: nařízení, směrnice, rozhodnutí, donedávna tzv. akty 2. a 3. pilíře.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Dalším pramenem práva jsou vnější mezinárodní smlouvy EU, resp. dříve ES. </a:t>
            </a:r>
          </a:p>
        </p:txBody>
      </p:sp>
    </p:spTree>
    <p:extLst>
      <p:ext uri="{BB962C8B-B14F-4D97-AF65-F5344CB8AC3E}">
        <p14:creationId xmlns:p14="http://schemas.microsoft.com/office/powerpoint/2010/main" val="1151568834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Působení práva EU (dříve ES) 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11325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Soudní dvůr založil </a:t>
            </a:r>
            <a:r>
              <a:rPr lang="cs-CZ" altLang="cs-CZ" sz="2400" b="1" dirty="0"/>
              <a:t>přímý účinek</a:t>
            </a:r>
            <a:r>
              <a:rPr lang="cs-CZ" altLang="cs-CZ" sz="2400" dirty="0"/>
              <a:t> práva E(H)S v prostředí členských států (rozsudek van </a:t>
            </a:r>
            <a:r>
              <a:rPr lang="cs-CZ" altLang="cs-CZ" sz="2400" dirty="0" err="1"/>
              <a:t>Gend</a:t>
            </a:r>
            <a:r>
              <a:rPr lang="cs-CZ" altLang="cs-CZ" sz="2400" dirty="0"/>
              <a:t> en </a:t>
            </a:r>
            <a:r>
              <a:rPr lang="cs-CZ" altLang="cs-CZ" sz="2400" dirty="0" err="1"/>
              <a:t>Loos</a:t>
            </a:r>
            <a:r>
              <a:rPr lang="cs-CZ" altLang="cs-CZ" sz="2400" dirty="0"/>
              <a:t>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Přednost: v případě nesouladu vnitrostátního práva má </a:t>
            </a:r>
            <a:r>
              <a:rPr lang="cs-CZ" altLang="cs-CZ" sz="2400" b="1" dirty="0"/>
              <a:t>přednost</a:t>
            </a:r>
            <a:r>
              <a:rPr lang="cs-CZ" altLang="cs-CZ" sz="2400" dirty="0"/>
              <a:t> (rozsudek </a:t>
            </a:r>
            <a:r>
              <a:rPr lang="cs-CZ" altLang="cs-CZ" sz="2400" dirty="0" err="1"/>
              <a:t>Costa</a:t>
            </a:r>
            <a:r>
              <a:rPr lang="cs-CZ" altLang="cs-CZ" sz="2400" dirty="0"/>
              <a:t> v. ENEL).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Přednost je absolutní, též před ústavami členských států (rozsudek </a:t>
            </a:r>
            <a:r>
              <a:rPr lang="cs-CZ" altLang="cs-CZ" sz="2400" dirty="0" err="1"/>
              <a:t>Internationale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Handelsgesellschaft</a:t>
            </a:r>
            <a:r>
              <a:rPr lang="cs-CZ" altLang="cs-CZ" sz="2400" dirty="0"/>
              <a:t>). To ovšem zdrojem napětí se státy a zvláště pak jejich nejvyššími a ústavními soudy.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Přímý účinek a přednost mají přímo použitelná pravidla SEU+SFEU (dosud SES), dále nařízení a ve výjimečných případech směrnice. </a:t>
            </a:r>
          </a:p>
        </p:txBody>
      </p:sp>
    </p:spTree>
    <p:extLst>
      <p:ext uri="{BB962C8B-B14F-4D97-AF65-F5344CB8AC3E}">
        <p14:creationId xmlns:p14="http://schemas.microsoft.com/office/powerpoint/2010/main" val="108560283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Vytváření primárního práva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Jedná se o klasické mezinárodní smlouvy.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 (1) příprava textu diplomaty a experty (tj. typicky vysokými ministerskými úředníky)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 (2) sjednání zástupci států na mezivládní konferenci (slavnostní podpis textu)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 (3) ratifikace, tj. potvrzování závaznosti podle ústavních pravidel, zpravidla předpokládá souhlas parlamentů, občas referenda, nakonec potvrzení hlavami států.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Teprve po předpokládaných ratifikacích vstoupí v platnost. V případě primárního práva EU všech smluvních stran – tj. členských států.  </a:t>
            </a:r>
          </a:p>
        </p:txBody>
      </p:sp>
    </p:spTree>
    <p:extLst>
      <p:ext uri="{BB962C8B-B14F-4D97-AF65-F5344CB8AC3E}">
        <p14:creationId xmlns:p14="http://schemas.microsoft.com/office/powerpoint/2010/main" val="372969051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Primární právo (prvotní, základní) 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300" dirty="0"/>
              <a:t>Původně: Smlouva o založení Evropského společenství (Římská smlouva, 1957) a  Smlouva o Evropské unii (též Maastrichtská smlouva, 1992)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300" dirty="0"/>
              <a:t>Řada novelizačních smluv (z posledních Amsterdam, Nice)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300" dirty="0"/>
              <a:t>- mezi nimi zvláštní postavení mají přístupové smlouvy (dosud 7), neboť smluvními stranami jsou též kandidátské státy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300" dirty="0"/>
              <a:t>Smlouva o Ústavě pro Evropu (2004) měla nahradit SES a SEU, ztroskotala ale při ratifikacích.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300" dirty="0"/>
              <a:t>Následně sjednána (2007) Lisabonská smlouva, předpokládající zásadní proměnu SEU a SES.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300" dirty="0"/>
              <a:t>Po dokončení ratifikace Lisabonské smlouvy existuje </a:t>
            </a:r>
            <a:r>
              <a:rPr lang="cs-CZ" altLang="cs-CZ" sz="2300" b="1" dirty="0"/>
              <a:t>Smlouva o Evropské unii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300" b="1" dirty="0"/>
              <a:t>a Smlouva o fungování Evropské unie</a:t>
            </a:r>
            <a:r>
              <a:rPr lang="cs-CZ" altLang="cs-CZ" sz="2300" dirty="0"/>
              <a:t>.   </a:t>
            </a:r>
          </a:p>
        </p:txBody>
      </p:sp>
    </p:spTree>
    <p:extLst>
      <p:ext uri="{BB962C8B-B14F-4D97-AF65-F5344CB8AC3E}">
        <p14:creationId xmlns:p14="http://schemas.microsoft.com/office/powerpoint/2010/main" val="662566543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Sekundární právo (druhotné, odvozené)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832"/>
            <a:ext cx="8229600" cy="4669706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Už jsou předpisy (akty) orgánů EU. </a:t>
            </a:r>
          </a:p>
          <a:p>
            <a:pPr eaLnBrk="1" hangingPunct="1">
              <a:defRPr/>
            </a:pPr>
            <a:r>
              <a:rPr lang="cs-CZ" altLang="cs-CZ" sz="2800" dirty="0"/>
              <a:t>Nařízení: uplatňují se přímo v právním prostředí členských států vedle, popř. s podporou vnitrostátního práva. </a:t>
            </a:r>
          </a:p>
          <a:p>
            <a:pPr eaLnBrk="1" hangingPunct="1">
              <a:defRPr/>
            </a:pPr>
            <a:r>
              <a:rPr lang="cs-CZ" altLang="cs-CZ" sz="2800" dirty="0"/>
              <a:t>Směrnice: jejich standard mají členské státy povinnost přenést do vnitrostátního práva ve stanovené lhůtě (transpozice) a toto právo následně uplatňovat (implementace) </a:t>
            </a:r>
          </a:p>
          <a:p>
            <a:pPr eaLnBrk="1" hangingPunct="1">
              <a:defRPr/>
            </a:pPr>
            <a:r>
              <a:rPr lang="cs-CZ" altLang="cs-CZ" sz="2800" dirty="0"/>
              <a:t>Rozhodnutí: závazné pro adresáty. </a:t>
            </a:r>
          </a:p>
        </p:txBody>
      </p:sp>
    </p:spTree>
    <p:extLst>
      <p:ext uri="{BB962C8B-B14F-4D97-AF65-F5344CB8AC3E}">
        <p14:creationId xmlns:p14="http://schemas.microsoft.com/office/powerpoint/2010/main" val="230781654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Nařízení a jejich povaha </a:t>
            </a:r>
            <a:endParaRPr lang="en-US" altLang="cs-CZ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Uplatňují přímo úřady či soudy členských států vůči jednotlivcům. </a:t>
            </a:r>
          </a:p>
          <a:p>
            <a:pPr eaLnBrk="1" hangingPunct="1">
              <a:defRPr/>
            </a:pPr>
            <a:r>
              <a:rPr lang="cs-CZ" altLang="cs-CZ"/>
              <a:t>Nařízení musejí být uplatňována členskými státy, selhávání představuje porušování práva EU. </a:t>
            </a:r>
          </a:p>
          <a:p>
            <a:pPr eaLnBrk="1" hangingPunct="1">
              <a:defRPr/>
            </a:pPr>
            <a:r>
              <a:rPr lang="cs-CZ" altLang="cs-CZ"/>
              <a:t>Mnohdy nařízení vyžadují doprovodnou legislativu členských států (procesní, sankční a instituční pravidla)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4784408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z="4000" dirty="0">
                <a:effectLst/>
              </a:rPr>
              <a:t>Záležitosti upravované nařízeními 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altLang="cs-CZ"/>
              <a:t>Pokrývají především zemědělskou a regionální politiku, koordinaci sociálního zabezpečení, spolupráci civilní justice, jednotnou měnu, cla. </a:t>
            </a:r>
          </a:p>
          <a:p>
            <a:pPr eaLnBrk="1" hangingPunct="1">
              <a:defRPr/>
            </a:pPr>
            <a:r>
              <a:rPr lang="cs-CZ" altLang="cs-CZ"/>
              <a:t>Kdy se užívají nařízení: </a:t>
            </a:r>
          </a:p>
          <a:p>
            <a:pPr eaLnBrk="1" hangingPunct="1">
              <a:defRPr/>
            </a:pPr>
            <a:r>
              <a:rPr lang="cs-CZ" altLang="cs-CZ"/>
              <a:t>- má být jednotná úprava </a:t>
            </a:r>
          </a:p>
          <a:p>
            <a:pPr eaLnBrk="1" hangingPunct="1">
              <a:defRPr/>
            </a:pPr>
            <a:r>
              <a:rPr lang="cs-CZ" altLang="cs-CZ"/>
              <a:t>- aby tato úprava jako jednotná byla vidět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>
              <a:defRPr/>
            </a:pPr>
            <a:endParaRPr lang="cs-CZ" altLang="cs-CZ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653936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Směrnice  a jejich dopad </a:t>
            </a:r>
            <a:endParaRPr lang="en-US" altLang="cs-CZ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Členské státy mají ve stanovené lhůtě založit jimi stanovené standardy, popř. je upřesnit a doprovodit.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Někdy členské státy selhávají při provedení (neschopnost, nevůle).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Při selhání možnost jednotlivce dovolávat se směrnice proti státu (rozsudek Ratti), nikoli však proti jiným jednotlivcům (rozsudek Faccini-Dori) nebo státem, který sám selhal (rozsudek Kolpinghuis)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Žádoucí je užití jako nástroje výkladu práva členského státu (rozsudek Marleasing) </a:t>
            </a:r>
          </a:p>
        </p:txBody>
      </p:sp>
    </p:spTree>
    <p:extLst>
      <p:ext uri="{BB962C8B-B14F-4D97-AF65-F5344CB8AC3E}">
        <p14:creationId xmlns:p14="http://schemas.microsoft.com/office/powerpoint/2010/main" val="2483471869"/>
      </p:ext>
    </p:extLst>
  </p:cSld>
  <p:clrMapOvr>
    <a:masterClrMapping/>
  </p:clrMapOvr>
</p:sld>
</file>

<file path=ppt/theme/theme1.xml><?xml version="1.0" encoding="utf-8"?>
<a:theme xmlns:a="http://schemas.openxmlformats.org/drawingml/2006/main" name="3559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2C5AE8C59085418FE67A3C1EE92CC6" ma:contentTypeVersion="2" ma:contentTypeDescription="Vytvoří nový dokument" ma:contentTypeScope="" ma:versionID="56a5ae23179af0d62763a558eda882e7">
  <xsd:schema xmlns:xsd="http://www.w3.org/2001/XMLSchema" xmlns:xs="http://www.w3.org/2001/XMLSchema" xmlns:p="http://schemas.microsoft.com/office/2006/metadata/properties" xmlns:ns2="81e7aab5-d771-4f67-82fb-5c2ea7488a28" targetNamespace="http://schemas.microsoft.com/office/2006/metadata/properties" ma:root="true" ma:fieldsID="c9aadb2532ce0de06ffa5e5e4d9e1c96" ns2:_="">
    <xsd:import namespace="81e7aab5-d771-4f67-82fb-5c2ea7488a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e7aab5-d771-4f67-82fb-5c2ea7488a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9036D07-E14D-42FA-8F86-FAFF284E2DEE}"/>
</file>

<file path=customXml/itemProps2.xml><?xml version="1.0" encoding="utf-8"?>
<ds:datastoreItem xmlns:ds="http://schemas.openxmlformats.org/officeDocument/2006/customXml" ds:itemID="{2C35574D-6886-4241-BDB1-D96D3FFF397F}"/>
</file>

<file path=customXml/itemProps3.xml><?xml version="1.0" encoding="utf-8"?>
<ds:datastoreItem xmlns:ds="http://schemas.openxmlformats.org/officeDocument/2006/customXml" ds:itemID="{1B147E85-0E6F-47C4-9246-DDE076E3334D}"/>
</file>

<file path=docProps/app.xml><?xml version="1.0" encoding="utf-8"?>
<Properties xmlns="http://schemas.openxmlformats.org/officeDocument/2006/extended-properties" xmlns:vt="http://schemas.openxmlformats.org/officeDocument/2006/docPropsVTypes">
  <Template>3559</Template>
  <TotalTime>0</TotalTime>
  <Words>8955</Words>
  <Application>Microsoft Office PowerPoint</Application>
  <PresentationFormat>Předvádění na obrazovce (4:3)</PresentationFormat>
  <Paragraphs>913</Paragraphs>
  <Slides>120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120</vt:i4>
      </vt:variant>
    </vt:vector>
  </HeadingPairs>
  <TitlesOfParts>
    <vt:vector size="125" baseType="lpstr">
      <vt:lpstr>Arial</vt:lpstr>
      <vt:lpstr>Trebuchet MS</vt:lpstr>
      <vt:lpstr>Wingdings</vt:lpstr>
      <vt:lpstr>3559</vt:lpstr>
      <vt:lpstr>BÉŽOVÁ TITL</vt:lpstr>
      <vt:lpstr>Základy mezinárodního a evropského práva (ZMEP)  BZ105Zk   2020 – prezentace pro distanční lekce   Filip Křepelka  Právo EU + zdravotnické právo  Právnická fakulta – Masarykova univerzita, Brno        </vt:lpstr>
      <vt:lpstr>Reforma  </vt:lpstr>
      <vt:lpstr>Vysvětlení termínů</vt:lpstr>
      <vt:lpstr>Obsah, smysl, účely, metody předmětu </vt:lpstr>
      <vt:lpstr>Předmět bakalářského studia PrF MU </vt:lpstr>
      <vt:lpstr>Jednotlivé lekce v roce 2020 </vt:lpstr>
      <vt:lpstr>Zkouška </vt:lpstr>
      <vt:lpstr>Materiály ke studiu </vt:lpstr>
      <vt:lpstr>Stát z hlediska vnitřního </vt:lpstr>
      <vt:lpstr>Státní moc (vrchnost), státní orgány  </vt:lpstr>
      <vt:lpstr>Připomínka pramenů vnitrostátního práva  </vt:lpstr>
      <vt:lpstr>Připomínka uplatnění vnitrostátních práv </vt:lpstr>
      <vt:lpstr> Společnost, hospodářství, politika</vt:lpstr>
      <vt:lpstr>Právní dogmatika a právní politika </vt:lpstr>
      <vt:lpstr>Původ a vývoj států </vt:lpstr>
      <vt:lpstr>Státy v současném světě </vt:lpstr>
      <vt:lpstr>Vznik a zánik států – sebeurčení národů </vt:lpstr>
      <vt:lpstr>Planeta Země a blízký vesmír  </vt:lpstr>
      <vt:lpstr>Mezinárodní / mezistátní vztahy </vt:lpstr>
      <vt:lpstr>Mezinárodní právo jako úprava vztahů </vt:lpstr>
      <vt:lpstr>Původ a vývoj mezinárodního práva </vt:lpstr>
      <vt:lpstr>Neexistence globálního státu </vt:lpstr>
      <vt:lpstr>Mezinárodní (státní) organizace </vt:lpstr>
      <vt:lpstr>Původ a vývoj mezinárodních organizací </vt:lpstr>
      <vt:lpstr>Členění mezinárodních organizací  </vt:lpstr>
      <vt:lpstr>Organizace Spojených národů </vt:lpstr>
      <vt:lpstr>Orgány OSN </vt:lpstr>
      <vt:lpstr>Kolektivní bezpečnost </vt:lpstr>
      <vt:lpstr>Další vybrané mezinárodní organizace </vt:lpstr>
      <vt:lpstr>Nevládní organizace, struktury, korporace </vt:lpstr>
      <vt:lpstr>Jednotlivec a mezinárodní právo </vt:lpstr>
      <vt:lpstr>Česká republika jako stát </vt:lpstr>
      <vt:lpstr>Prameny mezinárodního práva </vt:lpstr>
      <vt:lpstr>Zásady mezinárodního práva </vt:lpstr>
      <vt:lpstr>Mezinárodní obyčeje </vt:lpstr>
      <vt:lpstr>Mezinárodní smlouvy, jejich členění  </vt:lpstr>
      <vt:lpstr>Srovnání s vnitrostátními smlouvami </vt:lpstr>
      <vt:lpstr>Příprava mezinárodní smlouvy  </vt:lpstr>
      <vt:lpstr>Sjednání mezinárodní smlouvy </vt:lpstr>
      <vt:lpstr>Potvrzení mez. smlouvy (Ratifikace) </vt:lpstr>
      <vt:lpstr>Přístup k mezinárodní smlouvě </vt:lpstr>
      <vt:lpstr>Vstup mezinárodní smlouvy v platnost </vt:lpstr>
      <vt:lpstr>Obsah mezinárodních smluv </vt:lpstr>
      <vt:lpstr>Trvání mezinárodních smluv </vt:lpstr>
      <vt:lpstr>Úprava mezinárodního smluvního práva </vt:lpstr>
      <vt:lpstr>Dodržování a porušování práva </vt:lpstr>
      <vt:lpstr>Vzájemnost (reciprocita) </vt:lpstr>
      <vt:lpstr>Postihy jako odrazení a náprava </vt:lpstr>
      <vt:lpstr>Nóta + Retorze (odveta) </vt:lpstr>
      <vt:lpstr>Represe (represálie) </vt:lpstr>
      <vt:lpstr>Použití ozbrojené síly </vt:lpstr>
      <vt:lpstr>Svépomoc jako nástroj prosazování zájmů</vt:lpstr>
      <vt:lpstr>Působení mezinárodních organizací </vt:lpstr>
      <vt:lpstr>Řešení sporů </vt:lpstr>
      <vt:lpstr>Mezinárodní soudní dvůr  </vt:lpstr>
      <vt:lpstr>Další mezinárodní soudy a podobné orgány</vt:lpstr>
      <vt:lpstr>(Ne)vymáhání rozsudků a rozhodnutí </vt:lpstr>
      <vt:lpstr>Neřešení vážných sporů </vt:lpstr>
      <vt:lpstr>Oddělení a propojení VP a MP </vt:lpstr>
      <vt:lpstr>Převzetí (recepce) </vt:lpstr>
      <vt:lpstr>Adaptace a inkorporace </vt:lpstr>
      <vt:lpstr>Inkorporace po česku  </vt:lpstr>
      <vt:lpstr>Adaptace </vt:lpstr>
      <vt:lpstr>Evropa jako světadíl </vt:lpstr>
      <vt:lpstr>Historie evropské integrace a konfliktů </vt:lpstr>
      <vt:lpstr>Uspořádání po WWII a studené válce </vt:lpstr>
      <vt:lpstr>OBSE </vt:lpstr>
      <vt:lpstr>NATO</vt:lpstr>
      <vt:lpstr>Rada Evropy </vt:lpstr>
      <vt:lpstr>Evropský soud pro lidská práva </vt:lpstr>
      <vt:lpstr>Evropská úmluva o ochraně lidských práv</vt:lpstr>
      <vt:lpstr>Jednotlivá Evropská společenství </vt:lpstr>
      <vt:lpstr>Evropská unie </vt:lpstr>
      <vt:lpstr>Členská základna I. </vt:lpstr>
      <vt:lpstr>Členská základna II. </vt:lpstr>
      <vt:lpstr>Možnosti a meze rozšiřování EU</vt:lpstr>
      <vt:lpstr>Obecné nároky na členský stát</vt:lpstr>
      <vt:lpstr>Vystoupení z EU </vt:lpstr>
      <vt:lpstr>EU další státy  </vt:lpstr>
      <vt:lpstr>Povaha EU a dřívějších 3 ES</vt:lpstr>
      <vt:lpstr>Srovnání EU s mez. organizacemi</vt:lpstr>
      <vt:lpstr>Srovnání EU s federacemi  </vt:lpstr>
      <vt:lpstr>Orgány EU </vt:lpstr>
      <vt:lpstr>Evropský parlament - volby</vt:lpstr>
      <vt:lpstr>Evropský parlament – role </vt:lpstr>
      <vt:lpstr>Rada EU  </vt:lpstr>
      <vt:lpstr>Evropská rada </vt:lpstr>
      <vt:lpstr>Evropská komise </vt:lpstr>
      <vt:lpstr>Působení a ráz Komise</vt:lpstr>
      <vt:lpstr>Soudní dvůr a další justice EU</vt:lpstr>
      <vt:lpstr>Výkon práva EU členskými státy </vt:lpstr>
      <vt:lpstr>Prameny práva EU (dříve ES/EU) </vt:lpstr>
      <vt:lpstr>Působení práva EU (dříve ES) </vt:lpstr>
      <vt:lpstr>Vytváření primárního práva </vt:lpstr>
      <vt:lpstr>Primární právo (prvotní, základní)  </vt:lpstr>
      <vt:lpstr>Sekundární právo (druhotné, odvozené)</vt:lpstr>
      <vt:lpstr>Nařízení a jejich povaha </vt:lpstr>
      <vt:lpstr>Záležitosti upravované nařízeními </vt:lpstr>
      <vt:lpstr>Směrnice  a jejich dopad </vt:lpstr>
      <vt:lpstr>Záležitosti upravené směrnicemi </vt:lpstr>
      <vt:lpstr>Legislativní procedury </vt:lpstr>
      <vt:lpstr>Řízení o předběžné otázce </vt:lpstr>
      <vt:lpstr>Řízení o porušení smlouvy</vt:lpstr>
      <vt:lpstr>Řízení o neplatnosti a nečinnosti</vt:lpstr>
      <vt:lpstr>Význam judikatury Soudního dvora</vt:lpstr>
      <vt:lpstr>Správní rozhodování v EU</vt:lpstr>
      <vt:lpstr>Zdroje vnitrostátního práva </vt:lpstr>
      <vt:lpstr>Zdroje mezinárodního práva </vt:lpstr>
      <vt:lpstr>Zdroje práva EU </vt:lpstr>
      <vt:lpstr>Typická jednojazyčnost VP </vt:lpstr>
      <vt:lpstr>Vybrané a další jazyky MP </vt:lpstr>
      <vt:lpstr>Mnohojazyčnost nadnárodního práva EU </vt:lpstr>
      <vt:lpstr>Mezinárodní právo soukromé </vt:lpstr>
      <vt:lpstr>Lex mercatoria </vt:lpstr>
      <vt:lpstr>Kolizní metoda </vt:lpstr>
      <vt:lpstr>Přímá metoda </vt:lpstr>
      <vt:lpstr>Mezinárodní právo soukromé procesní </vt:lpstr>
      <vt:lpstr>Mezinárodní arbitráž (rozhodčí řízení) </vt:lpstr>
      <vt:lpstr>Europeizace mez práva soukromého </vt:lpstr>
      <vt:lpstr>Analogie MPS ve veřejném právu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353</dc:creator>
  <cp:lastModifiedBy>Filip Křepelka</cp:lastModifiedBy>
  <cp:revision>199</cp:revision>
  <dcterms:created xsi:type="dcterms:W3CDTF">2014-10-22T18:22:05Z</dcterms:created>
  <dcterms:modified xsi:type="dcterms:W3CDTF">2020-09-30T18:00:30Z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0x010100472C5AE8C59085418FE67A3C1EE92CC6</vt:lpwstr>
  </property>
</Properties>
</file>