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5" r:id="rId3"/>
    <p:sldId id="258" r:id="rId4"/>
    <p:sldId id="259" r:id="rId5"/>
    <p:sldId id="260" r:id="rId6"/>
    <p:sldId id="261" r:id="rId7"/>
    <p:sldId id="313" r:id="rId8"/>
    <p:sldId id="314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9CA9EB-7866-4FD8-A4E1-FC9DF0979CB5}" type="datetimeFigureOut">
              <a:rPr lang="cs-CZ" smtClean="0"/>
              <a:pPr/>
              <a:t>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muni.cz/content/cs/" TargetMode="External"/><Relationship Id="rId2" Type="http://schemas.openxmlformats.org/officeDocument/2006/relationships/hyperlink" Target="https://aleph.m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to.stanford.edu/" TargetMode="External"/><Relationship Id="rId4" Type="http://schemas.openxmlformats.org/officeDocument/2006/relationships/hyperlink" Target="http://scholar.google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1152128"/>
          </a:xfrm>
        </p:spPr>
        <p:txBody>
          <a:bodyPr>
            <a:normAutofit fontScale="90000"/>
          </a:bodyPr>
          <a:lstStyle/>
          <a:p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Druhá </a:t>
            </a: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přednáška </a:t>
            </a: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 </a:t>
            </a: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Bakaláři  </a:t>
            </a: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 </a:t>
            </a:r>
            <a:b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</a:t>
            </a:r>
            <a:endParaRPr lang="cs-CZ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3428998"/>
            <a:ext cx="6172200" cy="2448000"/>
          </a:xfrm>
        </p:spPr>
        <p:txBody>
          <a:bodyPr>
            <a:noAutofit/>
          </a:bodyPr>
          <a:lstStyle/>
          <a:p>
            <a:pPr marL="342900" indent="-342900">
              <a:buAutoNum type="alphaLcParenR"/>
            </a:pPr>
            <a:r>
              <a:rPr lang="cs-CZ" sz="24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Volba tématu a formulace základní otázky</a:t>
            </a:r>
          </a:p>
          <a:p>
            <a:pPr marL="342900" indent="-342900">
              <a:buAutoNum type="alphaLcParenR"/>
            </a:pPr>
            <a:endParaRPr lang="cs-CZ" sz="2400" b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LcParenR"/>
            </a:pPr>
            <a:r>
              <a:rPr lang="cs-CZ" sz="24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struktury práce</a:t>
            </a:r>
          </a:p>
          <a:p>
            <a:pPr marL="342900" indent="-342900">
              <a:buAutoNum type="alphaLcParenR"/>
            </a:pPr>
            <a:endParaRPr lang="cs-CZ" sz="2400" b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LcParenR"/>
            </a:pPr>
            <a:r>
              <a:rPr lang="cs-CZ" sz="24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právních případů (viz samostatnou prezentaci v </a:t>
            </a:r>
            <a:r>
              <a:rPr lang="cs-CZ" sz="24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</a:t>
            </a:r>
            <a:r>
              <a:rPr lang="cs-CZ" sz="24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4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Zdůvodnění volby tématu: vysvětlení jeho aktuálnosti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dirty="0" smtClean="0"/>
              <a:t>Zde se zdůvodňuje:  </a:t>
            </a:r>
          </a:p>
          <a:p>
            <a:pPr algn="just"/>
            <a:r>
              <a:rPr lang="cs-CZ" b="1" dirty="0" smtClean="0"/>
              <a:t>proč je dané téma </a:t>
            </a:r>
            <a:r>
              <a:rPr lang="cs-CZ" b="1" u="sng" dirty="0" smtClean="0">
                <a:solidFill>
                  <a:srgbClr val="FF0000"/>
                </a:solidFill>
              </a:rPr>
              <a:t>nové</a:t>
            </a:r>
            <a:r>
              <a:rPr lang="cs-CZ" b="1" dirty="0" smtClean="0"/>
              <a:t>   ve smyslu:   </a:t>
            </a:r>
          </a:p>
          <a:p>
            <a:pPr algn="just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jaké nové souvislosti představuje, proč jej doposud  nikdo neřešil nebo  proč  nebyly dané problémy dostatečně vyřešeny:</a:t>
            </a:r>
            <a:r>
              <a:rPr lang="cs-CZ" b="1" u="sng" dirty="0" smtClean="0">
                <a:solidFill>
                  <a:srgbClr val="FF0000"/>
                </a:solidFill>
              </a:rPr>
              <a:t> co se má řešit? </a:t>
            </a:r>
          </a:p>
          <a:p>
            <a:pPr algn="just">
              <a:buNone/>
            </a:pPr>
            <a:r>
              <a:rPr lang="cs-CZ" dirty="0" smtClean="0"/>
              <a:t>   (to znamená, že se objevily  nějaké nové souvislosti;  </a:t>
            </a:r>
          </a:p>
          <a:p>
            <a:pPr algn="just">
              <a:buNone/>
            </a:pPr>
            <a:r>
              <a:rPr lang="cs-CZ" dirty="0" smtClean="0"/>
              <a:t>    i  známé téma  může být aktuální, kdy došlo k jeho  změně  či  vývoji)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Zdůvodňování aktuálnosti by mělo končit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nastíněním toho,  jaké nové problémy  dané téma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otevírá... a to jsou již důvody pro vysvětlení jeho  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důležitosti: </a:t>
            </a:r>
            <a:r>
              <a:rPr lang="cs-CZ" b="1" u="sng" dirty="0" smtClean="0">
                <a:solidFill>
                  <a:srgbClr val="C00000"/>
                </a:solidFill>
              </a:rPr>
              <a:t>proč je potřebné to řešit?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5948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Zdůvodnění volby tématu: Proč je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éma důležité?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/>
              <a:t>Zde se zdůvodňuje to, jaký zásadní  problém  či otázku dané téma představuje  a otevírá;  </a:t>
            </a:r>
          </a:p>
          <a:p>
            <a:pPr>
              <a:defRPr/>
            </a:pPr>
            <a:r>
              <a:rPr lang="cs-CZ" b="1" dirty="0" smtClean="0"/>
              <a:t>Co řešení tohoto problému odhalí či umožní lépe porozumět? </a:t>
            </a:r>
          </a:p>
          <a:p>
            <a:pPr>
              <a:defRPr/>
            </a:pPr>
            <a:r>
              <a:rPr lang="cs-CZ" b="1" dirty="0" smtClean="0"/>
              <a:t>Co dosud a proč nebylo  či nemohlo být  vyřešené? </a:t>
            </a:r>
          </a:p>
          <a:p>
            <a:pPr>
              <a:defRPr/>
            </a:pPr>
            <a:r>
              <a:rPr lang="cs-CZ" b="1" dirty="0" smtClean="0"/>
              <a:t>K čemu řešení tohoto problému přispěje?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Zdůvodnění důležitosti  tématu končí jasnou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formulaci základní  otázky či hypotézy, které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chcete řešit či potvrdit.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64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Pozor!  Čemu se vyhnout při vysvětlování  aktuálnosti a důležitosti tématu?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To,  </a:t>
            </a:r>
            <a:r>
              <a:rPr lang="cs-CZ" u="sng" dirty="0" smtClean="0"/>
              <a:t>že se o něčem už dlouho mluví či diskutuje</a:t>
            </a:r>
            <a:r>
              <a:rPr lang="cs-CZ" dirty="0" smtClean="0"/>
              <a:t>, to ještě nemusí  znamenat, že jde o důležitý nebo zásadní problém, že jsou diskutovány zásadní otázky; </a:t>
            </a:r>
          </a:p>
          <a:p>
            <a:r>
              <a:rPr lang="cs-CZ" dirty="0" smtClean="0"/>
              <a:t>to, </a:t>
            </a:r>
            <a:r>
              <a:rPr lang="cs-CZ" u="sng" dirty="0" smtClean="0"/>
              <a:t>že  vás  daný problém  zajímá, </a:t>
            </a:r>
            <a:r>
              <a:rPr lang="cs-CZ" dirty="0" smtClean="0"/>
              <a:t>neznamená, že je aktuální a důležitý  z hlediska rozvoje daného oboru;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Pozor! Nezdůvodňujte  aktuálnost  a důležitost subjektivně, že se vám daný problém líbí, že vás to zajímá,  </a:t>
            </a:r>
            <a:r>
              <a:rPr lang="cs-CZ" b="1" dirty="0" err="1" smtClean="0">
                <a:solidFill>
                  <a:srgbClr val="FF0000"/>
                </a:solidFill>
              </a:rPr>
              <a:t>atd</a:t>
            </a:r>
            <a:r>
              <a:rPr lang="cs-CZ" b="1" dirty="0" smtClean="0">
                <a:solidFill>
                  <a:srgbClr val="FF0000"/>
                </a:solidFill>
              </a:rPr>
              <a:t>… ;</a:t>
            </a:r>
            <a:endParaRPr lang="cs-CZ" dirty="0" smtClean="0"/>
          </a:p>
          <a:p>
            <a:r>
              <a:rPr lang="cs-CZ" dirty="0" smtClean="0"/>
              <a:t>to, </a:t>
            </a:r>
            <a:r>
              <a:rPr lang="cs-CZ" u="sng" dirty="0" smtClean="0"/>
              <a:t>že se to týká všech (</a:t>
            </a:r>
            <a:r>
              <a:rPr lang="cs-CZ" dirty="0" smtClean="0"/>
              <a:t>je to celospolečenský jev) ještě neprokazuje, že to musí být nový a zásadní problém z hlediska  určitého vědního oboru;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156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 fontScale="90000"/>
          </a:bodyPr>
          <a:lstStyle/>
          <a:p>
            <a:r>
              <a:rPr lang="cs-CZ" sz="2800" b="1" u="sng" dirty="0" smtClean="0"/>
              <a:t/>
            </a:r>
            <a:br>
              <a:rPr lang="cs-CZ" sz="2800" b="1" u="sng" dirty="0" smtClean="0"/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Zopakování:</a:t>
            </a:r>
            <a:endParaRPr lang="cs-CZ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4000" b="1" dirty="0"/>
              <a:t>Volba tématu se vždy </a:t>
            </a:r>
            <a:r>
              <a:rPr lang="cs-CZ" sz="4000" b="1" dirty="0" smtClean="0"/>
              <a:t>představuje v</a:t>
            </a:r>
            <a:r>
              <a:rPr lang="cs-CZ" sz="4000" b="1" dirty="0"/>
              <a:t> úvodu každé odborné </a:t>
            </a:r>
            <a:r>
              <a:rPr lang="cs-CZ" sz="4000" b="1" dirty="0" smtClean="0"/>
              <a:t>práce. Úvod by měl mít tuto strukturu:  </a:t>
            </a:r>
            <a:r>
              <a:rPr lang="cs-CZ" sz="4000" b="1" dirty="0" smtClean="0">
                <a:solidFill>
                  <a:srgbClr val="FF0000"/>
                </a:solidFill>
              </a:rPr>
              <a:t>a) zdůvodnění volby tématu( aktuálnost a důležitost),  b) cíl práce,  c)vymezení základní otázky nebo hypotézy,  metodologii a  strukturu práce.  </a:t>
            </a:r>
            <a:endParaRPr lang="cs-CZ" sz="4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   </a:t>
            </a:r>
            <a:endParaRPr lang="cs-CZ" sz="4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</a:rPr>
              <a:t>a)  Aktuálnost:  proč je  zvolený problém nový, současný, proč je to novinka, co je  nové i na známem problému, resp. tradičním problému,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</a:rPr>
              <a:t>atd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</a:rPr>
              <a:t>… .  </a:t>
            </a:r>
          </a:p>
          <a:p>
            <a:pPr>
              <a:defRPr/>
            </a:pPr>
            <a:endParaRPr lang="cs-CZ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</a:rPr>
              <a:t>b) Důležitost:  jaký zásadní problém dané téma otevírá,  také proč ten problém nebyl doposud řešen, nebo proč byl nedostatečně řešen – stručně nastínit  řešení problému tak, abyste byli schopni následně formulovat cíl práce a  následně základní otázku  či hypotézu;       </a:t>
            </a:r>
          </a:p>
          <a:p>
            <a:pPr>
              <a:defRPr/>
            </a:pPr>
            <a:endParaRPr lang="cs-CZ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</a:rPr>
              <a:t>c)  Cíl práce  a vymezení základních výzkumných otázek:  jasně uvést co bude cílem práce;  jaké otázky či hypotézy budou řešeny; formulujeme jednu obecnou otázku, která bude  rozvíjet  cíl práce. </a:t>
            </a:r>
          </a:p>
          <a:p>
            <a:pPr>
              <a:defRPr/>
            </a:pPr>
            <a:endParaRPr lang="cs-CZ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</a:rPr>
              <a:t>d) Způsob řešení: jak bude problém řešen?  Zde je nutné stručně nastínit  a)postup resp. použitou metodu či metody výkladu;  b) strukturu práce, stručně představit cíl výkladu v jednotlivých kapitolách;</a:t>
            </a:r>
          </a:p>
          <a:p>
            <a:pPr>
              <a:defRPr/>
            </a:pP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</a:rPr>
              <a:t>e) Úvod ukončíte konstatováním, k čemu má práce sloužit  </a:t>
            </a:r>
          </a:p>
          <a:p>
            <a:pPr>
              <a:buNone/>
              <a:defRPr/>
            </a:pPr>
            <a:endParaRPr lang="cs-CZ" sz="2900" b="1" dirty="0" smtClean="0"/>
          </a:p>
          <a:p>
            <a:pPr>
              <a:buNone/>
              <a:defRPr/>
            </a:pPr>
            <a:r>
              <a:rPr lang="cs-CZ" sz="2900" b="1" dirty="0" smtClean="0"/>
              <a:t> </a:t>
            </a:r>
            <a:r>
              <a:rPr lang="cs-CZ" sz="3700" b="1" i="1" dirty="0" smtClean="0"/>
              <a:t>U  seminárních,  </a:t>
            </a:r>
            <a:r>
              <a:rPr lang="cs-CZ" sz="3700" b="1" i="1" dirty="0"/>
              <a:t>bakalářských a diplomových prací je volba tématu obsahem úvodu. </a:t>
            </a:r>
            <a:endParaRPr lang="cs-CZ" sz="3700" dirty="0"/>
          </a:p>
          <a:p>
            <a:pPr>
              <a:buNone/>
            </a:pPr>
            <a:endParaRPr lang="cs-CZ" sz="3700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1b)  Tvorba základní otázky   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Autofit/>
          </a:bodyPr>
          <a:lstStyle/>
          <a:p>
            <a:r>
              <a:rPr lang="cs-CZ" sz="2000" dirty="0" smtClean="0"/>
              <a:t>Druhým krokem po volbě tématu je formulace základní otázky; tzn. toho problému, který budeme     konkrétně  v práci řešit. </a:t>
            </a:r>
          </a:p>
          <a:p>
            <a:r>
              <a:rPr lang="cs-CZ" sz="2000" dirty="0" smtClean="0"/>
              <a:t>Formulaci  základní otázky  musí předcházet  </a:t>
            </a:r>
            <a:r>
              <a:rPr lang="cs-CZ" sz="2000" dirty="0"/>
              <a:t>prostudování literatury, zmapování toho, co se zjistilo, </a:t>
            </a:r>
            <a:r>
              <a:rPr lang="cs-CZ" sz="2000" dirty="0" smtClean="0"/>
              <a:t>popsalo, jak to bylo řešené atd. </a:t>
            </a:r>
          </a:p>
          <a:p>
            <a:r>
              <a:rPr lang="cs-CZ" sz="2000" dirty="0" smtClean="0"/>
              <a:t>Výzkumný problém  je vhodné formulovat jako  </a:t>
            </a:r>
            <a:r>
              <a:rPr lang="cs-CZ" sz="2000" dirty="0"/>
              <a:t>otázku. </a:t>
            </a:r>
            <a:r>
              <a:rPr lang="cs-CZ" sz="2000" dirty="0" smtClean="0"/>
              <a:t> Náš výklad pak </a:t>
            </a:r>
            <a:r>
              <a:rPr lang="cs-CZ" sz="2000" dirty="0"/>
              <a:t> </a:t>
            </a:r>
            <a:r>
              <a:rPr lang="cs-CZ" sz="2000" dirty="0" smtClean="0"/>
              <a:t>bude hledáním  odpovědí na danou otázku či otázky.  </a:t>
            </a:r>
          </a:p>
          <a:p>
            <a:r>
              <a:rPr lang="cs-CZ" sz="2000" dirty="0" smtClean="0"/>
              <a:t>Kromě základní otázky  můžeme formulovat další podotázky.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Vyhněte se formulaci otázek  bez ladu a skladu.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Postupujeme vždy od obecnějších problémů k jednotlivým, od abstraktních pojmů ke konkrétním</a:t>
            </a:r>
            <a:r>
              <a:rPr lang="cs-CZ" sz="2400" dirty="0" smtClean="0">
                <a:solidFill>
                  <a:srgbClr val="FF0000"/>
                </a:solidFill>
              </a:rPr>
              <a:t>.</a:t>
            </a:r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chyby při formulaci základní  otázky?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Velmi široké vymezení problému, kdy není  zřejmé, co vše se bude zkoumat.  </a:t>
            </a:r>
          </a:p>
          <a:p>
            <a:endParaRPr lang="cs-CZ" b="1" dirty="0"/>
          </a:p>
          <a:p>
            <a:r>
              <a:rPr lang="cs-CZ" b="1" dirty="0" smtClean="0"/>
              <a:t>Výzkumný problém neprohlubuje  naše poznání.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  <a:p>
            <a:r>
              <a:rPr lang="cs-CZ" b="1" dirty="0" smtClean="0"/>
              <a:t>Výzkumný problém je triviální, jednoduchý. 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Příkladem všech uvedených chyb jsou  otázky typu: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potřebná legalizace eutanazie?  Je potřebná právní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úprava internetu?  </a:t>
            </a: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Jde o příliš obecné otázky, kdy odpověď na ně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zní ano nebo ne, co naše poznání neposouvá a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nerozvíjí.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typy  základních otázek 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Deskripce: „</a:t>
            </a:r>
            <a:r>
              <a:rPr lang="cs-CZ" b="1" dirty="0">
                <a:solidFill>
                  <a:srgbClr val="C00000"/>
                </a:solidFill>
              </a:rPr>
              <a:t>Jaké to je?“ 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(zjišťujeme </a:t>
            </a:r>
            <a:r>
              <a:rPr lang="cs-CZ" dirty="0"/>
              <a:t>a popisujeme situaci, stav, výskyt </a:t>
            </a:r>
            <a:r>
              <a:rPr lang="cs-CZ" dirty="0" smtClean="0"/>
              <a:t>jevu, atd.)</a:t>
            </a:r>
          </a:p>
          <a:p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Relace (vztahy a souvislosti) : „Jaký je vztah? “   </a:t>
            </a:r>
          </a:p>
          <a:p>
            <a:pPr>
              <a:buNone/>
            </a:pPr>
            <a:r>
              <a:rPr lang="cs-CZ" dirty="0" smtClean="0"/>
              <a:t>(dáváme </a:t>
            </a:r>
            <a:r>
              <a:rPr lang="cs-CZ" dirty="0"/>
              <a:t>do vztahu </a:t>
            </a:r>
            <a:r>
              <a:rPr lang="cs-CZ" dirty="0" smtClean="0"/>
              <a:t> jevy</a:t>
            </a:r>
            <a:r>
              <a:rPr lang="cs-CZ" dirty="0"/>
              <a:t>, </a:t>
            </a:r>
            <a:r>
              <a:rPr lang="cs-CZ" dirty="0" smtClean="0"/>
              <a:t>činitele a ptáme </a:t>
            </a:r>
            <a:r>
              <a:rPr lang="cs-CZ" dirty="0"/>
              <a:t>se, zda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existuje </a:t>
            </a:r>
            <a:r>
              <a:rPr lang="cs-CZ" dirty="0"/>
              <a:t>vztah mezi zkoumanými </a:t>
            </a:r>
            <a:r>
              <a:rPr lang="cs-CZ" dirty="0" smtClean="0"/>
              <a:t>jevy, jakou povahu  má  ten vztah, jak se vyvíjí, atd...)</a:t>
            </a:r>
          </a:p>
          <a:p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 Příčiny a důvody: „Proč to tak je?“ </a:t>
            </a:r>
          </a:p>
          <a:p>
            <a:pPr>
              <a:buNone/>
            </a:pPr>
            <a:r>
              <a:rPr lang="cs-CZ" dirty="0" smtClean="0"/>
              <a:t>(zjišťujeme  příčiny, důvody, které vedly  k určitému důsledku,  atd...)   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 Tvorba hypotézy  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Výzkumný problém určuje základní orientaci </a:t>
            </a:r>
            <a:r>
              <a:rPr lang="cs-CZ" sz="2000" b="1" dirty="0" smtClean="0"/>
              <a:t>našeho tématu.  Pro jeho další rozbor však  nemusí vyjadřovat  </a:t>
            </a:r>
            <a:r>
              <a:rPr lang="cs-CZ" sz="2000" b="1" dirty="0"/>
              <a:t>dostatek </a:t>
            </a:r>
            <a:r>
              <a:rPr lang="cs-CZ" sz="2000" b="1" dirty="0" smtClean="0"/>
              <a:t>informací.  K jejich získání slouží   hypotézy.</a:t>
            </a:r>
          </a:p>
          <a:p>
            <a:pPr marL="0" indent="0">
              <a:buNone/>
            </a:pPr>
            <a:r>
              <a:rPr lang="cs-CZ" sz="2000" b="1" u="sng" dirty="0" smtClean="0"/>
              <a:t>Hypotéza</a:t>
            </a:r>
            <a:r>
              <a:rPr lang="cs-CZ" sz="2000" b="1" dirty="0" smtClean="0"/>
              <a:t> </a:t>
            </a:r>
            <a:r>
              <a:rPr lang="cs-CZ" sz="2000" b="1" dirty="0"/>
              <a:t>je </a:t>
            </a:r>
            <a:r>
              <a:rPr lang="cs-CZ" sz="2000" b="1" dirty="0" smtClean="0"/>
              <a:t>  vědecký předpoklad, není to jakýkoli předpoklad - musí být vždy vyvozen z  nějaké teorie. </a:t>
            </a:r>
          </a:p>
          <a:p>
            <a:pPr marL="0" indent="0">
              <a:buNone/>
            </a:pPr>
            <a:r>
              <a:rPr lang="cs-CZ" sz="2000" b="1" dirty="0" smtClean="0"/>
              <a:t>Nevíme ale,  jestli je  náš předpoklad správný /pravdivý nebo  nesprávná/ nepravdivá.  Jeho   pravdivost či nepravdivost    se musí prokázat; </a:t>
            </a:r>
          </a:p>
          <a:p>
            <a:pPr marL="0" indent="0">
              <a:buNone/>
            </a:pPr>
            <a:r>
              <a:rPr lang="cs-CZ" sz="2000" b="1" dirty="0" smtClean="0"/>
              <a:t>Hypotézy rozšiřují naše poznání – empiricky ověřují části teorie. Na základě  toho pak  danou teorii doplňujeme nebo modifikujeme. </a:t>
            </a: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Hypotézy  konkretizují,  „rozmělní“  </a:t>
            </a:r>
            <a:r>
              <a:rPr lang="cs-CZ" sz="2000" b="1" dirty="0"/>
              <a:t>problém na </a:t>
            </a:r>
            <a:r>
              <a:rPr lang="cs-CZ" sz="2000" b="1" dirty="0" smtClean="0"/>
              <a:t>částí. 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 smtClean="0">
                <a:solidFill>
                  <a:srgbClr val="FF0000"/>
                </a:solidFill>
              </a:rPr>
              <a:t>Náš výklad </a:t>
            </a:r>
            <a:r>
              <a:rPr lang="cs-CZ" sz="2000" b="1" u="sng" dirty="0">
                <a:solidFill>
                  <a:srgbClr val="FF0000"/>
                </a:solidFill>
              </a:rPr>
              <a:t>je pak </a:t>
            </a:r>
            <a:r>
              <a:rPr lang="cs-CZ" sz="2000" b="1" u="sng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>
                <a:solidFill>
                  <a:srgbClr val="FF0000"/>
                </a:solidFill>
              </a:rPr>
              <a:t>procesem  ověřování stanovené hypotézy  – její verifikaci.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  správně formulovat hypotézu? 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stručně, jednoznačně, logicky jednoduše;</a:t>
            </a:r>
          </a:p>
          <a:p>
            <a:r>
              <a:rPr lang="cs-CZ" dirty="0" smtClean="0"/>
              <a:t>formulace  by měla být v podobě  oznamovací věty, nejčastěji implikace; </a:t>
            </a:r>
          </a:p>
          <a:p>
            <a:r>
              <a:rPr lang="cs-CZ" dirty="0" smtClean="0"/>
              <a:t> měla by být ověřitelná, tj. všechny proměnné   je nutné  definovat operacionálně (jakou metodou je budeme  zkoumat);</a:t>
            </a:r>
          </a:p>
          <a:p>
            <a:r>
              <a:rPr lang="cs-CZ" dirty="0" smtClean="0"/>
              <a:t>měli bychom se vyhýbat slovům, která vyjadřují osobní a kulturní soudy či preference;</a:t>
            </a:r>
          </a:p>
          <a:p>
            <a:r>
              <a:rPr lang="cs-CZ" dirty="0" smtClean="0"/>
              <a:t> za hypotézu by neměla být vydávána definice nebo neurčité tvrzení.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2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Tvorba  struktury a obsahu  práce? </a:t>
            </a:r>
            <a:endParaRPr lang="cs-CZ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Tvorba  správné  struktury </a:t>
            </a:r>
            <a:r>
              <a:rPr lang="cs-CZ" b="1" dirty="0"/>
              <a:t>práce je po volbě tématu  druhým zásadním krokem </a:t>
            </a:r>
            <a:r>
              <a:rPr lang="cs-CZ" b="1" dirty="0" smtClean="0"/>
              <a:t> 	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Text práce je členěn do tří úrovní:  </a:t>
            </a:r>
            <a:r>
              <a:rPr lang="cs-CZ" b="1" u="sng" dirty="0"/>
              <a:t>kapitola, podkapitola, oddíl</a:t>
            </a:r>
            <a:r>
              <a:rPr lang="cs-CZ" dirty="0"/>
              <a:t>, které jsou průběžně  číslované arabskými číslicemi;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solidFill>
                  <a:srgbClr val="C00000"/>
                </a:solidFill>
              </a:rPr>
              <a:t>( např.  číslování 1.1.2 znamená, že se jedná o první  kapitolu, první podkapitolu a druhý </a:t>
            </a:r>
            <a:r>
              <a:rPr lang="cs-CZ" dirty="0" smtClean="0">
                <a:solidFill>
                  <a:srgbClr val="C00000"/>
                </a:solidFill>
              </a:rPr>
              <a:t>oddíl)</a:t>
            </a:r>
            <a:endParaRPr lang="cs-CZ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Název kapitoly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1 Název podkapitoly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1. 1 Název oddílu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(Ke tvorbě struktury BP a DP viz více EL 029) 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612000"/>
          </a:xfrm>
        </p:spPr>
        <p:txBody>
          <a:bodyPr/>
          <a:lstStyle/>
          <a:p>
            <a:r>
              <a:rPr lang="cs-CZ" dirty="0" smtClean="0"/>
              <a:t>První část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228000" cy="1371600"/>
          </a:xfrm>
        </p:spPr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Volba tématu a struktura práce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6862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eaLnBrk="1" hangingPunct="1"/>
            <a:r>
              <a:rPr lang="cs-CZ" sz="3200" b="1" smtClean="0">
                <a:solidFill>
                  <a:srgbClr val="000000"/>
                </a:solidFill>
              </a:rPr>
              <a:t>Užitečné rady: </a:t>
            </a:r>
            <a:r>
              <a:rPr lang="cs-CZ" sz="3200" smtClean="0">
                <a:solidFill>
                  <a:srgbClr val="000000"/>
                </a:solidFill>
              </a:rPr>
              <a:t/>
            </a:r>
            <a:br>
              <a:rPr lang="cs-CZ" sz="3200" smtClean="0">
                <a:solidFill>
                  <a:srgbClr val="000000"/>
                </a:solidFill>
              </a:rPr>
            </a:br>
            <a:endParaRPr lang="cs-CZ" sz="3200" smtClean="0">
              <a:solidFill>
                <a:srgbClr val="000000"/>
              </a:solidFill>
            </a:endParaRP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</a:rPr>
              <a:t>Správné členění práce je velmi důležité a prozrazuje to, jak problému rozumíte;  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</a:rPr>
              <a:t>Číslujte proto  přehledně, uvádějte  nejvíce tři čísla;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rgbClr val="C00000"/>
                </a:solidFill>
              </a:rPr>
              <a:t>např. číslování  1.2.3.1.8. již  je nepřehledné a v podstatě prozrazuje, že autor se utápí v nějakém popisu, který nemá zřejmě konce   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 další členění oddílů se doporučuje uvádět malé písmeno; např. 1.1.2a)  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568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Klasická struktura odborné  práce na Právnické fakultě v Brně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Úvod </a:t>
            </a:r>
            <a:r>
              <a:rPr lang="cs-CZ" sz="2800" dirty="0" smtClean="0"/>
              <a:t>…. </a:t>
            </a:r>
            <a:r>
              <a:rPr lang="cs-CZ" sz="2800" b="1" dirty="0" smtClean="0">
                <a:solidFill>
                  <a:srgbClr val="FF0000"/>
                </a:solidFill>
              </a:rPr>
              <a:t>Představení volby tématu, aktuálnosti a důležitosti, základní otázky , metody a strukturu práce </a:t>
            </a: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1. Kapitola   </a:t>
            </a:r>
            <a:r>
              <a:rPr lang="cs-CZ" sz="2800" dirty="0" smtClean="0"/>
              <a:t>řeší  otázku :  </a:t>
            </a:r>
            <a:r>
              <a:rPr lang="cs-CZ" sz="2800" dirty="0" smtClean="0">
                <a:solidFill>
                  <a:srgbClr val="FF0000"/>
                </a:solidFill>
              </a:rPr>
              <a:t>„</a:t>
            </a:r>
            <a:r>
              <a:rPr lang="cs-CZ" sz="2800" b="1" dirty="0" smtClean="0">
                <a:solidFill>
                  <a:srgbClr val="FF0000"/>
                </a:solidFill>
              </a:rPr>
              <a:t>Co je to?“  Jaký je to právní problém?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V podkapitolách představíme  základní pojmy,  vznik,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vývoj a historická geneze  problému,  formy a podoby daného jevu či  problému;</a:t>
            </a:r>
          </a:p>
          <a:p>
            <a:pPr>
              <a:buFont typeface="Arial" charset="0"/>
              <a:buNone/>
              <a:defRPr/>
            </a:pPr>
            <a:endParaRPr lang="cs-CZ" sz="2800" b="1" dirty="0" smtClean="0"/>
          </a:p>
          <a:p>
            <a:pPr>
              <a:buFont typeface="Arial" charset="0"/>
              <a:buNone/>
              <a:defRPr/>
            </a:pPr>
            <a:r>
              <a:rPr lang="cs-CZ" sz="2800" b="1" dirty="0" smtClean="0"/>
              <a:t>2. Kapitola  </a:t>
            </a:r>
            <a:r>
              <a:rPr lang="cs-CZ" sz="2800" b="1" dirty="0" smtClean="0">
                <a:solidFill>
                  <a:srgbClr val="FF0000"/>
                </a:solidFill>
              </a:rPr>
              <a:t>Jak je tento problém právně upraven?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V podkapitolách představíte právní úpravu problému v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mezinárodních, evropských a národních dokumentech;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(zde se doporučuje uvést i srovnání s právní  úpravou v jiných –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vybraných  zemích světa či EU)</a:t>
            </a:r>
          </a:p>
          <a:p>
            <a:pPr>
              <a:buFont typeface="Arial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Pokračování kapitol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b="1" dirty="0"/>
              <a:t>3. Kapitola  </a:t>
            </a:r>
            <a:r>
              <a:rPr lang="cs-CZ" b="1" dirty="0" smtClean="0">
                <a:solidFill>
                  <a:srgbClr val="FF0000"/>
                </a:solidFill>
              </a:rPr>
              <a:t>  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„Které otázky je nutné řešit?   </a:t>
            </a:r>
            <a:endParaRPr lang="cs-CZ" dirty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 Tvoří jádro práce a v  </a:t>
            </a:r>
            <a:r>
              <a:rPr lang="cs-CZ" dirty="0"/>
              <a:t>podkapitolách </a:t>
            </a:r>
            <a:r>
              <a:rPr lang="cs-CZ" dirty="0" smtClean="0"/>
              <a:t> identifikujete 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„slabiny“,  problémy , které nejsou dostatečně řešeny a  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navrhnete nové </a:t>
            </a:r>
            <a:r>
              <a:rPr lang="cs-CZ" dirty="0"/>
              <a:t>řešení; tento návrh nebo 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model </a:t>
            </a:r>
            <a:r>
              <a:rPr lang="cs-CZ" dirty="0"/>
              <a:t>je nutné </a:t>
            </a:r>
            <a:r>
              <a:rPr lang="cs-CZ" dirty="0" smtClean="0"/>
              <a:t>zdůvodnit</a:t>
            </a:r>
            <a:r>
              <a:rPr lang="cs-CZ" dirty="0"/>
              <a:t>.  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4. Kapitola   </a:t>
            </a:r>
            <a:r>
              <a:rPr lang="cs-CZ" b="1" dirty="0" smtClean="0">
                <a:solidFill>
                  <a:srgbClr val="FF0000"/>
                </a:solidFill>
              </a:rPr>
              <a:t>„Analýza konkrétních případů“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Do odborné práce, která řeší právní problémy je vhodné zařadit analýzu konkrétních případů; jde o potvrzení našeho návrhu řešení 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Závěr   </a:t>
            </a:r>
            <a:r>
              <a:rPr lang="cs-CZ" b="1" dirty="0">
                <a:solidFill>
                  <a:srgbClr val="FF0000"/>
                </a:solidFill>
              </a:rPr>
              <a:t>je zrcadlovým odrazem úvodu, kde zhodnotíte celou práci… nepleťte  si závěr s návrhy řešení…</a:t>
            </a:r>
          </a:p>
          <a:p>
            <a:pPr>
              <a:buFont typeface="Arial" charset="0"/>
              <a:buNone/>
              <a:defRPr/>
            </a:pPr>
            <a:r>
              <a:rPr lang="cs-CZ" b="1" dirty="0"/>
              <a:t>Použitá literatura </a:t>
            </a:r>
            <a:endParaRPr lang="cs-CZ" b="1" dirty="0" smtClean="0"/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Přílohy</a:t>
            </a:r>
            <a:endParaRPr lang="cs-CZ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1a)  Jak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(dobře) zvolit téma?</a:t>
            </a:r>
            <a:b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solidFill>
                  <a:srgbClr val="FF0000"/>
                </a:solidFill>
              </a:rPr>
              <a:t>První krok: 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Výběr tématu je prvním a také  zásadním krokem při přípravě psaní jakékoli odborné  práce.  </a:t>
            </a:r>
          </a:p>
          <a:p>
            <a:pPr algn="just"/>
            <a:r>
              <a:rPr lang="cs-CZ" dirty="0" smtClean="0"/>
              <a:t>Na výběru a  formulaci tématu záleží  stimulace vaší tvůrčí práce. </a:t>
            </a:r>
          </a:p>
          <a:p>
            <a:pPr algn="just"/>
            <a:r>
              <a:rPr lang="cs-CZ" dirty="0" smtClean="0"/>
              <a:t>Téma musí odpovídat obsahovému zaměření a předmětové skladbě oboru. </a:t>
            </a:r>
          </a:p>
          <a:p>
            <a:endParaRPr lang="cs-CZ" dirty="0" smtClean="0"/>
          </a:p>
          <a:p>
            <a:r>
              <a:rPr lang="cs-CZ" dirty="0" smtClean="0"/>
              <a:t>Vyberte  si proto téma, které vás zajímá a přitahuje... 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„chci se o daném tématu více dovědět“,  „chci sdělit a vysvětlit svůj názor či pohled na věc“, „chci s nějakým názorem polemizovat či kritizovat jej“,  atd. </a:t>
            </a:r>
          </a:p>
          <a:p>
            <a:r>
              <a:rPr lang="cs-CZ" dirty="0" smtClean="0"/>
              <a:t>...a kterému byste se rádi věnovali, i kdyby nešlo o  povinnou práci.  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Druhý krok:  </a:t>
            </a:r>
            <a:b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rešerše literatury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Kde najdu zdroje? 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2"/>
              </a:rPr>
              <a:t>https://aleph.muni.cz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3"/>
              </a:rPr>
              <a:t>https://www.law.muni.cz/content/cs/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u="sng" dirty="0" smtClean="0">
                <a:hlinkClick r:id="rId4"/>
              </a:rPr>
              <a:t>http://scholar.google.cz/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Encyklopedický základ pro řadu teoretických konceptů: </a:t>
            </a:r>
          </a:p>
          <a:p>
            <a:pPr>
              <a:buNone/>
            </a:pPr>
            <a:r>
              <a:rPr lang="cs-CZ" u="sng" dirty="0" smtClean="0">
                <a:hlinkClick r:id="rId5"/>
              </a:rPr>
              <a:t>http://plato.</a:t>
            </a:r>
            <a:r>
              <a:rPr lang="cs-CZ" u="sng" dirty="0" err="1" smtClean="0">
                <a:hlinkClick r:id="rId5"/>
              </a:rPr>
              <a:t>stanford.edu</a:t>
            </a:r>
            <a:r>
              <a:rPr lang="cs-CZ" u="sng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Čemu se vyhnout? 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Učebnice by neměla být hlavním zdrojem.</a:t>
            </a:r>
          </a:p>
          <a:p>
            <a:pPr lvl="1"/>
            <a:r>
              <a:rPr lang="cs-CZ" b="1" dirty="0" err="1" smtClean="0">
                <a:solidFill>
                  <a:srgbClr val="FF0000"/>
                </a:solidFill>
              </a:rPr>
              <a:t>Wikipedia</a:t>
            </a:r>
            <a:r>
              <a:rPr lang="cs-CZ" b="1" dirty="0" smtClean="0">
                <a:solidFill>
                  <a:srgbClr val="FF0000"/>
                </a:solidFill>
              </a:rPr>
              <a:t> není přípustným zdrojem, pokud ovšem není její obsah předmětem kritiky práce.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krok:  konkretizace tématu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Příliš široké téma je daleko složitější rozumně zpracovat než téma specifické.</a:t>
            </a:r>
          </a:p>
          <a:p>
            <a:r>
              <a:rPr lang="cs-CZ" dirty="0" smtClean="0"/>
              <a:t>Téma je  nutné blíže specifikovat, omezit. Například: 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tematicky:</a:t>
            </a:r>
            <a:r>
              <a:rPr lang="cs-CZ" dirty="0" smtClean="0"/>
              <a:t> podtéma, jen jedna z dílčích otázek, jeden právní předpis, hodnocení, úvahy </a:t>
            </a:r>
            <a:r>
              <a:rPr lang="cs-CZ" i="1" dirty="0" smtClean="0"/>
              <a:t>de </a:t>
            </a:r>
            <a:r>
              <a:rPr lang="cs-CZ" i="1" dirty="0" err="1" smtClean="0"/>
              <a:t>lege</a:t>
            </a:r>
            <a:r>
              <a:rPr lang="cs-CZ" i="1" dirty="0" smtClean="0"/>
              <a:t> </a:t>
            </a:r>
            <a:r>
              <a:rPr lang="cs-CZ" i="1" dirty="0" err="1" smtClean="0"/>
              <a:t>ferenda</a:t>
            </a:r>
            <a:r>
              <a:rPr lang="cs-CZ" dirty="0" smtClean="0"/>
              <a:t> … ;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místně: </a:t>
            </a:r>
            <a:r>
              <a:rPr lang="cs-CZ" dirty="0" smtClean="0"/>
              <a:t>v jednom státě, na jednom jinak vymezeném území, srovnání dvou států … např. v ČR, v EU, ve vybraných státech EU apod...  </a:t>
            </a:r>
            <a:r>
              <a:rPr lang="cs-CZ" dirty="0" smtClean="0">
                <a:solidFill>
                  <a:srgbClr val="FF0000"/>
                </a:solidFill>
              </a:rPr>
              <a:t>(vyhněte se pokušení  řešit danou problematiku v celém světě);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časově:</a:t>
            </a:r>
            <a:r>
              <a:rPr lang="cs-CZ" dirty="0" smtClean="0"/>
              <a:t> současnost, časový interval, sledování historického vývoje… např. od roku 2014,  změny v ochraně vlastnického práva podle NOZ, atd...;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Čtvrtý krok:  cíl práce a základní otázka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Formulujte jasně to, k čemu v práci chcete dospět: </a:t>
            </a:r>
            <a:r>
              <a:rPr lang="cs-CZ" dirty="0" smtClean="0">
                <a:solidFill>
                  <a:srgbClr val="FF0000"/>
                </a:solidFill>
              </a:rPr>
              <a:t>Co je cílem práce? 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Formulace cíle práce je posledním krokem přemýšlení a přípravou k psaní prvních úvah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!Pokud nemáte jasno v tom, co má být cílem práce, co chcete analyzovat, vysvětlit či prokázat, nezačínejte vůbec práci psát!   … je to ztráta času a  většinou cesta k opisování…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zapamatování: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Volba tématu ve čtyřech krocích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tématu</a:t>
            </a:r>
          </a:p>
          <a:p>
            <a:endParaRPr lang="cs-CZ" dirty="0" smtClean="0"/>
          </a:p>
          <a:p>
            <a:r>
              <a:rPr lang="cs-CZ" dirty="0" smtClean="0"/>
              <a:t>První rešerše- orientace v literatuře a zdrojích </a:t>
            </a:r>
          </a:p>
          <a:p>
            <a:endParaRPr lang="cs-CZ" dirty="0" smtClean="0"/>
          </a:p>
          <a:p>
            <a:r>
              <a:rPr lang="cs-CZ" dirty="0" smtClean="0"/>
              <a:t>Zúžení tématu-konkretizace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 práce a základní otázka -  o čem a proč o tom chci psát? 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Tyto čtyři kroky  musí učinit každý autor 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před začátkem psaní  práce.  </a:t>
            </a:r>
          </a:p>
          <a:p>
            <a:pPr>
              <a:buNone/>
            </a:pPr>
            <a:endParaRPr lang="cs-CZ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36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začít psát odborný text?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Čtyři fáze psaní podle Betty </a:t>
            </a:r>
            <a:r>
              <a:rPr lang="cs-CZ" dirty="0" err="1" smtClean="0"/>
              <a:t>Sue</a:t>
            </a:r>
            <a:r>
              <a:rPr lang="cs-CZ" dirty="0" smtClean="0"/>
              <a:t> </a:t>
            </a:r>
            <a:r>
              <a:rPr lang="cs-CZ" dirty="0" err="1" smtClean="0"/>
              <a:t>Flowers</a:t>
            </a:r>
            <a:r>
              <a:rPr lang="cs-CZ" smtClean="0"/>
              <a:t> (viz interaktivní osnovu): </a:t>
            </a:r>
            <a:endParaRPr lang="cs-CZ" dirty="0" smtClean="0"/>
          </a:p>
          <a:p>
            <a:r>
              <a:rPr lang="cs-CZ" dirty="0" smtClean="0"/>
              <a:t>A) </a:t>
            </a:r>
            <a:r>
              <a:rPr lang="cs-CZ" dirty="0" smtClean="0">
                <a:solidFill>
                  <a:srgbClr val="FF0000"/>
                </a:solidFill>
              </a:rPr>
              <a:t>Šílenec</a:t>
            </a:r>
            <a:r>
              <a:rPr lang="cs-CZ" dirty="0" smtClean="0"/>
              <a:t>- přemýšlí o tématu a snaží se o něm napsat co nejvíce a co nejrychleji… chrlí nápady;</a:t>
            </a:r>
          </a:p>
          <a:p>
            <a:r>
              <a:rPr lang="cs-CZ" dirty="0" smtClean="0"/>
              <a:t>B)</a:t>
            </a:r>
            <a:r>
              <a:rPr lang="cs-CZ" dirty="0" smtClean="0">
                <a:solidFill>
                  <a:srgbClr val="FF0000"/>
                </a:solidFill>
              </a:rPr>
              <a:t> Architekt</a:t>
            </a:r>
            <a:r>
              <a:rPr lang="cs-CZ" dirty="0" smtClean="0"/>
              <a:t> – tvůrce plánu, uspořádává  myšlenky a   to nejlépe podle osnovy, aby výklad stál na pevných základech;</a:t>
            </a:r>
          </a:p>
          <a:p>
            <a:r>
              <a:rPr lang="cs-CZ" dirty="0" smtClean="0"/>
              <a:t>C)</a:t>
            </a:r>
            <a:r>
              <a:rPr lang="cs-CZ" dirty="0" smtClean="0">
                <a:solidFill>
                  <a:srgbClr val="FF0000"/>
                </a:solidFill>
              </a:rPr>
              <a:t> Tesař – </a:t>
            </a:r>
            <a:r>
              <a:rPr lang="cs-CZ" dirty="0" smtClean="0"/>
              <a:t>na základě osnovy vytváří „hrubou“ verzi textu; </a:t>
            </a:r>
          </a:p>
          <a:p>
            <a:r>
              <a:rPr lang="cs-CZ" dirty="0" smtClean="0"/>
              <a:t>D)</a:t>
            </a:r>
            <a:r>
              <a:rPr lang="cs-CZ" dirty="0" smtClean="0">
                <a:solidFill>
                  <a:srgbClr val="FF0000"/>
                </a:solidFill>
              </a:rPr>
              <a:t>Soudce- </a:t>
            </a:r>
            <a:r>
              <a:rPr lang="cs-CZ" dirty="0" smtClean="0"/>
              <a:t>dohlíží na to, zda se ubírá vše správným směrem, do hry vstupuje jako ten, který vzniklý text přečte a zreviduje, doplní, upraví a rozhodne se jej publikovat…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Přechod od přemýšlení k prvnímu náčrtu (úvodu) práce</a:t>
            </a:r>
            <a:b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Vysvětlení a zdůvodnění  volby tématu tvoří obsah 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úvodu každé odborné práce</a:t>
            </a:r>
            <a:r>
              <a:rPr lang="cs-CZ" b="1" dirty="0" smtClean="0"/>
              <a:t>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Je vhodné si úvod načrtnout předem a po dopsání práce jej </a:t>
            </a:r>
          </a:p>
          <a:p>
            <a:pPr>
              <a:buNone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pravit.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Volba </a:t>
            </a:r>
            <a:r>
              <a:rPr lang="cs-CZ" b="1" i="1" dirty="0"/>
              <a:t>odborného tématu by měla respektovat tyto požadavky:</a:t>
            </a:r>
            <a:endParaRPr lang="cs-CZ" b="1" i="1" u="sng" dirty="0" smtClean="0"/>
          </a:p>
          <a:p>
            <a:pPr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a</a:t>
            </a:r>
            <a:r>
              <a:rPr lang="cs-CZ" b="1" i="1" dirty="0">
                <a:solidFill>
                  <a:schemeClr val="tx2"/>
                </a:solidFill>
              </a:rPr>
              <a:t>) </a:t>
            </a:r>
            <a:r>
              <a:rPr lang="cs-CZ" b="1" i="1" dirty="0" smtClean="0">
                <a:solidFill>
                  <a:schemeClr val="tx2"/>
                </a:solidFill>
              </a:rPr>
              <a:t>z</a:t>
            </a:r>
            <a:r>
              <a:rPr lang="cs-CZ" b="1" dirty="0" smtClean="0">
                <a:solidFill>
                  <a:schemeClr val="tx2"/>
                </a:solidFill>
              </a:rPr>
              <a:t>volené </a:t>
            </a:r>
            <a:r>
              <a:rPr lang="cs-CZ" b="1" dirty="0">
                <a:solidFill>
                  <a:schemeClr val="tx2"/>
                </a:solidFill>
              </a:rPr>
              <a:t>téma odborné práce by mělo odpovídat  </a:t>
            </a:r>
            <a:r>
              <a:rPr lang="cs-CZ" b="1" dirty="0">
                <a:solidFill>
                  <a:srgbClr val="FF0000"/>
                </a:solidFill>
              </a:rPr>
              <a:t>úrovni  rozvoje vědeckého poznání daného </a:t>
            </a:r>
            <a:r>
              <a:rPr lang="cs-CZ" b="1" dirty="0" smtClean="0">
                <a:solidFill>
                  <a:srgbClr val="FF0000"/>
                </a:solidFill>
              </a:rPr>
              <a:t>oboru;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b)mělo by být  </a:t>
            </a:r>
            <a:r>
              <a:rPr lang="cs-CZ" b="1" dirty="0">
                <a:solidFill>
                  <a:srgbClr val="FF0000"/>
                </a:solidFill>
              </a:rPr>
              <a:t>aktuální</a:t>
            </a:r>
            <a:r>
              <a:rPr lang="cs-CZ" b="1" dirty="0">
                <a:solidFill>
                  <a:schemeClr val="tx2"/>
                </a:solidFill>
              </a:rPr>
              <a:t>, </a:t>
            </a:r>
            <a:r>
              <a:rPr lang="cs-CZ" b="1" dirty="0" smtClean="0">
                <a:solidFill>
                  <a:schemeClr val="tx2"/>
                </a:solidFill>
              </a:rPr>
              <a:t>tzn., mělo by řešit nové  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otázky a problémy; </a:t>
            </a:r>
            <a:endParaRPr lang="cs-CZ" dirty="0">
              <a:solidFill>
                <a:schemeClr val="tx2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c) mělo  by vést </a:t>
            </a:r>
            <a:r>
              <a:rPr lang="cs-CZ" b="1" dirty="0">
                <a:solidFill>
                  <a:schemeClr val="tx2"/>
                </a:solidFill>
              </a:rPr>
              <a:t>k řešení </a:t>
            </a:r>
            <a:r>
              <a:rPr lang="cs-CZ" b="1" dirty="0" smtClean="0">
                <a:solidFill>
                  <a:srgbClr val="FF0000"/>
                </a:solidFill>
              </a:rPr>
              <a:t>zásadních, důležitých 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chemeClr val="tx2"/>
                </a:solidFill>
              </a:rPr>
              <a:t>otázek a </a:t>
            </a:r>
            <a:r>
              <a:rPr lang="cs-CZ" b="1" dirty="0" smtClean="0">
                <a:solidFill>
                  <a:schemeClr val="tx2"/>
                </a:solidFill>
              </a:rPr>
              <a:t>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problémů</a:t>
            </a:r>
            <a:r>
              <a:rPr lang="cs-CZ" b="1" dirty="0">
                <a:solidFill>
                  <a:schemeClr val="tx2"/>
                </a:solidFill>
              </a:rPr>
              <a:t>;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AutoNum type="alphaLcParenR" startAt="4"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d) mělo by být </a:t>
            </a:r>
            <a:r>
              <a:rPr lang="cs-CZ" b="1" dirty="0" smtClean="0">
                <a:solidFill>
                  <a:srgbClr val="FF0000"/>
                </a:solidFill>
              </a:rPr>
              <a:t>inovativní</a:t>
            </a:r>
            <a:r>
              <a:rPr lang="cs-CZ" b="1" dirty="0">
                <a:solidFill>
                  <a:schemeClr val="tx2"/>
                </a:solidFill>
              </a:rPr>
              <a:t>, </a:t>
            </a:r>
            <a:r>
              <a:rPr lang="cs-CZ" b="1" dirty="0" smtClean="0">
                <a:solidFill>
                  <a:schemeClr val="tx2"/>
                </a:solidFill>
              </a:rPr>
              <a:t>tzn., mělo by vést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     k rozvoji daného oboru, poznání, atd.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      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1999</Words>
  <Application>Microsoft Office PowerPoint</Application>
  <PresentationFormat>Předvádění na obrazovce (4:3)</PresentationFormat>
  <Paragraphs>198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Century Schoolbook</vt:lpstr>
      <vt:lpstr>Wingdings</vt:lpstr>
      <vt:lpstr>Wingdings 2</vt:lpstr>
      <vt:lpstr>Arkýř</vt:lpstr>
      <vt:lpstr>    Druhá přednáška ZAP Bakaláři  2022    Osnova</vt:lpstr>
      <vt:lpstr>První část </vt:lpstr>
      <vt:lpstr>1a)  Jak (dobře) zvolit téma? První krok: výběr tématu</vt:lpstr>
      <vt:lpstr>Druhý krok:   první rešerše literatury</vt:lpstr>
      <vt:lpstr>Třetí krok:  konkretizace tématu</vt:lpstr>
      <vt:lpstr>Čtvrtý krok:  cíl práce a základní otázka</vt:lpstr>
      <vt:lpstr>K zapamatování:  Volba tématu ve čtyřech krocích </vt:lpstr>
      <vt:lpstr>Jak začít psát odborný text? </vt:lpstr>
      <vt:lpstr>Přechod od přemýšlení k prvnímu náčrtu (úvodu) práce </vt:lpstr>
      <vt:lpstr>Zdůvodnění volby tématu: vysvětlení jeho aktuálnosti</vt:lpstr>
      <vt:lpstr>Zdůvodnění volby tématu: Proč je téma důležité?</vt:lpstr>
      <vt:lpstr>Pozor!  Čemu se vyhnout při vysvětlování  aktuálnosti a důležitosti tématu?</vt:lpstr>
      <vt:lpstr> Zopakování:</vt:lpstr>
      <vt:lpstr>1b)  Tvorba základní otázky   </vt:lpstr>
      <vt:lpstr>Nejčastější chyby při formulaci základní  otázky? </vt:lpstr>
      <vt:lpstr>Nejčastější typy  základních otázek  </vt:lpstr>
      <vt:lpstr> Tvorba hypotézy   </vt:lpstr>
      <vt:lpstr>Jak   správně formulovat hypotézu? </vt:lpstr>
      <vt:lpstr>  2. Tvorba  struktury a obsahu  práce? </vt:lpstr>
      <vt:lpstr>Užitečné rady:  </vt:lpstr>
      <vt:lpstr>Klasická struktura odborné  práce na Právnické fakultě v Brně</vt:lpstr>
      <vt:lpstr>Pokračování kapitol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Druhá a třetí část  první přednášky</dc:title>
  <dc:creator>Tester</dc:creator>
  <cp:lastModifiedBy>1844</cp:lastModifiedBy>
  <cp:revision>28</cp:revision>
  <dcterms:created xsi:type="dcterms:W3CDTF">2018-10-12T07:24:53Z</dcterms:created>
  <dcterms:modified xsi:type="dcterms:W3CDTF">2022-11-09T17:14:04Z</dcterms:modified>
</cp:coreProperties>
</file>