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257" r:id="rId4"/>
    <p:sldId id="258" r:id="rId5"/>
    <p:sldId id="259" r:id="rId6"/>
    <p:sldId id="260" r:id="rId7"/>
    <p:sldId id="261" r:id="rId8"/>
    <p:sldId id="262" r:id="rId9"/>
    <p:sldId id="301" r:id="rId10"/>
    <p:sldId id="266" r:id="rId11"/>
    <p:sldId id="267" r:id="rId12"/>
    <p:sldId id="268" r:id="rId13"/>
    <p:sldId id="269" r:id="rId14"/>
    <p:sldId id="270" r:id="rId15"/>
    <p:sldId id="300" r:id="rId16"/>
    <p:sldId id="263" r:id="rId17"/>
    <p:sldId id="264" r:id="rId18"/>
    <p:sldId id="265" r:id="rId19"/>
    <p:sldId id="271" r:id="rId20"/>
    <p:sldId id="272" r:id="rId21"/>
    <p:sldId id="273" r:id="rId22"/>
    <p:sldId id="275" r:id="rId23"/>
    <p:sldId id="276" r:id="rId24"/>
    <p:sldId id="277" r:id="rId25"/>
    <p:sldId id="278" r:id="rId26"/>
    <p:sldId id="279" r:id="rId27"/>
    <p:sldId id="280" r:id="rId28"/>
    <p:sldId id="283" r:id="rId29"/>
    <p:sldId id="284" r:id="rId30"/>
    <p:sldId id="285" r:id="rId31"/>
    <p:sldId id="286" r:id="rId32"/>
    <p:sldId id="288" r:id="rId33"/>
    <p:sldId id="289" r:id="rId34"/>
    <p:sldId id="290" r:id="rId35"/>
    <p:sldId id="291" r:id="rId36"/>
    <p:sldId id="297" r:id="rId37"/>
    <p:sldId id="293" r:id="rId38"/>
    <p:sldId id="294" r:id="rId39"/>
    <p:sldId id="295" r:id="rId40"/>
    <p:sldId id="296" r:id="rId4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660"/>
  </p:normalViewPr>
  <p:slideViewPr>
    <p:cSldViewPr>
      <p:cViewPr varScale="1">
        <p:scale>
          <a:sx n="108" d="100"/>
          <a:sy n="108" d="100"/>
        </p:scale>
        <p:origin x="17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72DDC5-A09D-4C0F-9676-2D4564016BB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BB16A27-5E4D-4EF9-B71F-B2454229C97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</a:t>
          </a:r>
        </a:p>
      </dgm:t>
    </dgm:pt>
    <dgm:pt modelId="{E5D91171-AA76-46CE-9B60-F5DBBFEF49C0}" type="parTrans" cxnId="{B1CB5041-7A1C-4021-BF25-01A23104E9FE}">
      <dgm:prSet/>
      <dgm:spPr/>
      <dgm:t>
        <a:bodyPr/>
        <a:lstStyle/>
        <a:p>
          <a:endParaRPr lang="cs-CZ"/>
        </a:p>
      </dgm:t>
    </dgm:pt>
    <dgm:pt modelId="{EA2F7B2C-68E0-4537-8434-7881756AF092}" type="sibTrans" cxnId="{B1CB5041-7A1C-4021-BF25-01A23104E9FE}">
      <dgm:prSet/>
      <dgm:spPr/>
      <dgm:t>
        <a:bodyPr/>
        <a:lstStyle/>
        <a:p>
          <a:endParaRPr lang="cs-CZ"/>
        </a:p>
      </dgm:t>
    </dgm:pt>
    <dgm:pt modelId="{9172C796-A381-4503-80C6-42BD5BAB319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organizačním</a:t>
          </a:r>
        </a:p>
      </dgm:t>
    </dgm:pt>
    <dgm:pt modelId="{0BF13529-2771-414A-9386-1051ED3374BE}" type="parTrans" cxnId="{71295FC6-2716-406D-A15A-6B4F4C3DCA95}">
      <dgm:prSet/>
      <dgm:spPr/>
      <dgm:t>
        <a:bodyPr/>
        <a:lstStyle/>
        <a:p>
          <a:endParaRPr lang="cs-CZ"/>
        </a:p>
      </dgm:t>
    </dgm:pt>
    <dgm:pt modelId="{58667316-861B-40DD-9DD1-11241CEBB2A6}" type="sibTrans" cxnId="{71295FC6-2716-406D-A15A-6B4F4C3DCA95}">
      <dgm:prSet/>
      <dgm:spPr/>
      <dgm:t>
        <a:bodyPr/>
        <a:lstStyle/>
        <a:p>
          <a:endParaRPr lang="cs-CZ"/>
        </a:p>
      </dgm:t>
    </dgm:pt>
    <dgm:pt modelId="{A726E593-7ABA-47BE-97CF-8BE6CA48B9F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8DBCB90-9D12-4D42-89FB-7E307C2127B7}" type="parTrans" cxnId="{93B8807A-D46F-43C4-8343-63D326E81966}">
      <dgm:prSet/>
      <dgm:spPr/>
      <dgm:t>
        <a:bodyPr/>
        <a:lstStyle/>
        <a:p>
          <a:endParaRPr lang="cs-CZ"/>
        </a:p>
      </dgm:t>
    </dgm:pt>
    <dgm:pt modelId="{ADA54DA4-D306-49AE-91DF-42BD97C8A382}" type="sibTrans" cxnId="{93B8807A-D46F-43C4-8343-63D326E81966}">
      <dgm:prSet/>
      <dgm:spPr/>
      <dgm:t>
        <a:bodyPr/>
        <a:lstStyle/>
        <a:p>
          <a:endParaRPr lang="cs-CZ"/>
        </a:p>
      </dgm:t>
    </dgm:pt>
    <dgm:pt modelId="{C5EFB6A8-CAD4-4704-9AFF-68C84435D60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funkčním</a:t>
          </a:r>
        </a:p>
      </dgm:t>
    </dgm:pt>
    <dgm:pt modelId="{0CF32164-3A7C-499A-A538-A2A7E7695D93}" type="parTrans" cxnId="{1748B21B-3F66-402E-B6D1-E7282E21A6FE}">
      <dgm:prSet/>
      <dgm:spPr/>
      <dgm:t>
        <a:bodyPr/>
        <a:lstStyle/>
        <a:p>
          <a:endParaRPr lang="cs-CZ"/>
        </a:p>
      </dgm:t>
    </dgm:pt>
    <dgm:pt modelId="{775A8A47-2F79-4CEE-8B78-AF3244C481A1}" type="sibTrans" cxnId="{1748B21B-3F66-402E-B6D1-E7282E21A6FE}">
      <dgm:prSet/>
      <dgm:spPr/>
      <dgm:t>
        <a:bodyPr/>
        <a:lstStyle/>
        <a:p>
          <a:endParaRPr lang="cs-CZ"/>
        </a:p>
      </dgm:t>
    </dgm:pt>
    <dgm:pt modelId="{FA177302-ABAF-4DCE-8D80-737E5EAC5D3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Činnost </a:t>
          </a:r>
        </a:p>
      </dgm:t>
    </dgm:pt>
    <dgm:pt modelId="{8122B8BB-BC93-4C2C-8566-12E16EE1EADD}" type="parTrans" cxnId="{ABDD36A7-D455-4286-BE4A-CC7E4C0AD78A}">
      <dgm:prSet/>
      <dgm:spPr/>
      <dgm:t>
        <a:bodyPr/>
        <a:lstStyle/>
        <a:p>
          <a:endParaRPr lang="cs-CZ"/>
        </a:p>
      </dgm:t>
    </dgm:pt>
    <dgm:pt modelId="{DDE60CAE-E365-4807-B397-26B1FB16F698}" type="sibTrans" cxnId="{ABDD36A7-D455-4286-BE4A-CC7E4C0AD78A}">
      <dgm:prSet/>
      <dgm:spPr/>
      <dgm:t>
        <a:bodyPr/>
        <a:lstStyle/>
        <a:p>
          <a:endParaRPr lang="cs-CZ"/>
        </a:p>
      </dgm:t>
    </dgm:pt>
    <dgm:pt modelId="{E63409DD-6551-4538-84E9-4AB1584B48FB}" type="pres">
      <dgm:prSet presAssocID="{0E72DDC5-A09D-4C0F-9676-2D4564016B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99673BA-BB71-49CE-9015-3643D6DF1488}" type="pres">
      <dgm:prSet presAssocID="{0BB16A27-5E4D-4EF9-B71F-B2454229C973}" presName="hierRoot1" presStyleCnt="0">
        <dgm:presLayoutVars>
          <dgm:hierBranch/>
        </dgm:presLayoutVars>
      </dgm:prSet>
      <dgm:spPr/>
    </dgm:pt>
    <dgm:pt modelId="{2F147562-2CCF-41E5-A3EE-B068B4EA13EF}" type="pres">
      <dgm:prSet presAssocID="{0BB16A27-5E4D-4EF9-B71F-B2454229C973}" presName="rootComposite1" presStyleCnt="0"/>
      <dgm:spPr/>
    </dgm:pt>
    <dgm:pt modelId="{88DAFBFF-AAAF-4DE9-A53B-B57EE6FEC06D}" type="pres">
      <dgm:prSet presAssocID="{0BB16A27-5E4D-4EF9-B71F-B2454229C973}" presName="rootText1" presStyleLbl="node0" presStyleIdx="0" presStyleCnt="1">
        <dgm:presLayoutVars>
          <dgm:chPref val="3"/>
        </dgm:presLayoutVars>
      </dgm:prSet>
      <dgm:spPr/>
    </dgm:pt>
    <dgm:pt modelId="{26CD8FF6-45AB-4832-9CED-0896A097383C}" type="pres">
      <dgm:prSet presAssocID="{0BB16A27-5E4D-4EF9-B71F-B2454229C973}" presName="rootConnector1" presStyleLbl="node1" presStyleIdx="0" presStyleCnt="0"/>
      <dgm:spPr/>
    </dgm:pt>
    <dgm:pt modelId="{D0FCFA21-430D-4A76-A14B-8EDD83C275EC}" type="pres">
      <dgm:prSet presAssocID="{0BB16A27-5E4D-4EF9-B71F-B2454229C973}" presName="hierChild2" presStyleCnt="0"/>
      <dgm:spPr/>
    </dgm:pt>
    <dgm:pt modelId="{6C46DC9B-DF05-4B51-B85B-901B164180E1}" type="pres">
      <dgm:prSet presAssocID="{0BF13529-2771-414A-9386-1051ED3374BE}" presName="Name35" presStyleLbl="parChTrans1D2" presStyleIdx="0" presStyleCnt="2"/>
      <dgm:spPr/>
    </dgm:pt>
    <dgm:pt modelId="{1BABCF91-E09A-4108-8143-D178D14C0821}" type="pres">
      <dgm:prSet presAssocID="{9172C796-A381-4503-80C6-42BD5BAB3194}" presName="hierRoot2" presStyleCnt="0">
        <dgm:presLayoutVars>
          <dgm:hierBranch/>
        </dgm:presLayoutVars>
      </dgm:prSet>
      <dgm:spPr/>
    </dgm:pt>
    <dgm:pt modelId="{A93E27BD-FC52-460D-9606-35DDE38C33D2}" type="pres">
      <dgm:prSet presAssocID="{9172C796-A381-4503-80C6-42BD5BAB3194}" presName="rootComposite" presStyleCnt="0"/>
      <dgm:spPr/>
    </dgm:pt>
    <dgm:pt modelId="{F897A9D1-EEDD-41E6-93DE-824A87A419A5}" type="pres">
      <dgm:prSet presAssocID="{9172C796-A381-4503-80C6-42BD5BAB3194}" presName="rootText" presStyleLbl="node2" presStyleIdx="0" presStyleCnt="2" custScaleX="102120">
        <dgm:presLayoutVars>
          <dgm:chPref val="3"/>
        </dgm:presLayoutVars>
      </dgm:prSet>
      <dgm:spPr/>
    </dgm:pt>
    <dgm:pt modelId="{F60AD224-D0C7-46CD-B4D4-D83B08ED715C}" type="pres">
      <dgm:prSet presAssocID="{9172C796-A381-4503-80C6-42BD5BAB3194}" presName="rootConnector" presStyleLbl="node2" presStyleIdx="0" presStyleCnt="2"/>
      <dgm:spPr/>
    </dgm:pt>
    <dgm:pt modelId="{4F92A7F9-4D4A-4344-A29F-5E8D03F30383}" type="pres">
      <dgm:prSet presAssocID="{9172C796-A381-4503-80C6-42BD5BAB3194}" presName="hierChild4" presStyleCnt="0"/>
      <dgm:spPr/>
    </dgm:pt>
    <dgm:pt modelId="{4D3F6DC4-AD1C-4FCA-BA37-D5498CEA6A33}" type="pres">
      <dgm:prSet presAssocID="{48DBCB90-9D12-4D42-89FB-7E307C2127B7}" presName="Name35" presStyleLbl="parChTrans1D3" presStyleIdx="0" presStyleCnt="2"/>
      <dgm:spPr/>
    </dgm:pt>
    <dgm:pt modelId="{527839E3-9C0A-4255-BA1E-DFCC5A0E109C}" type="pres">
      <dgm:prSet presAssocID="{A726E593-7ABA-47BE-97CF-8BE6CA48B9F2}" presName="hierRoot2" presStyleCnt="0">
        <dgm:presLayoutVars>
          <dgm:hierBranch val="r"/>
        </dgm:presLayoutVars>
      </dgm:prSet>
      <dgm:spPr/>
    </dgm:pt>
    <dgm:pt modelId="{CC980BB4-B86D-4530-8264-20E59AC17678}" type="pres">
      <dgm:prSet presAssocID="{A726E593-7ABA-47BE-97CF-8BE6CA48B9F2}" presName="rootComposite" presStyleCnt="0"/>
      <dgm:spPr/>
    </dgm:pt>
    <dgm:pt modelId="{8CF669E9-77B6-427F-9A34-3922CB6A6F4B}" type="pres">
      <dgm:prSet presAssocID="{A726E593-7ABA-47BE-97CF-8BE6CA48B9F2}" presName="rootText" presStyleLbl="node3" presStyleIdx="0" presStyleCnt="2">
        <dgm:presLayoutVars>
          <dgm:chPref val="3"/>
        </dgm:presLayoutVars>
      </dgm:prSet>
      <dgm:spPr/>
    </dgm:pt>
    <dgm:pt modelId="{FBB85F04-A339-4EC1-849A-A283029F719B}" type="pres">
      <dgm:prSet presAssocID="{A726E593-7ABA-47BE-97CF-8BE6CA48B9F2}" presName="rootConnector" presStyleLbl="node3" presStyleIdx="0" presStyleCnt="2"/>
      <dgm:spPr/>
    </dgm:pt>
    <dgm:pt modelId="{61123416-7682-4CAA-8E8A-1DE48F677C57}" type="pres">
      <dgm:prSet presAssocID="{A726E593-7ABA-47BE-97CF-8BE6CA48B9F2}" presName="hierChild4" presStyleCnt="0"/>
      <dgm:spPr/>
    </dgm:pt>
    <dgm:pt modelId="{6EF8C5EA-6AB0-4A66-B79F-265110C1E571}" type="pres">
      <dgm:prSet presAssocID="{A726E593-7ABA-47BE-97CF-8BE6CA48B9F2}" presName="hierChild5" presStyleCnt="0"/>
      <dgm:spPr/>
    </dgm:pt>
    <dgm:pt modelId="{1D933233-B4EA-4E03-A9AF-155438367F21}" type="pres">
      <dgm:prSet presAssocID="{9172C796-A381-4503-80C6-42BD5BAB3194}" presName="hierChild5" presStyleCnt="0"/>
      <dgm:spPr/>
    </dgm:pt>
    <dgm:pt modelId="{A59F42AE-0B47-448B-A17C-CFD0C5995F82}" type="pres">
      <dgm:prSet presAssocID="{0CF32164-3A7C-499A-A538-A2A7E7695D93}" presName="Name35" presStyleLbl="parChTrans1D2" presStyleIdx="1" presStyleCnt="2"/>
      <dgm:spPr/>
    </dgm:pt>
    <dgm:pt modelId="{B8C5D1EC-5E1B-4A84-8AAB-3ED0FEE31403}" type="pres">
      <dgm:prSet presAssocID="{C5EFB6A8-CAD4-4704-9AFF-68C84435D60C}" presName="hierRoot2" presStyleCnt="0">
        <dgm:presLayoutVars>
          <dgm:hierBranch/>
        </dgm:presLayoutVars>
      </dgm:prSet>
      <dgm:spPr/>
    </dgm:pt>
    <dgm:pt modelId="{9A15B1A3-5785-47AA-89FF-CF812FA71A0C}" type="pres">
      <dgm:prSet presAssocID="{C5EFB6A8-CAD4-4704-9AFF-68C84435D60C}" presName="rootComposite" presStyleCnt="0"/>
      <dgm:spPr/>
    </dgm:pt>
    <dgm:pt modelId="{BD071168-F966-4068-837F-894C2E5F6900}" type="pres">
      <dgm:prSet presAssocID="{C5EFB6A8-CAD4-4704-9AFF-68C84435D60C}" presName="rootText" presStyleLbl="node2" presStyleIdx="1" presStyleCnt="2">
        <dgm:presLayoutVars>
          <dgm:chPref val="3"/>
        </dgm:presLayoutVars>
      </dgm:prSet>
      <dgm:spPr/>
    </dgm:pt>
    <dgm:pt modelId="{D7C94F74-8470-41B5-BDF6-1618D87C5876}" type="pres">
      <dgm:prSet presAssocID="{C5EFB6A8-CAD4-4704-9AFF-68C84435D60C}" presName="rootConnector" presStyleLbl="node2" presStyleIdx="1" presStyleCnt="2"/>
      <dgm:spPr/>
    </dgm:pt>
    <dgm:pt modelId="{6353C32D-1B6B-4B6E-ACC1-B6FC3531B07F}" type="pres">
      <dgm:prSet presAssocID="{C5EFB6A8-CAD4-4704-9AFF-68C84435D60C}" presName="hierChild4" presStyleCnt="0"/>
      <dgm:spPr/>
    </dgm:pt>
    <dgm:pt modelId="{D4245CCB-C66E-4D30-A467-8348DC1CCE31}" type="pres">
      <dgm:prSet presAssocID="{8122B8BB-BC93-4C2C-8566-12E16EE1EADD}" presName="Name35" presStyleLbl="parChTrans1D3" presStyleIdx="1" presStyleCnt="2"/>
      <dgm:spPr/>
    </dgm:pt>
    <dgm:pt modelId="{8A9AF5FC-EB9B-41FD-85A9-FBA570831D18}" type="pres">
      <dgm:prSet presAssocID="{FA177302-ABAF-4DCE-8D80-737E5EAC5D38}" presName="hierRoot2" presStyleCnt="0">
        <dgm:presLayoutVars>
          <dgm:hierBranch val="r"/>
        </dgm:presLayoutVars>
      </dgm:prSet>
      <dgm:spPr/>
    </dgm:pt>
    <dgm:pt modelId="{74CFF89C-AD82-4003-BF55-E36B03D60E35}" type="pres">
      <dgm:prSet presAssocID="{FA177302-ABAF-4DCE-8D80-737E5EAC5D38}" presName="rootComposite" presStyleCnt="0"/>
      <dgm:spPr/>
    </dgm:pt>
    <dgm:pt modelId="{F670F50B-8DF4-4B3D-9D14-510F64D3510B}" type="pres">
      <dgm:prSet presAssocID="{FA177302-ABAF-4DCE-8D80-737E5EAC5D38}" presName="rootText" presStyleLbl="node3" presStyleIdx="1" presStyleCnt="2">
        <dgm:presLayoutVars>
          <dgm:chPref val="3"/>
        </dgm:presLayoutVars>
      </dgm:prSet>
      <dgm:spPr/>
    </dgm:pt>
    <dgm:pt modelId="{3ED14A20-8290-4222-982C-8CCC7A5ADBBA}" type="pres">
      <dgm:prSet presAssocID="{FA177302-ABAF-4DCE-8D80-737E5EAC5D38}" presName="rootConnector" presStyleLbl="node3" presStyleIdx="1" presStyleCnt="2"/>
      <dgm:spPr/>
    </dgm:pt>
    <dgm:pt modelId="{966F3ADC-1D90-42C0-8C2E-EA076B7F58D4}" type="pres">
      <dgm:prSet presAssocID="{FA177302-ABAF-4DCE-8D80-737E5EAC5D38}" presName="hierChild4" presStyleCnt="0"/>
      <dgm:spPr/>
    </dgm:pt>
    <dgm:pt modelId="{78B1EEF0-C320-4725-B7E0-1CE9685B313A}" type="pres">
      <dgm:prSet presAssocID="{FA177302-ABAF-4DCE-8D80-737E5EAC5D38}" presName="hierChild5" presStyleCnt="0"/>
      <dgm:spPr/>
    </dgm:pt>
    <dgm:pt modelId="{71EAF21D-46EB-42E4-A006-E17AA1763D24}" type="pres">
      <dgm:prSet presAssocID="{C5EFB6A8-CAD4-4704-9AFF-68C84435D60C}" presName="hierChild5" presStyleCnt="0"/>
      <dgm:spPr/>
    </dgm:pt>
    <dgm:pt modelId="{EAC42E0A-C117-4176-ACC8-C19B708AE24E}" type="pres">
      <dgm:prSet presAssocID="{0BB16A27-5E4D-4EF9-B71F-B2454229C973}" presName="hierChild3" presStyleCnt="0"/>
      <dgm:spPr/>
    </dgm:pt>
  </dgm:ptLst>
  <dgm:cxnLst>
    <dgm:cxn modelId="{1748B21B-3F66-402E-B6D1-E7282E21A6FE}" srcId="{0BB16A27-5E4D-4EF9-B71F-B2454229C973}" destId="{C5EFB6A8-CAD4-4704-9AFF-68C84435D60C}" srcOrd="1" destOrd="0" parTransId="{0CF32164-3A7C-499A-A538-A2A7E7695D93}" sibTransId="{775A8A47-2F79-4CEE-8B78-AF3244C481A1}"/>
    <dgm:cxn modelId="{94FFFC29-930E-4551-BF1D-CBD00B50C982}" type="presOf" srcId="{8122B8BB-BC93-4C2C-8566-12E16EE1EADD}" destId="{D4245CCB-C66E-4D30-A467-8348DC1CCE31}" srcOrd="0" destOrd="0" presId="urn:microsoft.com/office/officeart/2005/8/layout/orgChart1"/>
    <dgm:cxn modelId="{A537FE38-FD92-444D-8BA6-EA76B2E130C2}" type="presOf" srcId="{9172C796-A381-4503-80C6-42BD5BAB3194}" destId="{F897A9D1-EEDD-41E6-93DE-824A87A419A5}" srcOrd="0" destOrd="0" presId="urn:microsoft.com/office/officeart/2005/8/layout/orgChart1"/>
    <dgm:cxn modelId="{E1BE5A3E-6C41-48F4-BCD2-79B34EC92B81}" type="presOf" srcId="{48DBCB90-9D12-4D42-89FB-7E307C2127B7}" destId="{4D3F6DC4-AD1C-4FCA-BA37-D5498CEA6A33}" srcOrd="0" destOrd="0" presId="urn:microsoft.com/office/officeart/2005/8/layout/orgChart1"/>
    <dgm:cxn modelId="{B1CB5041-7A1C-4021-BF25-01A23104E9FE}" srcId="{0E72DDC5-A09D-4C0F-9676-2D4564016BBD}" destId="{0BB16A27-5E4D-4EF9-B71F-B2454229C973}" srcOrd="0" destOrd="0" parTransId="{E5D91171-AA76-46CE-9B60-F5DBBFEF49C0}" sibTransId="{EA2F7B2C-68E0-4537-8434-7881756AF092}"/>
    <dgm:cxn modelId="{D97C1B6D-DFD6-4441-8A77-F0AB1875B33E}" type="presOf" srcId="{9172C796-A381-4503-80C6-42BD5BAB3194}" destId="{F60AD224-D0C7-46CD-B4D4-D83B08ED715C}" srcOrd="1" destOrd="0" presId="urn:microsoft.com/office/officeart/2005/8/layout/orgChart1"/>
    <dgm:cxn modelId="{FC4FA871-E3B4-40FE-BDAF-74374A25186B}" type="presOf" srcId="{0E72DDC5-A09D-4C0F-9676-2D4564016BBD}" destId="{E63409DD-6551-4538-84E9-4AB1584B48FB}" srcOrd="0" destOrd="0" presId="urn:microsoft.com/office/officeart/2005/8/layout/orgChart1"/>
    <dgm:cxn modelId="{852D7975-6A40-4E64-9C57-87FC48112C6D}" type="presOf" srcId="{C5EFB6A8-CAD4-4704-9AFF-68C84435D60C}" destId="{D7C94F74-8470-41B5-BDF6-1618D87C5876}" srcOrd="1" destOrd="0" presId="urn:microsoft.com/office/officeart/2005/8/layout/orgChart1"/>
    <dgm:cxn modelId="{62C8E075-E88A-4D5B-9D7F-1664172EEE03}" type="presOf" srcId="{A726E593-7ABA-47BE-97CF-8BE6CA48B9F2}" destId="{FBB85F04-A339-4EC1-849A-A283029F719B}" srcOrd="1" destOrd="0" presId="urn:microsoft.com/office/officeart/2005/8/layout/orgChart1"/>
    <dgm:cxn modelId="{93B8807A-D46F-43C4-8343-63D326E81966}" srcId="{9172C796-A381-4503-80C6-42BD5BAB3194}" destId="{A726E593-7ABA-47BE-97CF-8BE6CA48B9F2}" srcOrd="0" destOrd="0" parTransId="{48DBCB90-9D12-4D42-89FB-7E307C2127B7}" sibTransId="{ADA54DA4-D306-49AE-91DF-42BD97C8A382}"/>
    <dgm:cxn modelId="{3AC99585-A3F7-46EC-982F-DF1A1141AA30}" type="presOf" srcId="{FA177302-ABAF-4DCE-8D80-737E5EAC5D38}" destId="{F670F50B-8DF4-4B3D-9D14-510F64D3510B}" srcOrd="0" destOrd="0" presId="urn:microsoft.com/office/officeart/2005/8/layout/orgChart1"/>
    <dgm:cxn modelId="{67131190-AB4B-42DA-8D7B-C178C8E90AF5}" type="presOf" srcId="{A726E593-7ABA-47BE-97CF-8BE6CA48B9F2}" destId="{8CF669E9-77B6-427F-9A34-3922CB6A6F4B}" srcOrd="0" destOrd="0" presId="urn:microsoft.com/office/officeart/2005/8/layout/orgChart1"/>
    <dgm:cxn modelId="{A3AF11A3-E271-46F2-AD8B-4504922B8631}" type="presOf" srcId="{C5EFB6A8-CAD4-4704-9AFF-68C84435D60C}" destId="{BD071168-F966-4068-837F-894C2E5F6900}" srcOrd="0" destOrd="0" presId="urn:microsoft.com/office/officeart/2005/8/layout/orgChart1"/>
    <dgm:cxn modelId="{74DB28A3-A32F-440A-9CD8-C0A9F77C4368}" type="presOf" srcId="{0BF13529-2771-414A-9386-1051ED3374BE}" destId="{6C46DC9B-DF05-4B51-B85B-901B164180E1}" srcOrd="0" destOrd="0" presId="urn:microsoft.com/office/officeart/2005/8/layout/orgChart1"/>
    <dgm:cxn modelId="{ABDD36A7-D455-4286-BE4A-CC7E4C0AD78A}" srcId="{C5EFB6A8-CAD4-4704-9AFF-68C84435D60C}" destId="{FA177302-ABAF-4DCE-8D80-737E5EAC5D38}" srcOrd="0" destOrd="0" parTransId="{8122B8BB-BC93-4C2C-8566-12E16EE1EADD}" sibTransId="{DDE60CAE-E365-4807-B397-26B1FB16F698}"/>
    <dgm:cxn modelId="{2A74BAAB-3950-4051-BAC9-AF9C50093EC5}" type="presOf" srcId="{FA177302-ABAF-4DCE-8D80-737E5EAC5D38}" destId="{3ED14A20-8290-4222-982C-8CCC7A5ADBBA}" srcOrd="1" destOrd="0" presId="urn:microsoft.com/office/officeart/2005/8/layout/orgChart1"/>
    <dgm:cxn modelId="{9BA8AAB5-3832-409C-8C87-46FB22D8B020}" type="presOf" srcId="{0BB16A27-5E4D-4EF9-B71F-B2454229C973}" destId="{88DAFBFF-AAAF-4DE9-A53B-B57EE6FEC06D}" srcOrd="0" destOrd="0" presId="urn:microsoft.com/office/officeart/2005/8/layout/orgChart1"/>
    <dgm:cxn modelId="{71295FC6-2716-406D-A15A-6B4F4C3DCA95}" srcId="{0BB16A27-5E4D-4EF9-B71F-B2454229C973}" destId="{9172C796-A381-4503-80C6-42BD5BAB3194}" srcOrd="0" destOrd="0" parTransId="{0BF13529-2771-414A-9386-1051ED3374BE}" sibTransId="{58667316-861B-40DD-9DD1-11241CEBB2A6}"/>
    <dgm:cxn modelId="{AF6160D7-8C1A-453B-92EC-1A7702C9DBF6}" type="presOf" srcId="{0BB16A27-5E4D-4EF9-B71F-B2454229C973}" destId="{26CD8FF6-45AB-4832-9CED-0896A097383C}" srcOrd="1" destOrd="0" presId="urn:microsoft.com/office/officeart/2005/8/layout/orgChart1"/>
    <dgm:cxn modelId="{25DFF0DF-53A4-48AF-AF9F-929AC838C1FC}" type="presOf" srcId="{0CF32164-3A7C-499A-A538-A2A7E7695D93}" destId="{A59F42AE-0B47-448B-A17C-CFD0C5995F82}" srcOrd="0" destOrd="0" presId="urn:microsoft.com/office/officeart/2005/8/layout/orgChart1"/>
    <dgm:cxn modelId="{2EE5AC4C-65EE-437A-B3B2-7B481E4B5B1C}" type="presParOf" srcId="{E63409DD-6551-4538-84E9-4AB1584B48FB}" destId="{899673BA-BB71-49CE-9015-3643D6DF1488}" srcOrd="0" destOrd="0" presId="urn:microsoft.com/office/officeart/2005/8/layout/orgChart1"/>
    <dgm:cxn modelId="{90861DB8-CADA-4A0F-8929-321D0C5649A2}" type="presParOf" srcId="{899673BA-BB71-49CE-9015-3643D6DF1488}" destId="{2F147562-2CCF-41E5-A3EE-B068B4EA13EF}" srcOrd="0" destOrd="0" presId="urn:microsoft.com/office/officeart/2005/8/layout/orgChart1"/>
    <dgm:cxn modelId="{E3CEFEED-A59B-4916-A335-EF34363F8725}" type="presParOf" srcId="{2F147562-2CCF-41E5-A3EE-B068B4EA13EF}" destId="{88DAFBFF-AAAF-4DE9-A53B-B57EE6FEC06D}" srcOrd="0" destOrd="0" presId="urn:microsoft.com/office/officeart/2005/8/layout/orgChart1"/>
    <dgm:cxn modelId="{C2A58834-1A04-47AA-9320-E52F84ECA256}" type="presParOf" srcId="{2F147562-2CCF-41E5-A3EE-B068B4EA13EF}" destId="{26CD8FF6-45AB-4832-9CED-0896A097383C}" srcOrd="1" destOrd="0" presId="urn:microsoft.com/office/officeart/2005/8/layout/orgChart1"/>
    <dgm:cxn modelId="{B75437D3-04C3-4174-B21D-3C39574CC35E}" type="presParOf" srcId="{899673BA-BB71-49CE-9015-3643D6DF1488}" destId="{D0FCFA21-430D-4A76-A14B-8EDD83C275EC}" srcOrd="1" destOrd="0" presId="urn:microsoft.com/office/officeart/2005/8/layout/orgChart1"/>
    <dgm:cxn modelId="{B41CF4F2-1D59-419E-9C8B-A493460732F0}" type="presParOf" srcId="{D0FCFA21-430D-4A76-A14B-8EDD83C275EC}" destId="{6C46DC9B-DF05-4B51-B85B-901B164180E1}" srcOrd="0" destOrd="0" presId="urn:microsoft.com/office/officeart/2005/8/layout/orgChart1"/>
    <dgm:cxn modelId="{D0861193-D17A-4F03-9304-EC8807CE7B90}" type="presParOf" srcId="{D0FCFA21-430D-4A76-A14B-8EDD83C275EC}" destId="{1BABCF91-E09A-4108-8143-D178D14C0821}" srcOrd="1" destOrd="0" presId="urn:microsoft.com/office/officeart/2005/8/layout/orgChart1"/>
    <dgm:cxn modelId="{E006EAFC-9DFF-408C-86DB-34D1F3B55B46}" type="presParOf" srcId="{1BABCF91-E09A-4108-8143-D178D14C0821}" destId="{A93E27BD-FC52-460D-9606-35DDE38C33D2}" srcOrd="0" destOrd="0" presId="urn:microsoft.com/office/officeart/2005/8/layout/orgChart1"/>
    <dgm:cxn modelId="{90B929C0-385B-4E0F-96CC-6D405ED0C350}" type="presParOf" srcId="{A93E27BD-FC52-460D-9606-35DDE38C33D2}" destId="{F897A9D1-EEDD-41E6-93DE-824A87A419A5}" srcOrd="0" destOrd="0" presId="urn:microsoft.com/office/officeart/2005/8/layout/orgChart1"/>
    <dgm:cxn modelId="{4A49182A-A7B8-4890-8126-0BAE1AEC0ECD}" type="presParOf" srcId="{A93E27BD-FC52-460D-9606-35DDE38C33D2}" destId="{F60AD224-D0C7-46CD-B4D4-D83B08ED715C}" srcOrd="1" destOrd="0" presId="urn:microsoft.com/office/officeart/2005/8/layout/orgChart1"/>
    <dgm:cxn modelId="{D91D1B25-583E-412A-8D48-AD1989A19AAF}" type="presParOf" srcId="{1BABCF91-E09A-4108-8143-D178D14C0821}" destId="{4F92A7F9-4D4A-4344-A29F-5E8D03F30383}" srcOrd="1" destOrd="0" presId="urn:microsoft.com/office/officeart/2005/8/layout/orgChart1"/>
    <dgm:cxn modelId="{57DFF43B-9CD1-47D1-A8F1-4AEF36AA105E}" type="presParOf" srcId="{4F92A7F9-4D4A-4344-A29F-5E8D03F30383}" destId="{4D3F6DC4-AD1C-4FCA-BA37-D5498CEA6A33}" srcOrd="0" destOrd="0" presId="urn:microsoft.com/office/officeart/2005/8/layout/orgChart1"/>
    <dgm:cxn modelId="{E2FF89A1-C872-4BC2-8F61-22539102D5A3}" type="presParOf" srcId="{4F92A7F9-4D4A-4344-A29F-5E8D03F30383}" destId="{527839E3-9C0A-4255-BA1E-DFCC5A0E109C}" srcOrd="1" destOrd="0" presId="urn:microsoft.com/office/officeart/2005/8/layout/orgChart1"/>
    <dgm:cxn modelId="{C744253E-8DA3-40EA-937F-E4CC6A081C25}" type="presParOf" srcId="{527839E3-9C0A-4255-BA1E-DFCC5A0E109C}" destId="{CC980BB4-B86D-4530-8264-20E59AC17678}" srcOrd="0" destOrd="0" presId="urn:microsoft.com/office/officeart/2005/8/layout/orgChart1"/>
    <dgm:cxn modelId="{B94192E7-F521-476B-A04E-783351FCC717}" type="presParOf" srcId="{CC980BB4-B86D-4530-8264-20E59AC17678}" destId="{8CF669E9-77B6-427F-9A34-3922CB6A6F4B}" srcOrd="0" destOrd="0" presId="urn:microsoft.com/office/officeart/2005/8/layout/orgChart1"/>
    <dgm:cxn modelId="{F28AC1AD-6D51-4B60-81B0-925B4A86E208}" type="presParOf" srcId="{CC980BB4-B86D-4530-8264-20E59AC17678}" destId="{FBB85F04-A339-4EC1-849A-A283029F719B}" srcOrd="1" destOrd="0" presId="urn:microsoft.com/office/officeart/2005/8/layout/orgChart1"/>
    <dgm:cxn modelId="{EA948685-14F6-4746-8B03-2B3D45683ABE}" type="presParOf" srcId="{527839E3-9C0A-4255-BA1E-DFCC5A0E109C}" destId="{61123416-7682-4CAA-8E8A-1DE48F677C57}" srcOrd="1" destOrd="0" presId="urn:microsoft.com/office/officeart/2005/8/layout/orgChart1"/>
    <dgm:cxn modelId="{EA1C55CC-EDD5-4BED-BFFB-D0E9D0346380}" type="presParOf" srcId="{527839E3-9C0A-4255-BA1E-DFCC5A0E109C}" destId="{6EF8C5EA-6AB0-4A66-B79F-265110C1E571}" srcOrd="2" destOrd="0" presId="urn:microsoft.com/office/officeart/2005/8/layout/orgChart1"/>
    <dgm:cxn modelId="{D6640009-18AB-446E-8F3E-1ED908EF0BBC}" type="presParOf" srcId="{1BABCF91-E09A-4108-8143-D178D14C0821}" destId="{1D933233-B4EA-4E03-A9AF-155438367F21}" srcOrd="2" destOrd="0" presId="urn:microsoft.com/office/officeart/2005/8/layout/orgChart1"/>
    <dgm:cxn modelId="{A7853244-8DBE-4B71-ACF5-EA108B06D726}" type="presParOf" srcId="{D0FCFA21-430D-4A76-A14B-8EDD83C275EC}" destId="{A59F42AE-0B47-448B-A17C-CFD0C5995F82}" srcOrd="2" destOrd="0" presId="urn:microsoft.com/office/officeart/2005/8/layout/orgChart1"/>
    <dgm:cxn modelId="{B3088137-5506-4B95-9295-9B958A7A7B48}" type="presParOf" srcId="{D0FCFA21-430D-4A76-A14B-8EDD83C275EC}" destId="{B8C5D1EC-5E1B-4A84-8AAB-3ED0FEE31403}" srcOrd="3" destOrd="0" presId="urn:microsoft.com/office/officeart/2005/8/layout/orgChart1"/>
    <dgm:cxn modelId="{FD68B83A-109F-471C-BC00-AE05B7793E89}" type="presParOf" srcId="{B8C5D1EC-5E1B-4A84-8AAB-3ED0FEE31403}" destId="{9A15B1A3-5785-47AA-89FF-CF812FA71A0C}" srcOrd="0" destOrd="0" presId="urn:microsoft.com/office/officeart/2005/8/layout/orgChart1"/>
    <dgm:cxn modelId="{3DB75858-2CBD-4B7A-833F-A333B8E51AA8}" type="presParOf" srcId="{9A15B1A3-5785-47AA-89FF-CF812FA71A0C}" destId="{BD071168-F966-4068-837F-894C2E5F6900}" srcOrd="0" destOrd="0" presId="urn:microsoft.com/office/officeart/2005/8/layout/orgChart1"/>
    <dgm:cxn modelId="{13A63B51-3C25-4825-BB47-00E28CC6AE3F}" type="presParOf" srcId="{9A15B1A3-5785-47AA-89FF-CF812FA71A0C}" destId="{D7C94F74-8470-41B5-BDF6-1618D87C5876}" srcOrd="1" destOrd="0" presId="urn:microsoft.com/office/officeart/2005/8/layout/orgChart1"/>
    <dgm:cxn modelId="{026891A6-406C-4F0F-87E5-A4BA09B7E3D3}" type="presParOf" srcId="{B8C5D1EC-5E1B-4A84-8AAB-3ED0FEE31403}" destId="{6353C32D-1B6B-4B6E-ACC1-B6FC3531B07F}" srcOrd="1" destOrd="0" presId="urn:microsoft.com/office/officeart/2005/8/layout/orgChart1"/>
    <dgm:cxn modelId="{9482A44C-7D2F-436E-AEF3-7D61DCC3F64D}" type="presParOf" srcId="{6353C32D-1B6B-4B6E-ACC1-B6FC3531B07F}" destId="{D4245CCB-C66E-4D30-A467-8348DC1CCE31}" srcOrd="0" destOrd="0" presId="urn:microsoft.com/office/officeart/2005/8/layout/orgChart1"/>
    <dgm:cxn modelId="{9C6F5DE9-1E0D-4695-8615-AD234376DD15}" type="presParOf" srcId="{6353C32D-1B6B-4B6E-ACC1-B6FC3531B07F}" destId="{8A9AF5FC-EB9B-41FD-85A9-FBA570831D18}" srcOrd="1" destOrd="0" presId="urn:microsoft.com/office/officeart/2005/8/layout/orgChart1"/>
    <dgm:cxn modelId="{84C9C1BF-5EEA-44CA-8630-F95BAD4E2A99}" type="presParOf" srcId="{8A9AF5FC-EB9B-41FD-85A9-FBA570831D18}" destId="{74CFF89C-AD82-4003-BF55-E36B03D60E35}" srcOrd="0" destOrd="0" presId="urn:microsoft.com/office/officeart/2005/8/layout/orgChart1"/>
    <dgm:cxn modelId="{97510B7B-86D8-4DDF-B0FB-7109A7B0F928}" type="presParOf" srcId="{74CFF89C-AD82-4003-BF55-E36B03D60E35}" destId="{F670F50B-8DF4-4B3D-9D14-510F64D3510B}" srcOrd="0" destOrd="0" presId="urn:microsoft.com/office/officeart/2005/8/layout/orgChart1"/>
    <dgm:cxn modelId="{46CC073E-5D98-448B-8A09-ADBFF439811C}" type="presParOf" srcId="{74CFF89C-AD82-4003-BF55-E36B03D60E35}" destId="{3ED14A20-8290-4222-982C-8CCC7A5ADBBA}" srcOrd="1" destOrd="0" presId="urn:microsoft.com/office/officeart/2005/8/layout/orgChart1"/>
    <dgm:cxn modelId="{3B1164B5-4DBE-4B31-8A26-08D7BDC71BA1}" type="presParOf" srcId="{8A9AF5FC-EB9B-41FD-85A9-FBA570831D18}" destId="{966F3ADC-1D90-42C0-8C2E-EA076B7F58D4}" srcOrd="1" destOrd="0" presId="urn:microsoft.com/office/officeart/2005/8/layout/orgChart1"/>
    <dgm:cxn modelId="{47E8B6B0-113C-4E60-A12C-AA547E0D85AE}" type="presParOf" srcId="{8A9AF5FC-EB9B-41FD-85A9-FBA570831D18}" destId="{78B1EEF0-C320-4725-B7E0-1CE9685B313A}" srcOrd="2" destOrd="0" presId="urn:microsoft.com/office/officeart/2005/8/layout/orgChart1"/>
    <dgm:cxn modelId="{98CE9837-FE03-4402-82D2-54E30FA011B6}" type="presParOf" srcId="{B8C5D1EC-5E1B-4A84-8AAB-3ED0FEE31403}" destId="{71EAF21D-46EB-42E4-A006-E17AA1763D24}" srcOrd="2" destOrd="0" presId="urn:microsoft.com/office/officeart/2005/8/layout/orgChart1"/>
    <dgm:cxn modelId="{B7C37C33-5DB8-4102-A577-75ED823FD5B6}" type="presParOf" srcId="{899673BA-BB71-49CE-9015-3643D6DF1488}" destId="{EAC42E0A-C117-4176-ACC8-C19B708AE24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45CCB-C66E-4D30-A467-8348DC1CCE31}">
      <dsp:nvSpPr>
        <dsp:cNvPr id="0" name=""/>
        <dsp:cNvSpPr/>
      </dsp:nvSpPr>
      <dsp:spPr>
        <a:xfrm>
          <a:off x="5407971" y="2631966"/>
          <a:ext cx="91440" cy="4567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67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F42AE-0B47-448B-A17C-CFD0C5995F82}">
      <dsp:nvSpPr>
        <dsp:cNvPr id="0" name=""/>
        <dsp:cNvSpPr/>
      </dsp:nvSpPr>
      <dsp:spPr>
        <a:xfrm>
          <a:off x="4114800" y="1087760"/>
          <a:ext cx="1338891" cy="4567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368"/>
              </a:lnTo>
              <a:lnTo>
                <a:pt x="1338891" y="228368"/>
              </a:lnTo>
              <a:lnTo>
                <a:pt x="1338891" y="4567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F6DC4-AD1C-4FCA-BA37-D5498CEA6A33}">
      <dsp:nvSpPr>
        <dsp:cNvPr id="0" name=""/>
        <dsp:cNvSpPr/>
      </dsp:nvSpPr>
      <dsp:spPr>
        <a:xfrm>
          <a:off x="2753243" y="2631966"/>
          <a:ext cx="91440" cy="4567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67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6DC9B-DF05-4B51-B85B-901B164180E1}">
      <dsp:nvSpPr>
        <dsp:cNvPr id="0" name=""/>
        <dsp:cNvSpPr/>
      </dsp:nvSpPr>
      <dsp:spPr>
        <a:xfrm>
          <a:off x="2798963" y="1087760"/>
          <a:ext cx="1315836" cy="456736"/>
        </a:xfrm>
        <a:custGeom>
          <a:avLst/>
          <a:gdLst/>
          <a:ahLst/>
          <a:cxnLst/>
          <a:rect l="0" t="0" r="0" b="0"/>
          <a:pathLst>
            <a:path>
              <a:moveTo>
                <a:pt x="1315836" y="0"/>
              </a:moveTo>
              <a:lnTo>
                <a:pt x="1315836" y="228368"/>
              </a:lnTo>
              <a:lnTo>
                <a:pt x="0" y="228368"/>
              </a:lnTo>
              <a:lnTo>
                <a:pt x="0" y="4567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DAFBFF-AAAF-4DE9-A53B-B57EE6FEC06D}">
      <dsp:nvSpPr>
        <dsp:cNvPr id="0" name=""/>
        <dsp:cNvSpPr/>
      </dsp:nvSpPr>
      <dsp:spPr>
        <a:xfrm>
          <a:off x="3027331" y="292"/>
          <a:ext cx="2174937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</a:t>
          </a:r>
        </a:p>
      </dsp:txBody>
      <dsp:txXfrm>
        <a:off x="3027331" y="292"/>
        <a:ext cx="2174937" cy="1087468"/>
      </dsp:txXfrm>
    </dsp:sp>
    <dsp:sp modelId="{F897A9D1-EEDD-41E6-93DE-824A87A419A5}">
      <dsp:nvSpPr>
        <dsp:cNvPr id="0" name=""/>
        <dsp:cNvSpPr/>
      </dsp:nvSpPr>
      <dsp:spPr>
        <a:xfrm>
          <a:off x="1688440" y="1544497"/>
          <a:ext cx="2221045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organizačním</a:t>
          </a:r>
        </a:p>
      </dsp:txBody>
      <dsp:txXfrm>
        <a:off x="1688440" y="1544497"/>
        <a:ext cx="2221045" cy="1087468"/>
      </dsp:txXfrm>
    </dsp:sp>
    <dsp:sp modelId="{8CF669E9-77B6-427F-9A34-3922CB6A6F4B}">
      <dsp:nvSpPr>
        <dsp:cNvPr id="0" name=""/>
        <dsp:cNvSpPr/>
      </dsp:nvSpPr>
      <dsp:spPr>
        <a:xfrm>
          <a:off x="1711494" y="3088703"/>
          <a:ext cx="2174937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24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24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711494" y="3088703"/>
        <a:ext cx="2174937" cy="1087468"/>
      </dsp:txXfrm>
    </dsp:sp>
    <dsp:sp modelId="{BD071168-F966-4068-837F-894C2E5F6900}">
      <dsp:nvSpPr>
        <dsp:cNvPr id="0" name=""/>
        <dsp:cNvSpPr/>
      </dsp:nvSpPr>
      <dsp:spPr>
        <a:xfrm>
          <a:off x="4366222" y="1544497"/>
          <a:ext cx="2174937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funkčním</a:t>
          </a:r>
        </a:p>
      </dsp:txBody>
      <dsp:txXfrm>
        <a:off x="4366222" y="1544497"/>
        <a:ext cx="2174937" cy="1087468"/>
      </dsp:txXfrm>
    </dsp:sp>
    <dsp:sp modelId="{F670F50B-8DF4-4B3D-9D14-510F64D3510B}">
      <dsp:nvSpPr>
        <dsp:cNvPr id="0" name=""/>
        <dsp:cNvSpPr/>
      </dsp:nvSpPr>
      <dsp:spPr>
        <a:xfrm>
          <a:off x="4366222" y="3088703"/>
          <a:ext cx="2174937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Činnost </a:t>
          </a:r>
        </a:p>
      </dsp:txBody>
      <dsp:txXfrm>
        <a:off x="4366222" y="3088703"/>
        <a:ext cx="2174937" cy="1087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22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72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B676C-7218-4672-BA94-1909DC1BA4F9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676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5"/>
            <a:ext cx="8229600" cy="21288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2"/>
            <a:ext cx="8229600" cy="21304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413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831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905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19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063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810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40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731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02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7FB17-B764-4933-A531-F68AB4B588AA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23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.law.muni.cz/handle/digilaw/7113" TargetMode="External"/><Relationship Id="rId2" Type="http://schemas.openxmlformats.org/officeDocument/2006/relationships/hyperlink" Target="https://munispace.muni.cz/library/catalog/book/123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ufind.lib.cas.cz/Record/002150784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nb.cz/cs/o_cnb/organizacni_struktura/uzemni_pracoviste/up_brno.html" TargetMode="External"/><Relationship Id="rId13" Type="http://schemas.openxmlformats.org/officeDocument/2006/relationships/hyperlink" Target="http://www.cnb.cz/cs/o_cnb/organizacni_struktura/uzemni_pracoviste/up_ceske_bud.html" TargetMode="External"/><Relationship Id="rId3" Type="http://schemas.openxmlformats.org/officeDocument/2006/relationships/hyperlink" Target="http://www.cnb.cz/cs/o_cnb/organizacni_struktura/ustredi/570_licenc_sankc_rizeni.html" TargetMode="External"/><Relationship Id="rId7" Type="http://schemas.openxmlformats.org/officeDocument/2006/relationships/hyperlink" Target="http://www.cnb.cz/cs/o_cnb/organizacni_struktura/pobocky/pob_brno.html" TargetMode="External"/><Relationship Id="rId12" Type="http://schemas.openxmlformats.org/officeDocument/2006/relationships/hyperlink" Target="http://www.cnb.cz/cs/o_cnb/organizacni_struktura/uzemni_pracoviste/up_ostrava.html" TargetMode="External"/><Relationship Id="rId2" Type="http://schemas.openxmlformats.org/officeDocument/2006/relationships/hyperlink" Target="http://www.cnb.cz/cs/o_cnb/organizacni_struktura/ustredi/320_penezni_platebni_styk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nb.cz/cs/o_cnb/organizacni_struktura/pobocky/pob_praha.html" TargetMode="External"/><Relationship Id="rId11" Type="http://schemas.openxmlformats.org/officeDocument/2006/relationships/hyperlink" Target="http://www.cnb.cz/cs/o_cnb/organizacni_struktura/pobocky/pob_ostrava.html" TargetMode="External"/><Relationship Id="rId5" Type="http://schemas.openxmlformats.org/officeDocument/2006/relationships/hyperlink" Target="http://www.cnb.cz/cs/o_cnb/organizacni_struktura/ustredi/index.html" TargetMode="External"/><Relationship Id="rId15" Type="http://schemas.openxmlformats.org/officeDocument/2006/relationships/hyperlink" Target="http://www.cnb.cz/cs/o_cnb/organizacni_struktura/uzemni_pracoviste/up_usti_n_labem.html" TargetMode="External"/><Relationship Id="rId10" Type="http://schemas.openxmlformats.org/officeDocument/2006/relationships/hyperlink" Target="http://www.cnb.cz/cs/o_cnb/organizacni_struktura/uzemni_pracoviste/up_hradec_kralove.html" TargetMode="External"/><Relationship Id="rId4" Type="http://schemas.openxmlformats.org/officeDocument/2006/relationships/hyperlink" Target="http://www.cnb.cz/cs/o_cnb/organizacni_struktura/ustredi/590_dohled_distributori_fp.html" TargetMode="External"/><Relationship Id="rId9" Type="http://schemas.openxmlformats.org/officeDocument/2006/relationships/hyperlink" Target="http://www.cnb.cz/cs/o_cnb/organizacni_struktura/pobocky/pob_hradec_kr.html" TargetMode="External"/><Relationship Id="rId14" Type="http://schemas.openxmlformats.org/officeDocument/2006/relationships/hyperlink" Target="http://www.cnb.cz/cs/o_cnb/organizacni_struktura/uzemni_pracoviste/up_plzen.html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nb.cz/cs/o_cnb/bankovni-rada/clenove-bankovni-rady/karina-kubelkova/" TargetMode="External"/><Relationship Id="rId3" Type="http://schemas.openxmlformats.org/officeDocument/2006/relationships/hyperlink" Target="https://www.cnb.cz/cs/o_cnb/bankovni-rada/clenove-bankovni-rady/marek-mora/" TargetMode="External"/><Relationship Id="rId7" Type="http://schemas.openxmlformats.org/officeDocument/2006/relationships/hyperlink" Target="https://www.cnb.cz/cs/o_cnb/bankovni-rada/clenove-bankovni-rady/tomas-holub/" TargetMode="External"/><Relationship Id="rId2" Type="http://schemas.openxmlformats.org/officeDocument/2006/relationships/hyperlink" Target="https://www.cnb.cz/cs/o_cnb/bankovni-rada/clenove-bankovni-rady/ales-mich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nb.cz/cs/o_cnb/bankovni-rada/clenove-bankovni-rady/jan-frait/" TargetMode="External"/><Relationship Id="rId5" Type="http://schemas.openxmlformats.org/officeDocument/2006/relationships/hyperlink" Target="https://www.cnb.cz/cs/o_cnb/bankovni-rada/clenove-bankovni-rady/oldrich-dedek/" TargetMode="External"/><Relationship Id="rId4" Type="http://schemas.openxmlformats.org/officeDocument/2006/relationships/hyperlink" Target="https://www.cnb.cz/cs/o_cnb/bankovni-rada/clenove-bankovni-rady/eva-zamrazilova/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Úvod do finanční správy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Petr Mrkývka</a:t>
            </a:r>
          </a:p>
          <a:p>
            <a:r>
              <a:rPr lang="cs-CZ" dirty="0">
                <a:solidFill>
                  <a:schemeClr val="tx1"/>
                </a:solidFill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897587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Řetězení realizace veřejné správy</a:t>
            </a:r>
            <a:br>
              <a:rPr lang="cs-CZ" dirty="0"/>
            </a:br>
            <a:r>
              <a:rPr lang="cs-CZ" dirty="0"/>
              <a:t>(Průcha)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cs-CZ" sz="4100" b="1" dirty="0">
                <a:solidFill>
                  <a:srgbClr val="FF0000"/>
                </a:solidFill>
              </a:rPr>
              <a:t>Cíle</a:t>
            </a:r>
            <a:r>
              <a:rPr lang="cs-CZ" sz="4100" b="1" dirty="0"/>
              <a:t> </a:t>
            </a:r>
          </a:p>
          <a:p>
            <a:pPr marL="0" indent="0" algn="ctr">
              <a:buNone/>
            </a:pPr>
            <a:r>
              <a:rPr lang="cs-CZ" sz="3400" b="1" dirty="0"/>
              <a:t>(účel)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4100" b="1" dirty="0">
                <a:solidFill>
                  <a:srgbClr val="FF0000"/>
                </a:solidFill>
              </a:rPr>
              <a:t>Úkoly</a:t>
            </a:r>
          </a:p>
          <a:p>
            <a:pPr marL="0" indent="0" algn="ctr">
              <a:buNone/>
            </a:pPr>
            <a:r>
              <a:rPr lang="cs-CZ" sz="3400" b="1" dirty="0"/>
              <a:t>(postuláty)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4600" b="1" dirty="0">
                <a:solidFill>
                  <a:srgbClr val="FF0000"/>
                </a:solidFill>
              </a:rPr>
              <a:t>Funkce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4600" b="1" dirty="0">
                <a:solidFill>
                  <a:srgbClr val="FF0000"/>
                </a:solidFill>
              </a:rPr>
              <a:t>Metody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4600" b="1" dirty="0">
                <a:solidFill>
                  <a:srgbClr val="FF0000"/>
                </a:solidFill>
              </a:rPr>
              <a:t>Formy realizace</a:t>
            </a:r>
          </a:p>
        </p:txBody>
      </p:sp>
    </p:spTree>
    <p:extLst>
      <p:ext uri="{BB962C8B-B14F-4D97-AF65-F5344CB8AC3E}">
        <p14:creationId xmlns:p14="http://schemas.microsoft.com/office/powerpoint/2010/main" val="4197768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finanční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Ideální stát – maximální sociální užitečnost pro občany </a:t>
            </a:r>
          </a:p>
          <a:p>
            <a:r>
              <a:rPr lang="cs-CZ" i="1" dirty="0" err="1"/>
              <a:t>Hugh</a:t>
            </a:r>
            <a:r>
              <a:rPr lang="cs-CZ" i="1" dirty="0"/>
              <a:t> Dalton, </a:t>
            </a:r>
            <a:r>
              <a:rPr lang="cs-CZ" dirty="0"/>
              <a:t>Základy veřejných financí (1930): </a:t>
            </a:r>
            <a:r>
              <a:rPr lang="cs-CZ" b="1" i="1" dirty="0"/>
              <a:t>stát, který umí hospodařit, není držgrešle, ale není prostopášný, nemyslí jen na současnost, ale i na budoucnost, zajistí občanům bezpečí, svobodu vlastního rozvoje a sociální jistotu zejména v nemohoucnosti a stáří …  </a:t>
            </a:r>
            <a:endParaRPr lang="cs-CZ" i="1" dirty="0"/>
          </a:p>
        </p:txBody>
      </p:sp>
      <p:pic>
        <p:nvPicPr>
          <p:cNvPr id="1028" name="Picture 4" descr="Hugh Dalton - Wikipedia">
            <a:extLst>
              <a:ext uri="{FF2B5EF4-FFF2-40B4-BE49-F238E27FC236}">
                <a16:creationId xmlns:a16="http://schemas.microsoft.com/office/drawing/2014/main" id="{522C21BB-8E37-46EE-BAE3-6F42C9A2AC6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575" y="2629694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017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Koresponduje s účelem existence veřejné finanční činnosti</a:t>
            </a:r>
            <a:r>
              <a:rPr lang="cs-CZ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Zabezpečení odpovídajícího materiálního základu k plnění funkcí státu a veřejné samosprávy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Zabezpečení funkcí státního intervencionalizmu – redistribuční, stabilizační, adaptační, alokační, koordinační</a:t>
            </a:r>
          </a:p>
          <a:p>
            <a:pPr marL="0" indent="0">
              <a:buNone/>
            </a:pPr>
            <a:r>
              <a:rPr lang="cs-CZ" dirty="0"/>
              <a:t>3. Zajištění stability měny a peněžního systému</a:t>
            </a:r>
          </a:p>
          <a:p>
            <a:pPr marL="0" indent="0">
              <a:buNone/>
            </a:pPr>
            <a:r>
              <a:rPr lang="cs-CZ" dirty="0"/>
              <a:t>4. Zajištění hospodářských funkcí státu</a:t>
            </a:r>
          </a:p>
        </p:txBody>
      </p:sp>
    </p:spTree>
    <p:extLst>
      <p:ext uri="{BB962C8B-B14F-4D97-AF65-F5344CB8AC3E}">
        <p14:creationId xmlns:p14="http://schemas.microsoft.com/office/powerpoint/2010/main" val="3932217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Funkce finanční správy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Obecné</a:t>
            </a:r>
            <a:r>
              <a:rPr lang="cs-CZ" b="0" dirty="0"/>
              <a:t> </a:t>
            </a:r>
            <a:r>
              <a:rPr lang="cs-CZ" b="0" dirty="0" err="1"/>
              <a:t>fce</a:t>
            </a:r>
            <a:r>
              <a:rPr lang="cs-CZ" b="0" dirty="0"/>
              <a:t> VS : organizační,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Speciální </a:t>
            </a:r>
            <a:r>
              <a:rPr lang="cs-CZ" dirty="0" err="1"/>
              <a:t>fce</a:t>
            </a:r>
            <a:r>
              <a:rPr lang="cs-CZ" dirty="0"/>
              <a:t> FS:</a:t>
            </a:r>
          </a:p>
          <a:p>
            <a:r>
              <a:rPr lang="cs-CZ" dirty="0"/>
              <a:t>Plánovací,</a:t>
            </a:r>
          </a:p>
          <a:p>
            <a:r>
              <a:rPr lang="cs-CZ" dirty="0"/>
              <a:t>Rozhodovací,</a:t>
            </a:r>
          </a:p>
          <a:p>
            <a:r>
              <a:rPr lang="cs-CZ" dirty="0"/>
              <a:t>Přikazovací,</a:t>
            </a:r>
          </a:p>
          <a:p>
            <a:r>
              <a:rPr lang="cs-CZ" dirty="0"/>
              <a:t>Kontrolní,</a:t>
            </a:r>
          </a:p>
          <a:p>
            <a:r>
              <a:rPr lang="cs-CZ" dirty="0"/>
              <a:t>Koordinační,</a:t>
            </a:r>
          </a:p>
          <a:p>
            <a:r>
              <a:rPr lang="cs-CZ" dirty="0"/>
              <a:t>Kooperační,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0" dirty="0"/>
              <a:t>regulační, ochranná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Stimulační, edukační, servisní, </a:t>
            </a:r>
          </a:p>
          <a:p>
            <a:r>
              <a:rPr lang="cs-CZ" dirty="0"/>
              <a:t>Konzultační,</a:t>
            </a:r>
          </a:p>
          <a:p>
            <a:r>
              <a:rPr lang="cs-CZ" dirty="0"/>
              <a:t>Informační,</a:t>
            </a:r>
          </a:p>
          <a:p>
            <a:r>
              <a:rPr lang="cs-CZ" dirty="0"/>
              <a:t>Depozitní,</a:t>
            </a:r>
          </a:p>
          <a:p>
            <a:r>
              <a:rPr lang="cs-CZ" dirty="0"/>
              <a:t>Evidenčně-účetní</a:t>
            </a:r>
          </a:p>
          <a:p>
            <a:r>
              <a:rPr lang="cs-CZ" dirty="0"/>
              <a:t>hospodářská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155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FS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Metody VS = způsoby činností, které realizují úkoly uložené veřejné správě</a:t>
            </a:r>
          </a:p>
          <a:p>
            <a:r>
              <a:rPr lang="cs-CZ" dirty="0"/>
              <a:t>Obecné metody VS – m. řízení, regulace, přesvědčování a donucení</a:t>
            </a:r>
          </a:p>
          <a:p>
            <a:r>
              <a:rPr lang="cs-CZ" dirty="0"/>
              <a:t>Metoda veřejné služby</a:t>
            </a:r>
          </a:p>
          <a:p>
            <a:r>
              <a:rPr lang="cs-CZ" dirty="0"/>
              <a:t>Specifické metody – m. administrativní, ekonomické, organizační</a:t>
            </a:r>
          </a:p>
          <a:p>
            <a:r>
              <a:rPr lang="cs-CZ" dirty="0"/>
              <a:t>Metody finančního působení veřejné správy</a:t>
            </a:r>
          </a:p>
          <a:p>
            <a:r>
              <a:rPr lang="cs-CZ" dirty="0"/>
              <a:t>Metody správy veřejných financí</a:t>
            </a:r>
          </a:p>
        </p:txBody>
      </p:sp>
    </p:spTree>
    <p:extLst>
      <p:ext uri="{BB962C8B-B14F-4D97-AF65-F5344CB8AC3E}">
        <p14:creationId xmlns:p14="http://schemas.microsoft.com/office/powerpoint/2010/main" val="1465544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Pojetí finanční správy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46930315"/>
              </p:ext>
            </p:extLst>
          </p:nvPr>
        </p:nvGraphicFramePr>
        <p:xfrm>
          <a:off x="457200" y="1340769"/>
          <a:ext cx="822960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4291" name="Rectangle 19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5445224"/>
            <a:ext cx="8229600" cy="72008"/>
          </a:xfrm>
        </p:spPr>
        <p:txBody>
          <a:bodyPr>
            <a:normAutofit fontScale="25000" lnSpcReduction="20000"/>
          </a:bodyPr>
          <a:lstStyle/>
          <a:p>
            <a:endParaRPr lang="cs-CZ" altLang="cs-CZ" sz="195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172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Finanční správa ve funkčním smyslu </a:t>
            </a:r>
            <a:br>
              <a:rPr lang="cs-CZ" b="1" dirty="0"/>
            </a:br>
            <a:r>
              <a:rPr lang="cs-CZ" b="1" dirty="0"/>
              <a:t>a v organizačním smyslu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Ve </a:t>
            </a:r>
            <a:r>
              <a:rPr lang="cs-CZ" b="1" u="sng" dirty="0"/>
              <a:t>funkčním</a:t>
            </a:r>
            <a:r>
              <a:rPr lang="cs-CZ" b="1" dirty="0"/>
              <a:t> smyslu: </a:t>
            </a:r>
            <a:r>
              <a:rPr lang="cs-CZ" b="1" dirty="0">
                <a:solidFill>
                  <a:srgbClr val="FF0000"/>
                </a:solidFill>
              </a:rPr>
              <a:t>veřejná finanční činnost </a:t>
            </a:r>
            <a:r>
              <a:rPr lang="cs-CZ" b="1" u="sng" dirty="0">
                <a:solidFill>
                  <a:srgbClr val="FF0000"/>
                </a:solidFill>
              </a:rPr>
              <a:t>vykonávaná</a:t>
            </a:r>
            <a:r>
              <a:rPr lang="cs-CZ" b="1" dirty="0">
                <a:solidFill>
                  <a:srgbClr val="FF0000"/>
                </a:solidFill>
              </a:rPr>
              <a:t> s použitím metod a forem veřejné správy</a:t>
            </a:r>
          </a:p>
          <a:p>
            <a:r>
              <a:rPr lang="cs-CZ" b="1" dirty="0"/>
              <a:t>V </a:t>
            </a:r>
            <a:r>
              <a:rPr lang="cs-CZ" b="1" u="sng" dirty="0"/>
              <a:t>organizačním</a:t>
            </a:r>
            <a:r>
              <a:rPr lang="cs-CZ" b="1" dirty="0"/>
              <a:t> smyslu: </a:t>
            </a:r>
            <a:r>
              <a:rPr lang="cs-CZ" b="1" dirty="0">
                <a:solidFill>
                  <a:srgbClr val="FF0000"/>
                </a:solidFill>
              </a:rPr>
              <a:t>soustava realizátorů finanční správy ve funkčním smyslu</a:t>
            </a:r>
          </a:p>
        </p:txBody>
      </p:sp>
    </p:spTree>
    <p:extLst>
      <p:ext uri="{BB962C8B-B14F-4D97-AF65-F5344CB8AC3E}">
        <p14:creationId xmlns:p14="http://schemas.microsoft.com/office/powerpoint/2010/main" val="2279673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Správa vrchnostenská x </a:t>
            </a:r>
            <a:r>
              <a:rPr lang="cs-CZ" b="1" dirty="0" err="1"/>
              <a:t>nevrchnostenská</a:t>
            </a:r>
            <a:endParaRPr lang="cs-CZ" b="1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Správa vázaná x volná (diskrece)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Státní (vládní) správa x samospráva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Členění podle úkolů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Rezortní 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Primární x sekundární správa</a:t>
            </a:r>
          </a:p>
        </p:txBody>
      </p:sp>
    </p:spTree>
    <p:extLst>
      <p:ext uri="{BB962C8B-B14F-4D97-AF65-F5344CB8AC3E}">
        <p14:creationId xmlns:p14="http://schemas.microsoft.com/office/powerpoint/2010/main" val="2863007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Primární a sekundární finanční 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Primární finanční správa: </a:t>
            </a:r>
            <a:r>
              <a:rPr lang="cs-CZ" b="1" dirty="0"/>
              <a:t>MF, ČNB, NKÚ, FSČR, CSČR, státní fondy</a:t>
            </a:r>
          </a:p>
          <a:p>
            <a:r>
              <a:rPr lang="cs-CZ" dirty="0"/>
              <a:t>Sektor veřejných financí: P+S</a:t>
            </a:r>
          </a:p>
          <a:p>
            <a:r>
              <a:rPr lang="cs-CZ" b="1" dirty="0"/>
              <a:t>Sekundární finanční správa: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Primární předmět činnosti – ne realizace VFČ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Návaznost VFČ na primární předmět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Nerespektuje dělbu moci (orgán veřejné moci) – soudy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Veřejná kontrola - … rezortní, FSČR, MF 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Netvoří </a:t>
            </a:r>
            <a:r>
              <a:rPr lang="cs-CZ" u="sng" dirty="0"/>
              <a:t>obecnou</a:t>
            </a:r>
            <a:r>
              <a:rPr lang="cs-CZ" dirty="0"/>
              <a:t> strategii VFČ</a:t>
            </a:r>
            <a:r>
              <a:rPr lang="cs-CZ" b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761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Prostředí realizace finanční správy</a:t>
            </a:r>
          </a:p>
        </p:txBody>
      </p:sp>
      <p:grpSp>
        <p:nvGrpSpPr>
          <p:cNvPr id="2" name="Organization Chart 7"/>
          <p:cNvGrpSpPr>
            <a:grpSpLocks/>
          </p:cNvGrpSpPr>
          <p:nvPr/>
        </p:nvGrpSpPr>
        <p:grpSpPr bwMode="auto">
          <a:xfrm>
            <a:off x="425450" y="1684338"/>
            <a:ext cx="4032250" cy="4392612"/>
            <a:chOff x="268" y="1061"/>
            <a:chExt cx="1872" cy="720"/>
          </a:xfrm>
        </p:grpSpPr>
        <p:cxnSp>
          <p:nvCxnSpPr>
            <p:cNvPr id="397316" name="_s397316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1384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17" name="_s397317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880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7318"/>
            <p:cNvSpPr>
              <a:spLocks noChangeArrowheads="1"/>
            </p:cNvSpPr>
            <p:nvPr/>
          </p:nvSpPr>
          <p:spPr bwMode="auto">
            <a:xfrm>
              <a:off x="7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7319"/>
            <p:cNvSpPr>
              <a:spLocks noChangeArrowheads="1"/>
            </p:cNvSpPr>
            <p:nvPr/>
          </p:nvSpPr>
          <p:spPr bwMode="auto">
            <a:xfrm>
              <a:off x="268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PRIMÁRNÍ</a:t>
              </a:r>
            </a:p>
          </p:txBody>
        </p:sp>
        <p:sp>
          <p:nvSpPr>
            <p:cNvPr id="5" name="_s397320"/>
            <p:cNvSpPr>
              <a:spLocks noChangeArrowheads="1"/>
            </p:cNvSpPr>
            <p:nvPr/>
          </p:nvSpPr>
          <p:spPr bwMode="auto">
            <a:xfrm>
              <a:off x="1276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SEKUNDÁRNÍ</a:t>
              </a:r>
            </a:p>
          </p:txBody>
        </p:sp>
      </p:grpSp>
      <p:grpSp>
        <p:nvGrpSpPr>
          <p:cNvPr id="6" name="Organization Chart 16"/>
          <p:cNvGrpSpPr>
            <a:grpSpLocks/>
          </p:cNvGrpSpPr>
          <p:nvPr/>
        </p:nvGrpSpPr>
        <p:grpSpPr bwMode="auto">
          <a:xfrm>
            <a:off x="4616450" y="1684338"/>
            <a:ext cx="4032250" cy="4392612"/>
            <a:chOff x="2908" y="1061"/>
            <a:chExt cx="1440" cy="1584"/>
          </a:xfrm>
        </p:grpSpPr>
        <p:cxnSp>
          <p:nvCxnSpPr>
            <p:cNvPr id="397323" name="_s397323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3340" y="134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4" name="_s397324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3340" y="134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5" name="_s397325"/>
            <p:cNvCxnSpPr>
              <a:cxnSpLocks noChangeShapeType="1"/>
              <a:stCxn id="8" idx="1"/>
              <a:endCxn id="7" idx="2"/>
            </p:cNvCxnSpPr>
            <p:nvPr/>
          </p:nvCxnSpPr>
          <p:spPr bwMode="auto">
            <a:xfrm rot="10800000">
              <a:off x="3340" y="134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_s397326"/>
            <p:cNvSpPr>
              <a:spLocks noChangeArrowheads="1"/>
            </p:cNvSpPr>
            <p:nvPr/>
          </p:nvSpPr>
          <p:spPr bwMode="auto">
            <a:xfrm>
              <a:off x="2908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8" name="_s397327"/>
            <p:cNvSpPr>
              <a:spLocks noChangeArrowheads="1"/>
            </p:cNvSpPr>
            <p:nvPr/>
          </p:nvSpPr>
          <p:spPr bwMode="auto">
            <a:xfrm>
              <a:off x="3484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Ministerská (vládní</a:t>
              </a:r>
              <a:r>
                <a:rPr kumimoji="0" lang="cs-CZ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)</a:t>
              </a:r>
            </a:p>
          </p:txBody>
        </p:sp>
        <p:sp>
          <p:nvSpPr>
            <p:cNvPr id="9" name="_s397328"/>
            <p:cNvSpPr>
              <a:spLocks noChangeArrowheads="1"/>
            </p:cNvSpPr>
            <p:nvPr/>
          </p:nvSpPr>
          <p:spPr bwMode="auto">
            <a:xfrm>
              <a:off x="3484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Centrální banka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 postavením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správního úřadu </a:t>
              </a:r>
            </a:p>
          </p:txBody>
        </p:sp>
        <p:sp>
          <p:nvSpPr>
            <p:cNvPr id="10" name="_s397329"/>
            <p:cNvSpPr>
              <a:spLocks noChangeArrowheads="1"/>
            </p:cNvSpPr>
            <p:nvPr/>
          </p:nvSpPr>
          <p:spPr bwMode="auto">
            <a:xfrm>
              <a:off x="348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jiná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2220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Finanční správa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Prastaré pojítko mezi financemi a veřejnou správou, správním právem a finančním právem.</a:t>
            </a:r>
          </a:p>
          <a:p>
            <a:pPr>
              <a:lnSpc>
                <a:spcPct val="90000"/>
              </a:lnSpc>
            </a:pPr>
            <a:r>
              <a:rPr lang="cs-CZ" altLang="cs-CZ" sz="2800" u="sng" dirty="0"/>
              <a:t>Adolf Merkel</a:t>
            </a:r>
            <a:r>
              <a:rPr lang="cs-CZ" altLang="cs-CZ" sz="2800" dirty="0"/>
              <a:t>: pomocná funkce - slouží realizaci ostatních činností státu, negoval její samostatnost (Merkel, A. Obecné právo správní. Díl II. Praha – Brno: Orbis 1932) </a:t>
            </a:r>
            <a:r>
              <a:rPr lang="cs-CZ" altLang="cs-CZ" sz="1600" dirty="0">
                <a:hlinkClick r:id="rId2"/>
              </a:rPr>
              <a:t>https://munispace.muni.cz/library/catalog/book/1233</a:t>
            </a:r>
            <a:endParaRPr lang="cs-CZ" altLang="cs-CZ" sz="1600" dirty="0"/>
          </a:p>
          <a:p>
            <a:pPr>
              <a:lnSpc>
                <a:spcPct val="90000"/>
              </a:lnSpc>
            </a:pPr>
            <a:r>
              <a:rPr lang="cs-CZ" altLang="cs-CZ" sz="2800" b="1" dirty="0"/>
              <a:t>X </a:t>
            </a:r>
            <a:r>
              <a:rPr lang="cs-CZ" altLang="cs-CZ" sz="2800" u="sng" dirty="0"/>
              <a:t>Jaroslav</a:t>
            </a:r>
            <a:r>
              <a:rPr lang="cs-CZ" altLang="cs-CZ" sz="2800" b="1" u="sng" dirty="0"/>
              <a:t> </a:t>
            </a:r>
            <a:r>
              <a:rPr lang="cs-CZ" altLang="cs-CZ" sz="2800" u="sng" dirty="0" err="1"/>
              <a:t>Pošvář</a:t>
            </a:r>
            <a:r>
              <a:rPr lang="cs-CZ" altLang="cs-CZ" sz="2800" dirty="0"/>
              <a:t>: samostatný díl veřejné správy </a:t>
            </a:r>
            <a:r>
              <a:rPr lang="cs-CZ" altLang="cs-CZ" sz="1800" dirty="0">
                <a:hlinkClick r:id="rId3"/>
              </a:rPr>
              <a:t>https://digi.law.muni.cz/handle/digilaw/7113</a:t>
            </a:r>
            <a:endParaRPr lang="cs-CZ" altLang="cs-CZ" sz="1800" dirty="0"/>
          </a:p>
          <a:p>
            <a:pPr>
              <a:lnSpc>
                <a:spcPct val="90000"/>
              </a:lnSpc>
            </a:pPr>
            <a:r>
              <a:rPr lang="cs-CZ" altLang="cs-CZ" sz="2800" u="sng" dirty="0"/>
              <a:t>Josef </a:t>
            </a:r>
            <a:r>
              <a:rPr lang="cs-CZ" altLang="cs-CZ" sz="2800" u="sng" dirty="0" err="1"/>
              <a:t>Siblík</a:t>
            </a:r>
            <a:r>
              <a:rPr lang="cs-CZ" altLang="cs-CZ" sz="2800" dirty="0"/>
              <a:t>: nástroj zajišťování dostatku peněžních prostředků pro státní správu, ale také jako bankovní dohled, dohled nad spořitelnami a pojišťovnami, správu majetku státu … (1947) </a:t>
            </a:r>
            <a:r>
              <a:rPr lang="cs-CZ" altLang="cs-CZ" sz="1800" dirty="0">
                <a:hlinkClick r:id="rId4"/>
              </a:rPr>
              <a:t>https://vufind.lib.cas.cz/Record/002150784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8437769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6"/>
          <p:cNvGrpSpPr>
            <a:grpSpLocks/>
          </p:cNvGrpSpPr>
          <p:nvPr/>
        </p:nvGrpSpPr>
        <p:grpSpPr bwMode="auto">
          <a:xfrm>
            <a:off x="683568" y="1170527"/>
            <a:ext cx="7355160" cy="4963382"/>
            <a:chOff x="272" y="1061"/>
            <a:chExt cx="2448" cy="3311"/>
          </a:xfrm>
        </p:grpSpPr>
        <p:cxnSp>
          <p:nvCxnSpPr>
            <p:cNvPr id="398340" name="_s398340"/>
            <p:cNvCxnSpPr>
              <a:cxnSpLocks noChangeShapeType="1"/>
              <a:stCxn id="11" idx="1"/>
              <a:endCxn id="7" idx="2"/>
            </p:cNvCxnSpPr>
            <p:nvPr/>
          </p:nvCxnSpPr>
          <p:spPr bwMode="auto">
            <a:xfrm rot="10800000">
              <a:off x="1280" y="2213"/>
              <a:ext cx="144" cy="115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1" name="_s398341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1280" y="2213"/>
              <a:ext cx="144" cy="72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2" name="_s398342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1280" y="2213"/>
              <a:ext cx="144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3" name="_s398343"/>
            <p:cNvCxnSpPr>
              <a:cxnSpLocks noChangeShapeType="1"/>
              <a:stCxn id="8" idx="0"/>
              <a:endCxn id="4" idx="2"/>
            </p:cNvCxnSpPr>
            <p:nvPr/>
          </p:nvCxnSpPr>
          <p:spPr bwMode="auto">
            <a:xfrm rot="5400000" flipH="1">
              <a:off x="1964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4" name="_s398344"/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16200000">
              <a:off x="1460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5" name="_s398345"/>
            <p:cNvCxnSpPr>
              <a:cxnSpLocks noChangeShapeType="1"/>
              <a:stCxn id="6" idx="1"/>
              <a:endCxn id="3" idx="2"/>
            </p:cNvCxnSpPr>
            <p:nvPr/>
          </p:nvCxnSpPr>
          <p:spPr bwMode="auto">
            <a:xfrm rot="10800000">
              <a:off x="704" y="1349"/>
              <a:ext cx="648" cy="287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6" name="_s398346"/>
            <p:cNvCxnSpPr>
              <a:cxnSpLocks noChangeShapeType="1"/>
              <a:stCxn id="5" idx="1"/>
              <a:endCxn id="3" idx="2"/>
            </p:cNvCxnSpPr>
            <p:nvPr/>
          </p:nvCxnSpPr>
          <p:spPr bwMode="auto">
            <a:xfrm rot="10800000">
              <a:off x="704" y="1349"/>
              <a:ext cx="648" cy="244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7" name="_s398347"/>
            <p:cNvCxnSpPr>
              <a:cxnSpLocks noChangeShapeType="1"/>
              <a:stCxn id="4" idx="1"/>
              <a:endCxn id="3" idx="2"/>
            </p:cNvCxnSpPr>
            <p:nvPr/>
          </p:nvCxnSpPr>
          <p:spPr bwMode="auto">
            <a:xfrm rot="10800000">
              <a:off x="704" y="1349"/>
              <a:ext cx="648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8348"/>
            <p:cNvSpPr>
              <a:spLocks noChangeArrowheads="1"/>
            </p:cNvSpPr>
            <p:nvPr/>
          </p:nvSpPr>
          <p:spPr bwMode="auto">
            <a:xfrm>
              <a:off x="2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8349"/>
            <p:cNvSpPr>
              <a:spLocks noChangeArrowheads="1"/>
            </p:cNvSpPr>
            <p:nvPr/>
          </p:nvSpPr>
          <p:spPr bwMode="auto">
            <a:xfrm>
              <a:off x="1352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Správa veřejných financí</a:t>
              </a:r>
            </a:p>
          </p:txBody>
        </p:sp>
        <p:sp>
          <p:nvSpPr>
            <p:cNvPr id="5" name="_s398350"/>
            <p:cNvSpPr>
              <a:spLocks noChangeArrowheads="1"/>
            </p:cNvSpPr>
            <p:nvPr/>
          </p:nvSpPr>
          <p:spPr bwMode="auto">
            <a:xfrm>
              <a:off x="1352" y="36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Správa peněžního systému</a:t>
              </a:r>
            </a:p>
          </p:txBody>
        </p:sp>
        <p:sp>
          <p:nvSpPr>
            <p:cNvPr id="6" name="_s398351"/>
            <p:cNvSpPr>
              <a:spLocks noChangeArrowheads="1"/>
            </p:cNvSpPr>
            <p:nvPr/>
          </p:nvSpPr>
          <p:spPr bwMode="auto">
            <a:xfrm>
              <a:off x="1352" y="4084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Správa finančního trhu</a:t>
              </a:r>
            </a:p>
          </p:txBody>
        </p:sp>
        <p:sp>
          <p:nvSpPr>
            <p:cNvPr id="7" name="_s398352"/>
            <p:cNvSpPr>
              <a:spLocks noChangeArrowheads="1"/>
            </p:cNvSpPr>
            <p:nvPr/>
          </p:nvSpPr>
          <p:spPr bwMode="auto">
            <a:xfrm>
              <a:off x="848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>
                  <a:solidFill>
                    <a:srgbClr val="000000"/>
                  </a:solidFill>
                  <a:latin typeface="Arial" charset="0"/>
                </a:rPr>
                <a:t>Správa veřejných příjmů</a:t>
              </a:r>
            </a:p>
          </p:txBody>
        </p:sp>
        <p:sp>
          <p:nvSpPr>
            <p:cNvPr id="8" name="_s398353"/>
            <p:cNvSpPr>
              <a:spLocks noChangeArrowheads="1"/>
            </p:cNvSpPr>
            <p:nvPr/>
          </p:nvSpPr>
          <p:spPr bwMode="auto">
            <a:xfrm>
              <a:off x="1856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>
                  <a:solidFill>
                    <a:srgbClr val="000000"/>
                  </a:solidFill>
                  <a:latin typeface="Arial" charset="0"/>
                </a:rPr>
                <a:t>Správa veřejných výdajů</a:t>
              </a:r>
            </a:p>
          </p:txBody>
        </p:sp>
        <p:sp>
          <p:nvSpPr>
            <p:cNvPr id="9" name="_s398354"/>
            <p:cNvSpPr>
              <a:spLocks noChangeArrowheads="1"/>
            </p:cNvSpPr>
            <p:nvPr/>
          </p:nvSpPr>
          <p:spPr bwMode="auto">
            <a:xfrm>
              <a:off x="142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>
                  <a:solidFill>
                    <a:srgbClr val="000000"/>
                  </a:solidFill>
                  <a:latin typeface="Arial" charset="0"/>
                </a:rPr>
                <a:t>Správa daní</a:t>
              </a:r>
            </a:p>
          </p:txBody>
        </p:sp>
        <p:sp>
          <p:nvSpPr>
            <p:cNvPr id="10" name="_s398355"/>
            <p:cNvSpPr>
              <a:spLocks noChangeArrowheads="1"/>
            </p:cNvSpPr>
            <p:nvPr/>
          </p:nvSpPr>
          <p:spPr bwMode="auto">
            <a:xfrm>
              <a:off x="1424" y="2789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>
                  <a:solidFill>
                    <a:srgbClr val="000000"/>
                  </a:solidFill>
                  <a:latin typeface="Arial" charset="0"/>
                </a:rPr>
                <a:t>Správa cel</a:t>
              </a:r>
            </a:p>
          </p:txBody>
        </p:sp>
        <p:sp>
          <p:nvSpPr>
            <p:cNvPr id="11" name="_s398356"/>
            <p:cNvSpPr>
              <a:spLocks noChangeArrowheads="1"/>
            </p:cNvSpPr>
            <p:nvPr/>
          </p:nvSpPr>
          <p:spPr bwMode="auto">
            <a:xfrm>
              <a:off x="1424" y="3221"/>
              <a:ext cx="864" cy="2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>
                  <a:solidFill>
                    <a:srgbClr val="000000"/>
                  </a:solidFill>
                  <a:latin typeface="Arial" charset="0"/>
                </a:rPr>
                <a:t>Správa ostatních příjmů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3554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Teritoriální principy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Centrální finanční správa – MF, MMR, ČNB</a:t>
            </a:r>
          </a:p>
          <a:p>
            <a:r>
              <a:rPr lang="cs-CZ" altLang="cs-CZ" sz="2800" dirty="0"/>
              <a:t>Správní obvody podle zákona č. 51/2020 Sb., o územně správním členění státu</a:t>
            </a:r>
          </a:p>
          <a:p>
            <a:r>
              <a:rPr lang="cs-CZ" altLang="cs-CZ" sz="2800" dirty="0"/>
              <a:t>Vlastní obvody podle potřeb finanční správy</a:t>
            </a:r>
          </a:p>
          <a:p>
            <a:r>
              <a:rPr lang="cs-CZ" altLang="cs-CZ" sz="2800" dirty="0"/>
              <a:t>Kombinovaný systém teritoriální a funkční (pobočky ČNB)</a:t>
            </a:r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8466077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Koncentrace x dekoncentrace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Relativní</a:t>
            </a:r>
          </a:p>
          <a:p>
            <a:r>
              <a:rPr lang="cs-CZ" altLang="cs-CZ" dirty="0"/>
              <a:t>Koncentrace v systému národních výborů</a:t>
            </a:r>
          </a:p>
          <a:p>
            <a:r>
              <a:rPr lang="cs-CZ" altLang="cs-CZ" dirty="0"/>
              <a:t>Dekoncentrace – vytváření speciálních orgánů k výkonu finanční správy</a:t>
            </a:r>
          </a:p>
          <a:p>
            <a:r>
              <a:rPr lang="cs-CZ" altLang="cs-CZ" dirty="0"/>
              <a:t>Tendence dílčí koncentrace – specializace – specializované a odvolací </a:t>
            </a:r>
            <a:r>
              <a:rPr lang="cs-CZ" altLang="cs-CZ" dirty="0" err="1"/>
              <a:t>fin</a:t>
            </a:r>
            <a:r>
              <a:rPr lang="cs-CZ" altLang="cs-CZ" dirty="0"/>
              <a:t>. ředitelství</a:t>
            </a:r>
          </a:p>
        </p:txBody>
      </p:sp>
    </p:spTree>
    <p:extLst>
      <p:ext uri="{BB962C8B-B14F-4D97-AF65-F5344CB8AC3E}">
        <p14:creationId xmlns:p14="http://schemas.microsoft.com/office/powerpoint/2010/main" val="14509264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Centralizace x decentralizace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800"/>
              <a:t>Centralizovaná finanční správa – pobočky</a:t>
            </a:r>
          </a:p>
          <a:p>
            <a:r>
              <a:rPr lang="cs-CZ" altLang="cs-CZ" sz="2800"/>
              <a:t>ČNB</a:t>
            </a:r>
          </a:p>
          <a:p>
            <a:r>
              <a:rPr lang="cs-CZ" altLang="cs-CZ" sz="2800"/>
              <a:t>Fondy</a:t>
            </a:r>
          </a:p>
          <a:p>
            <a:pPr>
              <a:buFont typeface="Wingdings" pitchFamily="2" charset="2"/>
              <a:buNone/>
            </a:pPr>
            <a:r>
              <a:rPr lang="cs-CZ" altLang="cs-CZ" sz="2800"/>
              <a:t>Decentralizace – fiskální federalismus</a:t>
            </a:r>
          </a:p>
          <a:p>
            <a:r>
              <a:rPr lang="cs-CZ" altLang="cs-CZ" sz="2800"/>
              <a:t>Správa státních financí</a:t>
            </a:r>
          </a:p>
          <a:p>
            <a:r>
              <a:rPr lang="cs-CZ" altLang="cs-CZ" sz="2800"/>
              <a:t>Správa financí územních samospráv</a:t>
            </a:r>
          </a:p>
          <a:p>
            <a:r>
              <a:rPr lang="cs-CZ" altLang="cs-CZ" sz="2800"/>
              <a:t>Správa financí profesních (zájmových) veřejných korporací</a:t>
            </a:r>
          </a:p>
        </p:txBody>
      </p:sp>
    </p:spTree>
    <p:extLst>
      <p:ext uri="{BB962C8B-B14F-4D97-AF65-F5344CB8AC3E}">
        <p14:creationId xmlns:p14="http://schemas.microsoft.com/office/powerpoint/2010/main" val="3003492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Duální správa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Správa vykonávaná dvěma orgány finanční správy bez vzájemného vrchnostenského vztahu</a:t>
            </a:r>
          </a:p>
          <a:p>
            <a:r>
              <a:rPr lang="cs-CZ" altLang="cs-CZ" sz="2800" dirty="0"/>
              <a:t>Určující kritérium působnosti/příslušnosti: charakter (statut) adresáta FS</a:t>
            </a:r>
          </a:p>
          <a:p>
            <a:r>
              <a:rPr lang="cs-CZ" altLang="cs-CZ" sz="2800" dirty="0"/>
              <a:t>Příklady: </a:t>
            </a:r>
            <a:r>
              <a:rPr lang="cs-CZ" altLang="cs-CZ" sz="2800" b="1" dirty="0"/>
              <a:t>devizové orgány </a:t>
            </a:r>
            <a:r>
              <a:rPr lang="cs-CZ" altLang="cs-CZ" sz="2800" dirty="0"/>
              <a:t>– MF, ČNB</a:t>
            </a:r>
          </a:p>
          <a:p>
            <a:pPr>
              <a:buFont typeface="Wingdings" pitchFamily="2" charset="2"/>
              <a:buNone/>
            </a:pPr>
            <a:r>
              <a:rPr lang="cs-CZ" altLang="cs-CZ" sz="2800" b="1" dirty="0"/>
              <a:t>		          FSČR: </a:t>
            </a:r>
            <a:r>
              <a:rPr lang="cs-CZ" altLang="cs-CZ" sz="2800" dirty="0"/>
              <a:t>obecné FÚ, 				                    		          Specializovaný</a:t>
            </a:r>
            <a:r>
              <a:rPr lang="cs-CZ" altLang="cs-CZ" sz="2800" b="1" dirty="0"/>
              <a:t> </a:t>
            </a:r>
            <a:r>
              <a:rPr lang="cs-CZ" altLang="cs-CZ" sz="2800" dirty="0"/>
              <a:t>FÚ</a:t>
            </a:r>
            <a:endParaRPr lang="cs-CZ" alt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7003759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Dělená správa – funkční princip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3759200" cy="4114800"/>
          </a:xfrm>
        </p:spPr>
        <p:txBody>
          <a:bodyPr/>
          <a:lstStyle/>
          <a:p>
            <a:r>
              <a:rPr lang="cs-CZ" altLang="cs-CZ"/>
              <a:t>§§ 161-162 Daňového řádu</a:t>
            </a:r>
          </a:p>
          <a:p>
            <a:r>
              <a:rPr lang="cs-CZ" altLang="cs-CZ"/>
              <a:t>Procesně dělená správa</a:t>
            </a:r>
          </a:p>
          <a:p>
            <a:r>
              <a:rPr lang="cs-CZ" altLang="cs-CZ"/>
              <a:t>Institucionálně dělená správa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1400" y="1981200"/>
            <a:ext cx="3759200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altLang="cs-CZ"/>
              <a:t>Nalézací řízení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Inkasní správa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Vymáhání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6659563" y="206057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659563" y="30686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0337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financí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9289307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financí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Ústřední orgán státní správy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Okruh činností vymezen zákonem č.2/1969 Sb., o zřízení ministerstev a jiných ústředních orgánů státní správy, ve znění pozdějších předpisů (§4)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/>
              <a:t>Úsek státních příjmů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/>
              <a:t>Úsek finančního trhu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/>
              <a:t>Ostatní úseky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0245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Ministerstvo financí je ústředním orgánem státní správy pro státní rozpočet republiky, státní závěrečný účet republiky, státní pokladnu České republiky, finanční trh, regulaci vydávání elektronických peněz a ochranu zájmů spotřebitelů na finančním trhu s výjimkou výkonu dohledu nad finančním trhem v rozsahu působnosti České národní banky, pro zavedení jednotné měny euro na území České republiky, pro platební styk, daně, pojistné na důchodové spoření, poplatky a clo, finanční hospodaření, finanční kontrolu, přezkoumání hospodaření územních samosprávných celků, účetnictví, audit a daňové poradenství, věci devizové včetně pohledávek a závazků státu vůči zahraničí, ochranu zahraničních investic, pro tomboly, loterie a jiné podobné hry, hospodaření s majetkem státu, privatizaci majetku státu, příspěvek ke stavebnímu spoření a státní příspěvek na penzijní připojištění, ceny a pro činnost zaměřenou proti legalizaci výnosů z trestné činnosti a vnitrostátní koordinaci při uplatňování mezinárodních sankcí za účelem udržování mezinárodního míru a bezpečnosti, ochrany základních lidských práv a boje proti terorismu, posuzuje dovoz subvencovaných výrobků a přijímá opatření na ochranu proti dovozu těchto výrobků.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0474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Rozpočtové a daňové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Ústřední orgán státní správy pro SR a SZÚ</a:t>
            </a:r>
          </a:p>
          <a:p>
            <a:r>
              <a:rPr lang="cs-CZ" dirty="0"/>
              <a:t>Iniciativa, řízení přípravy, průběžně hodnotí</a:t>
            </a:r>
          </a:p>
          <a:p>
            <a:r>
              <a:rPr lang="cs-CZ" dirty="0"/>
              <a:t>Finanční kontrola – řídí a koordinuje</a:t>
            </a:r>
          </a:p>
          <a:p>
            <a:r>
              <a:rPr lang="cs-CZ" dirty="0"/>
              <a:t>Daně (berně) – přenesení výkonu správy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942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charakteristiky finanční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Veřejná správa součást metody regulace ve finančním právu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Realizace finančního práva prostřednictvím metod a forem veřejné správy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Součást veřejné finanční činnosti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Různorodost segmentů veřejné finanční činnosti vyžaduje rozmanitost v implantaci prvků veřejné správy </a:t>
            </a:r>
          </a:p>
        </p:txBody>
      </p:sp>
    </p:spTree>
    <p:extLst>
      <p:ext uri="{BB962C8B-B14F-4D97-AF65-F5344CB8AC3E}">
        <p14:creationId xmlns:p14="http://schemas.microsoft.com/office/powerpoint/2010/main" val="15965728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Měnové a devizové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Měnové právo – ústřední orgán pro zavedení jednotné měny EURO, pro platební styk a vydávání elektronických peněz (zbytek ČNB)</a:t>
            </a:r>
          </a:p>
          <a:p>
            <a:r>
              <a:rPr lang="cs-CZ" dirty="0"/>
              <a:t>Devizové právo – ochrana zahraničních investic a závazky </a:t>
            </a:r>
            <a:r>
              <a:rPr lang="en-US" dirty="0"/>
              <a:t>&amp; </a:t>
            </a:r>
            <a:r>
              <a:rPr lang="en-US" dirty="0" err="1"/>
              <a:t>pohled</a:t>
            </a:r>
            <a:r>
              <a:rPr lang="cs-CZ" dirty="0" err="1"/>
              <a:t>ávky</a:t>
            </a:r>
            <a:r>
              <a:rPr lang="cs-CZ" dirty="0"/>
              <a:t> státu</a:t>
            </a:r>
          </a:p>
          <a:p>
            <a:r>
              <a:rPr lang="cs-CZ" dirty="0"/>
              <a:t>Finanční trh – zbytková činnost (analytické činnosti a legislativa)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3602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oblasti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Stavební spoření, penzijní připojištění</a:t>
            </a:r>
          </a:p>
          <a:p>
            <a:r>
              <a:rPr lang="cs-CZ" dirty="0"/>
              <a:t>Hospodaření se státním majetkem</a:t>
            </a:r>
          </a:p>
          <a:p>
            <a:r>
              <a:rPr lang="cs-CZ" dirty="0"/>
              <a:t>Privatizace národního majetku</a:t>
            </a:r>
          </a:p>
          <a:p>
            <a:r>
              <a:rPr lang="cs-CZ" dirty="0"/>
              <a:t>Kontrola cen</a:t>
            </a:r>
          </a:p>
          <a:p>
            <a:r>
              <a:rPr lang="cs-CZ" dirty="0"/>
              <a:t>Loterie, tomboly a jiné podobné hry (obecní a krajské úřady)</a:t>
            </a:r>
          </a:p>
          <a:p>
            <a:r>
              <a:rPr lang="cs-CZ" dirty="0"/>
              <a:t>Boj proti legalizaci výnosů z trestné činnosti a financování terorismu</a:t>
            </a:r>
          </a:p>
          <a:p>
            <a:r>
              <a:rPr lang="cs-CZ" dirty="0"/>
              <a:t>Přezkoumávání hospodaření ÚSC, dobrovolných svazků obcí a Regionálních rad soudržnosti</a:t>
            </a:r>
          </a:p>
          <a:p>
            <a:r>
              <a:rPr lang="cs-CZ" dirty="0"/>
              <a:t>Účetnictví, audit a daňové poradenství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213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Česká národní banka (ČNB)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cs-CZ" b="1" dirty="0"/>
              <a:t>Hlavním cílem </a:t>
            </a:r>
            <a:r>
              <a:rPr lang="cs-CZ" dirty="0"/>
              <a:t>činnosti České národní banky je </a:t>
            </a:r>
            <a:r>
              <a:rPr lang="cs-CZ" b="1" dirty="0">
                <a:solidFill>
                  <a:srgbClr val="C00000"/>
                </a:solidFill>
              </a:rPr>
              <a:t>péče o cenovou stabilitu.</a:t>
            </a:r>
            <a:r>
              <a:rPr lang="cs-CZ" dirty="0"/>
              <a:t> </a:t>
            </a:r>
          </a:p>
          <a:p>
            <a:pPr marL="514350" indent="-514350">
              <a:buAutoNum type="arabicPeriod"/>
            </a:pPr>
            <a:r>
              <a:rPr lang="cs-CZ" dirty="0"/>
              <a:t>Česká národní banka dále </a:t>
            </a:r>
            <a:r>
              <a:rPr lang="cs-CZ" b="1" dirty="0">
                <a:solidFill>
                  <a:schemeClr val="tx2"/>
                </a:solidFill>
              </a:rPr>
              <a:t>pečuje o finanční stabilitu a o bezpečné fungování finančního systému</a:t>
            </a:r>
            <a:r>
              <a:rPr lang="cs-CZ" dirty="0"/>
              <a:t> v České republice. </a:t>
            </a:r>
          </a:p>
          <a:p>
            <a:pPr marL="514350" indent="-514350">
              <a:buAutoNum type="arabicPeriod"/>
            </a:pPr>
            <a:r>
              <a:rPr lang="cs-CZ" dirty="0"/>
              <a:t>Pokud tím není dotčen její hlavní cíl, Česká národní banka </a:t>
            </a:r>
            <a:r>
              <a:rPr lang="cs-CZ" b="1" dirty="0">
                <a:solidFill>
                  <a:schemeClr val="tx2"/>
                </a:solidFill>
              </a:rPr>
              <a:t>podporuje obecnou hospodářskou politiku vlády vedoucí k udržitelnému hospodářskému růstu </a:t>
            </a:r>
            <a:r>
              <a:rPr lang="cs-CZ" dirty="0"/>
              <a:t>a </a:t>
            </a:r>
          </a:p>
          <a:p>
            <a:pPr marL="514350" indent="-514350">
              <a:buAutoNum type="arabicPeriod"/>
            </a:pPr>
            <a:r>
              <a:rPr lang="cs-CZ" b="1" dirty="0">
                <a:solidFill>
                  <a:schemeClr val="tx2"/>
                </a:solidFill>
              </a:rPr>
              <a:t>Podporuje obecné hospodářské politiky v Evropské unii se záměrem přispět k dosažení cílů Evropské unie</a:t>
            </a:r>
            <a:r>
              <a:rPr lang="cs-CZ" dirty="0"/>
              <a:t>. 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Česká národní banka jedná v souladu se zásadou otevřeného tržního hospodářství.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5855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/>
              <a:t>Česká národní banka plní tyto úkoly:</a:t>
            </a:r>
            <a:br>
              <a:rPr lang="cs-CZ" b="1" u="sng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800"/>
            <a:ext cx="7772400" cy="4502125"/>
          </a:xfrm>
        </p:spPr>
        <p:txBody>
          <a:bodyPr/>
          <a:lstStyle/>
          <a:p>
            <a:pPr marL="0" indent="0">
              <a:buNone/>
            </a:pPr>
            <a:r>
              <a:rPr lang="cs-CZ" sz="1600" dirty="0"/>
              <a:t>a) určuje měnovou politiku,</a:t>
            </a:r>
          </a:p>
          <a:p>
            <a:pPr marL="0" indent="0">
              <a:buNone/>
            </a:pPr>
            <a:r>
              <a:rPr lang="cs-CZ" sz="1600" dirty="0"/>
              <a:t> b) vydává bankovky a mince,</a:t>
            </a:r>
          </a:p>
          <a:p>
            <a:pPr marL="0" indent="0">
              <a:buNone/>
            </a:pPr>
            <a:r>
              <a:rPr lang="cs-CZ" sz="1600" dirty="0"/>
              <a:t> c) řídí peněžní oběh, platební styk a zúčtování bank, zahraničních bank vykonávajících bankovní činnosti na území České republiky prostřednictvím své pobočky (dále jen „pobočka zahraniční banky“) a spořitelních a úvěrních družstev, pečuje o jejich plynulost a hospodárnost a podílí se na zajištění bezpečnosti, spolehlivosti a efektivnosti platebních a vypořádacích systémů a na jejich rozvoji,</a:t>
            </a:r>
          </a:p>
          <a:p>
            <a:pPr marL="0" indent="0">
              <a:buNone/>
            </a:pPr>
            <a:r>
              <a:rPr lang="cs-CZ" sz="1600" dirty="0"/>
              <a:t> d) vykonává dohled nad osobami působícími na finančním trhu (§ 44 odst. 1),</a:t>
            </a:r>
          </a:p>
          <a:p>
            <a:pPr marL="0" indent="0">
              <a:buNone/>
            </a:pPr>
            <a:r>
              <a:rPr lang="cs-CZ" sz="1600" dirty="0"/>
              <a:t> e) rozpoznává, sleduje a posuzuje rizika ohrožení stability finančního systému a v zájmu předcházení vzniku nebo snižování těchto rizik přispívá prostřednictvím svých pravomocí k odolnosti finančního systému a udržení finanční stability a vytváří tak </a:t>
            </a:r>
            <a:r>
              <a:rPr lang="cs-CZ" sz="1600" dirty="0" err="1"/>
              <a:t>makroobezřetnostní</a:t>
            </a:r>
            <a:r>
              <a:rPr lang="cs-CZ" sz="1600" dirty="0"/>
              <a:t> politiku; v případě potřeby spolupracuje na tvorbě </a:t>
            </a:r>
            <a:r>
              <a:rPr lang="cs-CZ" sz="1600" dirty="0" err="1"/>
              <a:t>makroobezřetnostní</a:t>
            </a:r>
            <a:r>
              <a:rPr lang="cs-CZ" sz="1600" dirty="0"/>
              <a:t> politiky s orgány státu, jejichž působnosti se tato politika týká,</a:t>
            </a:r>
          </a:p>
          <a:p>
            <a:pPr marL="0" indent="0">
              <a:buNone/>
            </a:pPr>
            <a:r>
              <a:rPr lang="cs-CZ" sz="1600" dirty="0"/>
              <a:t> f) provádí další činnosti podle tohoto zákona a podle jiných právních předpisů.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2184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84784"/>
            <a:ext cx="7772400" cy="464614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g) Vedení účtu bank a přijímání jejich vkladů, vede účty SR (0710)</a:t>
            </a:r>
          </a:p>
          <a:p>
            <a:pPr marL="0" indent="0">
              <a:buNone/>
            </a:pPr>
            <a:r>
              <a:rPr lang="cs-CZ" dirty="0"/>
              <a:t>h) Stanoví úrokové sazby</a:t>
            </a:r>
          </a:p>
          <a:p>
            <a:pPr marL="0" indent="0">
              <a:buNone/>
            </a:pPr>
            <a:r>
              <a:rPr lang="cs-CZ" dirty="0"/>
              <a:t>ch) Dává do prodeje státní dluhopisy, evidence části CP (ČR a ČNB CP)</a:t>
            </a:r>
          </a:p>
          <a:p>
            <a:pPr marL="0" indent="0">
              <a:buNone/>
            </a:pPr>
            <a:r>
              <a:rPr lang="cs-CZ" dirty="0"/>
              <a:t>i)  Dohled nad finančním trhem: bankovnictví (dohled a licence, zákon o bankách), družstevnictví, spořitelnictví, pojišťovnictví povolení a dohled, zákon o pojišťovnictví, a kapitálový trh (licence, dohled).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8910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772400" cy="503237"/>
          </a:xfrm>
        </p:spPr>
        <p:txBody>
          <a:bodyPr>
            <a:normAutofit fontScale="90000"/>
          </a:bodyPr>
          <a:lstStyle/>
          <a:p>
            <a:r>
              <a:rPr lang="cs-CZ" dirty="0"/>
              <a:t>Organizace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556792"/>
            <a:ext cx="7772400" cy="4357687"/>
          </a:xfrm>
        </p:spPr>
        <p:txBody>
          <a:bodyPr>
            <a:normAutofit fontScale="92500"/>
          </a:bodyPr>
          <a:lstStyle/>
          <a:p>
            <a:r>
              <a:rPr lang="cs-CZ" sz="1800" dirty="0"/>
              <a:t>Na územních pracovištích ústředí jsou dislokované vybrané útvary </a:t>
            </a:r>
            <a:r>
              <a:rPr lang="cs-CZ" sz="1800" dirty="0">
                <a:hlinkClick r:id="rId2"/>
              </a:rPr>
              <a:t>sekce peněžní a platebního styku</a:t>
            </a:r>
            <a:r>
              <a:rPr lang="cs-CZ" sz="1800" dirty="0"/>
              <a:t>, </a:t>
            </a:r>
            <a:r>
              <a:rPr lang="cs-CZ" sz="1800" dirty="0">
                <a:hlinkClick r:id="rId3"/>
              </a:rPr>
              <a:t>sekce licenčních a sankčních řízení</a:t>
            </a:r>
            <a:r>
              <a:rPr lang="cs-CZ" sz="1800" dirty="0"/>
              <a:t>, které na území České republiky zajišťují vybrané činnosti zejména provozního charakteru a plní </a:t>
            </a:r>
            <a:r>
              <a:rPr lang="cs-CZ" sz="1800" b="1" dirty="0"/>
              <a:t>společně s ústředím a pobočkami (4)</a:t>
            </a:r>
            <a:r>
              <a:rPr lang="cs-CZ" sz="1800" dirty="0"/>
              <a:t> úlohu kontaktních míst ČNB pro orgány státní správy a územní samosprávy, právnické osoby a fyzické osoby. Na územních pracovištích ústředí jsou dále dislokované vybrané útvary </a:t>
            </a:r>
            <a:r>
              <a:rPr lang="cs-CZ" sz="1800" dirty="0">
                <a:hlinkClick r:id="rId4"/>
              </a:rPr>
              <a:t>samostatného odboru dohledu nad drobnými distributory finančních produktů</a:t>
            </a:r>
            <a:r>
              <a:rPr lang="cs-CZ" sz="1800" dirty="0"/>
              <a:t>, které na území České republiky zajišťují vybrané činnosti dohledu nad finančním trhem ve vymezené působnosti.</a:t>
            </a:r>
          </a:p>
          <a:p>
            <a:r>
              <a:rPr lang="cs-CZ" sz="1800" dirty="0"/>
              <a:t>Praha – </a:t>
            </a:r>
            <a:r>
              <a:rPr lang="cs-CZ" sz="1800" dirty="0">
                <a:hlinkClick r:id="rId5"/>
              </a:rPr>
              <a:t>ústředí</a:t>
            </a:r>
            <a:r>
              <a:rPr lang="cs-CZ" sz="1800" dirty="0"/>
              <a:t>, </a:t>
            </a:r>
            <a:r>
              <a:rPr lang="cs-CZ" sz="1800" dirty="0">
                <a:hlinkClick r:id="rId6"/>
              </a:rPr>
              <a:t>pobočka</a:t>
            </a:r>
            <a:endParaRPr lang="cs-CZ" sz="1800" dirty="0"/>
          </a:p>
          <a:p>
            <a:r>
              <a:rPr lang="cs-CZ" sz="1800" dirty="0"/>
              <a:t>Brno – </a:t>
            </a:r>
            <a:r>
              <a:rPr lang="cs-CZ" sz="1800" dirty="0">
                <a:hlinkClick r:id="rId7"/>
              </a:rPr>
              <a:t>pobočka</a:t>
            </a:r>
            <a:r>
              <a:rPr lang="cs-CZ" sz="1800" dirty="0"/>
              <a:t>, </a:t>
            </a:r>
            <a:r>
              <a:rPr lang="cs-CZ" sz="1800" dirty="0">
                <a:hlinkClick r:id="rId8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Hradec Králové – </a:t>
            </a:r>
            <a:r>
              <a:rPr lang="cs-CZ" sz="1800" dirty="0">
                <a:hlinkClick r:id="rId9"/>
              </a:rPr>
              <a:t>pobočka</a:t>
            </a:r>
            <a:r>
              <a:rPr lang="cs-CZ" sz="1800" dirty="0"/>
              <a:t>, </a:t>
            </a:r>
            <a:r>
              <a:rPr lang="cs-CZ" sz="1800" dirty="0">
                <a:hlinkClick r:id="rId10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Ostrava – </a:t>
            </a:r>
            <a:r>
              <a:rPr lang="cs-CZ" sz="1800" dirty="0">
                <a:hlinkClick r:id="rId11"/>
              </a:rPr>
              <a:t>pobočka</a:t>
            </a:r>
            <a:r>
              <a:rPr lang="cs-CZ" sz="1800" dirty="0"/>
              <a:t>, </a:t>
            </a:r>
            <a:r>
              <a:rPr lang="cs-CZ" sz="1800" dirty="0">
                <a:hlinkClick r:id="rId12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České Budějovice – </a:t>
            </a:r>
            <a:r>
              <a:rPr lang="cs-CZ" sz="1800" dirty="0">
                <a:hlinkClick r:id="rId13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Plzeň – </a:t>
            </a:r>
            <a:r>
              <a:rPr lang="cs-CZ" sz="1800" dirty="0">
                <a:hlinkClick r:id="rId14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Ústí nad Labem – </a:t>
            </a:r>
            <a:r>
              <a:rPr lang="cs-CZ" sz="1800" dirty="0">
                <a:hlinkClick r:id="rId15"/>
              </a:rPr>
              <a:t>územní pracoviště ústředí</a:t>
            </a:r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628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Bankovní rada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dirty="0" err="1"/>
              <a:t>guvernér</a:t>
            </a:r>
            <a:r>
              <a:rPr lang="pl-PL" dirty="0"/>
              <a:t> ČNB: </a:t>
            </a:r>
            <a:r>
              <a:rPr lang="pl-PL" dirty="0" err="1">
                <a:hlinkClick r:id="rId2"/>
              </a:rPr>
              <a:t>Aleš</a:t>
            </a:r>
            <a:r>
              <a:rPr lang="pl-PL" dirty="0">
                <a:hlinkClick r:id="rId2"/>
              </a:rPr>
              <a:t> </a:t>
            </a:r>
            <a:r>
              <a:rPr lang="pl-PL" dirty="0" err="1">
                <a:hlinkClick r:id="rId2"/>
              </a:rPr>
              <a:t>Michl</a:t>
            </a: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 err="1"/>
              <a:t>viceguvernér</a:t>
            </a:r>
            <a:r>
              <a:rPr lang="pl-PL" dirty="0"/>
              <a:t> ČNB: </a:t>
            </a:r>
            <a:r>
              <a:rPr lang="pl-PL" dirty="0">
                <a:hlinkClick r:id="rId3"/>
              </a:rPr>
              <a:t>Marek Mora</a:t>
            </a: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 err="1"/>
              <a:t>viceguvernérka</a:t>
            </a:r>
            <a:r>
              <a:rPr lang="pl-PL" dirty="0"/>
              <a:t> ČNB: </a:t>
            </a:r>
            <a:r>
              <a:rPr lang="pl-PL" dirty="0" err="1">
                <a:hlinkClick r:id="rId4"/>
              </a:rPr>
              <a:t>Eva</a:t>
            </a:r>
            <a:r>
              <a:rPr lang="pl-PL" dirty="0">
                <a:hlinkClick r:id="rId4"/>
              </a:rPr>
              <a:t> </a:t>
            </a:r>
            <a:r>
              <a:rPr lang="pl-PL" dirty="0" err="1">
                <a:hlinkClick r:id="rId4"/>
              </a:rPr>
              <a:t>Zamrazilová</a:t>
            </a: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 err="1"/>
              <a:t>člen</a:t>
            </a:r>
            <a:r>
              <a:rPr lang="pl-PL" dirty="0"/>
              <a:t> </a:t>
            </a:r>
            <a:r>
              <a:rPr lang="pl-PL" dirty="0" err="1"/>
              <a:t>bankovní</a:t>
            </a:r>
            <a:r>
              <a:rPr lang="pl-PL" dirty="0"/>
              <a:t> rady ČNB: </a:t>
            </a:r>
            <a:r>
              <a:rPr lang="pl-PL" dirty="0" err="1">
                <a:hlinkClick r:id="rId5"/>
              </a:rPr>
              <a:t>Oldřich</a:t>
            </a:r>
            <a:r>
              <a:rPr lang="pl-PL" dirty="0">
                <a:hlinkClick r:id="rId5"/>
              </a:rPr>
              <a:t> </a:t>
            </a:r>
            <a:r>
              <a:rPr lang="pl-PL" dirty="0" err="1">
                <a:hlinkClick r:id="rId5"/>
              </a:rPr>
              <a:t>Dědek</a:t>
            </a: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 err="1"/>
              <a:t>člen</a:t>
            </a:r>
            <a:r>
              <a:rPr lang="pl-PL" dirty="0"/>
              <a:t> </a:t>
            </a:r>
            <a:r>
              <a:rPr lang="pl-PL" dirty="0" err="1"/>
              <a:t>bankovní</a:t>
            </a:r>
            <a:r>
              <a:rPr lang="pl-PL" dirty="0"/>
              <a:t> rady ČNB: </a:t>
            </a:r>
            <a:r>
              <a:rPr lang="pl-PL" dirty="0">
                <a:hlinkClick r:id="rId6"/>
              </a:rPr>
              <a:t>Jan </a:t>
            </a:r>
            <a:r>
              <a:rPr lang="pl-PL" dirty="0" err="1">
                <a:hlinkClick r:id="rId6"/>
              </a:rPr>
              <a:t>Frait</a:t>
            </a: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 err="1"/>
              <a:t>člen</a:t>
            </a:r>
            <a:r>
              <a:rPr lang="pl-PL" dirty="0"/>
              <a:t> </a:t>
            </a:r>
            <a:r>
              <a:rPr lang="pl-PL" dirty="0" err="1"/>
              <a:t>bankovní</a:t>
            </a:r>
            <a:r>
              <a:rPr lang="pl-PL" dirty="0"/>
              <a:t> rady ČNB: </a:t>
            </a:r>
            <a:r>
              <a:rPr lang="pl-PL" dirty="0" err="1">
                <a:hlinkClick r:id="rId7"/>
              </a:rPr>
              <a:t>Tomáš</a:t>
            </a:r>
            <a:r>
              <a:rPr lang="pl-PL" dirty="0">
                <a:hlinkClick r:id="rId7"/>
              </a:rPr>
              <a:t> </a:t>
            </a:r>
            <a:r>
              <a:rPr lang="pl-PL" dirty="0" err="1">
                <a:hlinkClick r:id="rId7"/>
              </a:rPr>
              <a:t>Holub</a:t>
            </a: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 err="1"/>
              <a:t>členka</a:t>
            </a:r>
            <a:r>
              <a:rPr lang="pl-PL" dirty="0"/>
              <a:t> </a:t>
            </a:r>
            <a:r>
              <a:rPr lang="pl-PL" dirty="0" err="1"/>
              <a:t>bankovní</a:t>
            </a:r>
            <a:r>
              <a:rPr lang="pl-PL" dirty="0"/>
              <a:t> rady ČNB: </a:t>
            </a:r>
            <a:r>
              <a:rPr lang="pl-PL" dirty="0">
                <a:hlinkClick r:id="rId8"/>
              </a:rPr>
              <a:t>Karina </a:t>
            </a:r>
            <a:r>
              <a:rPr lang="pl-PL" dirty="0" err="1">
                <a:hlinkClick r:id="rId8"/>
              </a:rPr>
              <a:t>Kubelková</a:t>
            </a:r>
            <a:endParaRPr lang="pl-PL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1917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Poradní orgány: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Rozkladová komise</a:t>
            </a:r>
            <a:r>
              <a:rPr lang="cs-CZ" dirty="0"/>
              <a:t>: Rozkladová komise je poradní orgán bankovní rady pro přípravu návrhů rozhodnutí bankovní rady České národní banky vydávaných ve správním řízení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7149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Nejvyšší kontrolní úřad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Čl. 97 Ústavy ČR</a:t>
            </a:r>
          </a:p>
          <a:p>
            <a:r>
              <a:rPr lang="cs-CZ" dirty="0"/>
              <a:t>Zákon č. 166/1993 Sb., o NKÚ</a:t>
            </a:r>
          </a:p>
          <a:p>
            <a:r>
              <a:rPr lang="cs-CZ" dirty="0"/>
              <a:t>Kolegiální (Kolegium NKÚ 15 členů, prezident a </a:t>
            </a:r>
            <a:r>
              <a:rPr lang="cs-CZ" dirty="0" err="1"/>
              <a:t>víceprezident</a:t>
            </a:r>
            <a:r>
              <a:rPr lang="cs-CZ" dirty="0"/>
              <a:t>) anglosaský (x latinský) model rozhodování (nemůže přímo zasahovat – až dle jeho </a:t>
            </a:r>
            <a:r>
              <a:rPr lang="cs-CZ" dirty="0" err="1"/>
              <a:t>info</a:t>
            </a:r>
            <a:r>
              <a:rPr lang="cs-CZ" dirty="0"/>
              <a:t> primární orgány) – kontrolní závěry (po námitkách a stížnostech)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4358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Pravomoc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39</a:t>
            </a:fld>
            <a:endParaRPr lang="cs-CZ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90320"/>
            <a:ext cx="8064896" cy="5866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6700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Vhodnost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Moderní veřejná správa je chápána jako veřejná služba =</a:t>
            </a:r>
          </a:p>
          <a:p>
            <a:r>
              <a:rPr lang="cs-CZ" b="1" i="1" dirty="0"/>
              <a:t>Lidská aktivita, pro kterou jsou charakteristické čtyři základní rysy:</a:t>
            </a:r>
          </a:p>
        </p:txBody>
      </p:sp>
    </p:spTree>
    <p:extLst>
      <p:ext uri="{BB962C8B-B14F-4D97-AF65-F5344CB8AC3E}">
        <p14:creationId xmlns:p14="http://schemas.microsoft.com/office/powerpoint/2010/main" val="7609671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124744"/>
            <a:ext cx="7772400" cy="5006181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NKÚ vykonává kontrolu </a:t>
            </a:r>
          </a:p>
          <a:p>
            <a:r>
              <a:rPr lang="cs-CZ" dirty="0"/>
              <a:t>a) hospodaření se státním majetkem a finančními prostředky vybíranými na základě zákona ve prospěch právnických osob s výjimkou prostředků vybíraných obcemi nebo kraji v jejich samostatné působnosti, </a:t>
            </a:r>
          </a:p>
          <a:p>
            <a:r>
              <a:rPr lang="cs-CZ" dirty="0"/>
              <a:t>b) státního závěrečného účtu, </a:t>
            </a:r>
          </a:p>
          <a:p>
            <a:r>
              <a:rPr lang="cs-CZ" dirty="0"/>
              <a:t>c) plnění státního rozpočtu, </a:t>
            </a:r>
          </a:p>
          <a:p>
            <a:r>
              <a:rPr lang="cs-CZ" dirty="0"/>
              <a:t>d) hospodaření s prostředky, poskytnutými České republice ze zahraničí, a s prostředky, za něž převzal stát záruky, </a:t>
            </a:r>
          </a:p>
          <a:p>
            <a:r>
              <a:rPr lang="cs-CZ" dirty="0"/>
              <a:t>e) vydávání a umořování státních cenných papírů a </a:t>
            </a:r>
          </a:p>
          <a:p>
            <a:r>
              <a:rPr lang="cs-CZ" dirty="0"/>
              <a:t>f) zadávání státních zakázek.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283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1. Společensky užitečná a všeobecně potřebná aktivita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Při existenci podmínky trvalé veřejné potřeby a veřejného zájmu nedává charakter veřejné finanční činnosti možnost privátní iniciativě a realizaci, a to z důvodu:</a:t>
            </a:r>
          </a:p>
          <a:p>
            <a:pPr marL="514350" indent="-514350">
              <a:buAutoNum type="alphaLcParenR"/>
            </a:pPr>
            <a:r>
              <a:rPr lang="cs-CZ" dirty="0"/>
              <a:t>Nezájmu či neschopnosti soukromého sektoru, nebo  </a:t>
            </a:r>
          </a:p>
          <a:p>
            <a:pPr marL="514350" indent="-514350">
              <a:buAutoNum type="alphaLcParenR"/>
            </a:pPr>
            <a:r>
              <a:rPr lang="cs-CZ" dirty="0"/>
              <a:t>Škodlivosti (dosažení privátního profitu) – </a:t>
            </a:r>
            <a:r>
              <a:rPr lang="cs-CZ" dirty="0">
                <a:solidFill>
                  <a:srgbClr val="C00000"/>
                </a:solidFill>
              </a:rPr>
              <a:t>homo </a:t>
            </a:r>
            <a:r>
              <a:rPr lang="cs-CZ" dirty="0" err="1">
                <a:solidFill>
                  <a:srgbClr val="C00000"/>
                </a:solidFill>
              </a:rPr>
              <a:t>oekonomicus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x </a:t>
            </a:r>
            <a:r>
              <a:rPr lang="cs-CZ" i="1" dirty="0">
                <a:solidFill>
                  <a:srgbClr val="C00000"/>
                </a:solidFill>
              </a:rPr>
              <a:t>régime </a:t>
            </a:r>
            <a:r>
              <a:rPr lang="cs-CZ" i="1" dirty="0" err="1">
                <a:solidFill>
                  <a:srgbClr val="C00000"/>
                </a:solidFill>
              </a:rPr>
              <a:t>égalitaire</a:t>
            </a:r>
            <a:endParaRPr lang="cs-CZ" i="1" dirty="0">
              <a:solidFill>
                <a:srgbClr val="C00000"/>
              </a:solidFill>
            </a:endParaRPr>
          </a:p>
          <a:p>
            <a:r>
              <a:rPr lang="cs-CZ" b="1" u="sng" dirty="0"/>
              <a:t>Výdělek </a:t>
            </a:r>
            <a:r>
              <a:rPr lang="cs-CZ" dirty="0"/>
              <a:t>– výsledek činnosti, </a:t>
            </a:r>
            <a:r>
              <a:rPr lang="cs-CZ" b="1" dirty="0"/>
              <a:t>NE cíl/účel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02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2. Stálost, trvalost, </a:t>
            </a:r>
            <a:r>
              <a:rPr lang="cs-CZ" b="1" dirty="0" err="1"/>
              <a:t>nepřerušitelnost</a:t>
            </a:r>
            <a:r>
              <a:rPr lang="cs-CZ" b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Veřejná finanční činnost je nezbytná pro </a:t>
            </a:r>
            <a:r>
              <a:rPr lang="cs-CZ" b="1" dirty="0"/>
              <a:t>zajištění plnění funkcí státu</a:t>
            </a:r>
          </a:p>
          <a:p>
            <a:r>
              <a:rPr lang="cs-CZ" b="1" dirty="0"/>
              <a:t>Není možné ji jakkoliv přerušit, ani v případě krizí velkého rozsahu</a:t>
            </a:r>
          </a:p>
          <a:p>
            <a:r>
              <a:rPr lang="cs-CZ" dirty="0"/>
              <a:t>VS </a:t>
            </a:r>
            <a:r>
              <a:rPr lang="cs-CZ" b="1" dirty="0"/>
              <a:t>garant</a:t>
            </a:r>
            <a:r>
              <a:rPr lang="cs-CZ" dirty="0"/>
              <a:t> stálého, trvalého, nepřerušitelného poskytování </a:t>
            </a:r>
            <a:r>
              <a:rPr lang="cs-CZ" b="1" dirty="0"/>
              <a:t>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1582051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Obligatorní poskytování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Veřejná finanční činnost vykazuje znaky obligatorní činnosti uvalené na konkrétní instituce a osoby, a to včetně státu, ústavním pořádkem a zákony</a:t>
            </a:r>
          </a:p>
          <a:p>
            <a:r>
              <a:rPr lang="cs-CZ" dirty="0"/>
              <a:t>Veřejná správa je veřejnou službou povinně vykonávanou příslušnými orgány veřejné moci, kdy stát garantuje naplnění parametrů služby – formální a materiální základ veřejné správy </a:t>
            </a:r>
          </a:p>
          <a:p>
            <a:r>
              <a:rPr lang="cs-CZ" dirty="0">
                <a:solidFill>
                  <a:srgbClr val="C00000"/>
                </a:solidFill>
              </a:rPr>
              <a:t>Privilegium spravovat </a:t>
            </a:r>
            <a:r>
              <a:rPr lang="cs-CZ" b="1" dirty="0"/>
              <a:t>→ </a:t>
            </a:r>
            <a:r>
              <a:rPr lang="cs-CZ" b="1" u="sng" dirty="0">
                <a:solidFill>
                  <a:srgbClr val="C00000"/>
                </a:solidFill>
              </a:rPr>
              <a:t>povinnost sloužit</a:t>
            </a:r>
          </a:p>
        </p:txBody>
      </p:sp>
    </p:spTree>
    <p:extLst>
      <p:ext uri="{BB962C8B-B14F-4D97-AF65-F5344CB8AC3E}">
        <p14:creationId xmlns:p14="http://schemas.microsoft.com/office/powerpoint/2010/main" val="1202420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4. Garance správnosti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Veřejná finanční činnost je složitým konglomerátem činností realizovaných v zákonném rámci </a:t>
            </a:r>
          </a:p>
          <a:p>
            <a:r>
              <a:rPr lang="cs-CZ" dirty="0"/>
              <a:t>Veřejná správa – zásada legality, legitimity, zásada legitimního očekávání </a:t>
            </a:r>
            <a:r>
              <a:rPr lang="cs-CZ" dirty="0" err="1"/>
              <a:t>etc</a:t>
            </a:r>
            <a:r>
              <a:rPr lang="cs-CZ" dirty="0"/>
              <a:t>. </a:t>
            </a:r>
          </a:p>
          <a:p>
            <a:r>
              <a:rPr lang="cs-CZ" dirty="0"/>
              <a:t>Veřejná správa je podrobena veřejné kontrole</a:t>
            </a:r>
          </a:p>
          <a:p>
            <a:r>
              <a:rPr lang="cs-CZ" dirty="0"/>
              <a:t>Veřejná správa je materiálně závislá na „čistých“ penězích  </a:t>
            </a:r>
          </a:p>
        </p:txBody>
      </p:sp>
    </p:spTree>
    <p:extLst>
      <p:ext uri="{BB962C8B-B14F-4D97-AF65-F5344CB8AC3E}">
        <p14:creationId xmlns:p14="http://schemas.microsoft.com/office/powerpoint/2010/main" val="504709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sz="2600" b="1" dirty="0"/>
              <a:t>Předmět finančního práva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6100" b="1" dirty="0">
                <a:cs typeface="Arial" charset="0"/>
              </a:rPr>
              <a:t>&gt;</a:t>
            </a:r>
            <a:endParaRPr lang="cs-CZ" sz="6100" b="1" dirty="0"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2600" b="1" dirty="0">
                <a:cs typeface="Arial" charset="0"/>
              </a:rPr>
              <a:t>Předmět finanční správy</a:t>
            </a:r>
          </a:p>
          <a:p>
            <a:pPr algn="just" eaLnBrk="1" hangingPunct="1"/>
            <a:r>
              <a:rPr lang="cs-CZ" sz="2600" i="1" dirty="0">
                <a:cs typeface="Arial" charset="0"/>
              </a:rPr>
              <a:t>Ne všechny společenské vztahy tvořící předmět finančního práva jsou přímo vystaveny působení veřejné správy. Ne všechny normy finančního práva jsou realizovány formami a metodami veřejné správy (nezasahuje do nich – dohled, dozor, vliv). </a:t>
            </a:r>
            <a:endParaRPr lang="en-US" sz="2600" i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4470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2129</Words>
  <Application>Microsoft Office PowerPoint</Application>
  <PresentationFormat>Předvádění na obrazovce (4:3)</PresentationFormat>
  <Paragraphs>271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4" baseType="lpstr">
      <vt:lpstr>Arial</vt:lpstr>
      <vt:lpstr>Calibri</vt:lpstr>
      <vt:lpstr>Wingdings</vt:lpstr>
      <vt:lpstr>Motiv systému Office</vt:lpstr>
      <vt:lpstr>Úvod do finanční správy </vt:lpstr>
      <vt:lpstr>Finanční správa</vt:lpstr>
      <vt:lpstr>Z charakteristiky finanční správy</vt:lpstr>
      <vt:lpstr>Vhodnost veřejné správy</vt:lpstr>
      <vt:lpstr>1. Společensky užitečná a všeobecně potřebná aktivita</vt:lpstr>
      <vt:lpstr>2. Stálost, trvalost, nepřerušitelnost </vt:lpstr>
      <vt:lpstr>3. Obligatorní poskytování </vt:lpstr>
      <vt:lpstr>4. Garance správnosti</vt:lpstr>
      <vt:lpstr>Prezentace aplikace PowerPoint</vt:lpstr>
      <vt:lpstr>Řetězení realizace veřejné správy (Průcha)</vt:lpstr>
      <vt:lpstr>Cíl finanční správy</vt:lpstr>
      <vt:lpstr>Cíl 2</vt:lpstr>
      <vt:lpstr>Funkce finanční správy</vt:lpstr>
      <vt:lpstr>Metody FS</vt:lpstr>
      <vt:lpstr>Pojetí finanční správy</vt:lpstr>
      <vt:lpstr>Finanční správa ve funkčním smyslu  a v organizačním smyslu</vt:lpstr>
      <vt:lpstr>Typologie</vt:lpstr>
      <vt:lpstr>Primární a sekundární finanční správa</vt:lpstr>
      <vt:lpstr>Prostředí realizace finanční správy</vt:lpstr>
      <vt:lpstr>Prezentace aplikace PowerPoint</vt:lpstr>
      <vt:lpstr>Teritoriální principy</vt:lpstr>
      <vt:lpstr>Koncentrace x dekoncentrace</vt:lpstr>
      <vt:lpstr>Centralizace x decentralizace</vt:lpstr>
      <vt:lpstr>Duální správa</vt:lpstr>
      <vt:lpstr>Dělená správa – funkční princip</vt:lpstr>
      <vt:lpstr>Ministerstvo financí</vt:lpstr>
      <vt:lpstr>Ministerstvo financí</vt:lpstr>
      <vt:lpstr>Zákon…</vt:lpstr>
      <vt:lpstr>Rozpočtové a daňové právo</vt:lpstr>
      <vt:lpstr>Měnové a devizové právo</vt:lpstr>
      <vt:lpstr>Ostatní oblasti</vt:lpstr>
      <vt:lpstr>Česká národní banka (ČNB)</vt:lpstr>
      <vt:lpstr>Česká národní banka plní tyto úkoly: </vt:lpstr>
      <vt:lpstr>Prezentace aplikace PowerPoint</vt:lpstr>
      <vt:lpstr>Organizace </vt:lpstr>
      <vt:lpstr>Bankovní rada</vt:lpstr>
      <vt:lpstr>Prezentace aplikace PowerPoint</vt:lpstr>
      <vt:lpstr>Nejvyšší kontrolní úřad</vt:lpstr>
      <vt:lpstr>Pravomoc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632</dc:creator>
  <cp:lastModifiedBy>Petr Mrkývka</cp:lastModifiedBy>
  <cp:revision>36</cp:revision>
  <dcterms:created xsi:type="dcterms:W3CDTF">2013-10-30T21:57:44Z</dcterms:created>
  <dcterms:modified xsi:type="dcterms:W3CDTF">2022-10-09T21:19:28Z</dcterms:modified>
</cp:coreProperties>
</file>