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8"/>
  </p:notesMasterIdLst>
  <p:handoutMasterIdLst>
    <p:handoutMasterId r:id="rId49"/>
  </p:handoutMasterIdLst>
  <p:sldIdLst>
    <p:sldId id="309" r:id="rId3"/>
    <p:sldId id="441" r:id="rId4"/>
    <p:sldId id="435" r:id="rId5"/>
    <p:sldId id="442" r:id="rId6"/>
    <p:sldId id="358" r:id="rId7"/>
    <p:sldId id="428" r:id="rId8"/>
    <p:sldId id="361" r:id="rId9"/>
    <p:sldId id="429" r:id="rId10"/>
    <p:sldId id="400" r:id="rId11"/>
    <p:sldId id="363" r:id="rId12"/>
    <p:sldId id="401" r:id="rId13"/>
    <p:sldId id="402" r:id="rId14"/>
    <p:sldId id="403" r:id="rId15"/>
    <p:sldId id="408" r:id="rId16"/>
    <p:sldId id="404" r:id="rId17"/>
    <p:sldId id="364" r:id="rId18"/>
    <p:sldId id="365" r:id="rId19"/>
    <p:sldId id="366" r:id="rId20"/>
    <p:sldId id="367" r:id="rId21"/>
    <p:sldId id="405" r:id="rId22"/>
    <p:sldId id="406" r:id="rId23"/>
    <p:sldId id="407" r:id="rId24"/>
    <p:sldId id="420" r:id="rId25"/>
    <p:sldId id="422" r:id="rId26"/>
    <p:sldId id="423" r:id="rId27"/>
    <p:sldId id="424" r:id="rId28"/>
    <p:sldId id="426" r:id="rId29"/>
    <p:sldId id="427" r:id="rId30"/>
    <p:sldId id="369" r:id="rId31"/>
    <p:sldId id="370" r:id="rId32"/>
    <p:sldId id="385" r:id="rId33"/>
    <p:sldId id="386" r:id="rId34"/>
    <p:sldId id="387" r:id="rId35"/>
    <p:sldId id="389" r:id="rId36"/>
    <p:sldId id="411" r:id="rId37"/>
    <p:sldId id="390" r:id="rId38"/>
    <p:sldId id="391" r:id="rId39"/>
    <p:sldId id="397" r:id="rId40"/>
    <p:sldId id="398" r:id="rId41"/>
    <p:sldId id="412" r:id="rId42"/>
    <p:sldId id="413" r:id="rId43"/>
    <p:sldId id="294" r:id="rId44"/>
    <p:sldId id="297" r:id="rId45"/>
    <p:sldId id="295" r:id="rId46"/>
    <p:sldId id="410" r:id="rId4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82" d="100"/>
          <a:sy n="82" d="100"/>
        </p:scale>
        <p:origin x="102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D1D7FC-8755-4FA8-87DA-D1969CA846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10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2728B33-2D8B-4DF7-BA2E-0F8502A6ED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9487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755650"/>
            <a:ext cx="2571750" cy="3730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724400"/>
            <a:ext cx="5484813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730BA-41CD-4261-A7F1-5938ECA32D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852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BFD67-1775-4962-8D82-B6083876E3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333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38E09-D258-489D-A322-6725CBE4E3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9392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19249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3559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757858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3715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08871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4545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45593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3212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2D5EB-26C8-475B-9724-DE5EED0C4F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51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373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13134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4032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4AE-D78D-4462-A866-59E3A2D173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7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BA61D-198B-4023-B3C7-182F0B3C71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895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7EE3-6952-41FA-8553-6F52447048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040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0E25C-B885-4044-A7F4-2A387CA7A1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928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E71E7-0BA6-4191-A68B-12BB8AC0FF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851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4E77B-946D-4626-AB7D-299B889763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910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3E29-3813-4942-B45B-C0C3E73CE1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98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3D1AFA61-EF06-4A2D-BA05-4D73B84B62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nahlizenidokn.cuzk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cs-CZ" altLang="cs-CZ" sz="2400" dirty="0"/>
            </a:br>
            <a:r>
              <a:rPr lang="cs-CZ" altLang="cs-CZ" sz="3200" b="1" dirty="0"/>
              <a:t>Správa na úseku katastru nemovitostí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2400" i="1" dirty="0"/>
              <a:t>Alena Kliková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Zásada materiální publicity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upravena v § 980 - § 986 NOZ</a:t>
            </a:r>
          </a:p>
          <a:p>
            <a:r>
              <a:rPr lang="cs-CZ" dirty="0"/>
              <a:t>má chránit nabyvatele práva k nemovitosti, pokud věcné právo nabyl </a:t>
            </a:r>
            <a:r>
              <a:rPr lang="cs-CZ" b="1" dirty="0"/>
              <a:t>za úplatu a v dobré víře</a:t>
            </a:r>
            <a:r>
              <a:rPr lang="cs-CZ" dirty="0"/>
              <a:t> od osoby zapsané v katastru nemovitostí </a:t>
            </a:r>
          </a:p>
          <a:p>
            <a:r>
              <a:rPr lang="cs-CZ" dirty="0"/>
              <a:t>dobrá víra – posuzuje se v době, kdy v právnímu ujednání došlo; vzniká-li však věcné právo až zápisem do veřejného seznamu, pak v době podání návrhu na zápis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55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>
            <a:normAutofit/>
          </a:bodyPr>
          <a:lstStyle/>
          <a:p>
            <a:r>
              <a:rPr lang="cs-CZ" dirty="0"/>
              <a:t>Zásada formální publicity – předpisy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084388"/>
            <a:ext cx="7772400" cy="4357687"/>
          </a:xfrm>
        </p:spPr>
        <p:txBody>
          <a:bodyPr/>
          <a:lstStyle/>
          <a:p>
            <a:r>
              <a:rPr lang="cs-CZ" dirty="0"/>
              <a:t>Zákon č.256/2013 Sb., o katastru (katastrální zákon), zejména § 51, § 52 a § 55</a:t>
            </a:r>
          </a:p>
          <a:p>
            <a:r>
              <a:rPr lang="cs-CZ" dirty="0"/>
              <a:t>Vyhláška č. 358/2013 Sb., o poskytování údajů v katastru a zejména § 8 a </a:t>
            </a:r>
          </a:p>
          <a:p>
            <a:r>
              <a:rPr lang="cs-CZ" dirty="0"/>
              <a:t>Položka 119 zákona č. 634/2004 Sb., o správních poplatcích, ve znění pozdějších předpisů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7021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>
            <a:normAutofit/>
          </a:bodyPr>
          <a:lstStyle/>
          <a:p>
            <a:r>
              <a:rPr lang="cs-CZ" dirty="0"/>
              <a:t>Zásada formální publicity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Neomlouvá neznalost zápisu v katastru </a:t>
            </a:r>
          </a:p>
          <a:p>
            <a:r>
              <a:rPr lang="cs-CZ" dirty="0"/>
              <a:t>Volně přístupný veřejnosti – veřejná evidence</a:t>
            </a:r>
          </a:p>
          <a:p>
            <a:r>
              <a:rPr lang="cs-CZ" dirty="0"/>
              <a:t>§ 980 OZ – „</a:t>
            </a:r>
            <a:r>
              <a:rPr lang="cs-CZ" i="1" dirty="0"/>
              <a:t>Je-li do veřejného seznamu zapsáno právo k věci, neomlouvá nikoho neznalost zapsaného údaje</a:t>
            </a:r>
            <a:r>
              <a:rPr lang="cs-CZ" dirty="0"/>
              <a:t>“.</a:t>
            </a:r>
          </a:p>
          <a:p>
            <a:pPr algn="just"/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 algn="just"/>
            <a:r>
              <a:rPr lang="cs-CZ" dirty="0"/>
              <a:t>Katastrální úřad na požádání vyhotoví z katastrálního operátu výpis, opis nebo kopii, jakož i identifikaci.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96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Závaznost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parcelní číslo, </a:t>
            </a:r>
          </a:p>
          <a:p>
            <a:r>
              <a:rPr lang="cs-CZ" dirty="0"/>
              <a:t>geometrické určení nemovitosti, </a:t>
            </a:r>
          </a:p>
          <a:p>
            <a:r>
              <a:rPr lang="cs-CZ" dirty="0"/>
              <a:t>název a geometrické určení katastrálního území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2880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předmět evidence katastru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lphaLcParenR"/>
            </a:pPr>
            <a:r>
              <a:rPr lang="cs-CZ" dirty="0"/>
              <a:t>pozemky v podobě parcel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přiděluje číslo popisné nebo evidenční, pokud nejsou součástí pozemku nebo práva stavby </a:t>
            </a:r>
          </a:p>
          <a:p>
            <a:pPr marL="457200" indent="-457200">
              <a:buAutoNum type="alphaLcParenR"/>
            </a:pPr>
            <a:r>
              <a:rPr lang="cs-CZ" dirty="0"/>
              <a:t>budovy, kterým se číslo popisné ani evidenční nepřiděluje, pokud nejsou součástí pozemku ani práva stavby, jsou hlavní stavbou na pozemku a nejedná se o drobné stavby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občanského zákoníku (89/2012 Sb.) </a:t>
            </a:r>
          </a:p>
          <a:p>
            <a:pPr marL="457200" indent="-457200">
              <a:buAutoNum type="alphaLcParenR"/>
            </a:pPr>
            <a:r>
              <a:rPr lang="cs-CZ" dirty="0"/>
              <a:t>jednotky, vymezené podle zákona č. 72/1994 Sb. </a:t>
            </a:r>
          </a:p>
          <a:p>
            <a:pPr marL="457200" indent="-457200">
              <a:buAutoNum type="alphaLcParenR"/>
            </a:pPr>
            <a:r>
              <a:rPr lang="cs-CZ" dirty="0"/>
              <a:t>právo stavby</a:t>
            </a:r>
          </a:p>
          <a:p>
            <a:pPr marL="457200" indent="-457200">
              <a:buAutoNum type="alphaLcParenR"/>
            </a:pPr>
            <a:r>
              <a:rPr lang="cs-CZ" dirty="0"/>
              <a:t>nemovitosti, o nichž to stanoví jiný právní předpis (vodní díla)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39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i="1" dirty="0"/>
              <a:t>Pokud převáděná nemovitost není ve smlouvě označena v souladu s požadavky podle katastrálního zákona, nemusí tato okolnost vždy představovat vadu v identifikaci předmětu právního úkonu, jež by (bez dalšího) způsobovala neplatnost. U nedostatků předmětu právního úkonu je totiž nutno pečlivě rozlišovat, zda takové nedostatky zakládají vadu směřující k neurčitosti nebo nesrozumitelnosti právního úkonu či nikoliv. O tzv. podstatnou vadu jdoucí na vrub platnosti právního úkonu by se nemělo jednat v těch skutkových okolnostech, jestliže by správné označení předmětu právního úkonu bylo </a:t>
            </a:r>
            <a:r>
              <a:rPr lang="cs-CZ" sz="2000" i="1" dirty="0" err="1"/>
              <a:t>seznatelné</a:t>
            </a:r>
            <a:r>
              <a:rPr lang="cs-CZ" sz="2000" i="1" dirty="0"/>
              <a:t> podle dalších identifikačních znaků nebo i z celého obsahu právního úkonu jeho výkladem, popř. objasněním skutkových okolností, za nichž byl právní úkon učiněn, aniž by tím došlo k odklonu od toho, co bylo vyjádřeno navenek v písemné formě</a:t>
            </a:r>
          </a:p>
          <a:p>
            <a:r>
              <a:rPr lang="cs-CZ" dirty="0"/>
              <a:t>(rozsudek NS z 21.4.2010, </a:t>
            </a:r>
            <a:r>
              <a:rPr lang="cs-CZ" dirty="0" err="1"/>
              <a:t>sp</a:t>
            </a:r>
            <a:r>
              <a:rPr lang="cs-CZ" dirty="0"/>
              <a:t>. zn. 30 </a:t>
            </a:r>
            <a:r>
              <a:rPr lang="cs-CZ" dirty="0" err="1"/>
              <a:t>Cdo</a:t>
            </a:r>
            <a:r>
              <a:rPr lang="cs-CZ" dirty="0"/>
              <a:t> 2591/2008).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481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cs-CZ" dirty="0"/>
              <a:t>Český úřad zeměměřičský a katastrální</a:t>
            </a:r>
          </a:p>
          <a:p>
            <a:pPr marL="609600" indent="-609600">
              <a:defRPr/>
            </a:pPr>
            <a:r>
              <a:rPr lang="cs-CZ" dirty="0"/>
              <a:t>Zeměměřičský úřad</a:t>
            </a:r>
          </a:p>
          <a:p>
            <a:pPr marL="609600" indent="-609600">
              <a:defRPr/>
            </a:pPr>
            <a:r>
              <a:rPr lang="cs-CZ" dirty="0"/>
              <a:t>Zeměměřičské a katastrální inspektoráty</a:t>
            </a:r>
          </a:p>
          <a:p>
            <a:pPr marL="609600" indent="-609600">
              <a:defRPr/>
            </a:pPr>
            <a:r>
              <a:rPr lang="cs-CZ" dirty="0"/>
              <a:t>Katastrální úřady (vymezená katastrální pracoviště)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74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katastru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Revize katastru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Oprava chyb v katastrálním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Poskytování údajů z katastru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Zabezpečování obnovy katastrálního operátu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Porovnávání a přejímání údajů z katastru nemovitostí a evidence obyvatel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Zápisy práv k nemovitostem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Zápis jiných údajů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  <a:defRPr/>
            </a:pPr>
            <a:r>
              <a:rPr lang="cs-CZ" dirty="0"/>
              <a:t>Ověřování opisů nebo kopií listin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78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dirty="0"/>
              <a:t>1) Revize katastru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zajišťování souladu údajů katastru se skutečným stavem v terénu </a:t>
            </a:r>
          </a:p>
        </p:txBody>
      </p:sp>
    </p:spTree>
    <p:extLst>
      <p:ext uri="{BB962C8B-B14F-4D97-AF65-F5344CB8AC3E}">
        <p14:creationId xmlns:p14="http://schemas.microsoft.com/office/powerpoint/2010/main" val="992155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2) </a:t>
            </a:r>
            <a:r>
              <a:rPr lang="cs-CZ" sz="3600" b="1" dirty="0"/>
              <a:t>Oprava chyb v katastrálním operátu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800" dirty="0"/>
              <a:t>na  písemnou žádost vlastníka nebo jiného oprávněného, popř. bez žádosti </a:t>
            </a:r>
          </a:p>
          <a:p>
            <a:pPr>
              <a:defRPr/>
            </a:pPr>
            <a:r>
              <a:rPr lang="cs-CZ" sz="2800" dirty="0"/>
              <a:t>chybné údaje, které vznikly zřejmým omylem</a:t>
            </a:r>
          </a:p>
          <a:p>
            <a:pPr>
              <a:defRPr/>
            </a:pPr>
            <a:r>
              <a:rPr lang="cs-CZ" sz="2800" dirty="0"/>
              <a:t>nesouhlas s ne/provedením opravy </a:t>
            </a:r>
          </a:p>
          <a:p>
            <a:pPr>
              <a:defRPr/>
            </a:pPr>
            <a:r>
              <a:rPr lang="cs-CZ" sz="2800" dirty="0"/>
              <a:t>řízení o opravě chyby  </a:t>
            </a:r>
          </a:p>
        </p:txBody>
      </p:sp>
    </p:spTree>
    <p:extLst>
      <p:ext uri="{BB962C8B-B14F-4D97-AF65-F5344CB8AC3E}">
        <p14:creationId xmlns:p14="http://schemas.microsoft.com/office/powerpoint/2010/main" val="322591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HISTORIE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Zemské desky a urbáře (13. st., šlechta x poddaní)</a:t>
            </a:r>
          </a:p>
          <a:p>
            <a:pPr>
              <a:defRPr/>
            </a:pPr>
            <a:r>
              <a:rPr lang="cs-CZ" dirty="0"/>
              <a:t>Rustikální katastr (daně)</a:t>
            </a:r>
          </a:p>
          <a:p>
            <a:pPr>
              <a:defRPr/>
            </a:pPr>
            <a:r>
              <a:rPr lang="cs-CZ" dirty="0"/>
              <a:t>Tereziánský katastr (od 1749, </a:t>
            </a:r>
            <a:r>
              <a:rPr lang="cs-CZ" dirty="0" err="1"/>
              <a:t>exaequatorium</a:t>
            </a:r>
            <a:r>
              <a:rPr lang="cs-CZ" dirty="0"/>
              <a:t> </a:t>
            </a:r>
            <a:r>
              <a:rPr lang="cs-CZ" dirty="0" err="1"/>
              <a:t>dominicale</a:t>
            </a:r>
            <a:r>
              <a:rPr lang="cs-CZ" dirty="0"/>
              <a:t>)</a:t>
            </a:r>
          </a:p>
          <a:p>
            <a:pPr>
              <a:defRPr/>
            </a:pPr>
            <a:r>
              <a:rPr lang="cs-CZ" dirty="0"/>
              <a:t>Josefský katastr (od 1785, zaměření každého pozemku)</a:t>
            </a:r>
          </a:p>
          <a:p>
            <a:pPr>
              <a:defRPr/>
            </a:pPr>
            <a:r>
              <a:rPr lang="cs-CZ" dirty="0"/>
              <a:t>Tereziánsko-josefský katastr (1792, podklad pro založení zemských desek a pro daňové předpisy až do roku 1860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D59F5-1375-4222-B5F6-6E2E86FD3617}" type="slidenum">
              <a:rPr lang="cs-CZ" altLang="cs-CZ" sz="1200" smtClean="0">
                <a:latin typeface="Trebuchet MS" panose="020B0603020202020204" pitchFamily="34" charset="0"/>
              </a:rPr>
              <a:pPr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1" dirty="0"/>
              <a:t>3) Poskytování údajů z katastru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Ze sbírky listin katastru a pozemkové knihy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Z evidence katastru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Každý má právo do katastru nahlížet, pořizovat si z něj pro svou potřebu opisy, výpisy nebo náčrty a získávat z něj údaje ze sbírky listin, pokud není stanoveno jinak.</a:t>
            </a:r>
          </a:p>
          <a:p>
            <a:pPr>
              <a:lnSpc>
                <a:spcPct val="80000"/>
              </a:lnSpc>
              <a:defRPr/>
            </a:pPr>
            <a:endParaRPr lang="cs-CZ" dirty="0"/>
          </a:p>
          <a:p>
            <a:pPr>
              <a:lnSpc>
                <a:spcPct val="80000"/>
              </a:lnSpc>
              <a:defRPr/>
            </a:pPr>
            <a:r>
              <a:rPr lang="cs-CZ" dirty="0"/>
              <a:t>Veřejné listiny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dirty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20922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75052" y="1991587"/>
            <a:ext cx="8082321" cy="4114800"/>
          </a:xfr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b="1" dirty="0"/>
              <a:t>nahlížení</a:t>
            </a:r>
            <a:r>
              <a:rPr lang="cs-CZ" sz="2000" dirty="0"/>
              <a:t> do katastru, (s výjimkou sbírky listin katastru, přehledu vlastnictví z území České republiky a údajů o dosažených cenách nemovitostí), 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b="1" dirty="0"/>
              <a:t>ústní informace</a:t>
            </a:r>
            <a:r>
              <a:rPr lang="cs-CZ" sz="2000" dirty="0"/>
              <a:t>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b="1" dirty="0"/>
              <a:t>výpisy, opisy nebo kopie </a:t>
            </a:r>
            <a:r>
              <a:rPr lang="cs-CZ" sz="2000" dirty="0"/>
              <a:t>ze souboru geodetických a popisných informací a identifikace parcel ve formě veřejných listin,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ověřené kopie písemností v listinné podobě, ověřené výstupy vzniklé převedením písemností v listinné nebo elektronické podobě nebo ověřené duplikáty písemností v elektronické podobě ze sbírky listin 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prosté kopie písemností v listinné podobě nebo prosté výstupy vzniklé převedením písemností v elektronické podobě do listinné podoby ze sbírky listin katastru,</a:t>
            </a:r>
          </a:p>
          <a:p>
            <a:pPr marL="457200" indent="-457200">
              <a:lnSpc>
                <a:spcPct val="80000"/>
              </a:lnSpc>
              <a:buFont typeface="+mj-lt"/>
              <a:buAutoNum type="alphaUcPeriod"/>
              <a:defRPr/>
            </a:pPr>
            <a:r>
              <a:rPr lang="cs-CZ" sz="2000" dirty="0"/>
              <a:t>kopie z katastrálního operátu v případech, ve kterých nejde o poskytnutí údajů ve formě veřejných listin podle písmen b) a c),</a:t>
            </a:r>
          </a:p>
        </p:txBody>
      </p:sp>
    </p:spTree>
    <p:extLst>
      <p:ext uri="{BB962C8B-B14F-4D97-AF65-F5344CB8AC3E}">
        <p14:creationId xmlns:p14="http://schemas.microsoft.com/office/powerpoint/2010/main" val="3486628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/>
              <a:t>Poskytování údajů z katastru - formy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G.	výstupy a kopie z katastrálního operátu v případech, ve kterých nejde o poskytnutí údajů ve formě veřejných listin podle písmena b),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H.	</a:t>
            </a:r>
            <a:r>
              <a:rPr lang="cs-CZ" sz="2000" b="1" dirty="0"/>
              <a:t>dálkový přístup </a:t>
            </a:r>
            <a:r>
              <a:rPr lang="cs-CZ" sz="2000" dirty="0"/>
              <a:t>k údajům 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I.	údaje katastru v elektronické podobě,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J.	kopie katastrální mapy s orientačním zákresem pozemkové držby podle posledního dochovaného stavu grafického operátu pozemkového katastru či přídělového nebo scelovacího 	operátu (dále jen „dřívější pozemkové evidence“),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K.	</a:t>
            </a:r>
            <a:r>
              <a:rPr lang="cs-CZ" sz="2000" b="1" dirty="0"/>
              <a:t>srovnávací sestavení parcel </a:t>
            </a:r>
            <a:r>
              <a:rPr lang="cs-CZ" sz="2000" dirty="0"/>
              <a:t>dřívějších pozemkových evidencí s parcelami katastru,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L.	souhrnné přehledy o půdním fondu z údajů katastru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2000" dirty="0"/>
              <a:t>M.	</a:t>
            </a:r>
            <a:r>
              <a:rPr lang="cs-CZ" sz="2000" b="1" dirty="0"/>
              <a:t>sledování změn</a:t>
            </a:r>
          </a:p>
        </p:txBody>
      </p:sp>
    </p:spTree>
    <p:extLst>
      <p:ext uri="{BB962C8B-B14F-4D97-AF65-F5344CB8AC3E}">
        <p14:creationId xmlns:p14="http://schemas.microsoft.com/office/powerpoint/2010/main" val="3179414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96752"/>
            <a:ext cx="8143378" cy="705074"/>
          </a:xfrm>
        </p:spPr>
        <p:txBody>
          <a:bodyPr>
            <a:normAutofit fontScale="90000"/>
          </a:bodyPr>
          <a:lstStyle/>
          <a:p>
            <a:r>
              <a:rPr lang="cs-CZ" dirty="0"/>
              <a:t>Dálkový přístup k údajům katastru - bezúplatné</a:t>
            </a:r>
            <a:br>
              <a:rPr lang="cs-CZ" dirty="0"/>
            </a:br>
            <a:br>
              <a:rPr lang="cs-CZ" sz="22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4062" y="2373991"/>
            <a:ext cx="7772400" cy="4357687"/>
          </a:xfrm>
        </p:spPr>
        <p:txBody>
          <a:bodyPr>
            <a:normAutofit/>
          </a:bodyPr>
          <a:lstStyle/>
          <a:p>
            <a:r>
              <a:rPr lang="cs-CZ" dirty="0"/>
              <a:t>dle § 5 odst. 3 vyhlášky o poskytování údajů </a:t>
            </a:r>
          </a:p>
          <a:p>
            <a:r>
              <a:rPr lang="cs-CZ" dirty="0"/>
              <a:t>bezúplatné nahlížení do katastru na vybrané údaje souboru popisných informací a souboru geodetických informací </a:t>
            </a:r>
          </a:p>
          <a:p>
            <a:r>
              <a:rPr lang="cs-CZ" dirty="0"/>
              <a:t>Aplikace Nahlížení do katastru nemovitostí - volně přístupná </a:t>
            </a:r>
          </a:p>
          <a:p>
            <a:r>
              <a:rPr lang="cs-CZ" dirty="0">
                <a:hlinkClick r:id="rId2"/>
              </a:rPr>
              <a:t>http://nahlizenidokn.cuzk.cz/</a:t>
            </a:r>
            <a:endParaRPr lang="cs-CZ" dirty="0"/>
          </a:p>
          <a:p>
            <a:r>
              <a:rPr lang="cs-CZ" dirty="0"/>
              <a:t>nevyžaduje se registrace</a:t>
            </a:r>
          </a:p>
          <a:p>
            <a:r>
              <a:rPr lang="cs-CZ" dirty="0"/>
              <a:t>bezplatná.  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0985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5" y="914400"/>
            <a:ext cx="8173530" cy="858839"/>
          </a:xfrm>
        </p:spPr>
        <p:txBody>
          <a:bodyPr>
            <a:normAutofit fontScale="90000"/>
          </a:bodyPr>
          <a:lstStyle/>
          <a:p>
            <a:r>
              <a:rPr lang="cs-CZ" dirty="0"/>
              <a:t>Dálkový přístup k údajům katastru - informace o řízeních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636912"/>
            <a:ext cx="7772400" cy="3494013"/>
          </a:xfrm>
        </p:spPr>
        <p:txBody>
          <a:bodyPr/>
          <a:lstStyle/>
          <a:p>
            <a:r>
              <a:rPr lang="cs-CZ" dirty="0"/>
              <a:t>aktuální stav řízení i některé operace provedené postupně katastrálním úřadem, včetně data jejich vyznačení,</a:t>
            </a:r>
          </a:p>
          <a:p>
            <a:r>
              <a:rPr lang="cs-CZ" dirty="0"/>
              <a:t>nejsou uvedeny dotčené nemovitosti, ale pouze katastrální území,</a:t>
            </a:r>
          </a:p>
          <a:p>
            <a:r>
              <a:rPr lang="cs-CZ" dirty="0"/>
              <a:t>účastníci - označeni jménem nebo názvem a typem účastníka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5717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Dálkový přístup - úplatný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každý, a to za úplatu a za podmínek stanovených v § 11 a násl. vyhlášky o poskytování údajů. </a:t>
            </a:r>
          </a:p>
          <a:p>
            <a:r>
              <a:rPr lang="cs-CZ" dirty="0"/>
              <a:t>žádost o založení zákaznického účtu. </a:t>
            </a:r>
          </a:p>
          <a:p>
            <a:r>
              <a:rPr lang="cs-CZ" dirty="0"/>
              <a:t>založení účtu bezplatné; hradí se za odebrané výstupy. </a:t>
            </a:r>
          </a:p>
          <a:p>
            <a:r>
              <a:rPr lang="cs-CZ" dirty="0"/>
              <a:t>formou webové aplikace nebo webovou službou.</a:t>
            </a:r>
          </a:p>
          <a:p>
            <a:r>
              <a:rPr lang="cs-CZ" dirty="0"/>
              <a:t>https://katastr.cuzk.cz/. </a:t>
            </a:r>
          </a:p>
          <a:p>
            <a:r>
              <a:rPr lang="cs-CZ" dirty="0"/>
              <a:t>Výstupy v elektronické podobě získané online prostřednictvím dálkového přístupu jsou formálně i věcně shodné s dokumenty vydanými katastrálním úřadem.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0456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Dálkový přístup – úplatný – zákaznický účet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ČÚZK založí žadateli jeden zákaznický účet pro jedno připojení žadatele. </a:t>
            </a:r>
          </a:p>
          <a:p>
            <a:r>
              <a:rPr lang="cs-CZ" dirty="0"/>
              <a:t>Podúčty pro další připojení žadatele a jeho zaměstnanců si žadatel zakládá přímo prostřednictvím dálkového přístupu.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49035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79326"/>
          </a:xfrm>
        </p:spPr>
        <p:txBody>
          <a:bodyPr>
            <a:normAutofit/>
          </a:bodyPr>
          <a:lstStyle/>
          <a:p>
            <a:r>
              <a:rPr lang="cs-CZ" dirty="0"/>
              <a:t>Dálkový přístup – úplatný – zrušení, zablokování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340491"/>
            <a:ext cx="7772400" cy="4357687"/>
          </a:xfrm>
        </p:spPr>
        <p:txBody>
          <a:bodyPr>
            <a:normAutofit/>
          </a:bodyPr>
          <a:lstStyle/>
          <a:p>
            <a:r>
              <a:rPr lang="cs-CZ" dirty="0"/>
              <a:t>Zrušení – žádost</a:t>
            </a:r>
          </a:p>
          <a:p>
            <a:r>
              <a:rPr lang="cs-CZ" dirty="0"/>
              <a:t>Zrušený účet nelze obnovit – nutná nová žádost</a:t>
            </a:r>
          </a:p>
          <a:p>
            <a:endParaRPr lang="cs-CZ" dirty="0"/>
          </a:p>
          <a:p>
            <a:r>
              <a:rPr lang="cs-CZ" dirty="0"/>
              <a:t>Zablokování – žádost, popř. ČÚZK (přetěžování technologické infrastruktury, aj.) </a:t>
            </a:r>
          </a:p>
          <a:p>
            <a:r>
              <a:rPr lang="cs-CZ" dirty="0"/>
              <a:t>Zablokovaný účet se neruší, pouze není možné se do něj přihlásit. </a:t>
            </a:r>
          </a:p>
          <a:p>
            <a:r>
              <a:rPr lang="cs-CZ" dirty="0"/>
              <a:t>Odblokování je možné na žádost uživatele.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1545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Sledování změn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https://ozs.cuzk.cz/ </a:t>
            </a:r>
          </a:p>
          <a:p>
            <a:r>
              <a:rPr lang="cs-CZ" dirty="0"/>
              <a:t>zpoplatněné </a:t>
            </a:r>
            <a:r>
              <a:rPr lang="cs-CZ" sz="2000" dirty="0"/>
              <a:t>(méně než 20 nemovitostí - jednorázová částka 200 Kč; 21 a více nemovitostí - 10 Kč za každou sledovanou nemovitost (maximální výše úplaty činí 500 000 Kč).</a:t>
            </a:r>
            <a:r>
              <a:rPr lang="cs-CZ" dirty="0"/>
              <a:t> </a:t>
            </a:r>
          </a:p>
          <a:p>
            <a:r>
              <a:rPr lang="cs-CZ" dirty="0"/>
              <a:t>nutná registrace</a:t>
            </a:r>
          </a:p>
          <a:p>
            <a:r>
              <a:rPr lang="cs-CZ" dirty="0"/>
              <a:t>plní funkci informace o zaplombování nemovitostí podle § 16 odst. 1 katastrálního zákona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Elektronickou poštou (e-mailem)</a:t>
            </a:r>
          </a:p>
          <a:p>
            <a:r>
              <a:rPr lang="cs-CZ" dirty="0"/>
              <a:t>Prostřednictvím datové schránky nebo </a:t>
            </a:r>
          </a:p>
          <a:p>
            <a:r>
              <a:rPr lang="cs-CZ" dirty="0"/>
              <a:t>Krátkou textovou zprávou (SMS)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4061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15133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100" dirty="0"/>
              <a:t>4) Zabezpečení obnovy katastrálního operátu</a:t>
            </a:r>
            <a:endParaRPr lang="cs-CZ" sz="3100" b="1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348880"/>
            <a:ext cx="7772400" cy="435768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/>
              <a:t>Novým mapováním</a:t>
            </a:r>
            <a:r>
              <a:rPr lang="cs-CZ" dirty="0"/>
              <a:t> </a:t>
            </a:r>
          </a:p>
          <a:p>
            <a:pPr eaLnBrk="1" hangingPunct="1">
              <a:defRPr/>
            </a:pPr>
            <a:r>
              <a:rPr lang="cs-CZ" b="1" dirty="0"/>
              <a:t>Přepracováním (digitalizace)</a:t>
            </a:r>
          </a:p>
          <a:p>
            <a:pPr eaLnBrk="1" hangingPunct="1">
              <a:defRPr/>
            </a:pPr>
            <a:r>
              <a:rPr lang="cs-CZ" b="1" dirty="0"/>
              <a:t>Na podkladě výsledků pozemkových úprav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374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cs-CZ" altLang="cs-CZ" dirty="0"/>
            </a:br>
            <a:r>
              <a:rPr lang="cs-CZ" altLang="cs-CZ" dirty="0"/>
              <a:t>HISTORIE</a:t>
            </a:r>
            <a:endParaRPr lang="en-GB" altLang="cs-CZ" dirty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Stabilní katastr (c</a:t>
            </a:r>
            <a:r>
              <a:rPr lang="cs-CZ" dirty="0"/>
              <a:t>ísařský patent z 1. 6. 1811 č. 946 Sb. zák. soud. -  Všeobecný zákoník občanský)</a:t>
            </a:r>
          </a:p>
          <a:p>
            <a:r>
              <a:rPr lang="cs-CZ" dirty="0"/>
              <a:t>stavba je součástí pozemku </a:t>
            </a:r>
          </a:p>
          <a:p>
            <a:r>
              <a:rPr lang="cs-CZ" dirty="0"/>
              <a:t>k převodu vlastnictví nemovitých věcí je třeba zápis do pozemkových knih, nazývaný vklad (intabulace). </a:t>
            </a:r>
          </a:p>
          <a:p>
            <a:r>
              <a:rPr lang="cs-CZ" dirty="0"/>
              <a:t>Všeobecný zákoník občanský platil až do r. 1951, kdy byl zrušen zákonem č. 141/1950 Sb. a výše uvedené principy byly opuštěny.</a:t>
            </a:r>
          </a:p>
          <a:p>
            <a:pPr marL="0" indent="0">
              <a:buNone/>
            </a:pPr>
            <a:r>
              <a:rPr lang="cs-CZ" b="1" dirty="0"/>
              <a:t>Pozemkový katastr (</a:t>
            </a:r>
            <a:r>
              <a:rPr lang="cs-CZ" dirty="0"/>
              <a:t>zákon č. 177/1927 Sb. z. a. n., o pozemkovém katastru a jeho vedení (Katastrální zákon).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1340768"/>
            <a:ext cx="7772400" cy="86409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100" dirty="0"/>
              <a:t>5) Porovnávání a přejímání údajů evidence obyvatel</a:t>
            </a:r>
            <a:br>
              <a:rPr lang="cs-CZ" sz="2800" b="1" dirty="0"/>
            </a:br>
            <a:br>
              <a:rPr lang="cs-CZ" sz="2800" dirty="0"/>
            </a:br>
            <a:br>
              <a:rPr lang="cs-CZ" sz="2800" dirty="0"/>
            </a:br>
            <a:endParaRPr lang="cs-CZ" sz="2800" b="1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900111" y="2492896"/>
            <a:ext cx="7758113" cy="2557909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/>
              <a:t>Prvotní porovnání a přejímání základních identifikačních údajů</a:t>
            </a:r>
          </a:p>
          <a:p>
            <a:pPr eaLnBrk="1" hangingPunct="1">
              <a:defRPr/>
            </a:pPr>
            <a:r>
              <a:rPr lang="cs-CZ" b="1" dirty="0"/>
              <a:t>Průběžné porovnávání a přejímání základních identifikačních údajů</a:t>
            </a:r>
            <a:r>
              <a:rPr lang="cs-CZ" dirty="0"/>
              <a:t> (při zápisu fyzické osoby do katastru nemovitostí jako vlastníka nebo jiného oprávněného) </a:t>
            </a:r>
          </a:p>
        </p:txBody>
      </p:sp>
    </p:spTree>
    <p:extLst>
      <p:ext uri="{BB962C8B-B14F-4D97-AF65-F5344CB8AC3E}">
        <p14:creationId xmlns:p14="http://schemas.microsoft.com/office/powerpoint/2010/main" val="10478308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0728" y="1088869"/>
            <a:ext cx="7859216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6) Zápis do katastru - druhy zápisů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0728" y="2096981"/>
            <a:ext cx="7643192" cy="3600400"/>
          </a:xfrm>
        </p:spPr>
        <p:txBody>
          <a:bodyPr>
            <a:normAutofit/>
          </a:bodyPr>
          <a:lstStyle/>
          <a:p>
            <a:r>
              <a:rPr lang="cs-CZ" sz="2000" b="1" dirty="0"/>
              <a:t>vklad</a:t>
            </a:r>
            <a:r>
              <a:rPr lang="cs-CZ" sz="2000" dirty="0"/>
              <a:t> je zápis do katastru, kterým se zapisují věcná práva, práva s povahou věcných práv a práva ujednaná jako věcná práva </a:t>
            </a:r>
          </a:p>
          <a:p>
            <a:r>
              <a:rPr lang="cs-CZ" sz="2000" b="1" dirty="0"/>
              <a:t>záznam</a:t>
            </a:r>
            <a:r>
              <a:rPr lang="cs-CZ" sz="2000" dirty="0"/>
              <a:t> je zápis do katastru, kterým se zapisují práva odvozená od vlastnického práva </a:t>
            </a:r>
          </a:p>
          <a:p>
            <a:r>
              <a:rPr lang="cs-CZ" sz="2000" b="1" dirty="0"/>
              <a:t>poznámka</a:t>
            </a:r>
            <a:r>
              <a:rPr lang="cs-CZ" sz="2000" dirty="0"/>
              <a:t> je zápis do katastru, kterým se zapisují významné informace týkající se nemovitostí, vlastníků a jiných oprávněných </a:t>
            </a:r>
          </a:p>
        </p:txBody>
      </p:sp>
    </p:spTree>
    <p:extLst>
      <p:ext uri="{BB962C8B-B14F-4D97-AF65-F5344CB8AC3E}">
        <p14:creationId xmlns:p14="http://schemas.microsoft.com/office/powerpoint/2010/main" val="27535448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15199" cy="79208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Písemnosti, GP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Zápisy práv se do katastru provádějí na základě písemnosti v listinné podobě nebo v elektronické podobě. Pokud je listina vyhotovena v el. podobě, musí být též opatřena kvalifikovaným časovým razítkem.</a:t>
            </a:r>
          </a:p>
          <a:p>
            <a:r>
              <a:rPr lang="cs-CZ" sz="2000" dirty="0"/>
              <a:t>geometrický plán se považuje za součást listiny</a:t>
            </a:r>
          </a:p>
        </p:txBody>
      </p:sp>
    </p:spTree>
    <p:extLst>
      <p:ext uri="{BB962C8B-B14F-4D97-AF65-F5344CB8AC3E}">
        <p14:creationId xmlns:p14="http://schemas.microsoft.com/office/powerpoint/2010/main" val="19443361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643192" cy="1008112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Označování nemovitostí v listinách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68218"/>
            <a:ext cx="7643192" cy="3744416"/>
          </a:xfrm>
        </p:spPr>
        <p:txBody>
          <a:bodyPr>
            <a:normAutofit/>
          </a:bodyPr>
          <a:lstStyle/>
          <a:p>
            <a:r>
              <a:rPr lang="cs-CZ" sz="2000" dirty="0"/>
              <a:t>pozemek katastru, ZE</a:t>
            </a:r>
          </a:p>
          <a:p>
            <a:r>
              <a:rPr lang="cs-CZ" sz="2000" dirty="0"/>
              <a:t>budova, která není součástí pozemku ani práva stavby – č.p. nebo </a:t>
            </a:r>
            <a:r>
              <a:rPr lang="cs-CZ" sz="2000" dirty="0" err="1"/>
              <a:t>ev.č</a:t>
            </a:r>
            <a:r>
              <a:rPr lang="cs-CZ" sz="2000" dirty="0"/>
              <a:t>., bez č.p., </a:t>
            </a:r>
            <a:r>
              <a:rPr lang="cs-CZ" sz="2000" dirty="0" err="1"/>
              <a:t>ev.č</a:t>
            </a:r>
            <a:r>
              <a:rPr lang="cs-CZ" sz="2000" dirty="0"/>
              <a:t>. </a:t>
            </a:r>
          </a:p>
          <a:p>
            <a:r>
              <a:rPr lang="cs-CZ" sz="2000" dirty="0"/>
              <a:t>jednotka </a:t>
            </a:r>
          </a:p>
          <a:p>
            <a:r>
              <a:rPr lang="cs-CZ" sz="2000" dirty="0"/>
              <a:t>rozestavěná jednotka </a:t>
            </a:r>
          </a:p>
          <a:p>
            <a:r>
              <a:rPr lang="cs-CZ" sz="2000" dirty="0"/>
              <a:t>právo</a:t>
            </a:r>
          </a:p>
          <a:p>
            <a:r>
              <a:rPr lang="cs-CZ" sz="2000" dirty="0"/>
              <a:t>nemovitost evidována v katastru podle jiného zákona označením pozemku, na kterém je postavena, a způsobem využití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21595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653536" cy="720080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Pořadí zápisů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7941568" cy="38450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po podání návrhu na V, Z </a:t>
            </a:r>
            <a:r>
              <a:rPr lang="cs-CZ" sz="2000" dirty="0"/>
              <a:t>nebo jiné listiny bude nejpozději následující pracovní den vyznačeno v katastru, že práva jsou dotčena změnou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pořadí zápisů práv do katastru se řídí, pokud zákon nestanoví jinak, </a:t>
            </a:r>
            <a:r>
              <a:rPr lang="cs-CZ" sz="2000" b="1" dirty="0"/>
              <a:t>okamžikem</a:t>
            </a:r>
            <a:r>
              <a:rPr lang="cs-CZ" sz="2000" dirty="0"/>
              <a:t>, ve kterém byl návrh na zápis doručen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u každého vkladu, záznamu i poznámky by měl být uveden okamžik podání, a to s přesností na minuty – v údaji o listině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2187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Plomba – není upozorněním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§ 2 odst. 1 písm. g) kat. V</a:t>
            </a:r>
          </a:p>
          <a:p>
            <a:r>
              <a:rPr lang="cs-CZ" dirty="0"/>
              <a:t>pro účely této vyhlášky se rozumí plombou informace u nemovitosti, že práva k ní jsou dotčena změnou </a:t>
            </a:r>
          </a:p>
          <a:p>
            <a:r>
              <a:rPr lang="cs-CZ" dirty="0"/>
              <a:t>informace o plombě bude vyznačena v části D-LV (§ 23 kat. V)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423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717" y="980728"/>
            <a:ext cx="7643192" cy="1152128"/>
          </a:xfrm>
        </p:spPr>
        <p:txBody>
          <a:bodyPr>
            <a:normAutofit/>
          </a:bodyPr>
          <a:lstStyle/>
          <a:p>
            <a:pPr algn="l"/>
            <a:r>
              <a:rPr lang="cs-CZ" sz="3600" dirty="0"/>
              <a:t>Právní účinky zápisu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7711221" cy="4372463"/>
          </a:xfrm>
        </p:spPr>
        <p:txBody>
          <a:bodyPr>
            <a:normAutofit/>
          </a:bodyPr>
          <a:lstStyle/>
          <a:p>
            <a:r>
              <a:rPr lang="cs-CZ" sz="2000" dirty="0"/>
              <a:t>právní účinky zápisu nastávají k okamžiku, kdy návrh na zápis došel příslušnému úřadu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279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233" y="1088570"/>
            <a:ext cx="7300893" cy="612237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/>
              <a:t>Vklad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 účinky konstitutivními </a:t>
            </a:r>
          </a:p>
          <a:p>
            <a:r>
              <a:rPr lang="cs-CZ" sz="2000" dirty="0"/>
              <a:t>s účinky deklaratorními </a:t>
            </a:r>
          </a:p>
          <a:p>
            <a:r>
              <a:rPr lang="cs-CZ" sz="2000" dirty="0"/>
              <a:t>dle listin soukromých i veřejných (NOZ - § 565 - § 569)</a:t>
            </a:r>
          </a:p>
          <a:p>
            <a:endParaRPr lang="cs-CZ" sz="2000" dirty="0"/>
          </a:p>
          <a:p>
            <a:r>
              <a:rPr lang="cs-CZ" sz="2000" dirty="0"/>
              <a:t>účastníkem vkladového řízení je ten, jehož právo vzniká, mění se nebo se rozšiřuje, a ten, jehož právo zaniká, mění se nebo se omezuje </a:t>
            </a:r>
          </a:p>
          <a:p>
            <a:pPr marL="0" indent="0">
              <a:buNone/>
            </a:pPr>
            <a:r>
              <a:rPr lang="cs-CZ" sz="2000" dirty="0"/>
              <a:t>Pozn.: účastníkem řízení v případě rozhodnutí soudu není soud, u dědictví není notář, u exekutorského zástavního práva není exekutor, dražebník…</a:t>
            </a:r>
          </a:p>
        </p:txBody>
      </p:sp>
    </p:spTree>
    <p:extLst>
      <p:ext uri="{BB962C8B-B14F-4D97-AF65-F5344CB8AC3E}">
        <p14:creationId xmlns:p14="http://schemas.microsoft.com/office/powerpoint/2010/main" val="39406025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dirty="0"/>
              <a:t>příslušnost organizačních složek státu a státních organizací hospodařit s majetkem státu,</a:t>
            </a:r>
          </a:p>
          <a:p>
            <a:pPr eaLnBrk="1" hangingPunct="1">
              <a:defRPr/>
            </a:pPr>
            <a:r>
              <a:rPr lang="cs-CZ" dirty="0"/>
              <a:t>právo hospodařit s majetkem státu,</a:t>
            </a:r>
          </a:p>
          <a:p>
            <a:pPr eaLnBrk="1" hangingPunct="1">
              <a:defRPr/>
            </a:pPr>
            <a:r>
              <a:rPr lang="cs-CZ" dirty="0"/>
              <a:t>správa nemovitostí ve vlastnictví státu,</a:t>
            </a:r>
          </a:p>
          <a:p>
            <a:pPr eaLnBrk="1" hangingPunct="1">
              <a:defRPr/>
            </a:pPr>
            <a:r>
              <a:rPr lang="cs-CZ" dirty="0"/>
              <a:t>majetek hlavního města Prahy svěřený městským částem hlavního města Prahy,</a:t>
            </a:r>
          </a:p>
          <a:p>
            <a:pPr eaLnBrk="1" hangingPunct="1">
              <a:defRPr/>
            </a:pPr>
            <a:r>
              <a:rPr lang="cs-CZ" dirty="0"/>
              <a:t>majetek statutárního města svěřený městským obvodům nebo městským částem statutárních měst,</a:t>
            </a:r>
          </a:p>
          <a:p>
            <a:pPr eaLnBrk="1" hangingPunct="1">
              <a:defRPr/>
            </a:pPr>
            <a:r>
              <a:rPr lang="cs-CZ" dirty="0"/>
              <a:t>majetek ve vlastnictví územního samosprávného celku předaný organizační složce do správy k jejímu vlastnímu hospodářskému využití,</a:t>
            </a:r>
          </a:p>
          <a:p>
            <a:pPr eaLnBrk="1" hangingPunct="1">
              <a:defRPr/>
            </a:pPr>
            <a:r>
              <a:rPr lang="cs-CZ" dirty="0"/>
              <a:t>majetek ve vlastnictví územního samosprávného celku předaný příspěvkové organizaci k hospodaření. </a:t>
            </a:r>
          </a:p>
        </p:txBody>
      </p:sp>
    </p:spTree>
    <p:extLst>
      <p:ext uri="{BB962C8B-B14F-4D97-AF65-F5344CB8AC3E}">
        <p14:creationId xmlns:p14="http://schemas.microsoft.com/office/powerpoint/2010/main" val="6048583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Poznámka spornosti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Není-li stav zapsaný v katastru v souladu se skutečným právním stavem, osoba, jejíž věcné právo je dotčeno, se domáhá odstranění nesouladu, a prokáže- </a:t>
            </a:r>
            <a:r>
              <a:rPr lang="cs-CZ" dirty="0" err="1"/>
              <a:t>li</a:t>
            </a:r>
            <a:r>
              <a:rPr lang="cs-CZ" dirty="0"/>
              <a:t>, že své právo uplatnila u soudu, zapíše se na její žádost do katastru poznámka spornosti zápisu. Obdobně se zapíše do katastru poznámka spornosti zápisu i v případě, že někdo tvrdí, že je ve svém právu dotčen zápisem provedeným do katastru bez právního důvodu ve prospěch jiného a žádá, aby to bylo v katastru poznamenáno.</a:t>
            </a:r>
          </a:p>
        </p:txBody>
      </p:sp>
    </p:spTree>
    <p:extLst>
      <p:ext uri="{BB962C8B-B14F-4D97-AF65-F5344CB8AC3E}">
        <p14:creationId xmlns:p14="http://schemas.microsoft.com/office/powerpoint/2010/main" val="365054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53CB1-E5FA-4B3F-A757-6E12470F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JEP, evidence nemovitostí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56C92-791D-4A83-ACA0-14AEA5E9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zákon č. 141/1950 Sb., občanský zákoník. </a:t>
            </a:r>
          </a:p>
          <a:p>
            <a:r>
              <a:rPr lang="cs-CZ" dirty="0"/>
              <a:t>Zrušena zásada římského práva </a:t>
            </a:r>
            <a:r>
              <a:rPr lang="cs-CZ" dirty="0" err="1"/>
              <a:t>superficies</a:t>
            </a:r>
            <a:r>
              <a:rPr lang="cs-CZ" dirty="0"/>
              <a:t> </a:t>
            </a:r>
            <a:r>
              <a:rPr lang="cs-CZ" dirty="0" err="1"/>
              <a:t>solo</a:t>
            </a:r>
            <a:r>
              <a:rPr lang="cs-CZ" dirty="0"/>
              <a:t> cedit - stavba není součástí pozemku. </a:t>
            </a:r>
          </a:p>
          <a:p>
            <a:r>
              <a:rPr lang="cs-CZ" dirty="0"/>
              <a:t>Opuštění intabulačního principu. </a:t>
            </a:r>
          </a:p>
          <a:p>
            <a:r>
              <a:rPr lang="cs-CZ" dirty="0"/>
              <a:t>V roce 1956 - Jednotná evidence půdy (JEP). </a:t>
            </a:r>
          </a:p>
          <a:p>
            <a:pPr marL="0" indent="0">
              <a:buNone/>
            </a:pPr>
            <a:r>
              <a:rPr lang="cs-CZ" dirty="0"/>
              <a:t>Dne 1. 4. 1964 nabyly účinnosti nový občanský zákoník (zákon č. 40/1964 Sb.), zákon o evidenci nemovitostí EN (zákon č. 22/1964 Sb.) a notářský řád (zákon č. 95/1963 Sb.). </a:t>
            </a:r>
          </a:p>
          <a:p>
            <a:r>
              <a:rPr lang="cs-CZ" dirty="0"/>
              <a:t>registrace státním notářstvím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F91571-2C69-42C8-BA13-8DE7002FD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3F6AF6-9CA6-4570-8CCD-E9F1FF8A6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011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8886" y="1268760"/>
            <a:ext cx="8086635" cy="858839"/>
          </a:xfrm>
        </p:spPr>
        <p:txBody>
          <a:bodyPr>
            <a:normAutofit fontScale="90000"/>
          </a:bodyPr>
          <a:lstStyle/>
          <a:p>
            <a:r>
              <a:rPr lang="cs-CZ" dirty="0"/>
              <a:t>7) Zápis jiných údajů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905918"/>
            <a:ext cx="7772400" cy="4357687"/>
          </a:xfrm>
        </p:spPr>
        <p:txBody>
          <a:bodyPr/>
          <a:lstStyle/>
          <a:p>
            <a:r>
              <a:rPr lang="cs-CZ" dirty="0"/>
              <a:t>Např. údaje k osobě, cenové údaje,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21680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051" y="870857"/>
            <a:ext cx="8239173" cy="902382"/>
          </a:xfrm>
        </p:spPr>
        <p:txBody>
          <a:bodyPr>
            <a:normAutofit fontScale="90000"/>
          </a:bodyPr>
          <a:lstStyle/>
          <a:p>
            <a:r>
              <a:rPr lang="cs-CZ" dirty="0"/>
              <a:t>8) Ověřování opisů nebo kopií listin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sbírky listin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Poskytování ověřených nebo prostých kopií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Pouze osobě, která prokáže svoji totožnost.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Při ověřování neodpovídá katastrální úřad za obsah listiny.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Katastrální úřad neověří listinu, jejíž originál nebo kopie jsou nečitelné.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Katastrální úřad vede evidenci osob, kterým poskytl.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76384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obcí ve vztahu ke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vyhlašují ve svém územním obvodu zahájení revize katastru a obnovy katastrálního operátu, </a:t>
            </a:r>
          </a:p>
          <a:p>
            <a:r>
              <a:rPr lang="cs-CZ" dirty="0"/>
              <a:t>vysílají na ně své zástupce, </a:t>
            </a:r>
          </a:p>
          <a:p>
            <a:r>
              <a:rPr lang="cs-CZ" dirty="0"/>
              <a:t>spolupracují při zajišťování účasti vlastníků a jiných oprávněných a podávají o nich dostupné informace nezbytné pro provedení revize katastru a obnovy katastrálního operátu,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8876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Povinnosti orgánů veřejné moci ve vztahu ke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16150"/>
            <a:ext cx="7772400" cy="4357687"/>
          </a:xfrm>
        </p:spPr>
        <p:txBody>
          <a:bodyPr>
            <a:normAutofit/>
          </a:bodyPr>
          <a:lstStyle/>
          <a:p>
            <a:r>
              <a:rPr lang="cs-CZ" dirty="0"/>
              <a:t>zasílají katastrálnímu úřadu svá rozhodnutí týkající se nemovitostí vydaná podle jiného právního předpisu, který zároveň stanoví orgánu veřejné moci povinnost zaslat rozhodnutí, souhlas nebo oznámení nebo jiný úkon k zápisu do katastru katastrálnímu úřadu, a to do 30 dnů ode dne nabytí právní moci rozhodnutí nebo do 30 dnů ode dne jejich vydání; </a:t>
            </a:r>
          </a:p>
          <a:p>
            <a:r>
              <a:rPr lang="cs-CZ" dirty="0"/>
              <a:t>listiny, na základě kterých se provádí vklad do katastru, orgány veřejné moci s výjimkou soudů a soudních exekutorů katastrálnímu úřadu nezasílají, apod.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99268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vlastníků a jiných oprávněných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zúčastnit se na výzvu katastrálního úřadu jednání,</a:t>
            </a:r>
          </a:p>
          <a:p>
            <a:r>
              <a:rPr lang="cs-CZ" dirty="0"/>
              <a:t>na výzvu katastrálního úřadu označit ve stanovené lhůtě, ne však kratší než 30 dnů, trvalým způsobem a na vlastní náklad nesporné hranice svých pozemků,</a:t>
            </a:r>
          </a:p>
          <a:p>
            <a:r>
              <a:rPr lang="cs-CZ" dirty="0"/>
              <a:t>na výzvu katastrálního úřadu doplnit chybějící údaje a odstranit chyby v jimi vyhotovených listinách, které předkládají k zápisu do katastru, a to do 30 dnů ode dne, kdy jim byla doručena výzva, apod.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08611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62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4000" dirty="0"/>
              <a:t>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475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D8B31E-5FE8-4A66-81CA-0AF4D304709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– katastr nemovitostí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Katastr nemovitostí České republiky</a:t>
            </a:r>
          </a:p>
          <a:p>
            <a:r>
              <a:rPr lang="cs-CZ" dirty="0"/>
              <a:t>Od 1. 1. 1993 nabyla účinnost zcela nová právní úprava (zákon č. 264/1992 Sb., kterým se mění občanský zákoník a některé další zákony, zákon č. 265/1992 Sb., o zápisech vlastnických a jiných věcných práv k nemovitostem, zákon č. 344/1992 Sb., o katastru nemovitostí České republiky (katastrální zákon) a zákon č. 359/1992 Sb. o zeměměřických a katastrálních orgánech). </a:t>
            </a:r>
          </a:p>
          <a:p>
            <a:r>
              <a:rPr lang="cs-CZ" dirty="0"/>
              <a:t>Státní správu vykonávají zákonem zřízené katastrální úřady. </a:t>
            </a:r>
          </a:p>
          <a:p>
            <a:r>
              <a:rPr lang="cs-CZ" dirty="0"/>
              <a:t>Částečně byl obnoven intabulační princip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591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128792" cy="792088"/>
          </a:xfrm>
        </p:spPr>
        <p:txBody>
          <a:bodyPr>
            <a:normAutofit/>
          </a:bodyPr>
          <a:lstStyle/>
          <a:p>
            <a:r>
              <a:rPr lang="cs-CZ" sz="3600" dirty="0"/>
              <a:t>Právní předpisy - současnost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787208" cy="3633267"/>
          </a:xfrm>
        </p:spPr>
        <p:txBody>
          <a:bodyPr>
            <a:normAutofit/>
          </a:bodyPr>
          <a:lstStyle/>
          <a:p>
            <a:r>
              <a:rPr lang="cs-CZ" sz="2000" dirty="0"/>
              <a:t>Zákon č. 89/2012 Sb., občanský zákoník </a:t>
            </a:r>
          </a:p>
          <a:p>
            <a:r>
              <a:rPr lang="cs-CZ" sz="2000" dirty="0"/>
              <a:t>Katastrální zákon č. 256/2013 Sb. </a:t>
            </a:r>
          </a:p>
          <a:p>
            <a:r>
              <a:rPr lang="cs-CZ" sz="2000" dirty="0"/>
              <a:t>Vyhláška ke katastrálnímu zákonu č. 357/2013Sb.</a:t>
            </a:r>
          </a:p>
          <a:p>
            <a:r>
              <a:rPr lang="cs-CZ" sz="2000" dirty="0"/>
              <a:t>Vyhláška o poskytování údajů z katastru nemovitostí č. 358/2013 Sb.</a:t>
            </a:r>
          </a:p>
          <a:p>
            <a:r>
              <a:rPr lang="cs-CZ" sz="2000" dirty="0"/>
              <a:t>Vyhláška o stanovení vzoru formuláře pro podání návrhu na zahájení řízení o povolení vkladu č. 359/2013 Sb.</a:t>
            </a:r>
          </a:p>
          <a:p>
            <a:r>
              <a:rPr lang="cs-CZ" sz="2000" dirty="0"/>
              <a:t>Zákon č. 359/1992 Sb., o zeměměřických a katastrálních orgánech</a:t>
            </a:r>
          </a:p>
        </p:txBody>
      </p:sp>
    </p:spTree>
    <p:extLst>
      <p:ext uri="{BB962C8B-B14F-4D97-AF65-F5344CB8AC3E}">
        <p14:creationId xmlns:p14="http://schemas.microsoft.com/office/powerpoint/2010/main" val="397405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613" y="980728"/>
            <a:ext cx="7772400" cy="503237"/>
          </a:xfrm>
        </p:spPr>
        <p:txBody>
          <a:bodyPr/>
          <a:lstStyle/>
          <a:p>
            <a:r>
              <a:rPr lang="cs-CZ" dirty="0"/>
              <a:t>Definice katastr nemovitostí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613" y="2060848"/>
            <a:ext cx="7772400" cy="43576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Katastr nemovitostí je soubor údajů o nemovitostech v České republice, zahrnující jejich soupis a popis, jejich geometrické a polohové určení. Součástí katastru je evidence vlastnických a jiných věcných práv k nemovitostem.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Katastr je ucelený, průběžně aktualizovaný, počítačově ovládaný informační systém o nemovitostech a tvoří jeden ze základních systémů veřejné správy v České republice.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12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69082"/>
            <a:ext cx="8086635" cy="647700"/>
          </a:xfrm>
        </p:spPr>
        <p:txBody>
          <a:bodyPr>
            <a:normAutofit/>
          </a:bodyPr>
          <a:lstStyle/>
          <a:p>
            <a:r>
              <a:rPr lang="cs-CZ" dirty="0"/>
              <a:t>Funkce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Zápisy v této evidenci obsahují informaci, které složí zároveň i k tvorbě dalších informačních systémů, k ochraně práv (zejména vlastnických) k nemovitostem, pro účely daní, poplatků a jiných peněžitých plnění, k ochraně životního prostředí, pro rozvoj území, k oceňování nemovitostí, pro účely vědecké, hospodářské a statistické, k ochraně nerostného bohatství a k ochraně zájmů státní památkové péče.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419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zásad vedení katastru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intabulační </a:t>
            </a:r>
          </a:p>
          <a:p>
            <a:r>
              <a:rPr lang="cs-CZ" dirty="0"/>
              <a:t>Zásada dispoziční </a:t>
            </a:r>
          </a:p>
          <a:p>
            <a:r>
              <a:rPr lang="cs-CZ" dirty="0"/>
              <a:t>Zásada legality </a:t>
            </a:r>
          </a:p>
          <a:p>
            <a:r>
              <a:rPr lang="cs-CZ" dirty="0"/>
              <a:t>Zásada priority </a:t>
            </a:r>
          </a:p>
          <a:p>
            <a:r>
              <a:rPr lang="cs-CZ" dirty="0"/>
              <a:t>Zásada formální publicity </a:t>
            </a:r>
          </a:p>
          <a:p>
            <a:r>
              <a:rPr lang="cs-CZ" dirty="0"/>
              <a:t>Zásada materiální publicity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6557409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2801</Words>
  <Application>Microsoft Office PowerPoint</Application>
  <PresentationFormat>Předvádění na obrazovce (4:3)</PresentationFormat>
  <Paragraphs>268</Paragraphs>
  <Slides>45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Trebuchet MS</vt:lpstr>
      <vt:lpstr>Wingdings</vt:lpstr>
      <vt:lpstr>PF_PPT_prezentace</vt:lpstr>
      <vt:lpstr>BÉŽOVÁ TITL</vt:lpstr>
      <vt:lpstr> Správa na úseku katastru nemovitostí  Alena Kliková</vt:lpstr>
      <vt:lpstr>HISTORIE </vt:lpstr>
      <vt:lpstr> HISTORIE</vt:lpstr>
      <vt:lpstr>Historie – JEP, evidence nemovitostí</vt:lpstr>
      <vt:lpstr>Historie – katastr nemovitostí </vt:lpstr>
      <vt:lpstr>Právní předpisy - současnost</vt:lpstr>
      <vt:lpstr>Definice katastr nemovitostí</vt:lpstr>
      <vt:lpstr>Funkce katastru </vt:lpstr>
      <vt:lpstr>Přehled zásad vedení katastru</vt:lpstr>
      <vt:lpstr>Zásada materiální publicity</vt:lpstr>
      <vt:lpstr>Zásada formální publicity – předpisy </vt:lpstr>
      <vt:lpstr>Zásada formální publicity</vt:lpstr>
      <vt:lpstr>Závaznost katastru </vt:lpstr>
      <vt:lpstr>předmět evidence katastru</vt:lpstr>
      <vt:lpstr>Judikatura </vt:lpstr>
      <vt:lpstr>Orgány</vt:lpstr>
      <vt:lpstr>Činnost katastru nemovitostí</vt:lpstr>
      <vt:lpstr>1) Revize katastru</vt:lpstr>
      <vt:lpstr>2) Oprava chyb v katastrálním operátu</vt:lpstr>
      <vt:lpstr>3) Poskytování údajů z katastru</vt:lpstr>
      <vt:lpstr>Poskytování údajů z katastru - formy</vt:lpstr>
      <vt:lpstr>Poskytování údajů z katastru - formy</vt:lpstr>
      <vt:lpstr>Dálkový přístup k údajům katastru - bezúplatné   </vt:lpstr>
      <vt:lpstr>Dálkový přístup k údajům katastru - informace o řízeních</vt:lpstr>
      <vt:lpstr>Dálkový přístup - úplatný</vt:lpstr>
      <vt:lpstr>Dálkový přístup – úplatný – zákaznický účet</vt:lpstr>
      <vt:lpstr>Dálkový přístup – úplatný – zrušení, zablokování</vt:lpstr>
      <vt:lpstr>Sledování změn</vt:lpstr>
      <vt:lpstr>4) Zabezpečení obnovy katastrálního operátu</vt:lpstr>
      <vt:lpstr>5) Porovnávání a přejímání údajů evidence obyvatel   </vt:lpstr>
      <vt:lpstr>6) Zápis do katastru - druhy zápisů</vt:lpstr>
      <vt:lpstr>Písemnosti, GP </vt:lpstr>
      <vt:lpstr>Označování nemovitostí v listinách  </vt:lpstr>
      <vt:lpstr>Pořadí zápisů </vt:lpstr>
      <vt:lpstr>Plomba – není upozorněním </vt:lpstr>
      <vt:lpstr>Právní účinky zápisu </vt:lpstr>
      <vt:lpstr>Vklad</vt:lpstr>
      <vt:lpstr>Záznam</vt:lpstr>
      <vt:lpstr>Poznámka spornosti</vt:lpstr>
      <vt:lpstr>7) Zápis jiných údajů    </vt:lpstr>
      <vt:lpstr>8) Ověřování opisů nebo kopií listin </vt:lpstr>
      <vt:lpstr>Povinnosti obcí ve vztahu ke katastru</vt:lpstr>
      <vt:lpstr>Povinnosti orgánů veřejné moci ve vztahu ke katastru</vt:lpstr>
      <vt:lpstr>Povinnosti vlastníků a jiných oprávněných</vt:lpstr>
      <vt:lpstr>Prezentace aplikace PowerPoint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Alena Kliková</cp:lastModifiedBy>
  <cp:revision>59</cp:revision>
  <cp:lastPrinted>2016-12-15T07:46:23Z</cp:lastPrinted>
  <dcterms:created xsi:type="dcterms:W3CDTF">2008-07-15T11:53:06Z</dcterms:created>
  <dcterms:modified xsi:type="dcterms:W3CDTF">2022-04-24T10:50:26Z</dcterms:modified>
</cp:coreProperties>
</file>