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2"/>
  </p:notesMasterIdLst>
  <p:handoutMasterIdLst>
    <p:handoutMasterId r:id="rId33"/>
  </p:handoutMasterIdLst>
  <p:sldIdLst>
    <p:sldId id="256" r:id="rId2"/>
    <p:sldId id="314" r:id="rId3"/>
    <p:sldId id="317" r:id="rId4"/>
    <p:sldId id="315" r:id="rId5"/>
    <p:sldId id="316" r:id="rId6"/>
    <p:sldId id="318" r:id="rId7"/>
    <p:sldId id="323" r:id="rId8"/>
    <p:sldId id="322" r:id="rId9"/>
    <p:sldId id="320" r:id="rId10"/>
    <p:sldId id="324" r:id="rId11"/>
    <p:sldId id="326" r:id="rId12"/>
    <p:sldId id="328" r:id="rId13"/>
    <p:sldId id="329" r:id="rId14"/>
    <p:sldId id="330" r:id="rId15"/>
    <p:sldId id="331" r:id="rId16"/>
    <p:sldId id="333" r:id="rId17"/>
    <p:sldId id="332" r:id="rId18"/>
    <p:sldId id="305" r:id="rId19"/>
    <p:sldId id="304" r:id="rId20"/>
    <p:sldId id="303" r:id="rId21"/>
    <p:sldId id="310" r:id="rId22"/>
    <p:sldId id="309" r:id="rId23"/>
    <p:sldId id="334" r:id="rId24"/>
    <p:sldId id="335" r:id="rId25"/>
    <p:sldId id="337" r:id="rId26"/>
    <p:sldId id="336" r:id="rId27"/>
    <p:sldId id="338" r:id="rId28"/>
    <p:sldId id="311" r:id="rId29"/>
    <p:sldId id="312" r:id="rId30"/>
    <p:sldId id="339" r:id="rId31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96" d="100"/>
          <a:sy n="96" d="100"/>
        </p:scale>
        <p:origin x="96" y="4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Klepnutím lze upravit styl předlohy podnadpisů.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idnes.cz/zpravy/domaci/1-maj-demonstrace-akce-udalosti-svatek.B1007234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správa se zvláštním zaměřením   na shromažďování občanů (11. 11. 2022)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BZ505Zk Vybrané otázky správního práva a veřejné správy</a:t>
            </a:r>
          </a:p>
          <a:p>
            <a:r>
              <a:rPr lang="cs-CZ" dirty="0"/>
              <a:t>Mgr. Tomáš Svoboda, Ph.D.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Oznámení shromáždění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Or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gány na úseku shromažďování (§ 2a)</a:t>
            </a:r>
          </a:p>
          <a:p>
            <a:pPr lvl="1"/>
            <a:r>
              <a:rPr lang="cs-CZ" b="1" dirty="0">
                <a:solidFill>
                  <a:srgbClr val="0000DC"/>
                </a:solidFill>
                <a:latin typeface="Arial" panose="020B0604020202020204" pitchFamily="34" charset="0"/>
              </a:rPr>
              <a:t>O</a:t>
            </a:r>
            <a:r>
              <a:rPr lang="cs-CZ" b="1" i="0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becní úřad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v jehož územním obvodu se má shromáždění konat,</a:t>
            </a:r>
          </a:p>
          <a:p>
            <a:pPr lvl="1"/>
            <a:r>
              <a:rPr lang="cs-CZ" b="1" dirty="0">
                <a:solidFill>
                  <a:srgbClr val="0000DC"/>
                </a:solidFill>
                <a:latin typeface="Arial" panose="020B0604020202020204" pitchFamily="34" charset="0"/>
              </a:rPr>
              <a:t>P</a:t>
            </a:r>
            <a:r>
              <a:rPr lang="cs-CZ" b="1" i="0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ověřený obecní úřad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přesahuje-li místo konání shromáždění územní obvod obecního úřadu</a:t>
            </a:r>
          </a:p>
          <a:p>
            <a:pPr lvl="1"/>
            <a:r>
              <a:rPr lang="cs-CZ" b="1" dirty="0">
                <a:solidFill>
                  <a:srgbClr val="0000DC"/>
                </a:solidFill>
                <a:latin typeface="Arial" panose="020B0604020202020204" pitchFamily="34" charset="0"/>
              </a:rPr>
              <a:t>K</a:t>
            </a:r>
            <a:r>
              <a:rPr lang="cs-CZ" b="1" i="0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rajský úřad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pokud místo konání shromáždění přesahuje správní obvod pověřeného obecního úřadu</a:t>
            </a:r>
          </a:p>
          <a:p>
            <a:pPr lvl="1"/>
            <a:r>
              <a:rPr lang="cs-CZ" b="1" i="0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Ministerstvo vnitra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pokud místo konání shromáždění přesahuje hranice kraje </a:t>
            </a:r>
          </a:p>
          <a:p>
            <a:pPr lvl="1"/>
            <a:r>
              <a:rPr lang="cs-CZ" i="1" dirty="0">
                <a:solidFill>
                  <a:srgbClr val="000000"/>
                </a:solidFill>
                <a:latin typeface="Arial" panose="020B0604020202020204" pitchFamily="34" charset="0"/>
              </a:rPr>
              <a:t>(Zákon o právu shromažďovacím pro ně užívá legislativní zkratku „úřad“)</a:t>
            </a:r>
          </a:p>
          <a:p>
            <a:pPr marL="324000" lvl="1" indent="0">
              <a:buNone/>
            </a:pPr>
            <a:endParaRPr lang="cs-CZ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 případě orgánů ÚSC vždy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přenesená působnost</a:t>
            </a:r>
          </a:p>
          <a:p>
            <a:pPr lvl="1"/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847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Oznámení shromáždění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Oznamovací princip (§ 4)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R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ealizace shromažďovacího práva na </a:t>
            </a:r>
            <a:r>
              <a:rPr lang="cs-CZ" b="1" i="0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oznamovacím principu </a:t>
            </a:r>
            <a:r>
              <a:rPr lang="cs-CZ" i="0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= nepodléhá předchozímu povolení </a:t>
            </a:r>
            <a:r>
              <a:rPr lang="cs-CZ" i="0" dirty="0">
                <a:effectLst/>
                <a:latin typeface="Arial" panose="020B0604020202020204" pitchFamily="34" charset="0"/>
              </a:rPr>
              <a:t>(viz § 4 ale již také LZPS), </a:t>
            </a:r>
            <a:r>
              <a:rPr lang="cs-CZ" b="1" dirty="0">
                <a:latin typeface="Arial" panose="020B0604020202020204" pitchFamily="34" charset="0"/>
              </a:rPr>
              <a:t>ochrana realizace (základního) práva</a:t>
            </a:r>
            <a:endParaRPr lang="cs-CZ" b="1" i="0" dirty="0">
              <a:effectLst/>
              <a:latin typeface="Arial" panose="020B0604020202020204" pitchFamily="34" charset="0"/>
            </a:endParaRPr>
          </a:p>
          <a:p>
            <a:pPr lvl="1"/>
            <a:endParaRPr lang="cs-CZ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některých případech ale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ani ohlášení 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(§ 4 odst. 1)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a) shromáždění pořádaných právnickými osobami přístupných jen jejich členům či pracovníkům a jmenovitě pozvaným hostům;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b) shromáždění pořádaných církvemi nebo náboženskými společnostmi2) v kostele nebo v jiné modlitebně, procesí, poutí a jiných průvodů a shromáždění sloužících k projevům náboženského vyznání;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c) shromáždění konaných v obydlích;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d) shromáždění jmenovitě pozvaných osob v uzavřených prostorách.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Další výjimka z ohlašovací povinnosti =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místa určení radou obce (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nařízením)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kde lze konat shromáždění bez oznámení včetně stanovení doby, kdy se taková shromáždění konat nesmějí</a:t>
            </a:r>
          </a:p>
          <a:p>
            <a:pPr lvl="1"/>
            <a:endParaRPr lang="cs-CZ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21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Oznámení shromáždění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Svolavatel (§ 3-5)</a:t>
            </a:r>
          </a:p>
          <a:p>
            <a:pPr lvl="1"/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oznámení podává </a:t>
            </a:r>
            <a:r>
              <a:rPr lang="cs-CZ" b="1" i="0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svolavatel 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(= občan starší 18 let nebo právnická osoba se sídlem na území ČR anebo skupina osob)</a:t>
            </a:r>
          </a:p>
          <a:p>
            <a:pPr lvl="1"/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Náležitosti oznámení </a:t>
            </a:r>
          </a:p>
          <a:p>
            <a:pPr lvl="1"/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Alespoň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5 dnů předem 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(ale možnost výjimky pro kratší oznámení – úřad může přijmout v odůvodněných případech) +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nejvýše 6 měsíců 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 předstihu (jinak se k oznámení nepřihlíží)</a:t>
            </a:r>
          </a:p>
          <a:p>
            <a:pPr lvl="1"/>
            <a:r>
              <a:rPr lang="cs-CZ" b="1" i="0" dirty="0">
                <a:effectLst/>
                <a:latin typeface="Arial" panose="020B0604020202020204" pitchFamily="34" charset="0"/>
              </a:rPr>
              <a:t>Musí být uvedeno zejména: </a:t>
            </a:r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účel shromáždění, den, místo a doba zahájení, předpokládaný počet  účastníků a identifikace svolavatele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Pokud vady oznámení, úřad svolavatele neprodleně upozorní + pokud neodstraní, oznámení se odloží (lze odvolání, o kterém musí být rozhodnuto do 3 pracovních dnů)</a:t>
            </a:r>
            <a:endParaRPr lang="cs-CZ" dirty="0"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360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Oznámení shromáždění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Oprávnění a povinnosti svolavatele (§ 6)</a:t>
            </a:r>
          </a:p>
          <a:p>
            <a:pPr lvl="1"/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Může činit všechna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opatření ke svolání 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shromáždění (např. výslovně zvát k účasti) – nevztahuje se ale na neoznámená a zakázaná shromáždění</a:t>
            </a:r>
          </a:p>
          <a:p>
            <a:pPr lvl="1"/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Je-li důvodná obava z rušení, může být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poskytnuta ochrana 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(úřadem či PČR)</a:t>
            </a:r>
          </a:p>
          <a:p>
            <a:pPr lvl="1"/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Vydává přímo nebo s pomocí pořadatelů účastníkům pokyny k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zajištění řádného průběhu shromáždění + je povinen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: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a) poskytnout úřadu na jeho žádost součinnost nezbytnou k zajištění řádného průběhu shromáždění, zejména plnit pokyny úřadu a Policie České republiky a splnit povinnosti stanovené zvláštními právními předpisy;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b) zajistit potřebný počet způsobilých pořadatelů starších 18 let;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c) být přítomen na jím oznámeném shromáždění a řídit průběh shromáždění tak, aby se podstatně neodchylovalo od účelu shromáždění uvedeného v oznámení;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d) dávat závazné pokyny pořadatelům;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e) dbát o pokojný průběh shromáždění a činit opatření, aby nebyl narušován;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f) shromáždění ukončit.</a:t>
            </a:r>
          </a:p>
        </p:txBody>
      </p:sp>
    </p:spTree>
    <p:extLst>
      <p:ext uri="{BB962C8B-B14F-4D97-AF65-F5344CB8AC3E}">
        <p14:creationId xmlns:p14="http://schemas.microsoft.com/office/powerpoint/2010/main" val="77581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Oznámení shromáždění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Oprávnění a povinnosti svolavatele (§ 6)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Nepodaří-li se </a:t>
            </a:r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svolavateli při narušení pokojného průběhu shromáždění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zjednat nápravu</a:t>
            </a:r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, požádá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bez zbytečného odkladu o potřebnou pomoc úřad nebo Policii České republiky </a:t>
            </a:r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a vlastními prostředky vyzve účastníky k obnovení pokojného průběhu shromáždění. Může tak učinit též, jestliže se účastníci po ukončení shromáždění pokojně nerozejdou.</a:t>
            </a:r>
          </a:p>
          <a:p>
            <a:pPr lvl="1"/>
            <a:endParaRPr lang="cs-CZ" i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Přiměřená aplikace těchto pravidel i na neoznamovaná shromáždění.</a:t>
            </a:r>
            <a:endParaRPr lang="cs-CZ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659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Oznámení shromáždění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Povinnosti účastníků shromáždění (§ 7)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bát pokynů svolavatele a pořadatelů a </a:t>
            </a:r>
            <a:r>
              <a:rPr lang="cs-CZ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zdržet se všeho, co by narušilo 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řádný a pokojný průběh shromáždění</a:t>
            </a:r>
          </a:p>
          <a:p>
            <a:pPr lvl="1"/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 ukončení shromáždění se </a:t>
            </a:r>
            <a:r>
              <a:rPr lang="cs-CZ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pokojně rozejít 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(či neprodleně opustit místo shromáždění v případě jeho rozpuštění)</a:t>
            </a:r>
          </a:p>
          <a:p>
            <a:pPr lvl="1"/>
            <a:r>
              <a:rPr lang="cs-CZ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Nesmějí 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mít u sebe: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střelné zbraně, výbušniny nebo pyrotechnické výrobky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jiné předměty, jimiž lze ublížit na zdraví, lze-li z okolností nebo z chování účastníků usuzovat, že mají být užity k násilí nebo pohrůžce násilím</a:t>
            </a:r>
          </a:p>
          <a:p>
            <a:pPr lvl="1"/>
            <a:r>
              <a:rPr lang="cs-CZ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Zákaz zakrytí obličeje </a:t>
            </a:r>
            <a:r>
              <a:rPr lang="cs-CZ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způsobem ztěžujícím nebo znemožňujícím jejich identifikaci (pokud úřad nebo Policie České republiky vydá takový pokyn, je-li narušen či ohrožen pokojný průběh shromáždění)</a:t>
            </a:r>
          </a:p>
        </p:txBody>
      </p:sp>
    </p:spTree>
    <p:extLst>
      <p:ext uri="{BB962C8B-B14F-4D97-AF65-F5344CB8AC3E}">
        <p14:creationId xmlns:p14="http://schemas.microsoft.com/office/powerpoint/2010/main" val="1537206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Působnost úřadu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Působnost úřadu obecně (§ 8)</a:t>
            </a:r>
          </a:p>
          <a:p>
            <a:pPr lvl="1"/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Oprávnění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(s ohledem na místní podmínky nebo veřejný pořádek)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navrhnout 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svolavateli, aby se shromáždění konalo na jiném místě nebo v jinou dobu +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oprávnění stanovit podmínky 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(v nezbytných případech pro účely ochrany veř. pořádku nebo práv jiných):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Úřad může stanovit podmínky pro konání shromáždění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zejména tehdy</a:t>
            </a:r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, má-li se na stejném místě a ve stejnou dobu konat jiné shromáždění nebo veřejnosti přístupný kulturní, sportovní nebo jiný společenský podnik (dále jen „veřejnosti přístupný podnik“) a mezi svolavateli nebo mezi svolavatelem a osobou pořádající veřejnosti přístupný podnik nedošlo k dohodě o úpravě doby nebo místa konání shromáždění nebo veřejnosti přístupného podniku.</a:t>
            </a:r>
          </a:p>
          <a:p>
            <a:pPr lvl="1"/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Možnost 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vyslat zástupce 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 shromáždění, kteří mohou: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…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udílet pokyny sloužící k zajištění účelu </a:t>
            </a:r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shromáždění, k odstranění rozporů při střetu práv více svolavatelů, včetně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pokynu k úpravě místa </a:t>
            </a:r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konání shromáždění, nebo při střetu různých práv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a k ochraně veřejného pořádku</a:t>
            </a:r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, zdraví a majetku.</a:t>
            </a:r>
          </a:p>
          <a:p>
            <a:pPr lvl="1"/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Má ale být šetřeno podstata práva pokojně se shromažďovat (= </a:t>
            </a:r>
            <a:r>
              <a:rPr lang="cs-CZ" b="1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proporcionalita omezení</a:t>
            </a:r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)</a:t>
            </a:r>
          </a:p>
          <a:p>
            <a:pPr lvl="1"/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Není-li zástupce, může (v určitém rozsahu) i příslušník Policie ČR</a:t>
            </a:r>
          </a:p>
        </p:txBody>
      </p:sp>
    </p:spTree>
    <p:extLst>
      <p:ext uri="{BB962C8B-B14F-4D97-AF65-F5344CB8AC3E}">
        <p14:creationId xmlns:p14="http://schemas.microsoft.com/office/powerpoint/2010/main" val="8633951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Působnost úřadu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Zákaz shromáždění (§ 10)</a:t>
            </a:r>
          </a:p>
          <a:p>
            <a:pPr lvl="1"/>
            <a:r>
              <a:rPr lang="cs-CZ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Lze, jestliže by účel shromáždění směřoval k výzvě: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a)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popírat nebo omezovat osobní, politická nebo jiná práva osob </a:t>
            </a:r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pro jejich národnost, pohlaví, rasu, původ, politické nebo jiné smýšlení, náboženské vyznání a sociální postavení nebo k rozněcování nenávisti a nesnášenlivosti z těchto důvodů;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b)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dopouštět se násilí nebo hrubé neslušnosti;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c)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jinak porušovat ústavu a zákony.</a:t>
            </a:r>
          </a:p>
          <a:p>
            <a:pPr lvl="1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A také:</a:t>
            </a:r>
            <a:endParaRPr lang="cs-CZ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a) se má konat na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místě, kde by účastníkům hrozilo závažné nebezpečí </a:t>
            </a:r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pro jejich zdraví,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b) na stejném místě a ve stejnou dobu se má podle dříve doručeného oznámení konat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jiné shromáždění</a:t>
            </a:r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, mezi svolavateli nedošlo k dohodě o úpravě doby nebo místa jeho konání a stanovení podmínek podle § 8 odst. 2 by bylo zjevně neúčelné; nelze-li určit, které oznámení bylo doručeno dříve, rozhodne se za účasti zástupců svolavatelů losováním.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Ale i tehdy, pokud:</a:t>
            </a:r>
          </a:p>
          <a:p>
            <a:pPr lvl="2"/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…má-li být konáno v místě, kde by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nutné omezení dopravy a zásobování bylo v závažném rozporu se zájmem obyvatelstva</a:t>
            </a: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, lze-li bez nepřiměřených obtíží konat shromáždění jinde, aniž by se tím zmařil oznámený účel shromáždění.</a:t>
            </a:r>
            <a:endParaRPr lang="cs-CZ" i="1" dirty="0">
              <a:solidFill>
                <a:srgbClr val="0000DC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1906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Působnost úřadu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Skutečný účel a proporcionalita zákazu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V této souvislosti </a:t>
            </a:r>
            <a:r>
              <a:rPr lang="cs-CZ" b="1" i="1" dirty="0">
                <a:solidFill>
                  <a:srgbClr val="0000DC"/>
                </a:solidFill>
              </a:rPr>
              <a:t>není udržitelný názor</a:t>
            </a:r>
            <a:r>
              <a:rPr lang="cs-CZ" i="1" dirty="0">
                <a:solidFill>
                  <a:srgbClr val="0000DC"/>
                </a:solidFill>
              </a:rPr>
              <a:t> městského soudu, </a:t>
            </a:r>
            <a:r>
              <a:rPr lang="cs-CZ" b="1" i="1" dirty="0">
                <a:solidFill>
                  <a:srgbClr val="0000DC"/>
                </a:solidFill>
              </a:rPr>
              <a:t>podle něhož musí správní orgán vycházet pouze z oznámeného účelu shromáždění</a:t>
            </a:r>
            <a:r>
              <a:rPr lang="cs-CZ" i="1" dirty="0">
                <a:solidFill>
                  <a:srgbClr val="0000DC"/>
                </a:solidFill>
              </a:rPr>
              <a:t>. Zkušenost ukazuje, že </a:t>
            </a:r>
            <a:r>
              <a:rPr lang="cs-CZ" b="1" i="1" dirty="0">
                <a:solidFill>
                  <a:srgbClr val="0000DC"/>
                </a:solidFill>
              </a:rPr>
              <a:t>subjekty, jejichž cíle jsou v rozporu se základními principy demokracie, neodhalují tyto cíle dříve než při jejich realizaci</a:t>
            </a:r>
            <a:r>
              <a:rPr lang="cs-CZ" i="1" dirty="0">
                <a:solidFill>
                  <a:srgbClr val="0000DC"/>
                </a:solidFill>
              </a:rPr>
              <a:t>. Formálně oznámený účel shromáždění pak jistě může skrývat cíle a záměry, které se liší od těch proklamovaných (obdobně srov. rozhodnutí Evropského soudu pro lidská práva ze dne 13. 4. 2006 ve věci žádosti č. 45963/99, </a:t>
            </a:r>
            <a:r>
              <a:rPr lang="cs-CZ" i="1" dirty="0" err="1">
                <a:solidFill>
                  <a:srgbClr val="0000DC"/>
                </a:solidFill>
              </a:rPr>
              <a:t>Tsonev</a:t>
            </a:r>
            <a:r>
              <a:rPr lang="cs-CZ" i="1" dirty="0">
                <a:solidFill>
                  <a:srgbClr val="0000DC"/>
                </a:solidFill>
              </a:rPr>
              <a:t> v. Bulharsko, www.</a:t>
            </a:r>
            <a:r>
              <a:rPr lang="cs-CZ" i="1" dirty="0" err="1">
                <a:solidFill>
                  <a:srgbClr val="0000DC"/>
                </a:solidFill>
              </a:rPr>
              <a:t>ehcr.coe.int</a:t>
            </a:r>
            <a:r>
              <a:rPr lang="cs-CZ" i="1" dirty="0">
                <a:solidFill>
                  <a:srgbClr val="0000DC"/>
                </a:solidFill>
              </a:rPr>
              <a:t>). </a:t>
            </a:r>
            <a:r>
              <a:rPr lang="cs-CZ" b="1" i="1" dirty="0">
                <a:solidFill>
                  <a:srgbClr val="0000DC"/>
                </a:solidFill>
              </a:rPr>
              <a:t>Chce-li ovšem správní orgán zakázat shromáždění proto, že podle jeho názoru svolavatel zastírá oznámeným nezávadným účelem skutečný závadný účel shromáždění, musí takový závěr prokázat </a:t>
            </a:r>
            <a:r>
              <a:rPr lang="cs-CZ" i="1" dirty="0">
                <a:solidFill>
                  <a:srgbClr val="0000DC"/>
                </a:solidFill>
              </a:rPr>
              <a:t>a nese v tomto směru důkazní břemeno (obdobně srov. rozhodnutí německého Spolkového ústavního soudu ze dne 24. 3. 2001, 1 </a:t>
            </a:r>
            <a:r>
              <a:rPr lang="cs-CZ" i="1" dirty="0" err="1">
                <a:solidFill>
                  <a:srgbClr val="0000DC"/>
                </a:solidFill>
              </a:rPr>
              <a:t>BvQ</a:t>
            </a:r>
            <a:r>
              <a:rPr lang="cs-CZ" i="1" dirty="0">
                <a:solidFill>
                  <a:srgbClr val="0000DC"/>
                </a:solidFill>
              </a:rPr>
              <a:t> 13/01, www.bverfg.de).            </a:t>
            </a:r>
            <a:r>
              <a:rPr lang="cs-CZ" b="1" dirty="0"/>
              <a:t>NSS 8 As 51/2007-67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Působnost úřadu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Judikatura: </a:t>
            </a:r>
            <a:r>
              <a:rPr lang="cs-CZ" dirty="0"/>
              <a:t>Skutečný účel a proporcionalita zákazu</a:t>
            </a:r>
          </a:p>
          <a:p>
            <a:pPr lvl="1"/>
            <a:r>
              <a:rPr lang="cs-CZ" sz="1800" b="1" i="1" dirty="0">
                <a:solidFill>
                  <a:srgbClr val="0000DC"/>
                </a:solidFill>
              </a:rPr>
              <a:t>V souladu s již zmíněnou zásadou proporcionality musí správní orgán v podobné situaci vždy vážit, zda je nutné přistoupit k zákazu shromáždění bez dalšího</a:t>
            </a:r>
            <a:r>
              <a:rPr lang="cs-CZ" sz="1800" i="1" dirty="0">
                <a:solidFill>
                  <a:srgbClr val="0000DC"/>
                </a:solidFill>
              </a:rPr>
              <a:t>, nebo zda lze věc řešit např. změnou data či místa shromáždění. Má-li správní orgán pochybnosti o oznámeném účelu shromáždění, </a:t>
            </a:r>
            <a:r>
              <a:rPr lang="cs-CZ" sz="1800" b="1" i="1" dirty="0">
                <a:solidFill>
                  <a:srgbClr val="0000DC"/>
                </a:solidFill>
              </a:rPr>
              <a:t>aniž by byl schopen prokázat důvodnost těchto pochybností, nezbude mu než je zohlednit pouze v připravenosti rozpustit shromáždění, odchýlí-li se od formálně deklarovaného účelu </a:t>
            </a:r>
            <a:r>
              <a:rPr lang="cs-CZ" sz="1800" i="1" dirty="0">
                <a:solidFill>
                  <a:srgbClr val="0000DC"/>
                </a:solidFill>
              </a:rPr>
              <a:t>(§ 12 odst. 5 shromažďovacího zákona).</a:t>
            </a:r>
          </a:p>
          <a:p>
            <a:pPr lvl="1"/>
            <a:r>
              <a:rPr lang="cs-CZ" sz="1800" i="1" dirty="0">
                <a:solidFill>
                  <a:srgbClr val="0000DC"/>
                </a:solidFill>
              </a:rPr>
              <a:t>Moderní demokracie představuje vládu většiny při respektování práv menšin a musí být připravena i ke konfrontaci s menšinovými názory, které jsou jí v daném okamžiku nepohodlné. </a:t>
            </a:r>
            <a:r>
              <a:rPr lang="cs-CZ" sz="1800" b="1" i="1" dirty="0">
                <a:solidFill>
                  <a:srgbClr val="0000DC"/>
                </a:solidFill>
              </a:rPr>
              <a:t>Jakékoliv omezení politických práv, jako např. práva shromažďovacího, je třeba posuzovat s krajní obezřetností a nesmí vést ve svých důsledcích k postupnému rozdrobení shromažďovacího institutu a vytěsnění většině nepohodlné menšiny z veřejného </a:t>
            </a:r>
            <a:r>
              <a:rPr lang="cs-CZ" sz="1800" b="1" i="1" dirty="0" err="1">
                <a:solidFill>
                  <a:srgbClr val="0000DC"/>
                </a:solidFill>
              </a:rPr>
              <a:t>diskurzu</a:t>
            </a:r>
            <a:r>
              <a:rPr lang="cs-CZ" sz="1800" b="1" i="1" dirty="0">
                <a:solidFill>
                  <a:srgbClr val="0000DC"/>
                </a:solidFill>
              </a:rPr>
              <a:t> </a:t>
            </a:r>
            <a:r>
              <a:rPr lang="cs-CZ" sz="1800" i="1" dirty="0">
                <a:solidFill>
                  <a:srgbClr val="0000DC"/>
                </a:solidFill>
              </a:rPr>
              <a:t>[v tomto směru srov., z hlediska evropského přístupu radikální, rozhodnutí federálního Odvolacího soudu Spojených států (US </a:t>
            </a:r>
            <a:r>
              <a:rPr lang="cs-CZ" sz="1800" i="1" dirty="0" err="1">
                <a:solidFill>
                  <a:srgbClr val="0000DC"/>
                </a:solidFill>
              </a:rPr>
              <a:t>Court</a:t>
            </a:r>
            <a:r>
              <a:rPr lang="cs-CZ" sz="1800" i="1" dirty="0">
                <a:solidFill>
                  <a:srgbClr val="0000DC"/>
                </a:solidFill>
              </a:rPr>
              <a:t> </a:t>
            </a:r>
            <a:r>
              <a:rPr lang="cs-CZ" sz="1800" i="1" dirty="0" err="1">
                <a:solidFill>
                  <a:srgbClr val="0000DC"/>
                </a:solidFill>
              </a:rPr>
              <a:t>of</a:t>
            </a:r>
            <a:r>
              <a:rPr lang="cs-CZ" sz="1800" i="1" dirty="0">
                <a:solidFill>
                  <a:srgbClr val="0000DC"/>
                </a:solidFill>
              </a:rPr>
              <a:t> Appeal) pro 7. obvod ze dne 22. 5. 1978, </a:t>
            </a:r>
            <a:r>
              <a:rPr lang="cs-CZ" sz="1800" i="1" dirty="0" err="1">
                <a:solidFill>
                  <a:srgbClr val="0000DC"/>
                </a:solidFill>
              </a:rPr>
              <a:t>Collin</a:t>
            </a:r>
            <a:r>
              <a:rPr lang="cs-CZ" sz="1800" i="1" dirty="0">
                <a:solidFill>
                  <a:srgbClr val="0000DC"/>
                </a:solidFill>
              </a:rPr>
              <a:t> v. Smith, 578 F.2d 1197].                 </a:t>
            </a:r>
            <a:r>
              <a:rPr lang="cs-CZ" sz="1800" b="1" dirty="0"/>
              <a:t>NSS 8 As 51/2007-67 (pokračování)</a:t>
            </a:r>
            <a:endParaRPr lang="cs-CZ" sz="1600" i="1" dirty="0">
              <a:solidFill>
                <a:srgbClr val="0000D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1/ Právo shromažďovací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Stručný vývoj</a:t>
            </a:r>
          </a:p>
          <a:p>
            <a:pPr lvl="1"/>
            <a:r>
              <a:rPr lang="cs-CZ" dirty="0"/>
              <a:t>Již zákon č. 135/1867 Ř. z. (24. 11. 1867 – 30. 9. 1951)</a:t>
            </a:r>
          </a:p>
          <a:p>
            <a:pPr lvl="2"/>
            <a:r>
              <a:rPr lang="cs-CZ" b="1" dirty="0"/>
              <a:t>§ 2: </a:t>
            </a:r>
            <a:r>
              <a:rPr lang="cs-CZ" i="1" dirty="0">
                <a:solidFill>
                  <a:srgbClr val="0000DC"/>
                </a:solidFill>
              </a:rPr>
              <a:t>Kdo chce svolati shromáždění lidu aneb vůbec shromáždění, ku kterémuž každý přijíti může, nebyv za hosta pozván, </a:t>
            </a:r>
            <a:r>
              <a:rPr lang="cs-CZ" i="1" dirty="0" err="1">
                <a:solidFill>
                  <a:srgbClr val="0000DC"/>
                </a:solidFill>
              </a:rPr>
              <a:t>oznámiž</a:t>
            </a:r>
            <a:r>
              <a:rPr lang="cs-CZ" i="1" dirty="0">
                <a:solidFill>
                  <a:srgbClr val="0000DC"/>
                </a:solidFill>
              </a:rPr>
              <a:t> to nejméně tři dni dříve, nežli se má shromáždění sejíti, písemně úřadu v § 16 jmenovanému, a připomeň, k jakému konci, kde a kdy se shromáždění sejíti má.</a:t>
            </a:r>
          </a:p>
          <a:p>
            <a:pPr lvl="2"/>
            <a:r>
              <a:rPr lang="cs-CZ" i="1" dirty="0">
                <a:solidFill>
                  <a:srgbClr val="0000DC"/>
                </a:solidFill>
              </a:rPr>
              <a:t>Na učiněné oznámení vydá úřad oznamovateli ihned potvrzení.</a:t>
            </a:r>
          </a:p>
          <a:p>
            <a:pPr lvl="2"/>
            <a:endParaRPr lang="cs-CZ" i="1" dirty="0">
              <a:solidFill>
                <a:srgbClr val="0000DC"/>
              </a:solidFill>
            </a:endParaRPr>
          </a:p>
          <a:p>
            <a:pPr lvl="1"/>
            <a:r>
              <a:rPr lang="cs-CZ" dirty="0"/>
              <a:t>Restriktivní úprava za tzv. komunistického práva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Nyní zákon č. 84/1990 Sb., </a:t>
            </a:r>
            <a:r>
              <a:rPr lang="cs-CZ" b="1" dirty="0"/>
              <a:t>o právu shromažďovacím </a:t>
            </a:r>
            <a:r>
              <a:rPr lang="cs-CZ" dirty="0"/>
              <a:t>+ ústavní základy</a:t>
            </a:r>
          </a:p>
          <a:p>
            <a:pPr lvl="1"/>
            <a:endParaRPr lang="cs-CZ" i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11280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Působnost úřadu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cs-CZ" b="1" dirty="0"/>
              <a:t>Příklad „problematického“ </a:t>
            </a:r>
          </a:p>
          <a:p>
            <a:pPr lvl="1">
              <a:buNone/>
            </a:pPr>
            <a:r>
              <a:rPr lang="cs-CZ" b="1" dirty="0"/>
              <a:t>shromáždění:</a:t>
            </a:r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endParaRPr lang="cs-CZ" dirty="0"/>
          </a:p>
          <a:p>
            <a:pPr lvl="1">
              <a:buNone/>
            </a:pPr>
            <a:r>
              <a:rPr lang="cs-CZ" dirty="0">
                <a:hlinkClick r:id="rId2"/>
              </a:rPr>
              <a:t>https://www.idnes.cz/zpravy/domaci/1-maj-demonstrace-akce-udalosti-svatek.B1007234</a:t>
            </a:r>
            <a:endParaRPr lang="cs-CZ" b="1" dirty="0"/>
          </a:p>
          <a:p>
            <a:pPr lvl="1"/>
            <a:endParaRPr lang="cs-CZ" dirty="0"/>
          </a:p>
        </p:txBody>
      </p:sp>
      <p:pic>
        <p:nvPicPr>
          <p:cNvPr id="6" name="Obrázek 5" descr="2427982-p20190501082070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09372" y="1715849"/>
            <a:ext cx="5143812" cy="3426302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Působnost úřadu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b="1" dirty="0"/>
              <a:t>Judikatura: </a:t>
            </a:r>
            <a:r>
              <a:rPr lang="cs-CZ" sz="2600" dirty="0"/>
              <a:t>Obstrukční shromáždění a zneužití práva</a:t>
            </a:r>
          </a:p>
          <a:p>
            <a:pPr lvl="1"/>
            <a:r>
              <a:rPr lang="cs-CZ" sz="1400" b="1" i="1" dirty="0">
                <a:solidFill>
                  <a:srgbClr val="0000DC"/>
                </a:solidFill>
              </a:rPr>
              <a:t>Značný rozsah dříve nahlášených shromáždění je indicií, kterou musí příslušný úřad zohlednit při úvaze, zda později ohlášené shromáždění z důvodu kolize zakáže</a:t>
            </a:r>
            <a:r>
              <a:rPr lang="cs-CZ" sz="1400" i="1" dirty="0">
                <a:solidFill>
                  <a:srgbClr val="0000DC"/>
                </a:solidFill>
              </a:rPr>
              <a:t> podle § 10 odst. 2 písm. b) zákona o právu shromažďovacím. Smyslem tohoto ustanovení, jak bylo obsáhle vyloženo shora, je totiž to, </a:t>
            </a:r>
            <a:r>
              <a:rPr lang="cs-CZ" sz="1400" b="1" i="1" dirty="0">
                <a:solidFill>
                  <a:srgbClr val="0000DC"/>
                </a:solidFill>
              </a:rPr>
              <a:t>aby nedošlo ke konfliktu mezi více shromážděními</a:t>
            </a:r>
            <a:r>
              <a:rPr lang="cs-CZ" sz="1400" i="1" dirty="0">
                <a:solidFill>
                  <a:srgbClr val="0000DC"/>
                </a:solidFill>
              </a:rPr>
              <a:t>. K takovému konfliktu by </a:t>
            </a:r>
            <a:r>
              <a:rPr lang="cs-CZ" sz="1400" b="1" i="1" dirty="0">
                <a:solidFill>
                  <a:srgbClr val="0000DC"/>
                </a:solidFill>
              </a:rPr>
              <a:t>ale nemohlo dojít tehdy, pokud by se dříve ohlášená shromáždění vůbec nekonala a byla ohlášena jen jako shromáždění blokující určitý prostor a čas. Zákaz pozdějšího shromáždění pro kolizi s předchozím shromážděním, jehož jediným účelem by byla blokace určitého prostoru, by nebylo možno v takovém případě vyslovit</a:t>
            </a:r>
            <a:r>
              <a:rPr lang="cs-CZ" sz="1400" i="1" dirty="0">
                <a:solidFill>
                  <a:srgbClr val="0000DC"/>
                </a:solidFill>
              </a:rPr>
              <a:t>. (…)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Pokud by se zcela zjevně ukázalo, že dřívější shromáždění byla ohlášena jedině s účelem blokovat dané místo v daném čase, šlo by o </a:t>
            </a:r>
            <a:r>
              <a:rPr lang="cs-CZ" sz="1400" b="1" i="1" dirty="0">
                <a:solidFill>
                  <a:srgbClr val="0000DC"/>
                </a:solidFill>
              </a:rPr>
              <a:t>zneužití práva. To nepožívá právní ochrany </a:t>
            </a:r>
            <a:r>
              <a:rPr lang="cs-CZ" sz="1400" i="1" dirty="0">
                <a:solidFill>
                  <a:srgbClr val="0000DC"/>
                </a:solidFill>
              </a:rPr>
              <a:t>(k tomu viz i obsáhlá judikatura Nejvyššího správního soudu, např. rozsudek ze dne 11. 3. 2011, </a:t>
            </a:r>
            <a:r>
              <a:rPr lang="cs-CZ" sz="1400" i="1" dirty="0" err="1">
                <a:solidFill>
                  <a:srgbClr val="0000DC"/>
                </a:solidFill>
              </a:rPr>
              <a:t>čj</a:t>
            </a:r>
            <a:r>
              <a:rPr lang="cs-CZ" sz="1400" i="1" dirty="0">
                <a:solidFill>
                  <a:srgbClr val="0000DC"/>
                </a:solidFill>
              </a:rPr>
              <a:t>. 8 As 15/2011-72, č. 2311/2011 Sb. NSS). </a:t>
            </a:r>
            <a:r>
              <a:rPr lang="cs-CZ" sz="1400" b="1" i="1" dirty="0">
                <a:solidFill>
                  <a:srgbClr val="0000DC"/>
                </a:solidFill>
              </a:rPr>
              <a:t>Prokazatelně obstrukční shromáždění by mohlo být za určitých okolností zakázáno </a:t>
            </a:r>
            <a:r>
              <a:rPr lang="cs-CZ" sz="1400" i="1" dirty="0">
                <a:solidFill>
                  <a:srgbClr val="0000DC"/>
                </a:solidFill>
              </a:rPr>
              <a:t>(soud však znovu opakuje, že časová i prostorová rozsáhlost není sama o sobě důkazem obstrukcí, ale je třeba, aby přistoupila i jiná skutečnost, např. dřívější aktivita svolavatelů). Pokud by obstrukční shromáždění nebylo zakázáno v třídenní lhůtě, nemohlo by být zakázáno následně (viz úvahy shora), ale nebránilo by to tomu, aby se ve stejný čas a na stejném místě mohlo konat shromáždění ohlášené později; pro pozdější shromáždění by již nebylo možno užít postupu podle § 10 odst. 2 písm. b) zákona o právu shromažďovacím, neboť by nehrozila skutečná kolize dvou shromáždění. </a:t>
            </a:r>
            <a:r>
              <a:rPr lang="cs-CZ" sz="1400" b="1" i="1" dirty="0">
                <a:solidFill>
                  <a:srgbClr val="0000DC"/>
                </a:solidFill>
              </a:rPr>
              <a:t>Zároveň lze popsané bránění ve výkonu shromažďovacího práva postihnout jako přestupek </a:t>
            </a:r>
            <a:r>
              <a:rPr lang="cs-CZ" sz="1400" i="1" dirty="0">
                <a:solidFill>
                  <a:srgbClr val="0000DC"/>
                </a:solidFill>
              </a:rPr>
              <a:t>dle § 14 odst. 2 písm. h) zákona o právu shromažďovacím; není pravda, jak uvádí stěžovatel, že za tento přestupek nelze uložit pokutu, neboť její výši neurčuje zákon o právu shromažďovacím; v takovém případě totiž výši pokuty stanovuje § 13 odst. 1 zákona o přestupcích.                              </a:t>
            </a:r>
            <a:r>
              <a:rPr lang="cs-CZ" sz="1400" b="1" dirty="0"/>
              <a:t>NSS 2 As 60/2013-26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Působnost úřadu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b="1" dirty="0"/>
              <a:t>Judikatura: </a:t>
            </a:r>
            <a:r>
              <a:rPr lang="cs-CZ" sz="2600" dirty="0"/>
              <a:t>Další požadavky na zákaz shromáždění</a:t>
            </a:r>
            <a:endParaRPr lang="cs-CZ" sz="1400" b="1" dirty="0"/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I. Existence lhůty pro rozhodnutí správního orgánu o zákazu shromáždění (§ 11 odst. 1 zákona č. 84/1990 Sb., o právu shromažďovacím) není v rozporu s ústavním pořádkem ani </a:t>
            </a:r>
            <a:r>
              <a:rPr lang="cs-CZ" sz="1400" b="1" i="1" dirty="0">
                <a:solidFill>
                  <a:srgbClr val="0000DC"/>
                </a:solidFill>
              </a:rPr>
              <a:t>nevede ke snížení požadavků kladených na kvalitu odůvodnění správního rozhodnutí</a:t>
            </a:r>
            <a:r>
              <a:rPr lang="cs-CZ" sz="1400" i="1" dirty="0">
                <a:solidFill>
                  <a:srgbClr val="0000DC"/>
                </a:solidFill>
              </a:rPr>
              <a:t>. (…)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III. Zákaz shromáždění v místě, kde by bylo ohroženo zdraví jeho účastníků [§ 10 odst. 2 písm. a) zákona č. 84/1990 Sb., o právu shromažďovacím], </a:t>
            </a:r>
            <a:r>
              <a:rPr lang="cs-CZ" sz="1400" b="1" i="1" dirty="0">
                <a:solidFill>
                  <a:srgbClr val="0000DC"/>
                </a:solidFill>
              </a:rPr>
              <a:t>nelze odůvodnit poukazem na možné rušení shromáždění a případné střety účastníků shromáždění s jejich ideovými odpůrci.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IV. Neobstojí zákaz shromáždění odůvodněný nutností excesivního omezení dopravy (§ 10 odst. 3 zákona č. 84/1990 Sb., o právu shromažďovacím), pokud správní orgán mj. nezakázal jiné shromáždění ve stejné lokalitě a obdobném čase.</a:t>
            </a:r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V. V případě kolize dvou shromáždění je správní orgán před zákazem později oznámeného shromáždění [podle § 10 odst. 2 písm. b) zákona č. 84/1990 Sb., o právu shromažďovacím] </a:t>
            </a:r>
            <a:r>
              <a:rPr lang="cs-CZ" sz="1400" b="1" i="1" dirty="0">
                <a:solidFill>
                  <a:srgbClr val="0000DC"/>
                </a:solidFill>
              </a:rPr>
              <a:t>povinen zkoumat, zda nedošlo k dohodě mezi svolavateli kolidujících shromáždění, a uzavření takové dohody umožnit přinejmenším sdělením o kolizi</a:t>
            </a:r>
            <a:r>
              <a:rPr lang="cs-CZ" sz="1400" i="1" dirty="0">
                <a:solidFill>
                  <a:srgbClr val="0000DC"/>
                </a:solidFill>
              </a:rPr>
              <a:t> svolavateli později oznámeného shromáždění a zprostředkováním kontaktu mezi svolavateli. </a:t>
            </a:r>
            <a:r>
              <a:rPr lang="cs-CZ" sz="1400" b="1" dirty="0"/>
              <a:t>NSS 8 As 15/2011-72</a:t>
            </a:r>
          </a:p>
          <a:p>
            <a:pPr lvl="1"/>
            <a:endParaRPr lang="cs-CZ" sz="1400" b="1" dirty="0"/>
          </a:p>
          <a:p>
            <a:pPr lvl="1"/>
            <a:r>
              <a:rPr lang="cs-CZ" sz="1400" i="1" dirty="0">
                <a:solidFill>
                  <a:srgbClr val="0000DC"/>
                </a:solidFill>
              </a:rPr>
              <a:t>II. </a:t>
            </a:r>
            <a:r>
              <a:rPr lang="cs-CZ" sz="1400" b="1" i="1" dirty="0">
                <a:solidFill>
                  <a:srgbClr val="0000DC"/>
                </a:solidFill>
              </a:rPr>
              <a:t>Zákaz shromáždění, který dovozuje jeho účel pouze z charakteristiky svolavatele shromáždění a určitým způsobem významného místa a data/času shromáždění, se musí opírat o logickou, uzavřenou a ničím nenarušenou soustavu důkazů</a:t>
            </a:r>
            <a:r>
              <a:rPr lang="cs-CZ" sz="1400" i="1" dirty="0">
                <a:solidFill>
                  <a:srgbClr val="0000DC"/>
                </a:solidFill>
              </a:rPr>
              <a:t>, které na sebe navazují a vzájemně se doplňují, nejsou vyvráceny jinými důkazy svědčícími o opaku a jsou v takovém vztahu k účelu shromáždění, že z nich je možno dovodit právě jediný závěr. </a:t>
            </a:r>
            <a:r>
              <a:rPr lang="cs-CZ" sz="1400" b="1" dirty="0"/>
              <a:t>NSS 8 As 7/2008-116</a:t>
            </a:r>
          </a:p>
          <a:p>
            <a:pPr lvl="1"/>
            <a:endParaRPr lang="cs-CZ" sz="1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Oznámení shromáždění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Zákaz shromáždění - procesně (§ 10)</a:t>
            </a:r>
          </a:p>
          <a:p>
            <a:pPr lvl="1"/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Rozhodnutí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, a to </a:t>
            </a:r>
            <a:r>
              <a:rPr lang="cs-CZ" dirty="0">
                <a:effectLst/>
                <a:latin typeface="Arial" panose="020B0604020202020204" pitchFamily="34" charset="0"/>
              </a:rPr>
              <a:t>bez zbytečného odkladu, </a:t>
            </a:r>
            <a:r>
              <a:rPr lang="cs-CZ" b="1" dirty="0">
                <a:effectLst/>
                <a:latin typeface="Arial" panose="020B0604020202020204" pitchFamily="34" charset="0"/>
              </a:rPr>
              <a:t>nejpozději do 3 pracovních </a:t>
            </a:r>
            <a:r>
              <a:rPr lang="cs-CZ" dirty="0">
                <a:effectLst/>
                <a:latin typeface="Arial" panose="020B0604020202020204" pitchFamily="34" charset="0"/>
              </a:rPr>
              <a:t>dnů od okamžiku, kdy oznámení, které obdržel, splňuje náležitosti požadované tímto zákonem                      (= velmi krátká lhůta pro zkoumání „skutečného účelu“ shromáždění)</a:t>
            </a:r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</a:rPr>
              <a:t>Doručení veřejnou vyhláškou (již vyvěšením) + písemné vyhotovení svolavateli</a:t>
            </a:r>
          </a:p>
          <a:p>
            <a:pPr marL="324000" lvl="1" indent="0">
              <a:buNone/>
            </a:pPr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</a:rPr>
              <a:t>Nelze odvolání, </a:t>
            </a:r>
            <a:r>
              <a:rPr lang="cs-CZ" b="1" dirty="0">
                <a:latin typeface="Arial" panose="020B0604020202020204" pitchFamily="34" charset="0"/>
              </a:rPr>
              <a:t>přímá soudní ochrana </a:t>
            </a:r>
            <a:r>
              <a:rPr lang="cs-CZ" dirty="0">
                <a:latin typeface="Arial" panose="020B0604020202020204" pitchFamily="34" charset="0"/>
              </a:rPr>
              <a:t>= žaloba proti rozhodnutí správního orgánu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Žalobní lhůta = </a:t>
            </a:r>
            <a:r>
              <a:rPr lang="cs-CZ" b="1" dirty="0">
                <a:latin typeface="Arial" panose="020B0604020202020204" pitchFamily="34" charset="0"/>
              </a:rPr>
              <a:t>15 dní </a:t>
            </a:r>
            <a:r>
              <a:rPr lang="cs-CZ" dirty="0">
                <a:latin typeface="Arial" panose="020B0604020202020204" pitchFamily="34" charset="0"/>
              </a:rPr>
              <a:t>(kratší než obecná lhůta v SŘS – 30 dní)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Taktéž správní soud musí rozhodnout </a:t>
            </a:r>
            <a:r>
              <a:rPr lang="cs-CZ" b="1" dirty="0">
                <a:latin typeface="Arial" panose="020B0604020202020204" pitchFamily="34" charset="0"/>
              </a:rPr>
              <a:t>již do 3 pracovních dnů od podání žaloby </a:t>
            </a:r>
            <a:r>
              <a:rPr lang="cs-CZ" dirty="0">
                <a:latin typeface="Arial" panose="020B0604020202020204" pitchFamily="34" charset="0"/>
              </a:rPr>
              <a:t>(a pokud nejsou splněny podmínky řízení, pak od odstranění vad podání, k jejichž odstranění je soud povinen vyzvat bez zbytečného odkladu + další procesní pravidla)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Opět zřetelných </a:t>
            </a:r>
            <a:r>
              <a:rPr lang="cs-CZ" b="1" dirty="0">
                <a:latin typeface="Arial" panose="020B0604020202020204" pitchFamily="34" charset="0"/>
              </a:rPr>
              <a:t>ochrana práva na shromáždění </a:t>
            </a:r>
            <a:r>
              <a:rPr lang="cs-CZ" dirty="0">
                <a:latin typeface="Arial" panose="020B0604020202020204" pitchFamily="34" charset="0"/>
              </a:rPr>
              <a:t>v rámci přezkumu</a:t>
            </a:r>
          </a:p>
        </p:txBody>
      </p:sp>
    </p:spTree>
    <p:extLst>
      <p:ext uri="{BB962C8B-B14F-4D97-AF65-F5344CB8AC3E}">
        <p14:creationId xmlns:p14="http://schemas.microsoft.com/office/powerpoint/2010/main" val="12210043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Oznámení shromáždění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Konání zakázaného shromáždění (§ 12-13)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Zástupce úřadu (obdobně PČR) </a:t>
            </a:r>
            <a:r>
              <a:rPr lang="cs-CZ" b="1" dirty="0">
                <a:latin typeface="Arial" panose="020B0604020202020204" pitchFamily="34" charset="0"/>
              </a:rPr>
              <a:t>vyzve </a:t>
            </a:r>
            <a:r>
              <a:rPr lang="cs-CZ" dirty="0">
                <a:latin typeface="Arial" panose="020B0604020202020204" pitchFamily="34" charset="0"/>
              </a:rPr>
              <a:t>svolavatele, aby shromáždění neprodleně ukončil 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Nejprve výzva svolavateli, aby rozpustil, pokud k tomu nedojde, </a:t>
            </a:r>
            <a:r>
              <a:rPr lang="cs-CZ" b="1" dirty="0">
                <a:latin typeface="Arial" panose="020B0604020202020204" pitchFamily="34" charset="0"/>
              </a:rPr>
              <a:t>rozpustí</a:t>
            </a:r>
            <a:r>
              <a:rPr lang="cs-CZ" dirty="0">
                <a:latin typeface="Arial" panose="020B0604020202020204" pitchFamily="34" charset="0"/>
              </a:rPr>
              <a:t> shromáždění zástupce, přičemž tento úkon je </a:t>
            </a:r>
            <a:r>
              <a:rPr lang="cs-CZ" b="1" i="1" dirty="0">
                <a:latin typeface="Arial" panose="020B0604020202020204" pitchFamily="34" charset="0"/>
              </a:rPr>
              <a:t>zásahem na místě</a:t>
            </a:r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</a:rPr>
              <a:t>Ochrana = správní žaloba (tentokrát ale tzv. </a:t>
            </a:r>
            <a:r>
              <a:rPr lang="cs-CZ" b="1" dirty="0">
                <a:latin typeface="Arial" panose="020B0604020202020204" pitchFamily="34" charset="0"/>
              </a:rPr>
              <a:t>zásahová žaloba </a:t>
            </a:r>
            <a:r>
              <a:rPr lang="cs-CZ" dirty="0">
                <a:latin typeface="Arial" panose="020B0604020202020204" pitchFamily="34" charset="0"/>
              </a:rPr>
              <a:t>- § 82 a násl. SŘS)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Zvláštní lhůta (opět kratší – 15 dní)</a:t>
            </a:r>
          </a:p>
          <a:p>
            <a:pPr lvl="1"/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</a:rPr>
              <a:t>Toto řešení </a:t>
            </a:r>
            <a:r>
              <a:rPr lang="cs-CZ" b="1" dirty="0">
                <a:latin typeface="Arial" panose="020B0604020202020204" pitchFamily="34" charset="0"/>
              </a:rPr>
              <a:t>i pro situace:</a:t>
            </a:r>
            <a:endParaRPr lang="cs-CZ" dirty="0">
              <a:latin typeface="Arial" panose="020B0604020202020204" pitchFamily="34" charset="0"/>
            </a:endParaRPr>
          </a:p>
          <a:p>
            <a:pPr lvl="2" algn="just"/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Shromáždění, které se koná, aniž bylo oznámeno podle § 5,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může zástupce úřadu rozpustit, jestliže nastaly okolnosti, které by odůvodnily jeho zákaz</a:t>
            </a: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 podle § 10 odst. 1 až 3, nebo je-li zakázáno ze zákona. To platí i pro shromáždění, která se neoznamují.</a:t>
            </a:r>
          </a:p>
          <a:p>
            <a:pPr lvl="2" algn="just"/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Shromáždění, které bylo oznámeno a nebylo zakázáno, může být způsobem uvedeným v odstavci 5 rozpuštěno,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jestliže se podstatně odchýlilo od oznámeného účelu takovým způsobem, že v průběhu shromáždění nastaly okolnosti, které by odůvodnily jeho zákaz </a:t>
            </a: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podle § 10 odst. 1,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nebo pokud nastaly mimořádné okolnosti</a:t>
            </a: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, které by odůvodnily jeho zákaz podle § 10 odst. 2 nebo 3.</a:t>
            </a:r>
          </a:p>
          <a:p>
            <a:pPr lvl="1"/>
            <a:endParaRPr lang="cs-CZ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5887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Přestupky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Přestupky FO obecně (§ 14)</a:t>
            </a:r>
          </a:p>
          <a:p>
            <a:pPr lvl="1"/>
            <a:r>
              <a:rPr lang="cs-CZ" b="1" i="1" dirty="0">
                <a:solidFill>
                  <a:srgbClr val="0000DC"/>
                </a:solidFill>
                <a:latin typeface="Arial" panose="020B0604020202020204" pitchFamily="34" charset="0"/>
              </a:rPr>
              <a:t>(1) Fyzická osoba se dopustí přestupku tím, že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latin typeface="Arial" panose="020B0604020202020204" pitchFamily="34" charset="0"/>
              </a:rPr>
              <a:t>a) neuposlechne pokyn svolavatele anebo určených pořadatelů shromáždění nebo těmto osobám brání v plnění jejich povinnosti,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latin typeface="Arial" panose="020B0604020202020204" pitchFamily="34" charset="0"/>
              </a:rPr>
              <a:t>b) v rozporu s § 7 odst. 2 brání účastníkům shromáždění, aby se pokojně rozešli,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latin typeface="Arial" panose="020B0604020202020204" pitchFamily="34" charset="0"/>
              </a:rPr>
              <a:t>c) neoprávněně ztěžuje účastníkům shromáždění přístup na shromáždění nebo jim v něm brání,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latin typeface="Arial" panose="020B0604020202020204" pitchFamily="34" charset="0"/>
              </a:rPr>
              <a:t>d) nesplní pokyn zástupce úřadu nebo policisty udělený na základě § 8 odst. 4,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latin typeface="Arial" panose="020B0604020202020204" pitchFamily="34" charset="0"/>
              </a:rPr>
              <a:t>e) brání účastníkům shromáždění ve splnění účelu shromáždění nepřístojným chováním, nebo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latin typeface="Arial" panose="020B0604020202020204" pitchFamily="34" charset="0"/>
              </a:rPr>
              <a:t>f) neoprávněně úmyslně brání jinému v podstatném rozsahu ve výkonu práva shromažďovacího.</a:t>
            </a:r>
          </a:p>
        </p:txBody>
      </p:sp>
    </p:spTree>
    <p:extLst>
      <p:ext uri="{BB962C8B-B14F-4D97-AF65-F5344CB8AC3E}">
        <p14:creationId xmlns:p14="http://schemas.microsoft.com/office/powerpoint/2010/main" val="16405678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Přestupky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Přestupky FO – účastník + svolavatel (§ 14)</a:t>
            </a:r>
          </a:p>
          <a:p>
            <a:pPr lvl="1"/>
            <a:r>
              <a:rPr lang="cs-CZ" dirty="0">
                <a:solidFill>
                  <a:srgbClr val="0000DC"/>
                </a:solidFill>
                <a:latin typeface="Arial" panose="020B0604020202020204" pitchFamily="34" charset="0"/>
              </a:rPr>
              <a:t>(2) Fyzická osoba se jako účastník shromáždění dopustí přestupku tím, že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latin typeface="Arial" panose="020B0604020202020204" pitchFamily="34" charset="0"/>
              </a:rPr>
              <a:t>a) v rozporu s § 7 odst. 3 má u sebe střelnou zbraň, výbušninu nebo pyrotechnický výrobek anebo jiné předměty, jimiž lze ublížit na zdraví,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latin typeface="Arial" panose="020B0604020202020204" pitchFamily="34" charset="0"/>
              </a:rPr>
              <a:t>b) v rozporu s § 7 odst. 4 má zakrytý obličej způsobem ztěžujícím nebo znemožňujícím jeho identifikaci, nebo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latin typeface="Arial" panose="020B0604020202020204" pitchFamily="34" charset="0"/>
              </a:rPr>
              <a:t>c) v rozporu s § 12 odst. 5 neuposlechne výzvy svolavatele k pokojnému rozchodu z ukončeného shromáždění anebo neuposlechne výzvy zástupce úřadu nebo policisty k pokojnému rozchodu z rozpuštěného shromáždění.</a:t>
            </a:r>
          </a:p>
          <a:p>
            <a:pPr lvl="1"/>
            <a:r>
              <a:rPr lang="cs-CZ" dirty="0">
                <a:solidFill>
                  <a:srgbClr val="0000DC"/>
                </a:solidFill>
                <a:latin typeface="Arial" panose="020B0604020202020204" pitchFamily="34" charset="0"/>
              </a:rPr>
              <a:t>(3) Fyzická osoba se jako svolavatel shromáždění dopustí přestupku tím, že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latin typeface="Arial" panose="020B0604020202020204" pitchFamily="34" charset="0"/>
              </a:rPr>
              <a:t>a) v rozporu s § 5 odst. 1 svolá nebo pořádá shromáždění bez oznámení,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latin typeface="Arial" panose="020B0604020202020204" pitchFamily="34" charset="0"/>
              </a:rPr>
              <a:t>b) pořádá shromáždění, které je na základě zákona nebo rozhodnutí úřadu zakázáno, nebo takové zakázané shromáždění svolává,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latin typeface="Arial" panose="020B0604020202020204" pitchFamily="34" charset="0"/>
              </a:rPr>
              <a:t>c) bez vážného důvodu nesplní některou z povinností podle § 6 odst. 4 až 6,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latin typeface="Arial" panose="020B0604020202020204" pitchFamily="34" charset="0"/>
              </a:rPr>
              <a:t>d) nesplní některou z podmínek pro konání shromáždění stanovenou úřadem na základě § 8 odst. 2, nebo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latin typeface="Arial" panose="020B0604020202020204" pitchFamily="34" charset="0"/>
              </a:rPr>
              <a:t>e) v rozporu s § 12 odst. 5 neučiní účinná opatření, aby se účastníci shromáždění pokojně rozešli.</a:t>
            </a:r>
          </a:p>
          <a:p>
            <a:pPr lvl="1"/>
            <a:r>
              <a:rPr lang="cs-CZ" dirty="0">
                <a:solidFill>
                  <a:srgbClr val="0000DC"/>
                </a:solidFill>
                <a:latin typeface="Arial" panose="020B0604020202020204" pitchFamily="34" charset="0"/>
              </a:rPr>
              <a:t>(4) Za přestupek podle odstavců 1 až 3 lze uložit pokutu do 15000 Kč.</a:t>
            </a:r>
          </a:p>
        </p:txBody>
      </p:sp>
    </p:spTree>
    <p:extLst>
      <p:ext uri="{BB962C8B-B14F-4D97-AF65-F5344CB8AC3E}">
        <p14:creationId xmlns:p14="http://schemas.microsoft.com/office/powerpoint/2010/main" val="17587446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Přestupky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Přestupky PO (§ 14a)</a:t>
            </a:r>
          </a:p>
          <a:p>
            <a:pPr lvl="1"/>
            <a:r>
              <a:rPr lang="cs-CZ" b="1" i="0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(1) Právnická osoba se jako svolavatel shromáždění dopustí přestupku tím, že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a) v rozporu s § 5 odst. 1 svolá nebo pořádá shromáždění bez oznámení,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b) pořádá shromáždění, které je na základě zákona nebo rozhodnutí úřadu zakázáno, nebo takové zakázané shromáždění svolává,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c) nesplní některou z povinností podle § 6 odst. 4 až 6,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d) nesplní některou z podmínek pro konání shromáždění stanovenou úřadem na základě § 8 odst. 2, nebo</a:t>
            </a:r>
          </a:p>
          <a:p>
            <a:pPr lvl="2"/>
            <a:r>
              <a:rPr lang="cs-CZ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e) v rozporu s § 12 odst. 5 neučiní účinná opatření, aby se účastníci shromáždění pokojně rozešli.</a:t>
            </a:r>
          </a:p>
          <a:p>
            <a:pPr lvl="1"/>
            <a:r>
              <a:rPr lang="cs-CZ" b="1" i="0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(2) Za přestupek podle odstavce 1 lze uložit pokutu do 30000 Kč.</a:t>
            </a:r>
          </a:p>
          <a:p>
            <a:pPr lvl="1"/>
            <a:endParaRPr lang="cs-CZ" b="1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Společná ustanovení k přestupkům</a:t>
            </a:r>
          </a:p>
          <a:p>
            <a:pPr lvl="1"/>
            <a:r>
              <a:rPr lang="cs-CZ" b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(1) Přestupky podle tohoto zákona projednává v přenesené působnosti obec.</a:t>
            </a:r>
          </a:p>
          <a:p>
            <a:pPr lvl="1"/>
            <a:r>
              <a:rPr lang="cs-CZ" b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(2) Pokuty vybírá a vymáhá orgán, který je uložil.</a:t>
            </a:r>
          </a:p>
        </p:txBody>
      </p:sp>
    </p:spTree>
    <p:extLst>
      <p:ext uri="{BB962C8B-B14F-4D97-AF65-F5344CB8AC3E}">
        <p14:creationId xmlns:p14="http://schemas.microsoft.com/office/powerpoint/2010/main" val="11387759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zajímavost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b="1" dirty="0"/>
              <a:t>Judikatura: </a:t>
            </a:r>
            <a:r>
              <a:rPr lang="cs-CZ" sz="2600" dirty="0"/>
              <a:t>Aktuálně řešeno např.:</a:t>
            </a:r>
          </a:p>
          <a:p>
            <a:pPr lvl="1"/>
            <a:r>
              <a:rPr lang="cs-CZ" sz="1600" b="1" i="1" dirty="0">
                <a:solidFill>
                  <a:srgbClr val="0000DC"/>
                </a:solidFill>
              </a:rPr>
              <a:t>Ústavní ochrany požívají i šokující a pobuřující projevy (i vizuální), použité k rozproudění veřejné diskuze</a:t>
            </a:r>
            <a:r>
              <a:rPr lang="cs-CZ" sz="1600" i="1" dirty="0">
                <a:solidFill>
                  <a:srgbClr val="0000DC"/>
                </a:solidFill>
              </a:rPr>
              <a:t>, jelikož demokracie je založena na „důvěře“ k občanům, že se aktivně a svědomitě této diskuze účastní a </a:t>
            </a:r>
            <a:r>
              <a:rPr lang="cs-CZ" sz="1600" b="1" i="1" dirty="0">
                <a:solidFill>
                  <a:srgbClr val="0000DC"/>
                </a:solidFill>
              </a:rPr>
              <a:t>jsou schopni rozlišit věrohodnost či akceptovatelnost jednotlivých myšlenek</a:t>
            </a:r>
            <a:r>
              <a:rPr lang="cs-CZ" sz="1600" i="1" dirty="0">
                <a:solidFill>
                  <a:srgbClr val="0000DC"/>
                </a:solidFill>
              </a:rPr>
              <a:t>. Uvedené však nelze rozumně požadovat od dětí, neboť právě ty, s ohledem na jejich mravní a duševní vyspělost, musejí být chráněny před některými formami projevů, které by je nad únosnou míru zasáhly či obtěžovaly. </a:t>
            </a:r>
            <a:r>
              <a:rPr lang="cs-CZ" sz="1600" b="1" i="1" dirty="0">
                <a:solidFill>
                  <a:srgbClr val="0000DC"/>
                </a:solidFill>
              </a:rPr>
              <a:t>Jsou-li proto právě děti či mladiství příjemci informací, je dán zvýšený požadavek na zachování mravnosti a na ochraně jejich práv i ve vztahu ke svobodě projevu a shromažďovacímu právu, projevující se např. v možnosti zakázat shromáždění</a:t>
            </a:r>
            <a:r>
              <a:rPr lang="cs-CZ" sz="1600" i="1" dirty="0">
                <a:solidFill>
                  <a:srgbClr val="0000DC"/>
                </a:solidFill>
              </a:rPr>
              <a:t>. </a:t>
            </a:r>
            <a:r>
              <a:rPr lang="cs-CZ" sz="1600" b="1" dirty="0"/>
              <a:t>II. ÚS 164/15</a:t>
            </a:r>
          </a:p>
          <a:p>
            <a:pPr lvl="1"/>
            <a:endParaRPr lang="cs-CZ" sz="1600" b="1" dirty="0"/>
          </a:p>
          <a:p>
            <a:pPr lvl="1"/>
            <a:r>
              <a:rPr lang="cs-CZ" sz="1600" i="1" dirty="0"/>
              <a:t>Stěžovatel Stop Genocidě jako svolavatel oznámil konání shromáždění, které se mělo uskutečnit na náměstí v Chrastavě. Jeho účelem měla být demonstrace za zastavení umělých potratů, jež měla probíhat formou informačních panelů. Městský úřad </a:t>
            </a:r>
            <a:r>
              <a:rPr lang="cs-CZ" sz="1600" i="1" dirty="0" err="1"/>
              <a:t>Chrastava</a:t>
            </a:r>
            <a:r>
              <a:rPr lang="cs-CZ" sz="1600" i="1" dirty="0"/>
              <a:t> ohlášené shromáždění zakázal mj. s tím, že na dotčeném náměstí sídlí základní škola, přičemž bylo prakticky nemožné zabránit dětem zhlédnout vystavované panely, které svojí drastičností mohou ohrozit jejich duševní zdraví a zdravý duševní rozvoj. </a:t>
            </a:r>
            <a:r>
              <a:rPr lang="cs-CZ" sz="1600" dirty="0"/>
              <a:t>(převzato z abstraktu v </a:t>
            </a:r>
            <a:r>
              <a:rPr lang="cs-CZ" sz="1600" dirty="0" err="1"/>
              <a:t>beck</a:t>
            </a:r>
            <a:r>
              <a:rPr lang="cs-CZ" sz="1600" dirty="0"/>
              <a:t>-online)</a:t>
            </a:r>
            <a:endParaRPr lang="cs-CZ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zajímavost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Dopady nouzového stavu a stavu pandemické pohotovosti</a:t>
            </a:r>
            <a:endParaRPr lang="cs-CZ" b="1" i="1" dirty="0"/>
          </a:p>
          <a:p>
            <a:pPr lvl="1"/>
            <a:r>
              <a:rPr lang="cs-CZ" b="1" dirty="0"/>
              <a:t>Krizový zákon (z. č. 240/2000 Sb.):</a:t>
            </a:r>
          </a:p>
          <a:p>
            <a:pPr lvl="2"/>
            <a:r>
              <a:rPr lang="cs-CZ" b="1" dirty="0"/>
              <a:t>§ 5 </a:t>
            </a:r>
            <a:r>
              <a:rPr lang="cs-CZ" dirty="0"/>
              <a:t>Za nouzového stavu nebo za stavu ohrožení státu lze na nezbytně nutnou dobu a v nezbytně nutném rozsahu omezit</a:t>
            </a:r>
          </a:p>
          <a:p>
            <a:pPr lvl="2"/>
            <a:r>
              <a:rPr lang="cs-CZ" b="1" i="1" dirty="0">
                <a:solidFill>
                  <a:srgbClr val="0000DC"/>
                </a:solidFill>
              </a:rPr>
              <a:t>d)</a:t>
            </a:r>
            <a:r>
              <a:rPr lang="cs-CZ" i="1" dirty="0">
                <a:solidFill>
                  <a:srgbClr val="0000DC"/>
                </a:solidFill>
              </a:rPr>
              <a:t> právo </a:t>
            </a:r>
            <a:r>
              <a:rPr lang="cs-CZ" b="1" i="1" dirty="0">
                <a:solidFill>
                  <a:srgbClr val="0000DC"/>
                </a:solidFill>
              </a:rPr>
              <a:t>pokojně se shromažďovat </a:t>
            </a:r>
            <a:r>
              <a:rPr lang="cs-CZ" i="1" dirty="0">
                <a:solidFill>
                  <a:srgbClr val="0000DC"/>
                </a:solidFill>
              </a:rPr>
              <a:t>ve vymezeném prostoru území ohroženého nebo postiženého krizovou situací</a:t>
            </a:r>
          </a:p>
          <a:p>
            <a:pPr lvl="2"/>
            <a:r>
              <a:rPr lang="cs-CZ" b="1" dirty="0"/>
              <a:t>= v tomto režimu lze omezovat (a bylo využíváno)</a:t>
            </a:r>
            <a:endParaRPr lang="cs-CZ" b="1" i="1" dirty="0"/>
          </a:p>
          <a:p>
            <a:pPr lvl="1"/>
            <a:endParaRPr lang="cs-CZ" b="1" dirty="0"/>
          </a:p>
          <a:p>
            <a:pPr lvl="1"/>
            <a:r>
              <a:rPr lang="cs-CZ" b="1" dirty="0"/>
              <a:t>Tzv. pandemický zákon (z. č. 94/2021 Sb.):</a:t>
            </a:r>
          </a:p>
          <a:p>
            <a:pPr lvl="2"/>
            <a:r>
              <a:rPr lang="pl-PL" b="1" dirty="0"/>
              <a:t>§ 2 odst. 2</a:t>
            </a:r>
            <a:r>
              <a:rPr lang="pl-PL" dirty="0"/>
              <a:t> Mimořádným opatřením podle odstavce 1 je:</a:t>
            </a:r>
            <a:endParaRPr lang="cs-CZ" b="1" dirty="0"/>
          </a:p>
          <a:p>
            <a:pPr lvl="2"/>
            <a:r>
              <a:rPr lang="cs-CZ" b="1" i="1" dirty="0">
                <a:solidFill>
                  <a:srgbClr val="0000DC"/>
                </a:solidFill>
              </a:rPr>
              <a:t>e)</a:t>
            </a:r>
            <a:r>
              <a:rPr lang="cs-CZ" i="1" dirty="0">
                <a:solidFill>
                  <a:srgbClr val="0000DC"/>
                </a:solidFill>
              </a:rPr>
              <a:t> zákaz nebo omezení konání veřejných nebo soukromých akcí, při nichž dochází ke kumulaci osob na jednom místě, nebo stanovení podmínek jejich konání snižujících riziko přenosu onemocnění COVID-19, včetně stanovení maximálního počtu fyzických osob, které se jich mohou účastnit; </a:t>
            </a:r>
            <a:r>
              <a:rPr lang="cs-CZ" b="1" i="1" dirty="0">
                <a:solidFill>
                  <a:srgbClr val="0000DC"/>
                </a:solidFill>
              </a:rPr>
              <a:t>zákaz nebo omezení nelze vztáhnout na </a:t>
            </a:r>
            <a:r>
              <a:rPr lang="cs-CZ" i="1" dirty="0">
                <a:solidFill>
                  <a:srgbClr val="0000DC"/>
                </a:solidFill>
              </a:rPr>
              <a:t>schůze, zasedání a podobné akce ústavních orgánů, orgánů veřejné moci, soudů a jiných veřejných nebo soukromých osob, které se konají na základě zákona, a </a:t>
            </a:r>
            <a:r>
              <a:rPr lang="cs-CZ" b="1" i="1" dirty="0">
                <a:solidFill>
                  <a:srgbClr val="0000DC"/>
                </a:solidFill>
              </a:rPr>
              <a:t>shromáždění podle zákona o právu shromažďovacím</a:t>
            </a:r>
          </a:p>
          <a:p>
            <a:pPr lvl="2"/>
            <a:r>
              <a:rPr lang="cs-CZ" b="1" dirty="0"/>
              <a:t>= v tomto režimu nelze omezovat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Ústavní východiska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Čl. 19 LZPS:</a:t>
            </a:r>
            <a:endParaRPr lang="cs-CZ" b="1" dirty="0"/>
          </a:p>
          <a:p>
            <a:pPr lvl="1"/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(1)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 Právo pokojně se shromažďovat je zaručeno.</a:t>
            </a:r>
          </a:p>
          <a:p>
            <a:pPr lvl="1"/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(2) Toto právo lze omezit zákonem v případech shromáždění na veřejných místech, jde-li o opatření v demokratické společnosti nezbytná pro ochranu práv a svobod druhých, ochranu veřejného pořádku, zdraví, mravnosti, majetku nebo pro bezpečnost státu.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Shromáždění však nesmí být podmíněno povolením orgánu veřejné správy</a:t>
            </a: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.</a:t>
            </a:r>
            <a:endParaRPr lang="cs-CZ" b="1" i="1" dirty="0">
              <a:solidFill>
                <a:srgbClr val="0000DC"/>
              </a:solidFill>
            </a:endParaRPr>
          </a:p>
          <a:p>
            <a:pPr lvl="1"/>
            <a:endParaRPr lang="cs-CZ" b="1" i="1" dirty="0"/>
          </a:p>
          <a:p>
            <a:r>
              <a:rPr lang="cs-CZ" dirty="0"/>
              <a:t>+ Čl. 20 LZPS</a:t>
            </a:r>
          </a:p>
        </p:txBody>
      </p:sp>
    </p:spTree>
    <p:extLst>
      <p:ext uri="{BB962C8B-B14F-4D97-AF65-F5344CB8AC3E}">
        <p14:creationId xmlns:p14="http://schemas.microsoft.com/office/powerpoint/2010/main" val="31547218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správa se zvláštním zaměřením na shromažďování občanů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endParaRPr lang="cs-CZ" b="1" dirty="0"/>
          </a:p>
          <a:p>
            <a:r>
              <a:rPr lang="cs-CZ" i="1" dirty="0"/>
              <a:t>Dotazy?</a:t>
            </a:r>
          </a:p>
          <a:p>
            <a:endParaRPr lang="cs-CZ" b="1" dirty="0"/>
          </a:p>
          <a:p>
            <a:r>
              <a:rPr lang="cs-CZ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778218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Ústavní východiska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Č</a:t>
            </a:r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l. 11 Evropské úmluvy o lidských právech </a:t>
            </a:r>
            <a:endParaRPr lang="cs-CZ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/>
            <a:r>
              <a:rPr lang="cs-CZ" b="1" i="1" dirty="0">
                <a:solidFill>
                  <a:srgbClr val="0000DC"/>
                </a:solidFill>
              </a:rPr>
              <a:t>Svoboda shromažďování a sdružování 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1. </a:t>
            </a:r>
            <a:r>
              <a:rPr lang="cs-CZ" b="1" i="1" dirty="0">
                <a:solidFill>
                  <a:srgbClr val="0000DC"/>
                </a:solidFill>
              </a:rPr>
              <a:t>Každý má právo na svobodu pokojného shromažďování a na svobodu sdružovat se s jinými, včetně práva zakládat na obranu svých zájmů odbory nebo do nich vstupovat. 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2. Na výkon těchto práv nemohou být uvalena žádná omezení kromě těch, která stanoví zákon a jsou nezbytná v demokratické společnosti v zájmu národní bezpečnosti, veřejné bezpečnosti, ochrany pořádku a předcházení nepokojům a zločinnosti, ochrany zdraví nebo morálky nebo ochrany práv a svobod jiných. Tento článek nebrání uvalení zákonných omezení na výkon těchto práv příslušníky ozbrojených sil, policie a státní správy.</a:t>
            </a:r>
            <a:endParaRPr lang="cs-CZ" b="1" i="1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358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Ústavní východiska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Právo na pokojné shromáždění </a:t>
            </a:r>
          </a:p>
          <a:p>
            <a:pPr lvl="1"/>
            <a:r>
              <a:rPr lang="cs-CZ" i="1" dirty="0">
                <a:latin typeface="Arial" panose="020B0604020202020204" pitchFamily="34" charset="0"/>
              </a:rPr>
              <a:t>(Př</a:t>
            </a:r>
            <a:r>
              <a:rPr lang="cs-CZ" i="1" dirty="0">
                <a:effectLst/>
                <a:latin typeface="Arial" panose="020B0604020202020204" pitchFamily="34" charset="0"/>
              </a:rPr>
              <a:t>irozenoprávní povaha)</a:t>
            </a:r>
          </a:p>
          <a:p>
            <a:pPr lvl="1"/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</a:rPr>
              <a:t>Velmi široké vymezení, ale </a:t>
            </a:r>
            <a:r>
              <a:rPr lang="cs-CZ" b="1" dirty="0">
                <a:latin typeface="Arial" panose="020B0604020202020204" pitchFamily="34" charset="0"/>
              </a:rPr>
              <a:t>nekryje všechna shromáždění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(zejména pouze </a:t>
            </a:r>
            <a:r>
              <a:rPr lang="cs-CZ" dirty="0">
                <a:solidFill>
                  <a:srgbClr val="0000DC"/>
                </a:solidFill>
                <a:latin typeface="Arial" panose="020B0604020202020204" pitchFamily="34" charset="0"/>
              </a:rPr>
              <a:t>„pokojná“</a:t>
            </a:r>
            <a:r>
              <a:rPr lang="cs-CZ" dirty="0">
                <a:latin typeface="Arial" panose="020B0604020202020204" pitchFamily="34" charset="0"/>
              </a:rPr>
              <a:t>)</a:t>
            </a:r>
            <a:r>
              <a:rPr lang="cs-CZ" dirty="0">
                <a:solidFill>
                  <a:srgbClr val="0000DC"/>
                </a:solidFill>
                <a:latin typeface="Arial" panose="020B0604020202020204" pitchFamily="34" charset="0"/>
              </a:rPr>
              <a:t>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Významné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dirty="0">
                <a:solidFill>
                  <a:srgbClr val="0000DC"/>
                </a:solidFill>
                <a:latin typeface="Arial" panose="020B0604020202020204" pitchFamily="34" charset="0"/>
              </a:rPr>
              <a:t>politické právo </a:t>
            </a:r>
            <a:r>
              <a:rPr lang="cs-CZ" dirty="0">
                <a:latin typeface="Arial" panose="020B0604020202020204" pitchFamily="34" charset="0"/>
              </a:rPr>
              <a:t>(historické východisko)</a:t>
            </a:r>
          </a:p>
          <a:p>
            <a:pPr lvl="1"/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</a:rPr>
              <a:t>= zejména </a:t>
            </a:r>
            <a:r>
              <a:rPr lang="cs-CZ" b="1" dirty="0">
                <a:solidFill>
                  <a:srgbClr val="0000DC"/>
                </a:solidFill>
                <a:latin typeface="Arial" panose="020B0604020202020204" pitchFamily="34" charset="0"/>
              </a:rPr>
              <a:t>politický účel</a:t>
            </a:r>
            <a:r>
              <a:rPr lang="cs-CZ" dirty="0">
                <a:latin typeface="Arial" panose="020B0604020202020204" pitchFamily="34" charset="0"/>
              </a:rPr>
              <a:t> shromáždění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Ale </a:t>
            </a:r>
            <a:r>
              <a:rPr lang="cs-CZ" dirty="0">
                <a:solidFill>
                  <a:srgbClr val="0000DC"/>
                </a:solidFill>
                <a:latin typeface="Arial" panose="020B0604020202020204" pitchFamily="34" charset="0"/>
              </a:rPr>
              <a:t>ne výhradně </a:t>
            </a:r>
            <a:r>
              <a:rPr lang="cs-CZ" dirty="0">
                <a:latin typeface="Arial" panose="020B0604020202020204" pitchFamily="34" charset="0"/>
              </a:rPr>
              <a:t>(i nepolitická shromáždění pod jeho rozsahem, typicky náboženská)</a:t>
            </a:r>
          </a:p>
          <a:p>
            <a:pPr lvl="1"/>
            <a:endParaRPr lang="cs-CZ" dirty="0">
              <a:latin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</a:rPr>
              <a:t>Souvisí zejména se </a:t>
            </a:r>
            <a:r>
              <a:rPr lang="cs-CZ" dirty="0">
                <a:solidFill>
                  <a:srgbClr val="0000DC"/>
                </a:solidFill>
                <a:latin typeface="Arial" panose="020B0604020202020204" pitchFamily="34" charset="0"/>
              </a:rPr>
              <a:t>svobodou projevu </a:t>
            </a:r>
            <a:r>
              <a:rPr lang="cs-CZ" dirty="0">
                <a:latin typeface="Arial" panose="020B0604020202020204" pitchFamily="34" charset="0"/>
              </a:rPr>
              <a:t>(čl. 17 LZPS) – </a:t>
            </a:r>
            <a:r>
              <a:rPr lang="cs-CZ" i="1" dirty="0">
                <a:latin typeface="Arial" panose="020B0604020202020204" pitchFamily="34" charset="0"/>
              </a:rPr>
              <a:t>politické projevy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0702675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Ústavní východiska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Čl. 20 LZPS</a:t>
            </a:r>
          </a:p>
          <a:p>
            <a:pPr lvl="1"/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(1)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Právo svobodně se sdružovat je zaručeno</a:t>
            </a: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. Každý má právo spolu s jinými se sdružovat ve spolcích, společnostech a jiných sdruženích.</a:t>
            </a:r>
          </a:p>
          <a:p>
            <a:pPr lvl="1"/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(2) Občané mají právo zakládat též politické strany a politická hnutí a sdružovat se v nich.</a:t>
            </a:r>
          </a:p>
          <a:p>
            <a:pPr lvl="1"/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(3) Výkon těchto práv lze omezit jen v případech stanovených zákonem, jestliže to je v demokratické společnosti nezbytné pro bezpečnost státu, ochranu veřejné bezpečnosti a veřejného pořádku, předcházení trestným činům nebo pro ochranu práv a svobod druhých.</a:t>
            </a:r>
          </a:p>
          <a:p>
            <a:pPr lvl="1"/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(4) Politické strany a politická hnutí, jakož i jiná sdružení jsou odděleny od státu.</a:t>
            </a:r>
          </a:p>
          <a:p>
            <a:pPr lvl="1"/>
            <a:endParaRPr lang="cs-CZ" i="1" dirty="0">
              <a:solidFill>
                <a:srgbClr val="0000DC"/>
              </a:solidFill>
              <a:latin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</a:rPr>
              <a:t>Právo sdružovací v jeho jádru nyní regulováno zejména </a:t>
            </a:r>
            <a:r>
              <a:rPr lang="cs-CZ" b="1" dirty="0">
                <a:latin typeface="Arial" panose="020B0604020202020204" pitchFamily="34" charset="0"/>
              </a:rPr>
              <a:t>soukromým právem              </a:t>
            </a:r>
            <a:r>
              <a:rPr lang="cs-CZ" i="1" dirty="0">
                <a:latin typeface="Arial" panose="020B0604020202020204" pitchFamily="34" charset="0"/>
              </a:rPr>
              <a:t>(NOZ - spolky)  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Ale i veřejnoprávní rozměr (politické strany)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07543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Vymezení shromáždění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Vymezení shromáždění a další základní aspekty (§ 1)</a:t>
            </a:r>
          </a:p>
          <a:p>
            <a:pPr lvl="1" algn="just"/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(1)</a:t>
            </a: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 Každý má právo pokojně se shromažďovat.</a:t>
            </a:r>
          </a:p>
          <a:p>
            <a:pPr lvl="1" algn="just"/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(2)</a:t>
            </a: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 Výkon tohoto práva slouží k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využívání svobody projevu a dalších ústavních práv a svobod, k výměně informací a názorů a k účasti na řešení </a:t>
            </a: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veřejných a jiných společných záležitostí vyjádřením postojů a stanovisek. Za shromáždění ve smyslu tohoto zákona se považují též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průvody, slouží-li k účelu uvedenému ve větě první</a:t>
            </a: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.                    </a:t>
            </a:r>
            <a:r>
              <a:rPr lang="cs-CZ" b="1" dirty="0">
                <a:effectLst/>
                <a:latin typeface="Arial" panose="020B0604020202020204" pitchFamily="34" charset="0"/>
              </a:rPr>
              <a:t>= pozitivní vymezení shromáždění</a:t>
            </a:r>
          </a:p>
          <a:p>
            <a:pPr lvl="1" algn="just"/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(3)</a:t>
            </a: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 Ke shromáždění není třeba předchozího povolení orgánu veřejné moci.                          </a:t>
            </a:r>
            <a:r>
              <a:rPr lang="cs-CZ" b="1" dirty="0">
                <a:effectLst/>
                <a:latin typeface="Arial" panose="020B0604020202020204" pitchFamily="34" charset="0"/>
              </a:rPr>
              <a:t>= ohlašovací princip</a:t>
            </a:r>
          </a:p>
          <a:p>
            <a:pPr lvl="1" algn="just"/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(4)</a:t>
            </a: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 Jsou zakázána shromáždění v blízkosti budov Parlamentu České republiky, a to v místech vymezených v příloze tohoto zákona.                                                                               </a:t>
            </a:r>
            <a:r>
              <a:rPr lang="cs-CZ" b="0" dirty="0">
                <a:effectLst/>
                <a:latin typeface="Arial" panose="020B0604020202020204" pitchFamily="34" charset="0"/>
              </a:rPr>
              <a:t>= některá „prostorová omezení“ (obdobně Ústavní sodu – § 25 zákona o Ústavním soudu)</a:t>
            </a:r>
          </a:p>
          <a:p>
            <a:pPr lvl="2" algn="just"/>
            <a:r>
              <a:rPr lang="cs-CZ" b="0" dirty="0">
                <a:effectLst/>
                <a:latin typeface="Arial" panose="020B0604020202020204" pitchFamily="34" charset="0"/>
              </a:rPr>
              <a:t>Dříve zněl § 4 odst. 1 : </a:t>
            </a: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„… okruhu 100 m od budov zákonodárných sborů nebo od míst, kde tyto sbory jednají“ </a:t>
            </a:r>
          </a:p>
          <a:p>
            <a:pPr lvl="2" algn="just"/>
            <a:endParaRPr lang="cs-CZ" b="0" dirty="0"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947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Vymezení shromáždění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Vymezení shromáždění a další základní aspekty (§ 1)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  <a:latin typeface="Arial" panose="020B0604020202020204" pitchFamily="34" charset="0"/>
              </a:rPr>
              <a:t>s</a:t>
            </a: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hromáždění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více osob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fyzická přítomnost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na jednom místě</a:t>
            </a:r>
            <a:endParaRPr lang="cs-CZ" b="0" i="1" dirty="0">
              <a:solidFill>
                <a:srgbClr val="0000DC"/>
              </a:solidFill>
              <a:effectLst/>
              <a:latin typeface="Arial" panose="020B0604020202020204" pitchFamily="34" charset="0"/>
            </a:endParaRPr>
          </a:p>
          <a:p>
            <a:pPr marL="781200" lvl="1" indent="-457200">
              <a:buFont typeface="+mj-lt"/>
              <a:buAutoNum type="arabicPeriod"/>
            </a:pP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určitý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počátek a konec</a:t>
            </a:r>
            <a:endParaRPr lang="cs-CZ" i="1" dirty="0">
              <a:solidFill>
                <a:srgbClr val="0000DC"/>
              </a:solidFill>
              <a:latin typeface="Arial" panose="020B0604020202020204" pitchFamily="34" charset="0"/>
            </a:endParaRPr>
          </a:p>
          <a:p>
            <a:pPr marL="781200" lvl="1" indent="-457200">
              <a:buFont typeface="+mj-lt"/>
              <a:buAutoNum type="arabicPeriod"/>
            </a:pP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účelem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výměna informací a názorů, vyjádření postojů</a:t>
            </a: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 dle § 2 písm. c) = diskuze o veřejných záležitostech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i="1" dirty="0">
                <a:solidFill>
                  <a:srgbClr val="0000DC"/>
                </a:solidFill>
                <a:latin typeface="Arial" panose="020B0604020202020204" pitchFamily="34" charset="0"/>
              </a:rPr>
              <a:t>z</a:t>
            </a:r>
            <a:r>
              <a:rPr lang="cs-CZ" b="0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áměr shromáždění </a:t>
            </a:r>
            <a:r>
              <a:rPr lang="cs-CZ" b="1" i="1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projevován i navenek a vědomost o realizaci shromažďovacího práva </a:t>
            </a:r>
            <a:r>
              <a:rPr lang="cs-CZ" b="1" dirty="0">
                <a:latin typeface="Arial" panose="020B0604020202020204" pitchFamily="34" charset="0"/>
              </a:rPr>
              <a:t>(NSS </a:t>
            </a:r>
            <a:r>
              <a:rPr lang="cs-CZ" b="1" dirty="0">
                <a:effectLst/>
                <a:latin typeface="Arial" panose="020B0604020202020204" pitchFamily="34" charset="0"/>
              </a:rPr>
              <a:t>8 As 39/2014-56)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praxi může být poněkud nejasné, kdy již shromáždění a kdy ještě ne (jen „shluk osob“)</a:t>
            </a:r>
          </a:p>
          <a:p>
            <a:pPr lvl="1"/>
            <a:r>
              <a:rPr lang="cs-CZ" dirty="0"/>
              <a:t>Současně ale významné – zejména shromáždění požívá </a:t>
            </a:r>
            <a:r>
              <a:rPr lang="cs-CZ" b="1" dirty="0"/>
              <a:t>zvláštní veřejnoprávní ochrany </a:t>
            </a:r>
            <a:r>
              <a:rPr lang="cs-CZ" i="1" dirty="0"/>
              <a:t>(je např. důvodem pro užití „veřejného prostranství“ či jej nelze jednoduše „rozpustit“ pokynem policisty, ale pouze postupem dle zákona o právu shromažďovacím)</a:t>
            </a:r>
          </a:p>
        </p:txBody>
      </p:sp>
    </p:spTree>
    <p:extLst>
      <p:ext uri="{BB962C8B-B14F-4D97-AF65-F5344CB8AC3E}">
        <p14:creationId xmlns:p14="http://schemas.microsoft.com/office/powerpoint/2010/main" val="1911509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b="1" dirty="0"/>
              <a:t>BZ505Zk </a:t>
            </a:r>
            <a:r>
              <a:rPr lang="cs-CZ" dirty="0"/>
              <a:t>Vybrané otázky správního práva a veřejné správy (T. Svoboda)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Vymezení shromáždění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Vymezení shromáždění – negativně (§ 2)</a:t>
            </a:r>
          </a:p>
          <a:p>
            <a:pPr lvl="1"/>
            <a:r>
              <a:rPr lang="cs-CZ" dirty="0"/>
              <a:t>I negativní vymezení (§ 2):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Za shromáždění ve smyslu tohoto zákona se nepovažují: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a) shromáždění osob související s </a:t>
            </a:r>
            <a:r>
              <a:rPr lang="cs-CZ" b="1" i="1" dirty="0">
                <a:solidFill>
                  <a:srgbClr val="0000DC"/>
                </a:solidFill>
              </a:rPr>
              <a:t>činností orgánu veřejné moci </a:t>
            </a:r>
            <a:r>
              <a:rPr lang="cs-CZ" i="1" dirty="0">
                <a:solidFill>
                  <a:srgbClr val="0000DC"/>
                </a:solidFill>
              </a:rPr>
              <a:t>upravená jinými právními předpisy;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b) shromáždění související </a:t>
            </a:r>
            <a:r>
              <a:rPr lang="cs-CZ" b="1" i="1" dirty="0">
                <a:solidFill>
                  <a:srgbClr val="0000DC"/>
                </a:solidFill>
              </a:rPr>
              <a:t>s poskytováním služeb</a:t>
            </a:r>
            <a:r>
              <a:rPr lang="cs-CZ" i="1" dirty="0">
                <a:solidFill>
                  <a:srgbClr val="0000DC"/>
                </a:solidFill>
              </a:rPr>
              <a:t>;</a:t>
            </a:r>
          </a:p>
          <a:p>
            <a:pPr lvl="1"/>
            <a:r>
              <a:rPr lang="cs-CZ" i="1" dirty="0">
                <a:solidFill>
                  <a:srgbClr val="0000DC"/>
                </a:solidFill>
              </a:rPr>
              <a:t>c) jiná shromáždění </a:t>
            </a:r>
            <a:r>
              <a:rPr lang="cs-CZ" b="1" i="1" dirty="0">
                <a:solidFill>
                  <a:srgbClr val="0000DC"/>
                </a:solidFill>
              </a:rPr>
              <a:t>nesloužící účelu uvedenému v § 1 odst. 2</a:t>
            </a:r>
            <a:r>
              <a:rPr lang="cs-CZ" i="1" dirty="0">
                <a:solidFill>
                  <a:srgbClr val="0000DC"/>
                </a:solidFill>
              </a:rPr>
              <a:t>.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Nepodléhají ochraně, ale </a:t>
            </a:r>
            <a:r>
              <a:rPr lang="cs-CZ" b="1" dirty="0"/>
              <a:t>ani ohlášení</a:t>
            </a:r>
            <a:r>
              <a:rPr lang="cs-CZ" dirty="0"/>
              <a:t>, ovšem stále potenciálně jiné právní požadavky               (typicky předpisy ÚSC – např. tržní řády)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V praxi např. sportovní akce ohlašovány jako shromáždění – odpovídají ale účelem?</a:t>
            </a:r>
          </a:p>
        </p:txBody>
      </p:sp>
    </p:spTree>
    <p:extLst>
      <p:ext uri="{BB962C8B-B14F-4D97-AF65-F5344CB8AC3E}">
        <p14:creationId xmlns:p14="http://schemas.microsoft.com/office/powerpoint/2010/main" val="2646559278"/>
      </p:ext>
    </p:extLst>
  </p:cSld>
  <p:clrMapOvr>
    <a:masterClrMapping/>
  </p:clrMapOvr>
</p:sld>
</file>

<file path=ppt/theme/theme1.xml><?xml version="1.0" encoding="utf-8"?>
<a:theme xmlns:a="http://schemas.openxmlformats.org/drawingml/2006/main" name="46859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46859</Template>
  <TotalTime>7306</TotalTime>
  <Words>4731</Words>
  <Application>Microsoft Office PowerPoint</Application>
  <PresentationFormat>Širokoúhlá obrazovka</PresentationFormat>
  <Paragraphs>308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4" baseType="lpstr">
      <vt:lpstr>Arial</vt:lpstr>
      <vt:lpstr>Tahoma</vt:lpstr>
      <vt:lpstr>Wingdings</vt:lpstr>
      <vt:lpstr>46859</vt:lpstr>
      <vt:lpstr>Vnitřní správa se zvláštním zaměřením   na shromažďování občanů (11. 11. 2022)</vt:lpstr>
      <vt:lpstr>1/ Právo shromažďovací</vt:lpstr>
      <vt:lpstr>Ústavní východiska</vt:lpstr>
      <vt:lpstr>Ústavní východiska</vt:lpstr>
      <vt:lpstr>Ústavní východiska</vt:lpstr>
      <vt:lpstr>Ústavní východiska</vt:lpstr>
      <vt:lpstr>Vymezení shromáždění</vt:lpstr>
      <vt:lpstr>Vymezení shromáždění</vt:lpstr>
      <vt:lpstr>Vymezení shromáždění</vt:lpstr>
      <vt:lpstr>Oznámení shromáždění</vt:lpstr>
      <vt:lpstr>Oznámení shromáždění</vt:lpstr>
      <vt:lpstr>Oznámení shromáždění</vt:lpstr>
      <vt:lpstr>Oznámení shromáždění</vt:lpstr>
      <vt:lpstr>Oznámení shromáždění</vt:lpstr>
      <vt:lpstr>Oznámení shromáždění</vt:lpstr>
      <vt:lpstr>Působnost úřadu</vt:lpstr>
      <vt:lpstr>Působnost úřadu</vt:lpstr>
      <vt:lpstr>Působnost úřadu</vt:lpstr>
      <vt:lpstr>Působnost úřadu</vt:lpstr>
      <vt:lpstr>Působnost úřadu</vt:lpstr>
      <vt:lpstr>Působnost úřadu</vt:lpstr>
      <vt:lpstr>Působnost úřadu</vt:lpstr>
      <vt:lpstr>Oznámení shromáždění</vt:lpstr>
      <vt:lpstr>Oznámení shromáždění</vt:lpstr>
      <vt:lpstr>Přestupky</vt:lpstr>
      <vt:lpstr>Přestupky</vt:lpstr>
      <vt:lpstr>Přestupky</vt:lpstr>
      <vt:lpstr>Pro zajímavost</vt:lpstr>
      <vt:lpstr>Pro zajímavost</vt:lpstr>
      <vt:lpstr>Vnitřní správa se zvláštním zaměřením na shromažďování občanů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Vnitřní správa - řešení plnění</dc:title>
  <dc:creator>Admin</dc:creator>
  <cp:lastModifiedBy>Tomáš Svoboda</cp:lastModifiedBy>
  <cp:revision>653</cp:revision>
  <cp:lastPrinted>2022-11-11T14:58:06Z</cp:lastPrinted>
  <dcterms:created xsi:type="dcterms:W3CDTF">2020-03-30T07:57:25Z</dcterms:created>
  <dcterms:modified xsi:type="dcterms:W3CDTF">2022-11-21T14:43:41Z</dcterms:modified>
</cp:coreProperties>
</file>