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8"/>
  </p:notesMasterIdLst>
  <p:handoutMasterIdLst>
    <p:handoutMasterId r:id="rId39"/>
  </p:handoutMasterIdLst>
  <p:sldIdLst>
    <p:sldId id="295" r:id="rId2"/>
    <p:sldId id="323" r:id="rId3"/>
    <p:sldId id="343" r:id="rId4"/>
    <p:sldId id="345" r:id="rId5"/>
    <p:sldId id="333" r:id="rId6"/>
    <p:sldId id="325" r:id="rId7"/>
    <p:sldId id="326" r:id="rId8"/>
    <p:sldId id="320" r:id="rId9"/>
    <p:sldId id="321" r:id="rId10"/>
    <p:sldId id="327" r:id="rId11"/>
    <p:sldId id="332" r:id="rId12"/>
    <p:sldId id="328" r:id="rId13"/>
    <p:sldId id="329" r:id="rId14"/>
    <p:sldId id="330" r:id="rId15"/>
    <p:sldId id="331" r:id="rId16"/>
    <p:sldId id="322" r:id="rId17"/>
    <p:sldId id="337" r:id="rId18"/>
    <p:sldId id="275" r:id="rId19"/>
    <p:sldId id="335" r:id="rId20"/>
    <p:sldId id="315" r:id="rId21"/>
    <p:sldId id="317" r:id="rId22"/>
    <p:sldId id="334" r:id="rId23"/>
    <p:sldId id="341" r:id="rId24"/>
    <p:sldId id="342" r:id="rId25"/>
    <p:sldId id="336" r:id="rId26"/>
    <p:sldId id="338" r:id="rId27"/>
    <p:sldId id="318" r:id="rId28"/>
    <p:sldId id="319" r:id="rId29"/>
    <p:sldId id="344" r:id="rId30"/>
    <p:sldId id="259" r:id="rId31"/>
    <p:sldId id="289" r:id="rId32"/>
    <p:sldId id="277" r:id="rId33"/>
    <p:sldId id="340" r:id="rId34"/>
    <p:sldId id="339" r:id="rId35"/>
    <p:sldId id="311" r:id="rId36"/>
    <p:sldId id="312" r:id="rId37"/>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33" autoAdjust="0"/>
    <p:restoredTop sz="75628" autoAdjust="0"/>
  </p:normalViewPr>
  <p:slideViewPr>
    <p:cSldViewPr snapToGrid="0">
      <p:cViewPr varScale="1">
        <p:scale>
          <a:sx n="98" d="100"/>
          <a:sy n="98" d="100"/>
        </p:scale>
        <p:origin x="1140" y="90"/>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 Z povahy věci však plyne, že má-li se vůbec správní orgán takovým podnětem zabývat, musí z něj být patrné, jaké skutečnosti odůvodňují zahájení řízení z moci úřední. Je proto vhodné do podnětu uvést, kdo jej podává, v jaké věci a čeho se podatel domáhá.</a:t>
            </a:r>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4</a:t>
            </a:fld>
            <a:endParaRPr lang="cs-CZ" altLang="cs-CZ"/>
          </a:p>
        </p:txBody>
      </p:sp>
    </p:spTree>
    <p:extLst>
      <p:ext uri="{BB962C8B-B14F-4D97-AF65-F5344CB8AC3E}">
        <p14:creationId xmlns:p14="http://schemas.microsoft.com/office/powerpoint/2010/main" val="4137880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endParaRPr lang="cs-CZ" sz="700" dirty="0">
              <a:latin typeface="+mn-lt"/>
            </a:endParaRPr>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21</a:t>
            </a:fld>
            <a:endParaRPr lang="cs-CZ" altLang="cs-CZ"/>
          </a:p>
        </p:txBody>
      </p:sp>
    </p:spTree>
    <p:extLst>
      <p:ext uri="{BB962C8B-B14F-4D97-AF65-F5344CB8AC3E}">
        <p14:creationId xmlns:p14="http://schemas.microsoft.com/office/powerpoint/2010/main" val="666332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endParaRPr lang="cs-CZ" sz="700" dirty="0">
              <a:latin typeface="+mn-lt"/>
            </a:endParaRPr>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22</a:t>
            </a:fld>
            <a:endParaRPr lang="cs-CZ" altLang="cs-CZ"/>
          </a:p>
        </p:txBody>
      </p:sp>
    </p:spTree>
    <p:extLst>
      <p:ext uri="{BB962C8B-B14F-4D97-AF65-F5344CB8AC3E}">
        <p14:creationId xmlns:p14="http://schemas.microsoft.com/office/powerpoint/2010/main" val="3338193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endParaRPr lang="cs-CZ" sz="700" dirty="0">
              <a:latin typeface="+mn-lt"/>
            </a:endParaRPr>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23</a:t>
            </a:fld>
            <a:endParaRPr lang="cs-CZ" altLang="cs-CZ"/>
          </a:p>
        </p:txBody>
      </p:sp>
    </p:spTree>
    <p:extLst>
      <p:ext uri="{BB962C8B-B14F-4D97-AF65-F5344CB8AC3E}">
        <p14:creationId xmlns:p14="http://schemas.microsoft.com/office/powerpoint/2010/main" val="7679242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endParaRPr lang="cs-CZ" sz="700" dirty="0">
              <a:latin typeface="+mn-lt"/>
            </a:endParaRPr>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24</a:t>
            </a:fld>
            <a:endParaRPr lang="cs-CZ" altLang="cs-CZ"/>
          </a:p>
        </p:txBody>
      </p:sp>
    </p:spTree>
    <p:extLst>
      <p:ext uri="{BB962C8B-B14F-4D97-AF65-F5344CB8AC3E}">
        <p14:creationId xmlns:p14="http://schemas.microsoft.com/office/powerpoint/2010/main" val="1834788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endParaRPr lang="cs-CZ" sz="700" dirty="0">
              <a:latin typeface="+mn-lt"/>
            </a:endParaRPr>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25</a:t>
            </a:fld>
            <a:endParaRPr lang="cs-CZ" altLang="cs-CZ"/>
          </a:p>
        </p:txBody>
      </p:sp>
    </p:spTree>
    <p:extLst>
      <p:ext uri="{BB962C8B-B14F-4D97-AF65-F5344CB8AC3E}">
        <p14:creationId xmlns:p14="http://schemas.microsoft.com/office/powerpoint/2010/main" val="26149543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seminář č. 1 - Pojem veřejná správa, formy realizace činnosti veřejné správy, základní zásady činnosti veřejné správy, pravomoc a působnost </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Klepnutím lze upravit styl předlohy podnadpisů.</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seminář č. 1 - Pojem veřejná správa, formy realizace činnosti veřejné správy, základní zásady činnosti veřejné správy, pravomoc a působnost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Klepnutím lze upravit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Klepnutím lze upravit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Klepnutím lze upravit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seminář č. 1 - Pojem veřejná správa, formy realizace činnosti veřejné správy, základní zásady činnosti veřejné správy, pravomoc a působnost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seminář č. 1 - Pojem veřejná správa, formy realizace činnosti veřejné správy, základní zásady činnosti veřejné správy, pravomoc a působnost </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Klepnutím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a:t>seminář č. 1 - Pojem veřejná správa, formy realizace činnosti veřejné správy, základní zásady činnosti veřejné správy, pravomoc a působnost </a:t>
            </a:r>
            <a:endParaRPr lang="cs-CZ" dirty="0"/>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a:t>seminář č. 1 - Pojem veřejná správa, formy realizace činnosti veřejné správy, základní zásady činnosti veřejné správy, pravomoc a působnost </a:t>
            </a:r>
            <a:endParaRPr lang="cs-CZ" dirty="0"/>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seminář č. 1 - Pojem veřejná správa, formy realizace činnosti veřejné správy, základní zásady činnosti veřejné správy, pravomoc a působnost </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Klepnutím lze upravit styl předlohy nadpisů.</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seminář č. 1 - Pojem veřejná správa, formy realizace činnosti veřejné správy, základní zásady činnosti veřejné správy, pravomoc a působnost </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Klepnutím lze upravit styl předlohy podnadpisů.</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seminář č. 1 - Pojem veřejná správa, formy realizace činnosti veřejné správy, základní zásady činnosti veřejné správy, pravomoc a působnost </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Klepnutím lze upravit styl předlohy nadpisů.</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seminář č. 1 - Pojem veřejná správa, formy realizace činnosti veřejné správy, základní zásady činnosti veřejné správy, pravomoc a působnost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Klepnutím lze upravit styl předlohy nadpisů.</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seminář č. 1 - Pojem veřejná správa, formy realizace činnosti veřejné správy, základní zásady činnosti veřejné správy, pravomoc a působnost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Klepnutím lze upravit styl předlohy nadpisů.</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Klepnutím lze upravit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seminář č. 1 - Pojem veřejná správa, formy realizace činnosti veřejné správy, základní zásady činnosti veřejné správy, pravomoc a působnost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Klepnutím lze upravit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Klepnutím lze upravit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Klepnutím lze upravit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Klepnutím lze upravit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Klepnutím lze upravit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Klepnutím lze upravit styl předlohy nadpisů.</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seminář č. 1 - Pojem veřejná správa, formy realizace činnosti veřejné správy, základní zásady činnosti veřejné správy, pravomoc a působnost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Klepnutím lze upravit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Klepnutím lze upravit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seminář č. 1 - Pojem veřejná správa, formy realizace činnosti veřejné správy, základní zásady činnosti veřejné správy, pravomoc a působnost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seminář č. 1 - Pojem veřejná správa, formy realizace činnosti veřejné správy, základní zásady činnosti veřejné správy, pravomoc a působnost </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a:xfrm>
            <a:off x="666000" y="6255312"/>
            <a:ext cx="10642267" cy="420244"/>
          </a:xfrm>
        </p:spPr>
        <p:txBody>
          <a:bodyPr/>
          <a:lstStyle/>
          <a:p>
            <a:r>
              <a:rPr lang="cs-CZ" sz="1400" dirty="0"/>
              <a:t>seminář č. 3 - Správní řízení v prvním stupni, správní rozhodnutí, ochrana před nečinností + dokazování a ústní jednání</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a:xfrm>
            <a:off x="415200" y="2112089"/>
            <a:ext cx="11361600" cy="698497"/>
          </a:xfrm>
        </p:spPr>
        <p:txBody>
          <a:bodyPr/>
          <a:lstStyle/>
          <a:p>
            <a:r>
              <a:rPr lang="cs-CZ" dirty="0"/>
              <a:t>Správní řízení v prvním stupni, správní rozhodnutí, ochrana před nečinností + dokazování a ústní jednání</a:t>
            </a:r>
          </a:p>
        </p:txBody>
      </p:sp>
      <p:sp>
        <p:nvSpPr>
          <p:cNvPr id="5" name="Podnadpis 4"/>
          <p:cNvSpPr>
            <a:spLocks noGrp="1"/>
          </p:cNvSpPr>
          <p:nvPr>
            <p:ph type="subTitle" idx="1"/>
          </p:nvPr>
        </p:nvSpPr>
        <p:spPr>
          <a:xfrm>
            <a:off x="414000" y="4047415"/>
            <a:ext cx="11361600" cy="420245"/>
          </a:xfrm>
        </p:spPr>
        <p:txBody>
          <a:bodyPr/>
          <a:lstStyle/>
          <a:p>
            <a:r>
              <a:rPr lang="cs-CZ" b="1" dirty="0"/>
              <a:t>Správní právo procesní</a:t>
            </a:r>
          </a:p>
          <a:p>
            <a:endParaRPr lang="cs-CZ" b="1" dirty="0">
              <a:highlight>
                <a:srgbClr val="FFFF00"/>
              </a:highlight>
            </a:endParaRPr>
          </a:p>
          <a:p>
            <a:r>
              <a:rPr lang="cs-CZ" sz="1800" b="1" dirty="0"/>
              <a:t>JUDr. Kamil Jelínek, Ph.D.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1EB992-C4A5-ED3C-3B71-F0F913AED221}"/>
              </a:ext>
            </a:extLst>
          </p:cNvPr>
          <p:cNvSpPr>
            <a:spLocks noGrp="1"/>
          </p:cNvSpPr>
          <p:nvPr>
            <p:ph type="ftr" sz="quarter" idx="10"/>
          </p:nvPr>
        </p:nvSpPr>
        <p:spPr/>
        <p:txBody>
          <a:bodyPr/>
          <a:lstStyle/>
          <a:p>
            <a:r>
              <a:rPr lang="cs-CZ" dirty="0"/>
              <a:t>seminář č. 3 - Správní řízení v prvním stupni, správní rozhodnutí, ochrana před nečinností + dokazování a ústní jednání</a:t>
            </a:r>
          </a:p>
        </p:txBody>
      </p:sp>
      <p:sp>
        <p:nvSpPr>
          <p:cNvPr id="3" name="Zástupný symbol pro číslo snímku 2">
            <a:extLst>
              <a:ext uri="{FF2B5EF4-FFF2-40B4-BE49-F238E27FC236}">
                <a16:creationId xmlns:a16="http://schemas.microsoft.com/office/drawing/2014/main" id="{607CEE09-2AA1-12A5-952D-3E5B4360DA70}"/>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BC8E5D06-693A-0590-59B4-C754A77D36FC}"/>
              </a:ext>
            </a:extLst>
          </p:cNvPr>
          <p:cNvSpPr>
            <a:spLocks noGrp="1"/>
          </p:cNvSpPr>
          <p:nvPr>
            <p:ph type="title"/>
          </p:nvPr>
        </p:nvSpPr>
        <p:spPr/>
        <p:txBody>
          <a:bodyPr/>
          <a:lstStyle/>
          <a:p>
            <a:r>
              <a:rPr lang="cs-CZ" b="1" dirty="0"/>
              <a:t>Volné hodnocení důkazů, koncentrace řízení </a:t>
            </a:r>
          </a:p>
        </p:txBody>
      </p:sp>
      <p:sp>
        <p:nvSpPr>
          <p:cNvPr id="5" name="Zástupný obsah 4">
            <a:extLst>
              <a:ext uri="{FF2B5EF4-FFF2-40B4-BE49-F238E27FC236}">
                <a16:creationId xmlns:a16="http://schemas.microsoft.com/office/drawing/2014/main" id="{5E90579B-801D-C192-AA8A-4EE1C4302C6E}"/>
              </a:ext>
            </a:extLst>
          </p:cNvPr>
          <p:cNvSpPr>
            <a:spLocks noGrp="1"/>
          </p:cNvSpPr>
          <p:nvPr>
            <p:ph idx="1"/>
          </p:nvPr>
        </p:nvSpPr>
        <p:spPr>
          <a:xfrm>
            <a:off x="720000" y="1359000"/>
            <a:ext cx="10753200" cy="4395413"/>
          </a:xfrm>
        </p:spPr>
        <p:txBody>
          <a:bodyPr/>
          <a:lstStyle/>
          <a:p>
            <a:r>
              <a:rPr lang="cs-CZ" sz="2400" b="1" dirty="0">
                <a:solidFill>
                  <a:schemeClr val="tx2"/>
                </a:solidFill>
              </a:rPr>
              <a:t>§ 50 odst. 4, s výjimkou závazných podkladů (volné hodnocení důkazů)</a:t>
            </a:r>
          </a:p>
          <a:p>
            <a:endParaRPr lang="cs-CZ" altLang="cs-CZ" sz="2400" b="1" dirty="0"/>
          </a:p>
          <a:p>
            <a:r>
              <a:rPr lang="cs-CZ" altLang="cs-CZ" sz="2400" b="1" dirty="0">
                <a:solidFill>
                  <a:schemeClr val="tx2"/>
                </a:solidFill>
              </a:rPr>
              <a:t>§ 36 odst. 1 (koncentrace řízení) </a:t>
            </a:r>
            <a:r>
              <a:rPr lang="cs-CZ" altLang="cs-CZ" sz="2400" dirty="0"/>
              <a:t>ve spojením s </a:t>
            </a:r>
            <a:r>
              <a:rPr lang="cs-CZ" altLang="cs-CZ" sz="2400" b="1" dirty="0">
                <a:solidFill>
                  <a:schemeClr val="tx2"/>
                </a:solidFill>
              </a:rPr>
              <a:t>§ 82 odst. 4 </a:t>
            </a:r>
            <a:r>
              <a:rPr lang="cs-CZ" altLang="cs-CZ" sz="2400" dirty="0"/>
              <a:t>– </a:t>
            </a:r>
            <a:r>
              <a:rPr lang="cs-CZ" altLang="cs-CZ" sz="2400" i="1" dirty="0"/>
              <a:t>k novým skutečnostem se přihlédne, jen nemohly-li být uplatněny dříve</a:t>
            </a:r>
            <a:endParaRPr lang="cs-CZ" altLang="cs-CZ" sz="2400" b="1" dirty="0">
              <a:solidFill>
                <a:schemeClr val="tx2"/>
              </a:solidFill>
            </a:endParaRPr>
          </a:p>
          <a:p>
            <a:pPr marL="324000" lvl="1" indent="0">
              <a:buNone/>
            </a:pPr>
            <a:r>
              <a:rPr lang="cs-CZ" altLang="cs-CZ" sz="1800" dirty="0"/>
              <a:t>„</a:t>
            </a:r>
            <a:r>
              <a:rPr lang="cs-CZ" altLang="cs-CZ" sz="1800" i="1" dirty="0"/>
              <a:t>Nestanoví-li zákon jinak, jsou účastníci oprávněni navrhovat důkazy a činit jiné návrhy po celou dobu řízení až do vydání rozhodnutí; správní orgán může usnesením prohlásit, dokdy mohou účastníci činit své návrhy</a:t>
            </a:r>
            <a:r>
              <a:rPr lang="cs-CZ" altLang="cs-CZ" sz="1800" dirty="0"/>
              <a:t>.“</a:t>
            </a:r>
          </a:p>
          <a:p>
            <a:endParaRPr lang="cs-CZ" altLang="cs-CZ" sz="1800" dirty="0"/>
          </a:p>
          <a:p>
            <a:r>
              <a:rPr lang="cs-CZ" sz="2400" dirty="0"/>
              <a:t>Zákonná lhůta X lhůta určená správním orgánem </a:t>
            </a:r>
          </a:p>
          <a:p>
            <a:endParaRPr lang="cs-CZ" dirty="0"/>
          </a:p>
        </p:txBody>
      </p:sp>
    </p:spTree>
    <p:extLst>
      <p:ext uri="{BB962C8B-B14F-4D97-AF65-F5344CB8AC3E}">
        <p14:creationId xmlns:p14="http://schemas.microsoft.com/office/powerpoint/2010/main" val="2076803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DCA5763-0E53-E321-5000-76AA237B4FBE}"/>
              </a:ext>
            </a:extLst>
          </p:cNvPr>
          <p:cNvSpPr>
            <a:spLocks noGrp="1"/>
          </p:cNvSpPr>
          <p:nvPr>
            <p:ph type="ftr" sz="quarter" idx="10"/>
          </p:nvPr>
        </p:nvSpPr>
        <p:spPr/>
        <p:txBody>
          <a:bodyPr/>
          <a:lstStyle/>
          <a:p>
            <a:r>
              <a:rPr lang="cs-CZ"/>
              <a:t>seminář č. 1 - Pojem veřejná správa, formy realizace činnosti veřejné správy, základní zásady činnosti veřejné správy, pravomoc a působnost </a:t>
            </a:r>
            <a:endParaRPr lang="cs-CZ" dirty="0"/>
          </a:p>
        </p:txBody>
      </p:sp>
      <p:sp>
        <p:nvSpPr>
          <p:cNvPr id="3" name="Zástupný symbol pro číslo snímku 2">
            <a:extLst>
              <a:ext uri="{FF2B5EF4-FFF2-40B4-BE49-F238E27FC236}">
                <a16:creationId xmlns:a16="http://schemas.microsoft.com/office/drawing/2014/main" id="{1AB06568-1F63-CCA3-FC16-68E0B0ED8375}"/>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6" name="Nadpis 5">
            <a:extLst>
              <a:ext uri="{FF2B5EF4-FFF2-40B4-BE49-F238E27FC236}">
                <a16:creationId xmlns:a16="http://schemas.microsoft.com/office/drawing/2014/main" id="{025C4E51-430B-CB0D-B35A-9CFF6DE49875}"/>
              </a:ext>
            </a:extLst>
          </p:cNvPr>
          <p:cNvSpPr>
            <a:spLocks noGrp="1"/>
          </p:cNvSpPr>
          <p:nvPr>
            <p:ph type="title"/>
          </p:nvPr>
        </p:nvSpPr>
        <p:spPr/>
        <p:txBody>
          <a:bodyPr/>
          <a:lstStyle/>
          <a:p>
            <a:pPr algn="ctr"/>
            <a:r>
              <a:rPr lang="cs-CZ" altLang="cs-CZ" dirty="0"/>
              <a:t>D</a:t>
            </a:r>
            <a:r>
              <a:rPr lang="cs-CZ" altLang="cs-CZ" sz="4400" dirty="0"/>
              <a:t>ůkazní prostředky </a:t>
            </a:r>
            <a:endParaRPr lang="cs-CZ" dirty="0"/>
          </a:p>
        </p:txBody>
      </p:sp>
    </p:spTree>
    <p:extLst>
      <p:ext uri="{BB962C8B-B14F-4D97-AF65-F5344CB8AC3E}">
        <p14:creationId xmlns:p14="http://schemas.microsoft.com/office/powerpoint/2010/main" val="2164294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1EB992-C4A5-ED3C-3B71-F0F913AED221}"/>
              </a:ext>
            </a:extLst>
          </p:cNvPr>
          <p:cNvSpPr>
            <a:spLocks noGrp="1"/>
          </p:cNvSpPr>
          <p:nvPr>
            <p:ph type="ftr" sz="quarter" idx="10"/>
          </p:nvPr>
        </p:nvSpPr>
        <p:spPr/>
        <p:txBody>
          <a:bodyPr/>
          <a:lstStyle/>
          <a:p>
            <a:r>
              <a:rPr lang="cs-CZ" dirty="0"/>
              <a:t>seminář č. 3 - Správní řízení v prvním stupni, správní rozhodnutí, ochrana před nečinností + dokazování a ústní jednání</a:t>
            </a:r>
          </a:p>
        </p:txBody>
      </p:sp>
      <p:sp>
        <p:nvSpPr>
          <p:cNvPr id="3" name="Zástupný symbol pro číslo snímku 2">
            <a:extLst>
              <a:ext uri="{FF2B5EF4-FFF2-40B4-BE49-F238E27FC236}">
                <a16:creationId xmlns:a16="http://schemas.microsoft.com/office/drawing/2014/main" id="{607CEE09-2AA1-12A5-952D-3E5B4360DA70}"/>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BC8E5D06-693A-0590-59B4-C754A77D36FC}"/>
              </a:ext>
            </a:extLst>
          </p:cNvPr>
          <p:cNvSpPr>
            <a:spLocks noGrp="1"/>
          </p:cNvSpPr>
          <p:nvPr>
            <p:ph type="title"/>
          </p:nvPr>
        </p:nvSpPr>
        <p:spPr>
          <a:xfrm>
            <a:off x="720000" y="630000"/>
            <a:ext cx="10753200" cy="451576"/>
          </a:xfrm>
        </p:spPr>
        <p:txBody>
          <a:bodyPr/>
          <a:lstStyle/>
          <a:p>
            <a:r>
              <a:rPr lang="cs-CZ" sz="4000" b="1" dirty="0">
                <a:solidFill>
                  <a:schemeClr val="tx2"/>
                </a:solidFill>
              </a:rPr>
              <a:t>Důkaz listinou § 53 </a:t>
            </a:r>
            <a:br>
              <a:rPr lang="cs-CZ" sz="4000" b="1" dirty="0">
                <a:solidFill>
                  <a:schemeClr val="tx2"/>
                </a:solidFill>
              </a:rPr>
            </a:br>
            <a:endParaRPr lang="cs-CZ" b="1" dirty="0"/>
          </a:p>
        </p:txBody>
      </p:sp>
      <p:sp>
        <p:nvSpPr>
          <p:cNvPr id="5" name="Zástupný obsah 4">
            <a:extLst>
              <a:ext uri="{FF2B5EF4-FFF2-40B4-BE49-F238E27FC236}">
                <a16:creationId xmlns:a16="http://schemas.microsoft.com/office/drawing/2014/main" id="{5E90579B-801D-C192-AA8A-4EE1C4302C6E}"/>
              </a:ext>
            </a:extLst>
          </p:cNvPr>
          <p:cNvSpPr>
            <a:spLocks noGrp="1"/>
          </p:cNvSpPr>
          <p:nvPr>
            <p:ph idx="1"/>
          </p:nvPr>
        </p:nvSpPr>
        <p:spPr>
          <a:xfrm>
            <a:off x="720000" y="1359000"/>
            <a:ext cx="10753200" cy="4647661"/>
          </a:xfrm>
        </p:spPr>
        <p:txBody>
          <a:bodyPr/>
          <a:lstStyle/>
          <a:p>
            <a:r>
              <a:rPr lang="cs-CZ" sz="2000" dirty="0"/>
              <a:t>Uložení předložení - usnesení. </a:t>
            </a:r>
          </a:p>
          <a:p>
            <a:endParaRPr lang="cs-CZ" sz="2000" dirty="0"/>
          </a:p>
          <a:p>
            <a:r>
              <a:rPr lang="cs-CZ" sz="2000" dirty="0"/>
              <a:t>Výjimka -  možnost odepření z důvodů, pro které nesmí být svědek vyslechnut nebo pro které je svědek oprávněn výpověď odepřít.</a:t>
            </a:r>
          </a:p>
          <a:p>
            <a:endParaRPr lang="cs-CZ" sz="2000" dirty="0"/>
          </a:p>
          <a:p>
            <a:r>
              <a:rPr lang="cs-CZ" sz="2000" dirty="0"/>
              <a:t>Předložení listiny je v případech a za podmínek stanovených zvláštním zákonem možné nahradit čestným prohlášením účastníka nebo svědeckou výpovědí. </a:t>
            </a:r>
          </a:p>
          <a:p>
            <a:endParaRPr lang="cs-CZ" sz="2000" dirty="0"/>
          </a:p>
          <a:p>
            <a:r>
              <a:rPr lang="cs-CZ" sz="2000" dirty="0"/>
              <a:t>O provedení důkazu listinou se učiní záznam do spisu</a:t>
            </a:r>
          </a:p>
          <a:p>
            <a:endParaRPr lang="cs-CZ" sz="2000" dirty="0"/>
          </a:p>
          <a:p>
            <a:endParaRPr lang="cs-CZ" sz="2000" dirty="0"/>
          </a:p>
          <a:p>
            <a:endParaRPr lang="cs-CZ" sz="2000" dirty="0"/>
          </a:p>
        </p:txBody>
      </p:sp>
    </p:spTree>
    <p:extLst>
      <p:ext uri="{BB962C8B-B14F-4D97-AF65-F5344CB8AC3E}">
        <p14:creationId xmlns:p14="http://schemas.microsoft.com/office/powerpoint/2010/main" val="154762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1EB992-C4A5-ED3C-3B71-F0F913AED221}"/>
              </a:ext>
            </a:extLst>
          </p:cNvPr>
          <p:cNvSpPr>
            <a:spLocks noGrp="1"/>
          </p:cNvSpPr>
          <p:nvPr>
            <p:ph type="ftr" sz="quarter" idx="10"/>
          </p:nvPr>
        </p:nvSpPr>
        <p:spPr/>
        <p:txBody>
          <a:bodyPr/>
          <a:lstStyle/>
          <a:p>
            <a:r>
              <a:rPr lang="cs-CZ" dirty="0"/>
              <a:t>seminář č. 3 - Správní řízení v prvním stupni, správní rozhodnutí, ochrana před nečinností + dokazování a ústní jednání</a:t>
            </a:r>
          </a:p>
        </p:txBody>
      </p:sp>
      <p:sp>
        <p:nvSpPr>
          <p:cNvPr id="3" name="Zástupný symbol pro číslo snímku 2">
            <a:extLst>
              <a:ext uri="{FF2B5EF4-FFF2-40B4-BE49-F238E27FC236}">
                <a16:creationId xmlns:a16="http://schemas.microsoft.com/office/drawing/2014/main" id="{607CEE09-2AA1-12A5-952D-3E5B4360DA70}"/>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BC8E5D06-693A-0590-59B4-C754A77D36FC}"/>
              </a:ext>
            </a:extLst>
          </p:cNvPr>
          <p:cNvSpPr>
            <a:spLocks noGrp="1"/>
          </p:cNvSpPr>
          <p:nvPr>
            <p:ph type="title"/>
          </p:nvPr>
        </p:nvSpPr>
        <p:spPr>
          <a:xfrm>
            <a:off x="720000" y="630000"/>
            <a:ext cx="10753200" cy="451576"/>
          </a:xfrm>
        </p:spPr>
        <p:txBody>
          <a:bodyPr/>
          <a:lstStyle/>
          <a:p>
            <a:r>
              <a:rPr lang="cs-CZ" altLang="cs-CZ" dirty="0"/>
              <a:t>Důkaz ohledáním § 54</a:t>
            </a:r>
            <a:br>
              <a:rPr lang="cs-CZ" sz="4000" b="1" dirty="0">
                <a:solidFill>
                  <a:schemeClr val="tx2"/>
                </a:solidFill>
              </a:rPr>
            </a:br>
            <a:endParaRPr lang="cs-CZ" b="1" dirty="0"/>
          </a:p>
        </p:txBody>
      </p:sp>
      <p:sp>
        <p:nvSpPr>
          <p:cNvPr id="5" name="Zástupný obsah 4">
            <a:extLst>
              <a:ext uri="{FF2B5EF4-FFF2-40B4-BE49-F238E27FC236}">
                <a16:creationId xmlns:a16="http://schemas.microsoft.com/office/drawing/2014/main" id="{5E90579B-801D-C192-AA8A-4EE1C4302C6E}"/>
              </a:ext>
            </a:extLst>
          </p:cNvPr>
          <p:cNvSpPr>
            <a:spLocks noGrp="1"/>
          </p:cNvSpPr>
          <p:nvPr>
            <p:ph idx="1"/>
          </p:nvPr>
        </p:nvSpPr>
        <p:spPr>
          <a:xfrm>
            <a:off x="720000" y="1359000"/>
            <a:ext cx="10753200" cy="4647661"/>
          </a:xfrm>
        </p:spPr>
        <p:txBody>
          <a:bodyPr/>
          <a:lstStyle/>
          <a:p>
            <a:r>
              <a:rPr lang="cs-CZ" sz="2000" dirty="0"/>
              <a:t>Povinnost předložit nebo strpět ohledání věci na místě - usnesení. </a:t>
            </a:r>
          </a:p>
          <a:p>
            <a:endParaRPr lang="cs-CZ" sz="2000" dirty="0"/>
          </a:p>
          <a:p>
            <a:r>
              <a:rPr lang="cs-CZ" sz="2000" dirty="0"/>
              <a:t>Ohledání nelze provést nebo může být osobou uvedenou v odstavci 1 odepřeno z důvodů, pro které nesmí být svědek vyslechnut nebo pro které je svědek oprávněn výpověď odepřít. </a:t>
            </a:r>
          </a:p>
          <a:p>
            <a:endParaRPr lang="cs-CZ" sz="2000" dirty="0"/>
          </a:p>
          <a:p>
            <a:r>
              <a:rPr lang="cs-CZ" sz="2000" dirty="0"/>
              <a:t>O ohledání na místě správní orgán vyrozumí též toho, kdo je oprávněn s předmětem ohledání nakládat. </a:t>
            </a:r>
          </a:p>
          <a:p>
            <a:endParaRPr lang="cs-CZ" sz="2000" dirty="0"/>
          </a:p>
          <a:p>
            <a:r>
              <a:rPr lang="cs-CZ" sz="2000" dirty="0"/>
              <a:t>Správní orgán může k účasti na ohledání přizvat nestranné osoby, aby zajistil jejich přítomnost při provádění důkazu. Tyto osoby nemají práva ani povinnosti účastníků.</a:t>
            </a:r>
          </a:p>
          <a:p>
            <a:endParaRPr lang="cs-CZ" sz="2000" dirty="0"/>
          </a:p>
          <a:p>
            <a:endParaRPr lang="cs-CZ" sz="2000" dirty="0"/>
          </a:p>
        </p:txBody>
      </p:sp>
    </p:spTree>
    <p:extLst>
      <p:ext uri="{BB962C8B-B14F-4D97-AF65-F5344CB8AC3E}">
        <p14:creationId xmlns:p14="http://schemas.microsoft.com/office/powerpoint/2010/main" val="39784122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1EB992-C4A5-ED3C-3B71-F0F913AED221}"/>
              </a:ext>
            </a:extLst>
          </p:cNvPr>
          <p:cNvSpPr>
            <a:spLocks noGrp="1"/>
          </p:cNvSpPr>
          <p:nvPr>
            <p:ph type="ftr" sz="quarter" idx="10"/>
          </p:nvPr>
        </p:nvSpPr>
        <p:spPr/>
        <p:txBody>
          <a:bodyPr/>
          <a:lstStyle/>
          <a:p>
            <a:r>
              <a:rPr lang="cs-CZ" dirty="0"/>
              <a:t>seminář č. 3 - Správní řízení v prvním stupni, správní rozhodnutí, ochrana před nečinností + dokazování a ústní jednání</a:t>
            </a:r>
          </a:p>
        </p:txBody>
      </p:sp>
      <p:sp>
        <p:nvSpPr>
          <p:cNvPr id="3" name="Zástupný symbol pro číslo snímku 2">
            <a:extLst>
              <a:ext uri="{FF2B5EF4-FFF2-40B4-BE49-F238E27FC236}">
                <a16:creationId xmlns:a16="http://schemas.microsoft.com/office/drawing/2014/main" id="{607CEE09-2AA1-12A5-952D-3E5B4360DA70}"/>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BC8E5D06-693A-0590-59B4-C754A77D36FC}"/>
              </a:ext>
            </a:extLst>
          </p:cNvPr>
          <p:cNvSpPr>
            <a:spLocks noGrp="1"/>
          </p:cNvSpPr>
          <p:nvPr>
            <p:ph type="title"/>
          </p:nvPr>
        </p:nvSpPr>
        <p:spPr>
          <a:xfrm>
            <a:off x="720000" y="519331"/>
            <a:ext cx="10753200" cy="451576"/>
          </a:xfrm>
        </p:spPr>
        <p:txBody>
          <a:bodyPr/>
          <a:lstStyle/>
          <a:p>
            <a:r>
              <a:rPr lang="cs-CZ" altLang="cs-CZ" dirty="0"/>
              <a:t>Důkaz svědeckou výpovědí § 55</a:t>
            </a:r>
            <a:endParaRPr lang="cs-CZ" b="1" dirty="0"/>
          </a:p>
        </p:txBody>
      </p:sp>
      <p:sp>
        <p:nvSpPr>
          <p:cNvPr id="5" name="Zástupný obsah 4">
            <a:extLst>
              <a:ext uri="{FF2B5EF4-FFF2-40B4-BE49-F238E27FC236}">
                <a16:creationId xmlns:a16="http://schemas.microsoft.com/office/drawing/2014/main" id="{5E90579B-801D-C192-AA8A-4EE1C4302C6E}"/>
              </a:ext>
            </a:extLst>
          </p:cNvPr>
          <p:cNvSpPr>
            <a:spLocks noGrp="1"/>
          </p:cNvSpPr>
          <p:nvPr>
            <p:ph idx="1"/>
          </p:nvPr>
        </p:nvSpPr>
        <p:spPr>
          <a:xfrm>
            <a:off x="720000" y="1081576"/>
            <a:ext cx="10753200" cy="4751665"/>
          </a:xfrm>
        </p:spPr>
        <p:txBody>
          <a:bodyPr/>
          <a:lstStyle/>
          <a:p>
            <a:r>
              <a:rPr lang="cs-CZ" sz="2000" b="1" dirty="0">
                <a:solidFill>
                  <a:schemeClr val="tx2"/>
                </a:solidFill>
              </a:rPr>
              <a:t>Výpověď </a:t>
            </a:r>
            <a:r>
              <a:rPr lang="cs-CZ" sz="2000" dirty="0"/>
              <a:t>- Každý, kdo není účastníkem, je povinen vypovídat jako svědek; musí vypovídat pravdivě a nesmí nic zamlčet. </a:t>
            </a:r>
          </a:p>
          <a:p>
            <a:endParaRPr lang="cs-CZ" sz="2000" dirty="0"/>
          </a:p>
          <a:p>
            <a:r>
              <a:rPr lang="cs-CZ" sz="2000" b="1" dirty="0">
                <a:solidFill>
                  <a:schemeClr val="tx2"/>
                </a:solidFill>
              </a:rPr>
              <a:t>Zákaz výslechu </a:t>
            </a:r>
          </a:p>
          <a:p>
            <a:endParaRPr lang="cs-CZ" sz="2000" dirty="0"/>
          </a:p>
          <a:p>
            <a:r>
              <a:rPr lang="cs-CZ" sz="2000" b="1" dirty="0">
                <a:solidFill>
                  <a:schemeClr val="tx2"/>
                </a:solidFill>
              </a:rPr>
              <a:t>Odepření výpovědi </a:t>
            </a:r>
            <a:r>
              <a:rPr lang="cs-CZ" sz="2000" dirty="0"/>
              <a:t>- Výpověď může odepřít ten, kdo by jí způsobil sobě nebo osobě blízké nebezpečí stíhání pro trestný čin nebo správní delikt. </a:t>
            </a:r>
          </a:p>
          <a:p>
            <a:endParaRPr lang="cs-CZ" sz="2000" dirty="0"/>
          </a:p>
          <a:p>
            <a:r>
              <a:rPr lang="cs-CZ" sz="2000" b="1" dirty="0">
                <a:solidFill>
                  <a:schemeClr val="tx2"/>
                </a:solidFill>
              </a:rPr>
              <a:t>Poučení</a:t>
            </a:r>
            <a:r>
              <a:rPr lang="cs-CZ" sz="2000" dirty="0"/>
              <a:t> - Správní orgán svědka před výslechem poučí o důvodech, pro které nesmí být vyslýchán, o právu odepřít výpověď, o jeho povinnosti vypovídat pravdivě a nic nezamlčet a o právních následcích nepravdivé nebo neúplné výpovědi.</a:t>
            </a:r>
          </a:p>
          <a:p>
            <a:endParaRPr lang="cs-CZ" sz="2000" dirty="0"/>
          </a:p>
          <a:p>
            <a:endParaRPr lang="cs-CZ" sz="2000" dirty="0"/>
          </a:p>
        </p:txBody>
      </p:sp>
    </p:spTree>
    <p:extLst>
      <p:ext uri="{BB962C8B-B14F-4D97-AF65-F5344CB8AC3E}">
        <p14:creationId xmlns:p14="http://schemas.microsoft.com/office/powerpoint/2010/main" val="2064946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1EB992-C4A5-ED3C-3B71-F0F913AED221}"/>
              </a:ext>
            </a:extLst>
          </p:cNvPr>
          <p:cNvSpPr>
            <a:spLocks noGrp="1"/>
          </p:cNvSpPr>
          <p:nvPr>
            <p:ph type="ftr" sz="quarter" idx="10"/>
          </p:nvPr>
        </p:nvSpPr>
        <p:spPr/>
        <p:txBody>
          <a:bodyPr/>
          <a:lstStyle/>
          <a:p>
            <a:r>
              <a:rPr lang="cs-CZ" dirty="0"/>
              <a:t>seminář č. 3 - Správní řízení v prvním stupni, správní rozhodnutí, ochrana před nečinností + dokazování a ústní jednání</a:t>
            </a:r>
          </a:p>
        </p:txBody>
      </p:sp>
      <p:sp>
        <p:nvSpPr>
          <p:cNvPr id="3" name="Zástupný symbol pro číslo snímku 2">
            <a:extLst>
              <a:ext uri="{FF2B5EF4-FFF2-40B4-BE49-F238E27FC236}">
                <a16:creationId xmlns:a16="http://schemas.microsoft.com/office/drawing/2014/main" id="{607CEE09-2AA1-12A5-952D-3E5B4360DA70}"/>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BC8E5D06-693A-0590-59B4-C754A77D36FC}"/>
              </a:ext>
            </a:extLst>
          </p:cNvPr>
          <p:cNvSpPr>
            <a:spLocks noGrp="1"/>
          </p:cNvSpPr>
          <p:nvPr>
            <p:ph type="title"/>
          </p:nvPr>
        </p:nvSpPr>
        <p:spPr>
          <a:xfrm>
            <a:off x="720000" y="630000"/>
            <a:ext cx="10753200" cy="451576"/>
          </a:xfrm>
        </p:spPr>
        <p:txBody>
          <a:bodyPr/>
          <a:lstStyle/>
          <a:p>
            <a:r>
              <a:rPr lang="cs-CZ" altLang="cs-CZ" sz="4000" dirty="0"/>
              <a:t>Důkaz znaleckým posudkem § 56</a:t>
            </a:r>
            <a:br>
              <a:rPr lang="cs-CZ" sz="4000" b="1" dirty="0">
                <a:solidFill>
                  <a:schemeClr val="tx2"/>
                </a:solidFill>
              </a:rPr>
            </a:br>
            <a:endParaRPr lang="cs-CZ" b="1" dirty="0"/>
          </a:p>
        </p:txBody>
      </p:sp>
      <p:sp>
        <p:nvSpPr>
          <p:cNvPr id="5" name="Zástupný obsah 4">
            <a:extLst>
              <a:ext uri="{FF2B5EF4-FFF2-40B4-BE49-F238E27FC236}">
                <a16:creationId xmlns:a16="http://schemas.microsoft.com/office/drawing/2014/main" id="{5E90579B-801D-C192-AA8A-4EE1C4302C6E}"/>
              </a:ext>
            </a:extLst>
          </p:cNvPr>
          <p:cNvSpPr>
            <a:spLocks noGrp="1"/>
          </p:cNvSpPr>
          <p:nvPr>
            <p:ph idx="1"/>
          </p:nvPr>
        </p:nvSpPr>
        <p:spPr>
          <a:xfrm>
            <a:off x="720000" y="1359000"/>
            <a:ext cx="10753200" cy="4647661"/>
          </a:xfrm>
        </p:spPr>
        <p:txBody>
          <a:bodyPr/>
          <a:lstStyle/>
          <a:p>
            <a:r>
              <a:rPr lang="cs-CZ" sz="2000" dirty="0"/>
              <a:t>Závisí-li rozhodnutí na posouzení skutečností, k nimž je třeba odborných znalostí, které úřední osoby nemají, a jestliže odborné posouzení skutečností nelze opatřit od jiného správního orgánu, správní orgán usnesením ustanoví znalce. </a:t>
            </a:r>
          </a:p>
          <a:p>
            <a:pPr marL="72000" indent="0">
              <a:buNone/>
            </a:pPr>
            <a:endParaRPr lang="cs-CZ" sz="2000" dirty="0"/>
          </a:p>
          <a:p>
            <a:r>
              <a:rPr lang="cs-CZ" sz="2000" dirty="0"/>
              <a:t>O zamýšleném ustanovení znalce, popřípadě o ustanovení znalce správní orgán vhodným způsobem účastníky vyrozumí. </a:t>
            </a:r>
          </a:p>
          <a:p>
            <a:endParaRPr lang="cs-CZ" sz="2000" dirty="0"/>
          </a:p>
          <a:p>
            <a:r>
              <a:rPr lang="cs-CZ" sz="2000" dirty="0"/>
              <a:t>Správní orgán znalci uloží, aby posudek vypracoval písemně a předložil mu jej ve lhůtě, kterou současně určí. Může znalce také vyslechnout.</a:t>
            </a:r>
          </a:p>
          <a:p>
            <a:endParaRPr lang="cs-CZ" sz="2000" dirty="0"/>
          </a:p>
          <a:p>
            <a:endParaRPr lang="cs-CZ" sz="2000" dirty="0"/>
          </a:p>
        </p:txBody>
      </p:sp>
    </p:spTree>
    <p:extLst>
      <p:ext uri="{BB962C8B-B14F-4D97-AF65-F5344CB8AC3E}">
        <p14:creationId xmlns:p14="http://schemas.microsoft.com/office/powerpoint/2010/main" val="891221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1EB992-C4A5-ED3C-3B71-F0F913AED221}"/>
              </a:ext>
            </a:extLst>
          </p:cNvPr>
          <p:cNvSpPr>
            <a:spLocks noGrp="1"/>
          </p:cNvSpPr>
          <p:nvPr>
            <p:ph type="ftr" sz="quarter" idx="10"/>
          </p:nvPr>
        </p:nvSpPr>
        <p:spPr/>
        <p:txBody>
          <a:bodyPr/>
          <a:lstStyle/>
          <a:p>
            <a:r>
              <a:rPr lang="cs-CZ" dirty="0"/>
              <a:t>seminář č. 3 - Správní řízení v prvním stupni, správní rozhodnutí, ochrana před nečinností + dokazování a ústní jednání</a:t>
            </a:r>
          </a:p>
        </p:txBody>
      </p:sp>
      <p:sp>
        <p:nvSpPr>
          <p:cNvPr id="3" name="Zástupný symbol pro číslo snímku 2">
            <a:extLst>
              <a:ext uri="{FF2B5EF4-FFF2-40B4-BE49-F238E27FC236}">
                <a16:creationId xmlns:a16="http://schemas.microsoft.com/office/drawing/2014/main" id="{607CEE09-2AA1-12A5-952D-3E5B4360DA70}"/>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BC8E5D06-693A-0590-59B4-C754A77D36FC}"/>
              </a:ext>
            </a:extLst>
          </p:cNvPr>
          <p:cNvSpPr>
            <a:spLocks noGrp="1"/>
          </p:cNvSpPr>
          <p:nvPr>
            <p:ph type="title"/>
          </p:nvPr>
        </p:nvSpPr>
        <p:spPr/>
        <p:txBody>
          <a:bodyPr/>
          <a:lstStyle/>
          <a:p>
            <a:r>
              <a:rPr lang="cs-CZ" b="1" dirty="0"/>
              <a:t>Ústní jednání § 49</a:t>
            </a:r>
          </a:p>
        </p:txBody>
      </p:sp>
      <p:sp>
        <p:nvSpPr>
          <p:cNvPr id="5" name="Zástupný obsah 4">
            <a:extLst>
              <a:ext uri="{FF2B5EF4-FFF2-40B4-BE49-F238E27FC236}">
                <a16:creationId xmlns:a16="http://schemas.microsoft.com/office/drawing/2014/main" id="{5E90579B-801D-C192-AA8A-4EE1C4302C6E}"/>
              </a:ext>
            </a:extLst>
          </p:cNvPr>
          <p:cNvSpPr>
            <a:spLocks noGrp="1"/>
          </p:cNvSpPr>
          <p:nvPr>
            <p:ph idx="1"/>
          </p:nvPr>
        </p:nvSpPr>
        <p:spPr/>
        <p:txBody>
          <a:bodyPr/>
          <a:lstStyle/>
          <a:p>
            <a:r>
              <a:rPr lang="cs-CZ" altLang="cs-CZ" sz="2800" dirty="0"/>
              <a:t>pokud tak stanoví zákon </a:t>
            </a:r>
          </a:p>
          <a:p>
            <a:r>
              <a:rPr lang="cs-CZ" altLang="cs-CZ" sz="2800" dirty="0"/>
              <a:t>protokol </a:t>
            </a:r>
          </a:p>
          <a:p>
            <a:r>
              <a:rPr lang="cs-CZ" altLang="cs-CZ" sz="2800" dirty="0"/>
              <a:t>neveřejné x veřejné (zákon, žádost - usnesení)</a:t>
            </a:r>
          </a:p>
          <a:p>
            <a:endParaRPr lang="cs-CZ" dirty="0"/>
          </a:p>
        </p:txBody>
      </p:sp>
    </p:spTree>
    <p:extLst>
      <p:ext uri="{BB962C8B-B14F-4D97-AF65-F5344CB8AC3E}">
        <p14:creationId xmlns:p14="http://schemas.microsoft.com/office/powerpoint/2010/main" val="27474944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A54B32F-584B-7AFA-5A5B-B4CA21E56188}"/>
              </a:ext>
            </a:extLst>
          </p:cNvPr>
          <p:cNvSpPr>
            <a:spLocks noGrp="1"/>
          </p:cNvSpPr>
          <p:nvPr>
            <p:ph type="ftr" sz="quarter" idx="10"/>
          </p:nvPr>
        </p:nvSpPr>
        <p:spPr/>
        <p:txBody>
          <a:bodyPr/>
          <a:lstStyle/>
          <a:p>
            <a:r>
              <a:rPr lang="cs-CZ"/>
              <a:t>seminář č. 1 - Pojem veřejná správa, formy realizace činnosti veřejné správy, základní zásady činnosti veřejné správy, pravomoc a působnost </a:t>
            </a:r>
            <a:endParaRPr lang="cs-CZ" dirty="0"/>
          </a:p>
        </p:txBody>
      </p:sp>
      <p:sp>
        <p:nvSpPr>
          <p:cNvPr id="3" name="Zástupný symbol pro číslo snímku 2">
            <a:extLst>
              <a:ext uri="{FF2B5EF4-FFF2-40B4-BE49-F238E27FC236}">
                <a16:creationId xmlns:a16="http://schemas.microsoft.com/office/drawing/2014/main" id="{5CBCDB7D-6289-A51F-AC26-8B2A1C2C9971}"/>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0F77DD81-506D-D5CE-CA47-0A3D4D4FD1AB}"/>
              </a:ext>
            </a:extLst>
          </p:cNvPr>
          <p:cNvSpPr>
            <a:spLocks noGrp="1"/>
          </p:cNvSpPr>
          <p:nvPr>
            <p:ph type="title"/>
          </p:nvPr>
        </p:nvSpPr>
        <p:spPr/>
        <p:txBody>
          <a:bodyPr/>
          <a:lstStyle/>
          <a:p>
            <a:r>
              <a:rPr lang="cs-CZ" dirty="0"/>
              <a:t>Otázky</a:t>
            </a:r>
          </a:p>
        </p:txBody>
      </p:sp>
      <p:sp>
        <p:nvSpPr>
          <p:cNvPr id="5" name="Zástupný obsah 4">
            <a:extLst>
              <a:ext uri="{FF2B5EF4-FFF2-40B4-BE49-F238E27FC236}">
                <a16:creationId xmlns:a16="http://schemas.microsoft.com/office/drawing/2014/main" id="{60FBD77D-3E53-BF6E-3DA9-900D59D7AF93}"/>
              </a:ext>
            </a:extLst>
          </p:cNvPr>
          <p:cNvSpPr>
            <a:spLocks noGrp="1"/>
          </p:cNvSpPr>
          <p:nvPr>
            <p:ph idx="1"/>
          </p:nvPr>
        </p:nvSpPr>
        <p:spPr/>
        <p:txBody>
          <a:bodyPr/>
          <a:lstStyle/>
          <a:p>
            <a:r>
              <a:rPr lang="cs-CZ" sz="2400" b="1" dirty="0">
                <a:solidFill>
                  <a:schemeClr val="tx2"/>
                </a:solidFill>
              </a:rPr>
              <a:t>Co je to správní rozhodnutí? </a:t>
            </a:r>
          </a:p>
          <a:p>
            <a:r>
              <a:rPr lang="cs-CZ" sz="2400" b="1" dirty="0">
                <a:solidFill>
                  <a:schemeClr val="tx2"/>
                </a:solidFill>
              </a:rPr>
              <a:t>Jaké náležitosti má správní  rozhodnutí?</a:t>
            </a:r>
          </a:p>
          <a:p>
            <a:r>
              <a:rPr lang="cs-CZ" sz="2400" b="1" dirty="0">
                <a:solidFill>
                  <a:schemeClr val="tx2"/>
                </a:solidFill>
              </a:rPr>
              <a:t>Je správní rozhodnutí podle § 67 </a:t>
            </a:r>
            <a:r>
              <a:rPr lang="cs-CZ" sz="2400" b="1" dirty="0" err="1">
                <a:solidFill>
                  <a:schemeClr val="tx2"/>
                </a:solidFill>
              </a:rPr>
              <a:t>s.ř</a:t>
            </a:r>
            <a:r>
              <a:rPr lang="cs-CZ" sz="2400" b="1" dirty="0">
                <a:solidFill>
                  <a:schemeClr val="tx2"/>
                </a:solidFill>
              </a:rPr>
              <a:t>. stejné jako rozhodnutí podle </a:t>
            </a:r>
            <a:r>
              <a:rPr lang="cs-CZ" altLang="cs-CZ" sz="2400" b="1" dirty="0">
                <a:solidFill>
                  <a:schemeClr val="tx2"/>
                </a:solidFill>
              </a:rPr>
              <a:t>§ 65 odst. 1 soudního řádu správního? </a:t>
            </a:r>
          </a:p>
          <a:p>
            <a:r>
              <a:rPr lang="cs-CZ" altLang="cs-CZ" sz="2400" b="1" dirty="0">
                <a:solidFill>
                  <a:schemeClr val="tx2"/>
                </a:solidFill>
              </a:rPr>
              <a:t>Co se uvede v poučení rozhodnutí? </a:t>
            </a:r>
          </a:p>
          <a:p>
            <a:r>
              <a:rPr lang="cs-CZ" altLang="cs-CZ" sz="2400" b="1" dirty="0">
                <a:solidFill>
                  <a:schemeClr val="tx2"/>
                </a:solidFill>
              </a:rPr>
              <a:t>Kdy dochází k nabytí právní moci rozhodnutí?</a:t>
            </a:r>
          </a:p>
          <a:p>
            <a:r>
              <a:rPr lang="cs-CZ" sz="2400" b="1" dirty="0">
                <a:solidFill>
                  <a:schemeClr val="tx2"/>
                </a:solidFill>
              </a:rPr>
              <a:t>Co je to nicotnost rozhodnutí?</a:t>
            </a:r>
          </a:p>
          <a:p>
            <a:r>
              <a:rPr lang="cs-CZ" sz="2400" b="1" dirty="0">
                <a:solidFill>
                  <a:schemeClr val="tx2"/>
                </a:solidFill>
              </a:rPr>
              <a:t>V jakém ustanovením správního řádu je upravena? </a:t>
            </a:r>
          </a:p>
          <a:p>
            <a:endParaRPr lang="cs-CZ" altLang="cs-CZ" sz="2800" b="1" dirty="0">
              <a:solidFill>
                <a:schemeClr val="tx2"/>
              </a:solidFill>
            </a:endParaRPr>
          </a:p>
          <a:p>
            <a:pPr marL="72000" indent="0">
              <a:buNone/>
            </a:pPr>
            <a:endParaRPr lang="cs-CZ" altLang="cs-CZ" sz="2800" b="1" dirty="0">
              <a:solidFill>
                <a:schemeClr val="tx2"/>
              </a:solidFill>
            </a:endParaRPr>
          </a:p>
          <a:p>
            <a:endParaRPr lang="cs-CZ" b="1" dirty="0">
              <a:solidFill>
                <a:schemeClr val="tx2"/>
              </a:solidFill>
            </a:endParaRPr>
          </a:p>
          <a:p>
            <a:endParaRPr lang="cs-CZ" b="1" dirty="0">
              <a:solidFill>
                <a:schemeClr val="tx2"/>
              </a:solidFill>
            </a:endParaRPr>
          </a:p>
        </p:txBody>
      </p:sp>
    </p:spTree>
    <p:extLst>
      <p:ext uri="{BB962C8B-B14F-4D97-AF65-F5344CB8AC3E}">
        <p14:creationId xmlns:p14="http://schemas.microsoft.com/office/powerpoint/2010/main" val="12925270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D73C22F-AEB9-4656-97C5-09B54F829B50}"/>
              </a:ext>
            </a:extLst>
          </p:cNvPr>
          <p:cNvSpPr>
            <a:spLocks noGrp="1"/>
          </p:cNvSpPr>
          <p:nvPr>
            <p:ph type="ftr" sz="quarter" idx="10"/>
          </p:nvPr>
        </p:nvSpPr>
        <p:spPr/>
        <p:txBody>
          <a:bodyPr/>
          <a:lstStyle/>
          <a:p>
            <a:r>
              <a:rPr lang="cs-CZ" dirty="0"/>
              <a:t>seminář č. 3 - Správní řízení v prvním stupni, správní rozhodnutí, ochrana před nečinností + dokazování a ústní jednání</a:t>
            </a:r>
          </a:p>
        </p:txBody>
      </p:sp>
      <p:sp>
        <p:nvSpPr>
          <p:cNvPr id="3" name="Zástupný symbol pro číslo snímku 2">
            <a:extLst>
              <a:ext uri="{FF2B5EF4-FFF2-40B4-BE49-F238E27FC236}">
                <a16:creationId xmlns:a16="http://schemas.microsoft.com/office/drawing/2014/main" id="{F833D579-30D3-4FC8-A701-597B3DB4116C}"/>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F5D71199-DD3B-4086-8EFC-6E64527C98A1}"/>
              </a:ext>
            </a:extLst>
          </p:cNvPr>
          <p:cNvSpPr>
            <a:spLocks noGrp="1"/>
          </p:cNvSpPr>
          <p:nvPr>
            <p:ph type="title"/>
          </p:nvPr>
        </p:nvSpPr>
        <p:spPr/>
        <p:txBody>
          <a:bodyPr/>
          <a:lstStyle/>
          <a:p>
            <a:r>
              <a:rPr lang="cs-CZ" dirty="0"/>
              <a:t>Náležitosti rozhodnutí § 68 a násl. </a:t>
            </a:r>
          </a:p>
        </p:txBody>
      </p:sp>
      <p:sp>
        <p:nvSpPr>
          <p:cNvPr id="5" name="Zástupný obsah 4">
            <a:extLst>
              <a:ext uri="{FF2B5EF4-FFF2-40B4-BE49-F238E27FC236}">
                <a16:creationId xmlns:a16="http://schemas.microsoft.com/office/drawing/2014/main" id="{D73600B6-F31D-4CD0-9712-27D1A048FE48}"/>
              </a:ext>
            </a:extLst>
          </p:cNvPr>
          <p:cNvSpPr>
            <a:spLocks noGrp="1"/>
          </p:cNvSpPr>
          <p:nvPr>
            <p:ph idx="1"/>
          </p:nvPr>
        </p:nvSpPr>
        <p:spPr/>
        <p:txBody>
          <a:bodyPr/>
          <a:lstStyle/>
          <a:p>
            <a:r>
              <a:rPr lang="cs-CZ" dirty="0"/>
              <a:t>Formální</a:t>
            </a:r>
          </a:p>
          <a:p>
            <a:endParaRPr lang="cs-CZ" dirty="0"/>
          </a:p>
          <a:p>
            <a:r>
              <a:rPr lang="cs-CZ" dirty="0"/>
              <a:t>Kompetenční</a:t>
            </a:r>
          </a:p>
          <a:p>
            <a:endParaRPr lang="cs-CZ" dirty="0"/>
          </a:p>
          <a:p>
            <a:r>
              <a:rPr lang="cs-CZ" dirty="0"/>
              <a:t>Obsahové</a:t>
            </a:r>
          </a:p>
          <a:p>
            <a:endParaRPr lang="cs-CZ" dirty="0"/>
          </a:p>
        </p:txBody>
      </p:sp>
    </p:spTree>
    <p:extLst>
      <p:ext uri="{BB962C8B-B14F-4D97-AF65-F5344CB8AC3E}">
        <p14:creationId xmlns:p14="http://schemas.microsoft.com/office/powerpoint/2010/main" val="3964107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D73C22F-AEB9-4656-97C5-09B54F829B50}"/>
              </a:ext>
            </a:extLst>
          </p:cNvPr>
          <p:cNvSpPr>
            <a:spLocks noGrp="1"/>
          </p:cNvSpPr>
          <p:nvPr>
            <p:ph type="ftr" sz="quarter" idx="10"/>
          </p:nvPr>
        </p:nvSpPr>
        <p:spPr/>
        <p:txBody>
          <a:bodyPr/>
          <a:lstStyle/>
          <a:p>
            <a:r>
              <a:rPr lang="cs-CZ" dirty="0"/>
              <a:t>seminář č. 3 - Správní řízení v prvním stupni, správní rozhodnutí, ochrana před nečinností + dokazování a ústní jednání</a:t>
            </a:r>
          </a:p>
        </p:txBody>
      </p:sp>
      <p:sp>
        <p:nvSpPr>
          <p:cNvPr id="3" name="Zástupný symbol pro číslo snímku 2">
            <a:extLst>
              <a:ext uri="{FF2B5EF4-FFF2-40B4-BE49-F238E27FC236}">
                <a16:creationId xmlns:a16="http://schemas.microsoft.com/office/drawing/2014/main" id="{F833D579-30D3-4FC8-A701-597B3DB4116C}"/>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F5D71199-DD3B-4086-8EFC-6E64527C98A1}"/>
              </a:ext>
            </a:extLst>
          </p:cNvPr>
          <p:cNvSpPr>
            <a:spLocks noGrp="1"/>
          </p:cNvSpPr>
          <p:nvPr>
            <p:ph type="title"/>
          </p:nvPr>
        </p:nvSpPr>
        <p:spPr/>
        <p:txBody>
          <a:bodyPr/>
          <a:lstStyle/>
          <a:p>
            <a:r>
              <a:rPr lang="cs-CZ" dirty="0"/>
              <a:t>Správní rozhodnutí § 67 a násl.  </a:t>
            </a:r>
          </a:p>
        </p:txBody>
      </p:sp>
      <p:sp>
        <p:nvSpPr>
          <p:cNvPr id="5" name="Zástupný obsah 4">
            <a:extLst>
              <a:ext uri="{FF2B5EF4-FFF2-40B4-BE49-F238E27FC236}">
                <a16:creationId xmlns:a16="http://schemas.microsoft.com/office/drawing/2014/main" id="{D73600B6-F31D-4CD0-9712-27D1A048FE48}"/>
              </a:ext>
            </a:extLst>
          </p:cNvPr>
          <p:cNvSpPr>
            <a:spLocks noGrp="1"/>
          </p:cNvSpPr>
          <p:nvPr>
            <p:ph idx="1"/>
          </p:nvPr>
        </p:nvSpPr>
        <p:spPr>
          <a:xfrm>
            <a:off x="720000" y="1466193"/>
            <a:ext cx="10753200" cy="4365807"/>
          </a:xfrm>
        </p:spPr>
        <p:txBody>
          <a:bodyPr/>
          <a:lstStyle/>
          <a:p>
            <a:r>
              <a:rPr lang="cs-CZ" sz="2000" dirty="0"/>
              <a:t>znaky – jednostranné, mocenské, na základě zákona, závazné, vynutitelné, akt SO</a:t>
            </a:r>
          </a:p>
          <a:p>
            <a:r>
              <a:rPr lang="cs-CZ" sz="2000" dirty="0"/>
              <a:t>vlastnosti – P, PM, V (PV)</a:t>
            </a:r>
          </a:p>
          <a:p>
            <a:r>
              <a:rPr lang="cs-CZ" sz="2000" dirty="0"/>
              <a:t>forma – písemná</a:t>
            </a:r>
          </a:p>
          <a:p>
            <a:r>
              <a:rPr lang="cs-CZ" sz="2000" dirty="0"/>
              <a:t>části rozhodnutí</a:t>
            </a:r>
          </a:p>
          <a:p>
            <a:r>
              <a:rPr lang="cs-CZ" sz="2000" dirty="0"/>
              <a:t>druhy</a:t>
            </a:r>
          </a:p>
          <a:p>
            <a:r>
              <a:rPr lang="cs-CZ" sz="2000" dirty="0"/>
              <a:t>rozhodnutí, usnesení, </a:t>
            </a:r>
            <a:r>
              <a:rPr lang="cs-CZ" sz="2000" dirty="0" err="1"/>
              <a:t>mezitimní</a:t>
            </a:r>
            <a:r>
              <a:rPr lang="cs-CZ" sz="2000" dirty="0"/>
              <a:t>/částečné, podmíněné závazným stanoviskem, příkaz, doklad</a:t>
            </a:r>
          </a:p>
          <a:p>
            <a:r>
              <a:rPr lang="cs-CZ" sz="2000" dirty="0"/>
              <a:t>vady – překlepy, věcná nesprávnost, nezákonnost, nicotnost</a:t>
            </a:r>
          </a:p>
          <a:p>
            <a:endParaRPr lang="cs-CZ" dirty="0"/>
          </a:p>
        </p:txBody>
      </p:sp>
    </p:spTree>
    <p:extLst>
      <p:ext uri="{BB962C8B-B14F-4D97-AF65-F5344CB8AC3E}">
        <p14:creationId xmlns:p14="http://schemas.microsoft.com/office/powerpoint/2010/main" val="3771834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a:xfrm>
            <a:off x="720000" y="6228000"/>
            <a:ext cx="10753200" cy="252000"/>
          </a:xfrm>
        </p:spPr>
        <p:txBody>
          <a:bodyPr/>
          <a:lstStyle/>
          <a:p>
            <a:r>
              <a:rPr lang="cs-CZ" dirty="0"/>
              <a:t>seminář č. 3 - Správní řízení v prvním stupni, správní rozhodnutí, ochrana před nečinností + dokazování a ústní jednání</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a:t>Opakování</a:t>
            </a:r>
          </a:p>
        </p:txBody>
      </p:sp>
      <p:sp>
        <p:nvSpPr>
          <p:cNvPr id="5" name="Zástupný symbol pro obsah 4"/>
          <p:cNvSpPr>
            <a:spLocks noGrp="1"/>
          </p:cNvSpPr>
          <p:nvPr>
            <p:ph idx="1"/>
          </p:nvPr>
        </p:nvSpPr>
        <p:spPr>
          <a:xfrm>
            <a:off x="720000" y="1692002"/>
            <a:ext cx="10753200" cy="4445998"/>
          </a:xfrm>
        </p:spPr>
        <p:txBody>
          <a:bodyPr/>
          <a:lstStyle/>
          <a:p>
            <a:r>
              <a:rPr lang="cs-CZ" dirty="0"/>
              <a:t>Jaká je hierarchie doručování FO podle </a:t>
            </a:r>
            <a:r>
              <a:rPr lang="cs-CZ" dirty="0" err="1"/>
              <a:t>Sř</a:t>
            </a:r>
            <a:r>
              <a:rPr lang="cs-CZ" dirty="0"/>
              <a:t>?</a:t>
            </a:r>
          </a:p>
          <a:p>
            <a:r>
              <a:rPr lang="cs-CZ" dirty="0"/>
              <a:t>Spočítejte lhůty:</a:t>
            </a:r>
          </a:p>
          <a:p>
            <a:pPr lvl="1"/>
            <a:r>
              <a:rPr lang="cs-CZ" dirty="0"/>
              <a:t>Právní skutečnost nastala 1.4.2019</a:t>
            </a:r>
          </a:p>
          <a:p>
            <a:pPr lvl="1"/>
            <a:r>
              <a:rPr lang="cs-CZ" dirty="0"/>
              <a:t>Počátek běhu lhůty?</a:t>
            </a:r>
          </a:p>
          <a:p>
            <a:pPr lvl="1"/>
            <a:r>
              <a:rPr lang="cs-CZ" dirty="0"/>
              <a:t>Konec lhůty podle dní – lhůta 15 dnů – kdy?</a:t>
            </a:r>
          </a:p>
          <a:p>
            <a:pPr lvl="1"/>
            <a:r>
              <a:rPr lang="cs-CZ" dirty="0"/>
              <a:t>Konec lhůty podle týdnů – lhůta 2 týdny – kdy?</a:t>
            </a:r>
          </a:p>
          <a:p>
            <a:pPr lvl="1"/>
            <a:r>
              <a:rPr lang="cs-CZ" dirty="0"/>
              <a:t>Konec lhůty podle měsíců – lhůta 2 měsíce – kdy?</a:t>
            </a:r>
          </a:p>
          <a:p>
            <a:pPr lvl="1"/>
            <a:r>
              <a:rPr lang="cs-CZ" dirty="0"/>
              <a:t>Konec lhůty podle let – lhůta 2 roky – kdy?</a:t>
            </a:r>
          </a:p>
          <a:p>
            <a:r>
              <a:rPr lang="cs-CZ" dirty="0"/>
              <a:t>Jaké úkony činí správní orgán?</a:t>
            </a:r>
          </a:p>
          <a:p>
            <a:r>
              <a:rPr lang="cs-CZ" dirty="0"/>
              <a:t>Jaké úkony činí účastník?</a:t>
            </a:r>
          </a:p>
          <a:p>
            <a:endParaRPr lang="cs-CZ" dirty="0"/>
          </a:p>
        </p:txBody>
      </p:sp>
    </p:spTree>
    <p:extLst>
      <p:ext uri="{BB962C8B-B14F-4D97-AF65-F5344CB8AC3E}">
        <p14:creationId xmlns:p14="http://schemas.microsoft.com/office/powerpoint/2010/main" val="33029519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1EB992-C4A5-ED3C-3B71-F0F913AED221}"/>
              </a:ext>
            </a:extLst>
          </p:cNvPr>
          <p:cNvSpPr>
            <a:spLocks noGrp="1"/>
          </p:cNvSpPr>
          <p:nvPr>
            <p:ph type="ftr" sz="quarter" idx="10"/>
          </p:nvPr>
        </p:nvSpPr>
        <p:spPr/>
        <p:txBody>
          <a:bodyPr/>
          <a:lstStyle/>
          <a:p>
            <a:r>
              <a:rPr lang="cs-CZ" dirty="0"/>
              <a:t>seminář č. 3 - Správní řízení v prvním stupni, správní rozhodnutí, ochrana před nečinností + dokazování a ústní jednání</a:t>
            </a:r>
          </a:p>
        </p:txBody>
      </p:sp>
      <p:sp>
        <p:nvSpPr>
          <p:cNvPr id="3" name="Zástupný symbol pro číslo snímku 2">
            <a:extLst>
              <a:ext uri="{FF2B5EF4-FFF2-40B4-BE49-F238E27FC236}">
                <a16:creationId xmlns:a16="http://schemas.microsoft.com/office/drawing/2014/main" id="{607CEE09-2AA1-12A5-952D-3E5B4360DA70}"/>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a:extLst>
              <a:ext uri="{FF2B5EF4-FFF2-40B4-BE49-F238E27FC236}">
                <a16:creationId xmlns:a16="http://schemas.microsoft.com/office/drawing/2014/main" id="{BC8E5D06-693A-0590-59B4-C754A77D36FC}"/>
              </a:ext>
            </a:extLst>
          </p:cNvPr>
          <p:cNvSpPr>
            <a:spLocks noGrp="1"/>
          </p:cNvSpPr>
          <p:nvPr>
            <p:ph type="title"/>
          </p:nvPr>
        </p:nvSpPr>
        <p:spPr/>
        <p:txBody>
          <a:bodyPr/>
          <a:lstStyle/>
          <a:p>
            <a:r>
              <a:rPr lang="cs-CZ" dirty="0"/>
              <a:t>Správní rozhodnutí</a:t>
            </a:r>
          </a:p>
        </p:txBody>
      </p:sp>
      <p:sp>
        <p:nvSpPr>
          <p:cNvPr id="5" name="Zástupný obsah 4">
            <a:extLst>
              <a:ext uri="{FF2B5EF4-FFF2-40B4-BE49-F238E27FC236}">
                <a16:creationId xmlns:a16="http://schemas.microsoft.com/office/drawing/2014/main" id="{5E90579B-801D-C192-AA8A-4EE1C4302C6E}"/>
              </a:ext>
            </a:extLst>
          </p:cNvPr>
          <p:cNvSpPr>
            <a:spLocks noGrp="1"/>
          </p:cNvSpPr>
          <p:nvPr>
            <p:ph idx="1"/>
          </p:nvPr>
        </p:nvSpPr>
        <p:spPr/>
        <p:txBody>
          <a:bodyPr/>
          <a:lstStyle/>
          <a:p>
            <a:pPr algn="just">
              <a:lnSpc>
                <a:spcPct val="90000"/>
              </a:lnSpc>
            </a:pPr>
            <a:r>
              <a:rPr lang="cs-CZ" altLang="cs-CZ" sz="2400" dirty="0"/>
              <a:t>Celé správní řízení představuje proces, jehož smyslem a cílem je vydání </a:t>
            </a:r>
            <a:r>
              <a:rPr lang="cs-CZ" altLang="cs-CZ" sz="2400" b="1" dirty="0">
                <a:solidFill>
                  <a:schemeClr val="tx2"/>
                </a:solidFill>
              </a:rPr>
              <a:t>rozhodnutí</a:t>
            </a:r>
            <a:r>
              <a:rPr lang="cs-CZ" altLang="cs-CZ" sz="2400" b="1" dirty="0"/>
              <a:t> </a:t>
            </a:r>
            <a:r>
              <a:rPr lang="cs-CZ" altLang="cs-CZ" sz="2400" dirty="0"/>
              <a:t>(v zákonech bývá velmi často různě označováno – </a:t>
            </a:r>
            <a:r>
              <a:rPr lang="cs-CZ" altLang="cs-CZ" sz="2400" i="1" dirty="0"/>
              <a:t>povolení, licence, souhlas, usnesení, výměra, příkaz, příkaz na místě, příkazový blok, </a:t>
            </a:r>
            <a:r>
              <a:rPr lang="cs-CZ" altLang="cs-CZ" sz="2400" dirty="0"/>
              <a:t>…) </a:t>
            </a:r>
          </a:p>
          <a:p>
            <a:pPr algn="just">
              <a:lnSpc>
                <a:spcPct val="90000"/>
              </a:lnSpc>
            </a:pPr>
            <a:endParaRPr lang="cs-CZ" altLang="cs-CZ" sz="2400" dirty="0"/>
          </a:p>
          <a:p>
            <a:pPr algn="just">
              <a:lnSpc>
                <a:spcPct val="90000"/>
              </a:lnSpc>
            </a:pPr>
            <a:r>
              <a:rPr lang="cs-CZ" altLang="cs-CZ" sz="2400" dirty="0"/>
              <a:t>je současně nezbytné nezaměňovat s </a:t>
            </a:r>
            <a:r>
              <a:rPr lang="cs-CZ" altLang="cs-CZ" sz="2400" b="1" dirty="0">
                <a:solidFill>
                  <a:schemeClr val="tx2"/>
                </a:solidFill>
              </a:rPr>
              <a:t>rozhodnutím ve smyslu § 65 odst. 1 soudního řádu správního</a:t>
            </a:r>
          </a:p>
          <a:p>
            <a:pPr algn="just">
              <a:lnSpc>
                <a:spcPct val="90000"/>
              </a:lnSpc>
              <a:buFont typeface="Wingdings" panose="05000000000000000000" pitchFamily="2" charset="2"/>
              <a:buChar char="§"/>
            </a:pPr>
            <a:endParaRPr lang="cs-CZ" altLang="cs-CZ" sz="2400" dirty="0"/>
          </a:p>
          <a:p>
            <a:pPr algn="just">
              <a:lnSpc>
                <a:spcPct val="90000"/>
              </a:lnSpc>
            </a:pPr>
            <a:r>
              <a:rPr lang="cs-CZ" altLang="cs-CZ" sz="2400" dirty="0"/>
              <a:t>Prostřednictvím rozhodnutí se </a:t>
            </a:r>
            <a:r>
              <a:rPr lang="cs-CZ" altLang="cs-CZ" sz="2400" b="1" dirty="0">
                <a:solidFill>
                  <a:schemeClr val="tx2"/>
                </a:solidFill>
              </a:rPr>
              <a:t>zakládají, mění, ruší práva a povinnosti</a:t>
            </a:r>
          </a:p>
          <a:p>
            <a:pPr marL="72000" indent="0">
              <a:buNone/>
            </a:pPr>
            <a:endParaRPr lang="cs-CZ" dirty="0"/>
          </a:p>
          <a:p>
            <a:endParaRPr lang="cs-CZ" dirty="0"/>
          </a:p>
        </p:txBody>
      </p:sp>
    </p:spTree>
    <p:extLst>
      <p:ext uri="{BB962C8B-B14F-4D97-AF65-F5344CB8AC3E}">
        <p14:creationId xmlns:p14="http://schemas.microsoft.com/office/powerpoint/2010/main" val="18111835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1EB992-C4A5-ED3C-3B71-F0F913AED221}"/>
              </a:ext>
            </a:extLst>
          </p:cNvPr>
          <p:cNvSpPr>
            <a:spLocks noGrp="1"/>
          </p:cNvSpPr>
          <p:nvPr>
            <p:ph type="ftr" sz="quarter" idx="10"/>
          </p:nvPr>
        </p:nvSpPr>
        <p:spPr/>
        <p:txBody>
          <a:bodyPr/>
          <a:lstStyle/>
          <a:p>
            <a:r>
              <a:rPr lang="cs-CZ" dirty="0"/>
              <a:t>seminář č. 3 - Správní řízení v prvním stupni, správní rozhodnutí, ochrana před nečinností + dokazování a ústní jednání</a:t>
            </a:r>
          </a:p>
        </p:txBody>
      </p:sp>
      <p:sp>
        <p:nvSpPr>
          <p:cNvPr id="3" name="Zástupný symbol pro číslo snímku 2">
            <a:extLst>
              <a:ext uri="{FF2B5EF4-FFF2-40B4-BE49-F238E27FC236}">
                <a16:creationId xmlns:a16="http://schemas.microsoft.com/office/drawing/2014/main" id="{607CEE09-2AA1-12A5-952D-3E5B4360DA70}"/>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a:extLst>
              <a:ext uri="{FF2B5EF4-FFF2-40B4-BE49-F238E27FC236}">
                <a16:creationId xmlns:a16="http://schemas.microsoft.com/office/drawing/2014/main" id="{BC8E5D06-693A-0590-59B4-C754A77D36FC}"/>
              </a:ext>
            </a:extLst>
          </p:cNvPr>
          <p:cNvSpPr>
            <a:spLocks noGrp="1"/>
          </p:cNvSpPr>
          <p:nvPr>
            <p:ph type="title"/>
          </p:nvPr>
        </p:nvSpPr>
        <p:spPr/>
        <p:txBody>
          <a:bodyPr/>
          <a:lstStyle/>
          <a:p>
            <a:r>
              <a:rPr lang="cs-CZ" dirty="0"/>
              <a:t>Odůvodnění § 68 odst. 3</a:t>
            </a:r>
          </a:p>
        </p:txBody>
      </p:sp>
      <p:sp>
        <p:nvSpPr>
          <p:cNvPr id="5" name="Zástupný obsah 4">
            <a:extLst>
              <a:ext uri="{FF2B5EF4-FFF2-40B4-BE49-F238E27FC236}">
                <a16:creationId xmlns:a16="http://schemas.microsoft.com/office/drawing/2014/main" id="{5E90579B-801D-C192-AA8A-4EE1C4302C6E}"/>
              </a:ext>
            </a:extLst>
          </p:cNvPr>
          <p:cNvSpPr>
            <a:spLocks noGrp="1"/>
          </p:cNvSpPr>
          <p:nvPr>
            <p:ph idx="1"/>
          </p:nvPr>
        </p:nvSpPr>
        <p:spPr/>
        <p:txBody>
          <a:bodyPr/>
          <a:lstStyle/>
          <a:p>
            <a:r>
              <a:rPr lang="cs-CZ" sz="2000" b="1" dirty="0">
                <a:solidFill>
                  <a:schemeClr val="tx2"/>
                </a:solidFill>
              </a:rPr>
              <a:t>V odůvodnění se uvede </a:t>
            </a:r>
          </a:p>
          <a:p>
            <a:endParaRPr lang="cs-CZ" sz="2000" b="1" dirty="0">
              <a:solidFill>
                <a:schemeClr val="tx2"/>
              </a:solidFill>
            </a:endParaRPr>
          </a:p>
          <a:p>
            <a:pPr lvl="1"/>
            <a:r>
              <a:rPr lang="cs-CZ" dirty="0"/>
              <a:t>důvody výroků rozhodnutí</a:t>
            </a:r>
          </a:p>
          <a:p>
            <a:pPr marL="457200" lvl="1" indent="0">
              <a:buNone/>
            </a:pPr>
            <a:r>
              <a:rPr lang="cs-CZ" dirty="0"/>
              <a:t> </a:t>
            </a:r>
          </a:p>
          <a:p>
            <a:pPr lvl="1"/>
            <a:r>
              <a:rPr lang="cs-CZ" dirty="0"/>
              <a:t>podklady pro jeho vydání</a:t>
            </a:r>
          </a:p>
          <a:p>
            <a:pPr marL="457200" lvl="1" indent="0">
              <a:buNone/>
            </a:pPr>
            <a:endParaRPr lang="cs-CZ" dirty="0"/>
          </a:p>
          <a:p>
            <a:pPr lvl="1"/>
            <a:r>
              <a:rPr lang="cs-CZ" dirty="0"/>
              <a:t>úvahy, kterými se správní orgán řídil při hodnocení podkladů </a:t>
            </a:r>
          </a:p>
          <a:p>
            <a:pPr marL="457200" lvl="1" indent="0">
              <a:buNone/>
            </a:pPr>
            <a:endParaRPr lang="cs-CZ" dirty="0"/>
          </a:p>
          <a:p>
            <a:pPr lvl="1"/>
            <a:r>
              <a:rPr lang="cs-CZ" dirty="0"/>
              <a:t>úvahy, kterými se řídil při výkladu právních předpisů</a:t>
            </a:r>
          </a:p>
          <a:p>
            <a:pPr marL="457200" lvl="1" indent="0">
              <a:buNone/>
            </a:pPr>
            <a:endParaRPr lang="cs-CZ" dirty="0"/>
          </a:p>
          <a:p>
            <a:pPr lvl="1"/>
            <a:r>
              <a:rPr lang="cs-CZ" dirty="0"/>
              <a:t>informace o tom, jak se správní orgán vypořádal s návrhy a námitkami účastníků a s jejich vyjádřením k podkladům rozhodnutí. </a:t>
            </a:r>
          </a:p>
          <a:p>
            <a:pPr marL="72000" indent="0">
              <a:buNone/>
            </a:pPr>
            <a:endParaRPr lang="cs-CZ" dirty="0"/>
          </a:p>
          <a:p>
            <a:endParaRPr lang="cs-CZ" dirty="0"/>
          </a:p>
        </p:txBody>
      </p:sp>
    </p:spTree>
    <p:extLst>
      <p:ext uri="{BB962C8B-B14F-4D97-AF65-F5344CB8AC3E}">
        <p14:creationId xmlns:p14="http://schemas.microsoft.com/office/powerpoint/2010/main" val="4119222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1EB992-C4A5-ED3C-3B71-F0F913AED221}"/>
              </a:ext>
            </a:extLst>
          </p:cNvPr>
          <p:cNvSpPr>
            <a:spLocks noGrp="1"/>
          </p:cNvSpPr>
          <p:nvPr>
            <p:ph type="ftr" sz="quarter" idx="10"/>
          </p:nvPr>
        </p:nvSpPr>
        <p:spPr/>
        <p:txBody>
          <a:bodyPr/>
          <a:lstStyle/>
          <a:p>
            <a:r>
              <a:rPr lang="cs-CZ" dirty="0"/>
              <a:t>seminář č. 3 - Správní řízení v prvním stupni, správní rozhodnutí, ochrana před nečinností + dokazování a ústní jednání</a:t>
            </a:r>
          </a:p>
        </p:txBody>
      </p:sp>
      <p:sp>
        <p:nvSpPr>
          <p:cNvPr id="3" name="Zástupný symbol pro číslo snímku 2">
            <a:extLst>
              <a:ext uri="{FF2B5EF4-FFF2-40B4-BE49-F238E27FC236}">
                <a16:creationId xmlns:a16="http://schemas.microsoft.com/office/drawing/2014/main" id="{607CEE09-2AA1-12A5-952D-3E5B4360DA70}"/>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a:extLst>
              <a:ext uri="{FF2B5EF4-FFF2-40B4-BE49-F238E27FC236}">
                <a16:creationId xmlns:a16="http://schemas.microsoft.com/office/drawing/2014/main" id="{BC8E5D06-693A-0590-59B4-C754A77D36FC}"/>
              </a:ext>
            </a:extLst>
          </p:cNvPr>
          <p:cNvSpPr>
            <a:spLocks noGrp="1"/>
          </p:cNvSpPr>
          <p:nvPr>
            <p:ph type="title"/>
          </p:nvPr>
        </p:nvSpPr>
        <p:spPr>
          <a:xfrm>
            <a:off x="719400" y="462824"/>
            <a:ext cx="10753200" cy="451576"/>
          </a:xfrm>
        </p:spPr>
        <p:txBody>
          <a:bodyPr/>
          <a:lstStyle/>
          <a:p>
            <a:r>
              <a:rPr lang="cs-CZ" dirty="0"/>
              <a:t>Poučení § 68 odst. 5 a rozhodnutí bez odůvodnění </a:t>
            </a:r>
          </a:p>
        </p:txBody>
      </p:sp>
      <p:sp>
        <p:nvSpPr>
          <p:cNvPr id="5" name="Zástupný obsah 4">
            <a:extLst>
              <a:ext uri="{FF2B5EF4-FFF2-40B4-BE49-F238E27FC236}">
                <a16:creationId xmlns:a16="http://schemas.microsoft.com/office/drawing/2014/main" id="{5E90579B-801D-C192-AA8A-4EE1C4302C6E}"/>
              </a:ext>
            </a:extLst>
          </p:cNvPr>
          <p:cNvSpPr>
            <a:spLocks noGrp="1"/>
          </p:cNvSpPr>
          <p:nvPr>
            <p:ph idx="1"/>
          </p:nvPr>
        </p:nvSpPr>
        <p:spPr>
          <a:xfrm>
            <a:off x="666000" y="1608083"/>
            <a:ext cx="10811048" cy="4335517"/>
          </a:xfrm>
        </p:spPr>
        <p:txBody>
          <a:bodyPr/>
          <a:lstStyle/>
          <a:p>
            <a:pPr marL="342900" indent="-342900" algn="just"/>
            <a:r>
              <a:rPr lang="cs-CZ" sz="2000" i="1" dirty="0"/>
              <a:t>„V poučení se uvede</a:t>
            </a:r>
            <a:r>
              <a:rPr lang="cs-CZ" sz="2000" dirty="0"/>
              <a:t>, </a:t>
            </a:r>
            <a:r>
              <a:rPr lang="cs-CZ" sz="2000" i="1" dirty="0"/>
              <a:t>zda je možné proti rozhodnutí podat odvolání, v jaké lhůtě je možno tak učinit, od kterého dne se tato lhůta počítá, který správní orgán o odvolání rozhoduje a u kterého správního orgánu se odvolání podává</a:t>
            </a:r>
            <a:r>
              <a:rPr lang="cs-CZ" sz="2000" dirty="0"/>
              <a:t>.„</a:t>
            </a:r>
          </a:p>
          <a:p>
            <a:pPr marL="342900" indent="-342900" algn="just"/>
            <a:endParaRPr lang="cs-CZ" sz="2000" dirty="0"/>
          </a:p>
          <a:p>
            <a:pPr marL="342900" indent="-342900"/>
            <a:r>
              <a:rPr lang="cs-CZ" sz="2000" b="1" dirty="0">
                <a:solidFill>
                  <a:schemeClr val="tx2"/>
                </a:solidFill>
              </a:rPr>
              <a:t>Odst. 6  </a:t>
            </a:r>
            <a:r>
              <a:rPr lang="cs-CZ" sz="2000" i="1" dirty="0"/>
              <a:t>„Pokud odvolání nemá odkladný účinek, musí být tato skutečnost v poučení uvedena.“</a:t>
            </a:r>
          </a:p>
          <a:p>
            <a:pPr marL="342900" indent="-342900"/>
            <a:endParaRPr lang="cs-CZ" sz="2000" dirty="0"/>
          </a:p>
          <a:p>
            <a:pPr marL="342900" indent="-342900"/>
            <a:r>
              <a:rPr lang="cs-CZ" sz="2000" b="1" dirty="0">
                <a:solidFill>
                  <a:schemeClr val="tx2"/>
                </a:solidFill>
              </a:rPr>
              <a:t>Rozhodnutí bez odůvodnění § 68 odst. 4 </a:t>
            </a:r>
            <a:r>
              <a:rPr lang="cs-CZ" sz="2000" dirty="0"/>
              <a:t>: „</a:t>
            </a:r>
            <a:r>
              <a:rPr lang="cs-CZ" sz="2000" i="1" dirty="0"/>
              <a:t>Odůvodnění rozhodnutí není třeba, jestliže správní orgán prvního stupně všem účastníkům v plném rozsahu vyhoví.“</a:t>
            </a:r>
          </a:p>
          <a:p>
            <a:pPr marL="342900" indent="-342900"/>
            <a:endParaRPr lang="cs-CZ" sz="2000" dirty="0"/>
          </a:p>
          <a:p>
            <a:pPr marL="72000" indent="0">
              <a:buNone/>
            </a:pPr>
            <a:endParaRPr lang="cs-CZ" sz="2000" dirty="0"/>
          </a:p>
          <a:p>
            <a:endParaRPr lang="cs-CZ" dirty="0"/>
          </a:p>
        </p:txBody>
      </p:sp>
    </p:spTree>
    <p:extLst>
      <p:ext uri="{BB962C8B-B14F-4D97-AF65-F5344CB8AC3E}">
        <p14:creationId xmlns:p14="http://schemas.microsoft.com/office/powerpoint/2010/main" val="3451445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1EB992-C4A5-ED3C-3B71-F0F913AED221}"/>
              </a:ext>
            </a:extLst>
          </p:cNvPr>
          <p:cNvSpPr>
            <a:spLocks noGrp="1"/>
          </p:cNvSpPr>
          <p:nvPr>
            <p:ph type="ftr" sz="quarter" idx="10"/>
          </p:nvPr>
        </p:nvSpPr>
        <p:spPr/>
        <p:txBody>
          <a:bodyPr/>
          <a:lstStyle/>
          <a:p>
            <a:r>
              <a:rPr lang="cs-CZ" dirty="0"/>
              <a:t>seminář č. 3 - Správní řízení v prvním stupni, správní rozhodnutí, ochrana před nečinností + dokazování a ústní jednání</a:t>
            </a:r>
          </a:p>
        </p:txBody>
      </p:sp>
      <p:sp>
        <p:nvSpPr>
          <p:cNvPr id="3" name="Zástupný symbol pro číslo snímku 2">
            <a:extLst>
              <a:ext uri="{FF2B5EF4-FFF2-40B4-BE49-F238E27FC236}">
                <a16:creationId xmlns:a16="http://schemas.microsoft.com/office/drawing/2014/main" id="{607CEE09-2AA1-12A5-952D-3E5B4360DA70}"/>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a:extLst>
              <a:ext uri="{FF2B5EF4-FFF2-40B4-BE49-F238E27FC236}">
                <a16:creationId xmlns:a16="http://schemas.microsoft.com/office/drawing/2014/main" id="{BC8E5D06-693A-0590-59B4-C754A77D36FC}"/>
              </a:ext>
            </a:extLst>
          </p:cNvPr>
          <p:cNvSpPr>
            <a:spLocks noGrp="1"/>
          </p:cNvSpPr>
          <p:nvPr>
            <p:ph type="title"/>
          </p:nvPr>
        </p:nvSpPr>
        <p:spPr>
          <a:xfrm>
            <a:off x="719400" y="462824"/>
            <a:ext cx="10753200" cy="451576"/>
          </a:xfrm>
        </p:spPr>
        <p:txBody>
          <a:bodyPr/>
          <a:lstStyle/>
          <a:p>
            <a:r>
              <a:rPr lang="cs-CZ" dirty="0"/>
              <a:t>Nabytí právní moci</a:t>
            </a:r>
          </a:p>
        </p:txBody>
      </p:sp>
      <p:sp>
        <p:nvSpPr>
          <p:cNvPr id="5" name="Zástupný obsah 4">
            <a:extLst>
              <a:ext uri="{FF2B5EF4-FFF2-40B4-BE49-F238E27FC236}">
                <a16:creationId xmlns:a16="http://schemas.microsoft.com/office/drawing/2014/main" id="{5E90579B-801D-C192-AA8A-4EE1C4302C6E}"/>
              </a:ext>
            </a:extLst>
          </p:cNvPr>
          <p:cNvSpPr>
            <a:spLocks noGrp="1"/>
          </p:cNvSpPr>
          <p:nvPr>
            <p:ph idx="1"/>
          </p:nvPr>
        </p:nvSpPr>
        <p:spPr>
          <a:xfrm>
            <a:off x="719400" y="1308538"/>
            <a:ext cx="10757648" cy="4635062"/>
          </a:xfrm>
        </p:spPr>
        <p:txBody>
          <a:bodyPr/>
          <a:lstStyle/>
          <a:p>
            <a:pPr marL="285750" indent="-285750"/>
            <a:r>
              <a:rPr lang="cs-CZ" sz="2000" b="1" dirty="0">
                <a:solidFill>
                  <a:schemeClr val="tx2"/>
                </a:solidFill>
              </a:rPr>
              <a:t>Pokud jde o rozhodnutí proti kterému se lze odvolat: </a:t>
            </a:r>
            <a:r>
              <a:rPr lang="cs-CZ" sz="2000" dirty="0"/>
              <a:t>následující den (i víkend) po „marném“ uplynutí odvolací lhůty; je-li účastníků více, následující den po uplynutí poslední z nich </a:t>
            </a:r>
          </a:p>
          <a:p>
            <a:pPr marL="285750" indent="-285750"/>
            <a:endParaRPr lang="cs-CZ" sz="2000" dirty="0"/>
          </a:p>
          <a:p>
            <a:pPr marL="285750" indent="-285750"/>
            <a:r>
              <a:rPr lang="cs-CZ" sz="2000" b="1" dirty="0">
                <a:solidFill>
                  <a:schemeClr val="tx2"/>
                </a:solidFill>
              </a:rPr>
              <a:t>Pokud jde o rozhodnutí proti kterému se nelze odvolat: </a:t>
            </a:r>
            <a:r>
              <a:rPr lang="cs-CZ" sz="2000" dirty="0"/>
              <a:t>den oznámením rozhodnutí účastníkovi; je-li jich více, oznámení poslednímu z nich </a:t>
            </a:r>
          </a:p>
          <a:p>
            <a:pPr marL="285750" indent="-285750"/>
            <a:endParaRPr lang="cs-CZ" sz="2000" dirty="0"/>
          </a:p>
          <a:p>
            <a:pPr marL="285750" indent="-285750"/>
            <a:r>
              <a:rPr lang="cs-CZ" sz="2000" b="1" dirty="0">
                <a:solidFill>
                  <a:schemeClr val="tx2"/>
                </a:solidFill>
              </a:rPr>
              <a:t>Pokud bylo podané odvolání následně vzato zpět: </a:t>
            </a:r>
            <a:r>
              <a:rPr lang="cs-CZ" sz="2000" dirty="0"/>
              <a:t>následující den (i víkend) po zastavení řízení, tj. po dni zpětvzetí odvolání; je-li jich více, následující den po dni zpětvzetí posledního z odvolatelů. </a:t>
            </a:r>
          </a:p>
          <a:p>
            <a:endParaRPr lang="cs-CZ" dirty="0"/>
          </a:p>
        </p:txBody>
      </p:sp>
    </p:spTree>
    <p:extLst>
      <p:ext uri="{BB962C8B-B14F-4D97-AF65-F5344CB8AC3E}">
        <p14:creationId xmlns:p14="http://schemas.microsoft.com/office/powerpoint/2010/main" val="64752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1EB992-C4A5-ED3C-3B71-F0F913AED221}"/>
              </a:ext>
            </a:extLst>
          </p:cNvPr>
          <p:cNvSpPr>
            <a:spLocks noGrp="1"/>
          </p:cNvSpPr>
          <p:nvPr>
            <p:ph type="ftr" sz="quarter" idx="10"/>
          </p:nvPr>
        </p:nvSpPr>
        <p:spPr/>
        <p:txBody>
          <a:bodyPr/>
          <a:lstStyle/>
          <a:p>
            <a:r>
              <a:rPr lang="cs-CZ" dirty="0"/>
              <a:t>seminář č. 3 - Správní řízení v prvním stupni, správní rozhodnutí, ochrana před nečinností + dokazování a ústní jednání</a:t>
            </a:r>
          </a:p>
        </p:txBody>
      </p:sp>
      <p:sp>
        <p:nvSpPr>
          <p:cNvPr id="3" name="Zástupný symbol pro číslo snímku 2">
            <a:extLst>
              <a:ext uri="{FF2B5EF4-FFF2-40B4-BE49-F238E27FC236}">
                <a16:creationId xmlns:a16="http://schemas.microsoft.com/office/drawing/2014/main" id="{607CEE09-2AA1-12A5-952D-3E5B4360DA70}"/>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a:extLst>
              <a:ext uri="{FF2B5EF4-FFF2-40B4-BE49-F238E27FC236}">
                <a16:creationId xmlns:a16="http://schemas.microsoft.com/office/drawing/2014/main" id="{BC8E5D06-693A-0590-59B4-C754A77D36FC}"/>
              </a:ext>
            </a:extLst>
          </p:cNvPr>
          <p:cNvSpPr>
            <a:spLocks noGrp="1"/>
          </p:cNvSpPr>
          <p:nvPr>
            <p:ph type="title"/>
          </p:nvPr>
        </p:nvSpPr>
        <p:spPr>
          <a:xfrm>
            <a:off x="719400" y="462824"/>
            <a:ext cx="10753200" cy="451576"/>
          </a:xfrm>
        </p:spPr>
        <p:txBody>
          <a:bodyPr/>
          <a:lstStyle/>
          <a:p>
            <a:r>
              <a:rPr lang="cs-CZ" dirty="0"/>
              <a:t>Nabytí právní moci</a:t>
            </a:r>
          </a:p>
        </p:txBody>
      </p:sp>
      <p:sp>
        <p:nvSpPr>
          <p:cNvPr id="5" name="Zástupný obsah 4">
            <a:extLst>
              <a:ext uri="{FF2B5EF4-FFF2-40B4-BE49-F238E27FC236}">
                <a16:creationId xmlns:a16="http://schemas.microsoft.com/office/drawing/2014/main" id="{5E90579B-801D-C192-AA8A-4EE1C4302C6E}"/>
              </a:ext>
            </a:extLst>
          </p:cNvPr>
          <p:cNvSpPr>
            <a:spLocks noGrp="1"/>
          </p:cNvSpPr>
          <p:nvPr>
            <p:ph idx="1"/>
          </p:nvPr>
        </p:nvSpPr>
        <p:spPr>
          <a:xfrm>
            <a:off x="719400" y="1308538"/>
            <a:ext cx="10757648" cy="4635062"/>
          </a:xfrm>
        </p:spPr>
        <p:txBody>
          <a:bodyPr/>
          <a:lstStyle/>
          <a:p>
            <a:pPr marL="285750" indent="-285750"/>
            <a:r>
              <a:rPr lang="cs-CZ" sz="2000" b="1" dirty="0">
                <a:solidFill>
                  <a:schemeClr val="tx2"/>
                </a:solidFill>
              </a:rPr>
              <a:t>Pokud došlo po oznámení rozhodnutí ke vzdání se práva podat odvolání: </a:t>
            </a:r>
          </a:p>
          <a:p>
            <a:pPr marL="285750" indent="-285750"/>
            <a:endParaRPr lang="cs-CZ" sz="2000" b="1" dirty="0">
              <a:solidFill>
                <a:schemeClr val="tx2"/>
              </a:solidFill>
            </a:endParaRPr>
          </a:p>
          <a:p>
            <a:pPr marL="285750" indent="-285750"/>
            <a:r>
              <a:rPr lang="cs-CZ" sz="1800" dirty="0"/>
              <a:t>v situaci, kdy je v řízení pouze jediný účastník, který se vzdal práva na podání odvolání, nabude rozhodnutí právní moci dnem, kdy se tento účastník vzdal práva na podání odvolání </a:t>
            </a:r>
          </a:p>
          <a:p>
            <a:pPr marL="285750" indent="-285750"/>
            <a:endParaRPr lang="cs-CZ" sz="1800" dirty="0"/>
          </a:p>
          <a:p>
            <a:pPr marL="285750" indent="-285750"/>
            <a:r>
              <a:rPr lang="cs-CZ" sz="1800" dirty="0"/>
              <a:t>je-li v řízení více účastníků a všichni se vzdali práva podat odvolání, nabývá rozhodnutí právní moci dnem následujícím po dni, kdy tak učinil poslední z nich (§ 91/4 </a:t>
            </a:r>
            <a:r>
              <a:rPr lang="cs-CZ" sz="1800" dirty="0" err="1"/>
              <a:t>SpŘ</a:t>
            </a:r>
            <a:r>
              <a:rPr lang="cs-CZ" sz="1800" dirty="0"/>
              <a:t>) </a:t>
            </a:r>
          </a:p>
          <a:p>
            <a:pPr marL="285750" indent="-285750"/>
            <a:endParaRPr lang="cs-CZ" sz="1800" dirty="0"/>
          </a:p>
          <a:p>
            <a:pPr marL="285750" indent="-285750"/>
            <a:r>
              <a:rPr lang="cs-CZ" sz="1800" dirty="0"/>
              <a:t>je-li v řízení více účastníků a všichni se vzdali ve stejný den? V intencích závěru č. 69 lze zvažovat, zda by ke stejnému dni neměla nastat právní moc i v případě, kdy se všichni účastníci řízení vzdají práva na podání odvolání ve stejný den</a:t>
            </a:r>
            <a:endParaRPr lang="cs-CZ" sz="2400" dirty="0"/>
          </a:p>
        </p:txBody>
      </p:sp>
    </p:spTree>
    <p:extLst>
      <p:ext uri="{BB962C8B-B14F-4D97-AF65-F5344CB8AC3E}">
        <p14:creationId xmlns:p14="http://schemas.microsoft.com/office/powerpoint/2010/main" val="25337108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1EB992-C4A5-ED3C-3B71-F0F913AED221}"/>
              </a:ext>
            </a:extLst>
          </p:cNvPr>
          <p:cNvSpPr>
            <a:spLocks noGrp="1"/>
          </p:cNvSpPr>
          <p:nvPr>
            <p:ph type="ftr" sz="quarter" idx="10"/>
          </p:nvPr>
        </p:nvSpPr>
        <p:spPr/>
        <p:txBody>
          <a:bodyPr/>
          <a:lstStyle/>
          <a:p>
            <a:r>
              <a:rPr lang="cs-CZ" dirty="0"/>
              <a:t>seminář č. 3 - Správní řízení v prvním stupni, správní rozhodnutí, ochrana před nečinností + dokazování a ústní jednání</a:t>
            </a:r>
          </a:p>
        </p:txBody>
      </p:sp>
      <p:sp>
        <p:nvSpPr>
          <p:cNvPr id="3" name="Zástupný symbol pro číslo snímku 2">
            <a:extLst>
              <a:ext uri="{FF2B5EF4-FFF2-40B4-BE49-F238E27FC236}">
                <a16:creationId xmlns:a16="http://schemas.microsoft.com/office/drawing/2014/main" id="{607CEE09-2AA1-12A5-952D-3E5B4360DA70}"/>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a:extLst>
              <a:ext uri="{FF2B5EF4-FFF2-40B4-BE49-F238E27FC236}">
                <a16:creationId xmlns:a16="http://schemas.microsoft.com/office/drawing/2014/main" id="{BC8E5D06-693A-0590-59B4-C754A77D36FC}"/>
              </a:ext>
            </a:extLst>
          </p:cNvPr>
          <p:cNvSpPr>
            <a:spLocks noGrp="1"/>
          </p:cNvSpPr>
          <p:nvPr>
            <p:ph type="title"/>
          </p:nvPr>
        </p:nvSpPr>
        <p:spPr>
          <a:xfrm>
            <a:off x="666000" y="898262"/>
            <a:ext cx="10753200" cy="451576"/>
          </a:xfrm>
        </p:spPr>
        <p:txBody>
          <a:bodyPr/>
          <a:lstStyle/>
          <a:p>
            <a:r>
              <a:rPr lang="cs-CZ" dirty="0"/>
              <a:t>Nicotnost rozhodnutí § 77</a:t>
            </a:r>
          </a:p>
        </p:txBody>
      </p:sp>
      <p:sp>
        <p:nvSpPr>
          <p:cNvPr id="5" name="Zástupný obsah 4">
            <a:extLst>
              <a:ext uri="{FF2B5EF4-FFF2-40B4-BE49-F238E27FC236}">
                <a16:creationId xmlns:a16="http://schemas.microsoft.com/office/drawing/2014/main" id="{5E90579B-801D-C192-AA8A-4EE1C4302C6E}"/>
              </a:ext>
            </a:extLst>
          </p:cNvPr>
          <p:cNvSpPr>
            <a:spLocks noGrp="1"/>
          </p:cNvSpPr>
          <p:nvPr>
            <p:ph idx="1"/>
          </p:nvPr>
        </p:nvSpPr>
        <p:spPr>
          <a:xfrm>
            <a:off x="666000" y="1608083"/>
            <a:ext cx="10811048" cy="4335517"/>
          </a:xfrm>
        </p:spPr>
        <p:txBody>
          <a:bodyPr/>
          <a:lstStyle/>
          <a:p>
            <a:pPr marL="0" indent="0">
              <a:buNone/>
            </a:pPr>
            <a:endParaRPr lang="cs-CZ" sz="2400" dirty="0"/>
          </a:p>
          <a:p>
            <a:pPr marL="342900" indent="-342900"/>
            <a:r>
              <a:rPr lang="cs-CZ" dirty="0"/>
              <a:t>zřejmé písemné nesprávnosti  </a:t>
            </a:r>
          </a:p>
          <a:p>
            <a:pPr marL="594900" lvl="1" indent="-342900"/>
            <a:r>
              <a:rPr lang="cs-CZ" sz="2400" dirty="0"/>
              <a:t>nesprávnost/nezákonnost </a:t>
            </a:r>
            <a:r>
              <a:rPr lang="cs-CZ" sz="2400" b="1" dirty="0"/>
              <a:t>nicotnost</a:t>
            </a:r>
          </a:p>
          <a:p>
            <a:pPr marL="342900" indent="-342900"/>
            <a:endParaRPr lang="cs-CZ" b="1" dirty="0"/>
          </a:p>
          <a:p>
            <a:pPr marL="342900" indent="-342900"/>
            <a:r>
              <a:rPr lang="cs-CZ" dirty="0"/>
              <a:t>nejde o kvantitu, ale kvalitu vad</a:t>
            </a:r>
          </a:p>
          <a:p>
            <a:pPr marL="342900" indent="-342900"/>
            <a:endParaRPr lang="cs-CZ" dirty="0"/>
          </a:p>
          <a:p>
            <a:pPr marL="342900" indent="-342900"/>
            <a:r>
              <a:rPr lang="cs-CZ" dirty="0"/>
              <a:t>prohlašování nicotnosti</a:t>
            </a:r>
          </a:p>
          <a:p>
            <a:pPr marL="342900" indent="-342900"/>
            <a:endParaRPr lang="cs-CZ" sz="2000" dirty="0"/>
          </a:p>
          <a:p>
            <a:pPr marL="72000" indent="0">
              <a:buNone/>
            </a:pPr>
            <a:endParaRPr lang="cs-CZ" sz="2000" dirty="0"/>
          </a:p>
          <a:p>
            <a:endParaRPr lang="cs-CZ" dirty="0"/>
          </a:p>
        </p:txBody>
      </p:sp>
    </p:spTree>
    <p:extLst>
      <p:ext uri="{BB962C8B-B14F-4D97-AF65-F5344CB8AC3E}">
        <p14:creationId xmlns:p14="http://schemas.microsoft.com/office/powerpoint/2010/main" val="37293498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22F8225-F029-C7DC-90FA-5B9E1761CD1C}"/>
              </a:ext>
            </a:extLst>
          </p:cNvPr>
          <p:cNvSpPr>
            <a:spLocks noGrp="1"/>
          </p:cNvSpPr>
          <p:nvPr>
            <p:ph type="ftr" sz="quarter" idx="10"/>
          </p:nvPr>
        </p:nvSpPr>
        <p:spPr/>
        <p:txBody>
          <a:bodyPr/>
          <a:lstStyle/>
          <a:p>
            <a:r>
              <a:rPr lang="cs-CZ"/>
              <a:t>seminář č. 1 - Pojem veřejná správa, formy realizace činnosti veřejné správy, základní zásady činnosti veřejné správy, pravomoc a působnost </a:t>
            </a:r>
            <a:endParaRPr lang="cs-CZ" dirty="0"/>
          </a:p>
        </p:txBody>
      </p:sp>
      <p:sp>
        <p:nvSpPr>
          <p:cNvPr id="3" name="Zástupný symbol pro číslo snímku 2">
            <a:extLst>
              <a:ext uri="{FF2B5EF4-FFF2-40B4-BE49-F238E27FC236}">
                <a16:creationId xmlns:a16="http://schemas.microsoft.com/office/drawing/2014/main" id="{3BB5331C-0DD2-6C0B-F661-470E43BFE739}"/>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a:extLst>
              <a:ext uri="{FF2B5EF4-FFF2-40B4-BE49-F238E27FC236}">
                <a16:creationId xmlns:a16="http://schemas.microsoft.com/office/drawing/2014/main" id="{786BA013-29D2-BD93-650D-08021AEF9F95}"/>
              </a:ext>
            </a:extLst>
          </p:cNvPr>
          <p:cNvSpPr>
            <a:spLocks noGrp="1"/>
          </p:cNvSpPr>
          <p:nvPr>
            <p:ph type="title"/>
          </p:nvPr>
        </p:nvSpPr>
        <p:spPr/>
        <p:txBody>
          <a:bodyPr/>
          <a:lstStyle/>
          <a:p>
            <a:r>
              <a:rPr lang="cs-CZ" dirty="0"/>
              <a:t>Otázky</a:t>
            </a:r>
          </a:p>
        </p:txBody>
      </p:sp>
      <p:sp>
        <p:nvSpPr>
          <p:cNvPr id="5" name="Zástupný obsah 4">
            <a:extLst>
              <a:ext uri="{FF2B5EF4-FFF2-40B4-BE49-F238E27FC236}">
                <a16:creationId xmlns:a16="http://schemas.microsoft.com/office/drawing/2014/main" id="{20DD16C0-1F16-8F68-CAFA-F8706DB19938}"/>
              </a:ext>
            </a:extLst>
          </p:cNvPr>
          <p:cNvSpPr>
            <a:spLocks noGrp="1"/>
          </p:cNvSpPr>
          <p:nvPr>
            <p:ph idx="1"/>
          </p:nvPr>
        </p:nvSpPr>
        <p:spPr/>
        <p:txBody>
          <a:bodyPr/>
          <a:lstStyle/>
          <a:p>
            <a:r>
              <a:rPr lang="cs-CZ" b="1" dirty="0">
                <a:solidFill>
                  <a:schemeClr val="tx2"/>
                </a:solidFill>
              </a:rPr>
              <a:t>Co si představíte pod pojmem nečinnost správního orgánu?</a:t>
            </a:r>
          </a:p>
          <a:p>
            <a:r>
              <a:rPr lang="cs-CZ" b="1" dirty="0">
                <a:solidFill>
                  <a:schemeClr val="tx2"/>
                </a:solidFill>
              </a:rPr>
              <a:t>V jaké lhůtě je správní orgán povinen vydat rozhodnutí?  </a:t>
            </a:r>
          </a:p>
          <a:p>
            <a:r>
              <a:rPr lang="cs-CZ" b="1" dirty="0">
                <a:solidFill>
                  <a:schemeClr val="tx2"/>
                </a:solidFill>
              </a:rPr>
              <a:t>Jaká existuje ochrana před nečinností? </a:t>
            </a:r>
          </a:p>
          <a:p>
            <a:endParaRPr lang="cs-CZ" b="1" dirty="0">
              <a:solidFill>
                <a:schemeClr val="tx2"/>
              </a:solidFill>
            </a:endParaRPr>
          </a:p>
          <a:p>
            <a:endParaRPr lang="cs-CZ" dirty="0"/>
          </a:p>
        </p:txBody>
      </p:sp>
    </p:spTree>
    <p:extLst>
      <p:ext uri="{BB962C8B-B14F-4D97-AF65-F5344CB8AC3E}">
        <p14:creationId xmlns:p14="http://schemas.microsoft.com/office/powerpoint/2010/main" val="25558388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1EB992-C4A5-ED3C-3B71-F0F913AED221}"/>
              </a:ext>
            </a:extLst>
          </p:cNvPr>
          <p:cNvSpPr>
            <a:spLocks noGrp="1"/>
          </p:cNvSpPr>
          <p:nvPr>
            <p:ph type="ftr" sz="quarter" idx="10"/>
          </p:nvPr>
        </p:nvSpPr>
        <p:spPr/>
        <p:txBody>
          <a:bodyPr/>
          <a:lstStyle/>
          <a:p>
            <a:r>
              <a:rPr lang="cs-CZ" dirty="0"/>
              <a:t>seminář č. 3 - Správní řízení v prvním stupni, správní rozhodnutí, ochrana před nečinností + dokazování a ústní jednání</a:t>
            </a:r>
          </a:p>
        </p:txBody>
      </p:sp>
      <p:sp>
        <p:nvSpPr>
          <p:cNvPr id="3" name="Zástupný symbol pro číslo snímku 2">
            <a:extLst>
              <a:ext uri="{FF2B5EF4-FFF2-40B4-BE49-F238E27FC236}">
                <a16:creationId xmlns:a16="http://schemas.microsoft.com/office/drawing/2014/main" id="{607CEE09-2AA1-12A5-952D-3E5B4360DA70}"/>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a:extLst>
              <a:ext uri="{FF2B5EF4-FFF2-40B4-BE49-F238E27FC236}">
                <a16:creationId xmlns:a16="http://schemas.microsoft.com/office/drawing/2014/main" id="{BC8E5D06-693A-0590-59B4-C754A77D36FC}"/>
              </a:ext>
            </a:extLst>
          </p:cNvPr>
          <p:cNvSpPr>
            <a:spLocks noGrp="1"/>
          </p:cNvSpPr>
          <p:nvPr>
            <p:ph type="title"/>
          </p:nvPr>
        </p:nvSpPr>
        <p:spPr/>
        <p:txBody>
          <a:bodyPr/>
          <a:lstStyle/>
          <a:p>
            <a:r>
              <a:rPr lang="cs-CZ" b="1" dirty="0"/>
              <a:t>Ochrana před nečinností § 80</a:t>
            </a:r>
          </a:p>
        </p:txBody>
      </p:sp>
      <p:sp>
        <p:nvSpPr>
          <p:cNvPr id="5" name="Zástupný obsah 4">
            <a:extLst>
              <a:ext uri="{FF2B5EF4-FFF2-40B4-BE49-F238E27FC236}">
                <a16:creationId xmlns:a16="http://schemas.microsoft.com/office/drawing/2014/main" id="{5E90579B-801D-C192-AA8A-4EE1C4302C6E}"/>
              </a:ext>
            </a:extLst>
          </p:cNvPr>
          <p:cNvSpPr>
            <a:spLocks noGrp="1"/>
          </p:cNvSpPr>
          <p:nvPr>
            <p:ph idx="1"/>
          </p:nvPr>
        </p:nvSpPr>
        <p:spPr>
          <a:xfrm>
            <a:off x="720000" y="1497724"/>
            <a:ext cx="10753200" cy="4334276"/>
          </a:xfrm>
        </p:spPr>
        <p:txBody>
          <a:bodyPr/>
          <a:lstStyle/>
          <a:p>
            <a:r>
              <a:rPr lang="cs-CZ" sz="2400" dirty="0"/>
              <a:t>tam, kde je dána primární právní povinnost konat a ta je ze strany správního orgánu porušována</a:t>
            </a:r>
          </a:p>
          <a:p>
            <a:endParaRPr lang="cs-CZ" sz="2400" dirty="0"/>
          </a:p>
          <a:p>
            <a:r>
              <a:rPr lang="cs-CZ" sz="2400" dirty="0"/>
              <a:t>požadavek, věci správními orgány vyřizovány bez zbytečných průtahů (srov. čl. 38 odst. 2 LPS).</a:t>
            </a:r>
          </a:p>
          <a:p>
            <a:endParaRPr lang="cs-CZ" sz="2400" dirty="0"/>
          </a:p>
          <a:p>
            <a:pPr algn="just"/>
            <a:r>
              <a:rPr lang="cs-CZ" sz="2400" dirty="0"/>
              <a:t>správní orgány jsou povinny konat ve lhůtách stanovených přímo zákonem, jinak ve lhůtě, která je přiměřená</a:t>
            </a:r>
          </a:p>
          <a:p>
            <a:pPr marL="72000" indent="0">
              <a:buNone/>
            </a:pPr>
            <a:endParaRPr lang="cs-CZ" dirty="0"/>
          </a:p>
          <a:p>
            <a:endParaRPr lang="cs-CZ" dirty="0"/>
          </a:p>
        </p:txBody>
      </p:sp>
    </p:spTree>
    <p:extLst>
      <p:ext uri="{BB962C8B-B14F-4D97-AF65-F5344CB8AC3E}">
        <p14:creationId xmlns:p14="http://schemas.microsoft.com/office/powerpoint/2010/main" val="28524711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1EB992-C4A5-ED3C-3B71-F0F913AED221}"/>
              </a:ext>
            </a:extLst>
          </p:cNvPr>
          <p:cNvSpPr>
            <a:spLocks noGrp="1"/>
          </p:cNvSpPr>
          <p:nvPr>
            <p:ph type="ftr" sz="quarter" idx="10"/>
          </p:nvPr>
        </p:nvSpPr>
        <p:spPr/>
        <p:txBody>
          <a:bodyPr/>
          <a:lstStyle/>
          <a:p>
            <a:r>
              <a:rPr lang="cs-CZ" dirty="0"/>
              <a:t>seminář č. 3 - Správní řízení v prvním stupni, správní rozhodnutí, ochrana před nečinností + dokazování a ústní jednání</a:t>
            </a:r>
          </a:p>
        </p:txBody>
      </p:sp>
      <p:sp>
        <p:nvSpPr>
          <p:cNvPr id="3" name="Zástupný symbol pro číslo snímku 2">
            <a:extLst>
              <a:ext uri="{FF2B5EF4-FFF2-40B4-BE49-F238E27FC236}">
                <a16:creationId xmlns:a16="http://schemas.microsoft.com/office/drawing/2014/main" id="{607CEE09-2AA1-12A5-952D-3E5B4360DA70}"/>
              </a:ext>
            </a:extLst>
          </p:cNvPr>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a:extLst>
              <a:ext uri="{FF2B5EF4-FFF2-40B4-BE49-F238E27FC236}">
                <a16:creationId xmlns:a16="http://schemas.microsoft.com/office/drawing/2014/main" id="{BC8E5D06-693A-0590-59B4-C754A77D36FC}"/>
              </a:ext>
            </a:extLst>
          </p:cNvPr>
          <p:cNvSpPr>
            <a:spLocks noGrp="1"/>
          </p:cNvSpPr>
          <p:nvPr>
            <p:ph type="title"/>
          </p:nvPr>
        </p:nvSpPr>
        <p:spPr/>
        <p:txBody>
          <a:bodyPr/>
          <a:lstStyle/>
          <a:p>
            <a:r>
              <a:rPr lang="cs-CZ" b="1" dirty="0"/>
              <a:t>Ochrana před nečinností § 80 </a:t>
            </a:r>
          </a:p>
        </p:txBody>
      </p:sp>
      <p:sp>
        <p:nvSpPr>
          <p:cNvPr id="5" name="Zástupný obsah 4">
            <a:extLst>
              <a:ext uri="{FF2B5EF4-FFF2-40B4-BE49-F238E27FC236}">
                <a16:creationId xmlns:a16="http://schemas.microsoft.com/office/drawing/2014/main" id="{5E90579B-801D-C192-AA8A-4EE1C4302C6E}"/>
              </a:ext>
            </a:extLst>
          </p:cNvPr>
          <p:cNvSpPr>
            <a:spLocks noGrp="1"/>
          </p:cNvSpPr>
          <p:nvPr>
            <p:ph idx="1"/>
          </p:nvPr>
        </p:nvSpPr>
        <p:spPr/>
        <p:txBody>
          <a:bodyPr/>
          <a:lstStyle/>
          <a:p>
            <a:r>
              <a:rPr lang="cs-CZ" sz="2400" dirty="0"/>
              <a:t>úpravu ochrany před nečinností lze aplikovat jak ve správním řízení (část druhá a třetí), tak při postupu podle části čtvrté (při vydávání tzv. jiných správních úkonů), části páté (při uzavírání veřejnoprávních smluv), části šesté (při vydávání opatření obecné povahy) a části sedmé (při vyřizování stížností) </a:t>
            </a:r>
            <a:r>
              <a:rPr lang="cs-CZ" sz="2400" dirty="0" err="1"/>
              <a:t>SpŘ</a:t>
            </a:r>
            <a:r>
              <a:rPr lang="cs-CZ" sz="2400" dirty="0"/>
              <a:t>.</a:t>
            </a:r>
          </a:p>
          <a:p>
            <a:endParaRPr lang="cs-CZ" dirty="0"/>
          </a:p>
        </p:txBody>
      </p:sp>
    </p:spTree>
    <p:extLst>
      <p:ext uri="{BB962C8B-B14F-4D97-AF65-F5344CB8AC3E}">
        <p14:creationId xmlns:p14="http://schemas.microsoft.com/office/powerpoint/2010/main" val="13344639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1EB992-C4A5-ED3C-3B71-F0F913AED221}"/>
              </a:ext>
            </a:extLst>
          </p:cNvPr>
          <p:cNvSpPr>
            <a:spLocks noGrp="1"/>
          </p:cNvSpPr>
          <p:nvPr>
            <p:ph type="ftr" sz="quarter" idx="10"/>
          </p:nvPr>
        </p:nvSpPr>
        <p:spPr/>
        <p:txBody>
          <a:bodyPr/>
          <a:lstStyle/>
          <a:p>
            <a:r>
              <a:rPr lang="cs-CZ" dirty="0"/>
              <a:t>seminář č. 3 - Správní řízení v prvním stupni, správní rozhodnutí, ochrana před nečinností + dokazování a ústní jednání</a:t>
            </a:r>
          </a:p>
        </p:txBody>
      </p:sp>
      <p:sp>
        <p:nvSpPr>
          <p:cNvPr id="3" name="Zástupný symbol pro číslo snímku 2">
            <a:extLst>
              <a:ext uri="{FF2B5EF4-FFF2-40B4-BE49-F238E27FC236}">
                <a16:creationId xmlns:a16="http://schemas.microsoft.com/office/drawing/2014/main" id="{607CEE09-2AA1-12A5-952D-3E5B4360DA70}"/>
              </a:ext>
            </a:extLst>
          </p:cNvPr>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a:extLst>
              <a:ext uri="{FF2B5EF4-FFF2-40B4-BE49-F238E27FC236}">
                <a16:creationId xmlns:a16="http://schemas.microsoft.com/office/drawing/2014/main" id="{BC8E5D06-693A-0590-59B4-C754A77D36FC}"/>
              </a:ext>
            </a:extLst>
          </p:cNvPr>
          <p:cNvSpPr>
            <a:spLocks noGrp="1"/>
          </p:cNvSpPr>
          <p:nvPr>
            <p:ph type="title"/>
          </p:nvPr>
        </p:nvSpPr>
        <p:spPr>
          <a:xfrm>
            <a:off x="720000" y="494212"/>
            <a:ext cx="10753200" cy="451576"/>
          </a:xfrm>
        </p:spPr>
        <p:txBody>
          <a:bodyPr/>
          <a:lstStyle/>
          <a:p>
            <a:r>
              <a:rPr lang="cs-CZ" b="1" dirty="0"/>
              <a:t>Ochrana před nečinností </a:t>
            </a:r>
            <a:r>
              <a:rPr lang="cs-CZ" dirty="0"/>
              <a:t>p</a:t>
            </a:r>
            <a:r>
              <a:rPr lang="cs-CZ" sz="4000" b="1" dirty="0"/>
              <a:t>ostup podle § 80</a:t>
            </a:r>
            <a:br>
              <a:rPr lang="cs-CZ" sz="4000" b="1" dirty="0"/>
            </a:br>
            <a:endParaRPr lang="cs-CZ" b="1" dirty="0"/>
          </a:p>
        </p:txBody>
      </p:sp>
      <p:sp>
        <p:nvSpPr>
          <p:cNvPr id="5" name="Zástupný obsah 4">
            <a:extLst>
              <a:ext uri="{FF2B5EF4-FFF2-40B4-BE49-F238E27FC236}">
                <a16:creationId xmlns:a16="http://schemas.microsoft.com/office/drawing/2014/main" id="{5E90579B-801D-C192-AA8A-4EE1C4302C6E}"/>
              </a:ext>
            </a:extLst>
          </p:cNvPr>
          <p:cNvSpPr>
            <a:spLocks noGrp="1"/>
          </p:cNvSpPr>
          <p:nvPr>
            <p:ph idx="1"/>
          </p:nvPr>
        </p:nvSpPr>
        <p:spPr>
          <a:xfrm>
            <a:off x="720000" y="1104900"/>
            <a:ext cx="10753200" cy="5033100"/>
          </a:xfrm>
        </p:spPr>
        <p:txBody>
          <a:bodyPr/>
          <a:lstStyle/>
          <a:p>
            <a:r>
              <a:rPr lang="cs-CZ" sz="2400" dirty="0"/>
              <a:t>SO nevydá rozhodnutí v zákonné lhůtě -&gt; nadřízený SO učiní opatření </a:t>
            </a:r>
            <a:r>
              <a:rPr lang="cs-CZ" sz="2400" dirty="0" err="1"/>
              <a:t>Opatření</a:t>
            </a:r>
            <a:r>
              <a:rPr lang="cs-CZ" sz="2400" dirty="0"/>
              <a:t> učiní nadřízený SO -&gt; když příslušný SO nezahájí řízení do 30 dnů, kdy se o skutečnostech dozvěděl </a:t>
            </a:r>
          </a:p>
          <a:p>
            <a:r>
              <a:rPr lang="cs-CZ" sz="2400" dirty="0"/>
              <a:t>Opatření může nadřízený SO učinit -&gt; když je zjevné, že příslušný SO nedodrží lhůtu pro vydání rozhodnutí nebo nezahájí řízení</a:t>
            </a:r>
          </a:p>
          <a:p>
            <a:endParaRPr lang="cs-CZ" sz="2400" dirty="0"/>
          </a:p>
          <a:p>
            <a:r>
              <a:rPr lang="cs-CZ" sz="2400" b="1" dirty="0">
                <a:solidFill>
                  <a:schemeClr val="tx2"/>
                </a:solidFill>
              </a:rPr>
              <a:t>Po uplynutí lhůty pro vydání rozhodnutí může žádost o uplatnění opatření proti nečinnosti podat účastník. </a:t>
            </a:r>
          </a:p>
          <a:p>
            <a:endParaRPr lang="cs-CZ" dirty="0"/>
          </a:p>
        </p:txBody>
      </p:sp>
    </p:spTree>
    <p:extLst>
      <p:ext uri="{BB962C8B-B14F-4D97-AF65-F5344CB8AC3E}">
        <p14:creationId xmlns:p14="http://schemas.microsoft.com/office/powerpoint/2010/main" val="3055725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383F151-4F92-018A-6794-060B9640D258}"/>
              </a:ext>
            </a:extLst>
          </p:cNvPr>
          <p:cNvSpPr>
            <a:spLocks noGrp="1"/>
          </p:cNvSpPr>
          <p:nvPr>
            <p:ph type="ftr" sz="quarter" idx="10"/>
          </p:nvPr>
        </p:nvSpPr>
        <p:spPr/>
        <p:txBody>
          <a:bodyPr/>
          <a:lstStyle/>
          <a:p>
            <a:r>
              <a:rPr lang="cs-CZ"/>
              <a:t>seminář č. 1 - Pojem veřejná správa, formy realizace činnosti veřejné správy, základní zásady činnosti veřejné správy, pravomoc a působnost </a:t>
            </a:r>
            <a:endParaRPr lang="cs-CZ" dirty="0"/>
          </a:p>
        </p:txBody>
      </p:sp>
      <p:sp>
        <p:nvSpPr>
          <p:cNvPr id="3" name="Zástupný symbol pro číslo snímku 2">
            <a:extLst>
              <a:ext uri="{FF2B5EF4-FFF2-40B4-BE49-F238E27FC236}">
                <a16:creationId xmlns:a16="http://schemas.microsoft.com/office/drawing/2014/main" id="{E220CF21-89B4-2032-95B2-8E0834A4A2BF}"/>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09740366-3A04-BEBF-6140-78D9F2EA9855}"/>
              </a:ext>
            </a:extLst>
          </p:cNvPr>
          <p:cNvSpPr>
            <a:spLocks noGrp="1"/>
          </p:cNvSpPr>
          <p:nvPr>
            <p:ph type="title"/>
          </p:nvPr>
        </p:nvSpPr>
        <p:spPr/>
        <p:txBody>
          <a:bodyPr/>
          <a:lstStyle/>
          <a:p>
            <a:r>
              <a:rPr lang="cs-CZ" dirty="0"/>
              <a:t>Oprava žádostí o změnu jména</a:t>
            </a:r>
          </a:p>
        </p:txBody>
      </p:sp>
      <p:sp>
        <p:nvSpPr>
          <p:cNvPr id="5" name="Zástupný obsah 4">
            <a:extLst>
              <a:ext uri="{FF2B5EF4-FFF2-40B4-BE49-F238E27FC236}">
                <a16:creationId xmlns:a16="http://schemas.microsoft.com/office/drawing/2014/main" id="{F6AAFC5F-881C-3CAA-ED8E-176DD1D2F1CC}"/>
              </a:ext>
            </a:extLst>
          </p:cNvPr>
          <p:cNvSpPr>
            <a:spLocks noGrp="1"/>
          </p:cNvSpPr>
          <p:nvPr>
            <p:ph idx="1"/>
          </p:nvPr>
        </p:nvSpPr>
        <p:spPr/>
        <p:txBody>
          <a:bodyPr/>
          <a:lstStyle/>
          <a:p>
            <a:pPr>
              <a:lnSpc>
                <a:spcPct val="107000"/>
              </a:lnSpc>
              <a:spcAft>
                <a:spcPts val="800"/>
              </a:spcAft>
            </a:pPr>
            <a:r>
              <a:rPr lang="cs-CZ" sz="2400" dirty="0">
                <a:effectLst/>
                <a:ea typeface="Calibri" panose="020F0502020204030204" pitchFamily="34" charset="0"/>
                <a:cs typeface="Times New Roman" panose="02020603050405020304" pitchFamily="18" charset="0"/>
              </a:rPr>
              <a:t>Označení známých účastníků -&gt; je třeba podle § 73 odst. 1 zákona o matrikách ve spojením s § 37 odst. </a:t>
            </a:r>
            <a:r>
              <a:rPr lang="cs-CZ" sz="2400" dirty="0">
                <a:ea typeface="Calibri" panose="020F0502020204030204" pitchFamily="34" charset="0"/>
                <a:cs typeface="Times New Roman" panose="02020603050405020304" pitchFamily="18" charset="0"/>
              </a:rPr>
              <a:t>2 </a:t>
            </a:r>
            <a:r>
              <a:rPr lang="cs-CZ" sz="2400" b="1" dirty="0">
                <a:effectLst/>
                <a:ea typeface="Calibri" panose="020F0502020204030204" pitchFamily="34" charset="0"/>
                <a:cs typeface="Times New Roman" panose="02020603050405020304" pitchFamily="18" charset="0"/>
              </a:rPr>
              <a:t>označit jako účastníka manžela</a:t>
            </a:r>
          </a:p>
          <a:p>
            <a:pPr>
              <a:lnSpc>
                <a:spcPct val="107000"/>
              </a:lnSpc>
              <a:spcAft>
                <a:spcPts val="800"/>
              </a:spcAft>
            </a:pPr>
            <a:r>
              <a:rPr lang="cs-CZ" sz="2400" dirty="0">
                <a:effectLst/>
                <a:ea typeface="Calibri" panose="020F0502020204030204" pitchFamily="34" charset="0"/>
                <a:cs typeface="Times New Roman" panose="02020603050405020304" pitchFamily="18" charset="0"/>
              </a:rPr>
              <a:t>Určení ustanovení, podle kterého se žádá o změnu jména – </a:t>
            </a:r>
            <a:r>
              <a:rPr lang="cs-CZ" sz="2400" b="1" dirty="0">
                <a:effectLst/>
                <a:ea typeface="Calibri" panose="020F0502020204030204" pitchFamily="34" charset="0"/>
                <a:cs typeface="Times New Roman" panose="02020603050405020304" pitchFamily="18" charset="0"/>
              </a:rPr>
              <a:t>nestačí jen zákon </a:t>
            </a:r>
          </a:p>
          <a:p>
            <a:pPr>
              <a:lnSpc>
                <a:spcPct val="107000"/>
              </a:lnSpc>
              <a:spcAft>
                <a:spcPts val="800"/>
              </a:spcAft>
            </a:pPr>
            <a:r>
              <a:rPr lang="cs-CZ" sz="2400" dirty="0">
                <a:effectLst/>
                <a:ea typeface="Calibri" panose="020F0502020204030204" pitchFamily="34" charset="0"/>
                <a:cs typeface="Times New Roman" panose="02020603050405020304" pitchFamily="18" charset="0"/>
              </a:rPr>
              <a:t>§ 37 odst. 2 - </a:t>
            </a:r>
            <a:r>
              <a:rPr lang="cs-CZ" sz="2400" dirty="0">
                <a:solidFill>
                  <a:srgbClr val="000000"/>
                </a:solidFill>
                <a:effectLst/>
                <a:ea typeface="Calibri" panose="020F0502020204030204" pitchFamily="34" charset="0"/>
                <a:cs typeface="Times New Roman" panose="02020603050405020304" pitchFamily="18" charset="0"/>
              </a:rPr>
              <a:t>Podání musí obsahovat označení správního orgánu, jemuž je určeno, další náležitosti, které stanoví zákon, a podpis osoby, která je činí</a:t>
            </a:r>
          </a:p>
          <a:p>
            <a:pPr>
              <a:lnSpc>
                <a:spcPct val="107000"/>
              </a:lnSpc>
              <a:spcAft>
                <a:spcPts val="800"/>
              </a:spcAft>
            </a:pPr>
            <a:r>
              <a:rPr lang="cs-CZ" sz="2400" dirty="0">
                <a:solidFill>
                  <a:srgbClr val="000000"/>
                </a:solidFill>
                <a:effectLst/>
                <a:ea typeface="Calibri" panose="020F0502020204030204" pitchFamily="34" charset="0"/>
                <a:cs typeface="Times New Roman" panose="02020603050405020304" pitchFamily="18" charset="0"/>
              </a:rPr>
              <a:t>Příslušný orgán se uvádí zpravidla na začátku žádosti</a:t>
            </a:r>
            <a:endParaRPr lang="cs-CZ" sz="2400" dirty="0">
              <a:effectLst/>
              <a:ea typeface="Calibri" panose="020F0502020204030204" pitchFamily="34" charset="0"/>
              <a:cs typeface="Times New Roman" panose="02020603050405020304" pitchFamily="18" charset="0"/>
            </a:endParaRPr>
          </a:p>
          <a:p>
            <a:pPr>
              <a:lnSpc>
                <a:spcPct val="107000"/>
              </a:lnSpc>
              <a:spcAft>
                <a:spcPts val="800"/>
              </a:spcAft>
            </a:pPr>
            <a:r>
              <a:rPr lang="cs-CZ" sz="2400" dirty="0">
                <a:solidFill>
                  <a:srgbClr val="000000"/>
                </a:solidFill>
                <a:ea typeface="Calibri" panose="020F0502020204030204" pitchFamily="34" charset="0"/>
                <a:cs typeface="Times New Roman" panose="02020603050405020304" pitchFamily="18" charset="0"/>
              </a:rPr>
              <a:t>Nezapomínat na </a:t>
            </a:r>
            <a:r>
              <a:rPr lang="cs-CZ" sz="2400" b="1" dirty="0">
                <a:solidFill>
                  <a:srgbClr val="000000"/>
                </a:solidFill>
                <a:ea typeface="Calibri" panose="020F0502020204030204" pitchFamily="34" charset="0"/>
                <a:cs typeface="Times New Roman" panose="02020603050405020304" pitchFamily="18" charset="0"/>
              </a:rPr>
              <a:t>přílohy podle § 76 zákona o matrikách </a:t>
            </a:r>
            <a:r>
              <a:rPr lang="cs-CZ" sz="2400" b="1" dirty="0">
                <a:solidFill>
                  <a:srgbClr val="000000"/>
                </a:solidFill>
                <a:effectLst/>
                <a:ea typeface="Calibri" panose="020F0502020204030204" pitchFamily="34" charset="0"/>
                <a:cs typeface="Times New Roman" panose="02020603050405020304" pitchFamily="18" charset="0"/>
              </a:rPr>
              <a:t> </a:t>
            </a:r>
            <a:endParaRPr lang="cs-CZ" sz="2400" b="1" dirty="0">
              <a:effectLst/>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0333114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a:xfrm>
            <a:off x="720000" y="6228000"/>
            <a:ext cx="10667470" cy="252000"/>
          </a:xfrm>
        </p:spPr>
        <p:txBody>
          <a:bodyPr/>
          <a:lstStyle/>
          <a:p>
            <a:r>
              <a:rPr lang="cs-CZ" dirty="0"/>
              <a:t>seminář č. 3 - Správní řízení v prvním stupni, správní rozhodnutí, ochrana před nečinností + dokazování a ústní jednání</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9" name="Nadpis 8">
            <a:extLst>
              <a:ext uri="{FF2B5EF4-FFF2-40B4-BE49-F238E27FC236}">
                <a16:creationId xmlns:a16="http://schemas.microsoft.com/office/drawing/2014/main" id="{540E762A-7E42-D96C-794E-7088E0D09EA1}"/>
              </a:ext>
            </a:extLst>
          </p:cNvPr>
          <p:cNvSpPr>
            <a:spLocks noGrp="1"/>
          </p:cNvSpPr>
          <p:nvPr>
            <p:ph type="title"/>
          </p:nvPr>
        </p:nvSpPr>
        <p:spPr>
          <a:xfrm>
            <a:off x="415200" y="3164683"/>
            <a:ext cx="11361600" cy="528635"/>
          </a:xfrm>
        </p:spPr>
        <p:txBody>
          <a:bodyPr/>
          <a:lstStyle/>
          <a:p>
            <a:pPr algn="ctr"/>
            <a:r>
              <a:rPr lang="cs-CZ" dirty="0"/>
              <a:t>PŘÍKLADY</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wrap="square" anchor="ctr">
            <a:normAutofit fontScale="92500"/>
          </a:bodyPr>
          <a:lstStyle/>
          <a:p>
            <a:r>
              <a:rPr lang="cs-CZ" dirty="0"/>
              <a:t>seminář č. 3 - Správní řízení v prvním stupni, správní rozhodnutí, ochrana před nečinností + dokazování a ústní jednání</a:t>
            </a:r>
          </a:p>
        </p:txBody>
      </p:sp>
      <p:sp>
        <p:nvSpPr>
          <p:cNvPr id="3" name="Zástupný symbol pro číslo snímku 2"/>
          <p:cNvSpPr>
            <a:spLocks noGrp="1"/>
          </p:cNvSpPr>
          <p:nvPr>
            <p:ph type="sldNum" sz="quarter" idx="11"/>
          </p:nvPr>
        </p:nvSpPr>
        <p:spPr/>
        <p:txBody>
          <a:bodyPr wrap="none" anchor="ctr">
            <a:normAutofit/>
          </a:bodyPr>
          <a:lstStyle/>
          <a:p>
            <a:pPr>
              <a:spcAft>
                <a:spcPts val="600"/>
              </a:spcAft>
            </a:pPr>
            <a:fld id="{0970407D-EE58-4A0B-824B-1D3AE42DD9CF}" type="slidenum">
              <a:rPr lang="cs-CZ" altLang="cs-CZ" smtClean="0"/>
              <a:pPr>
                <a:spcAft>
                  <a:spcPts val="600"/>
                </a:spcAft>
              </a:pPr>
              <a:t>31</a:t>
            </a:fld>
            <a:endParaRPr lang="cs-CZ" altLang="cs-CZ"/>
          </a:p>
        </p:txBody>
      </p:sp>
      <p:sp>
        <p:nvSpPr>
          <p:cNvPr id="4" name="Nadpis 3">
            <a:extLst>
              <a:ext uri="{FF2B5EF4-FFF2-40B4-BE49-F238E27FC236}">
                <a16:creationId xmlns:a16="http://schemas.microsoft.com/office/drawing/2014/main" id="{7DFDD482-5157-7E3A-B9D2-326FF7F99FFF}"/>
              </a:ext>
            </a:extLst>
          </p:cNvPr>
          <p:cNvSpPr>
            <a:spLocks noGrp="1"/>
          </p:cNvSpPr>
          <p:nvPr>
            <p:ph type="title"/>
          </p:nvPr>
        </p:nvSpPr>
        <p:spPr/>
        <p:txBody>
          <a:bodyPr/>
          <a:lstStyle/>
          <a:p>
            <a:r>
              <a:rPr lang="cs-CZ" dirty="0"/>
              <a:t>Příklady</a:t>
            </a:r>
          </a:p>
        </p:txBody>
      </p:sp>
      <p:sp>
        <p:nvSpPr>
          <p:cNvPr id="5" name="Zástupný obsah 4">
            <a:extLst>
              <a:ext uri="{FF2B5EF4-FFF2-40B4-BE49-F238E27FC236}">
                <a16:creationId xmlns:a16="http://schemas.microsoft.com/office/drawing/2014/main" id="{AC7D14CB-20D1-DC50-C7EF-FE9966C875A4}"/>
              </a:ext>
            </a:extLst>
          </p:cNvPr>
          <p:cNvSpPr>
            <a:spLocks noGrp="1"/>
          </p:cNvSpPr>
          <p:nvPr>
            <p:ph idx="1"/>
          </p:nvPr>
        </p:nvSpPr>
        <p:spPr>
          <a:xfrm>
            <a:off x="720000" y="1418897"/>
            <a:ext cx="10753200" cy="4413103"/>
          </a:xfrm>
        </p:spPr>
        <p:txBody>
          <a:bodyPr/>
          <a:lstStyle/>
          <a:p>
            <a:r>
              <a:rPr lang="cs-CZ" sz="1600" b="1" dirty="0"/>
              <a:t>Městský úřad Uherský Brod zahájil přestupkové řízení pro podezření, že pan Zbyněk Kužela dne 25. 1. 2018 na pozemkové parcele č. 175/5 v katastrálním území Maršov u Uherského Brodu vyvezl 50Kg směsného odpadu, čímž měl naplnit skutkovou podstatu přestupku podle § 53 odst. 3 písm. r) zákona č. 289/1995 Sb., o lesích. Dne 18. 6. 2018 správní orgán vydal rozhodnutí, kterým uznal pana Kuželu vinným, že svým jednáním naplnil uvedenou skutkovou podstatu přestupku a uložil mu povinnost zaplatit pokutu ve výši 15 000 Kč, a to do třiceti dnů od právní moci rozhodnutí. Současně mu uložil, aby ve stejné lhůtě nahradil náklady řízení o přestupku ve výši 1 000 Kč. Správní orgán se toto rozhodnutí pokusil doručit na adresu trvalého pobytu pana Kužely, který ovšem na místě nebyl zastižen. Poštovní doručovatel proto dne 26. 6. 2018 vložil do poštovní schránky pana Kužely oznámení o neúspěšném doručení rozhodnutí s výzvou, aby si uložené rozhodnutí do deseti dnů vyzvedl na poště. Pan Kužela tak ovšem neučinil a správní orgán určil okamžik doručení takzvanou fikcí. </a:t>
            </a:r>
            <a:endParaRPr lang="cs-CZ" sz="1600" dirty="0"/>
          </a:p>
          <a:p>
            <a:r>
              <a:rPr lang="cs-CZ" sz="1600" i="1" dirty="0"/>
              <a:t>a) Kterým dnem podle správního orgánu došlo k doručení rozhodnutí?</a:t>
            </a:r>
          </a:p>
        </p:txBody>
      </p:sp>
    </p:spTree>
    <p:extLst>
      <p:ext uri="{BB962C8B-B14F-4D97-AF65-F5344CB8AC3E}">
        <p14:creationId xmlns:p14="http://schemas.microsoft.com/office/powerpoint/2010/main" val="9749982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wrap="square" anchor="ctr">
            <a:normAutofit fontScale="92500"/>
          </a:bodyPr>
          <a:lstStyle/>
          <a:p>
            <a:r>
              <a:rPr lang="cs-CZ" dirty="0"/>
              <a:t>seminář č. 3 - Správní řízení v prvním stupni, správní rozhodnutí, ochrana před nečinností + dokazování a ústní jednání</a:t>
            </a:r>
          </a:p>
        </p:txBody>
      </p:sp>
      <p:sp>
        <p:nvSpPr>
          <p:cNvPr id="3" name="Zástupný symbol pro číslo snímku 2"/>
          <p:cNvSpPr>
            <a:spLocks noGrp="1"/>
          </p:cNvSpPr>
          <p:nvPr>
            <p:ph type="sldNum" sz="quarter" idx="11"/>
          </p:nvPr>
        </p:nvSpPr>
        <p:spPr/>
        <p:txBody>
          <a:bodyPr wrap="none" anchor="ctr">
            <a:normAutofit/>
          </a:bodyPr>
          <a:lstStyle/>
          <a:p>
            <a:pPr>
              <a:spcAft>
                <a:spcPts val="600"/>
              </a:spcAft>
            </a:pPr>
            <a:fld id="{0970407D-EE58-4A0B-824B-1D3AE42DD9CF}" type="slidenum">
              <a:rPr lang="cs-CZ" altLang="cs-CZ" smtClean="0"/>
              <a:pPr>
                <a:spcAft>
                  <a:spcPts val="600"/>
                </a:spcAft>
              </a:pPr>
              <a:t>32</a:t>
            </a:fld>
            <a:endParaRPr lang="cs-CZ" altLang="cs-CZ"/>
          </a:p>
        </p:txBody>
      </p:sp>
      <p:sp>
        <p:nvSpPr>
          <p:cNvPr id="4" name="Nadpis 3">
            <a:extLst>
              <a:ext uri="{FF2B5EF4-FFF2-40B4-BE49-F238E27FC236}">
                <a16:creationId xmlns:a16="http://schemas.microsoft.com/office/drawing/2014/main" id="{9FE69C3A-8293-6FD7-4010-CAA0663E68C0}"/>
              </a:ext>
            </a:extLst>
          </p:cNvPr>
          <p:cNvSpPr>
            <a:spLocks noGrp="1"/>
          </p:cNvSpPr>
          <p:nvPr>
            <p:ph type="title"/>
          </p:nvPr>
        </p:nvSpPr>
        <p:spPr/>
        <p:txBody>
          <a:bodyPr/>
          <a:lstStyle/>
          <a:p>
            <a:r>
              <a:rPr lang="cs-CZ" dirty="0"/>
              <a:t>Příklady</a:t>
            </a:r>
          </a:p>
        </p:txBody>
      </p:sp>
      <p:sp>
        <p:nvSpPr>
          <p:cNvPr id="5" name="Zástupný obsah 4">
            <a:extLst>
              <a:ext uri="{FF2B5EF4-FFF2-40B4-BE49-F238E27FC236}">
                <a16:creationId xmlns:a16="http://schemas.microsoft.com/office/drawing/2014/main" id="{75BE06BD-1926-52B5-09A8-D14EAF07AD59}"/>
              </a:ext>
            </a:extLst>
          </p:cNvPr>
          <p:cNvSpPr>
            <a:spLocks noGrp="1"/>
          </p:cNvSpPr>
          <p:nvPr>
            <p:ph idx="1"/>
          </p:nvPr>
        </p:nvSpPr>
        <p:spPr>
          <a:xfrm>
            <a:off x="720000" y="1692002"/>
            <a:ext cx="10753200" cy="4260929"/>
          </a:xfrm>
        </p:spPr>
        <p:txBody>
          <a:bodyPr>
            <a:normAutofit fontScale="70000" lnSpcReduction="20000"/>
          </a:bodyPr>
          <a:lstStyle/>
          <a:p>
            <a:r>
              <a:rPr lang="cs-CZ" b="1" i="1" dirty="0"/>
              <a:t>O ústním jednání a jeho průběhu správní orgán pořizoval obrazový záznam. Tato skutečnost se nelíbila svědkovi, který proto odmítl vypovídat a se slovy: „Nejsem </a:t>
            </a:r>
            <a:r>
              <a:rPr lang="cs-CZ" b="1" i="1" dirty="0" err="1"/>
              <a:t>zvědavej</a:t>
            </a:r>
            <a:r>
              <a:rPr lang="cs-CZ" b="1" i="1" dirty="0"/>
              <a:t> na to, abych byl </a:t>
            </a:r>
            <a:r>
              <a:rPr lang="cs-CZ" b="1" i="1" dirty="0" err="1"/>
              <a:t>nahrávanej</a:t>
            </a:r>
            <a:r>
              <a:rPr lang="cs-CZ" b="1" i="1" dirty="0"/>
              <a:t>“. </a:t>
            </a:r>
          </a:p>
          <a:p>
            <a:endParaRPr lang="cs-CZ" b="1" i="1" dirty="0"/>
          </a:p>
          <a:p>
            <a:r>
              <a:rPr lang="cs-CZ" dirty="0"/>
              <a:t>Co je účelem ústního jednání? Kdy se obecně nařizuje? </a:t>
            </a:r>
          </a:p>
          <a:p>
            <a:r>
              <a:rPr lang="cs-CZ" dirty="0"/>
              <a:t>Jaký může mít (má) právní následek, jestliže správní orgán v rozporu se zákonem ústní jednání nenařídí? </a:t>
            </a:r>
          </a:p>
          <a:p>
            <a:r>
              <a:rPr lang="cs-CZ" dirty="0"/>
              <a:t>Mohl by správní orgán takovou nahrávku pořídit? Změnila by se nějak situace, kdyby si nahrávku pořizoval účastník řízení? </a:t>
            </a:r>
          </a:p>
          <a:p>
            <a:r>
              <a:rPr lang="cs-CZ" dirty="0"/>
              <a:t>Může z uvedeného důvodu svědek odmítnout vypovídat?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wrap="square" anchor="ctr">
            <a:normAutofit fontScale="92500"/>
          </a:bodyPr>
          <a:lstStyle/>
          <a:p>
            <a:r>
              <a:rPr lang="cs-CZ" dirty="0"/>
              <a:t>seminář č. 3 - Správní řízení v prvním stupni, správní rozhodnutí, ochrana před nečinností + dokazování a ústní jednání</a:t>
            </a:r>
          </a:p>
        </p:txBody>
      </p:sp>
      <p:sp>
        <p:nvSpPr>
          <p:cNvPr id="3" name="Zástupný symbol pro číslo snímku 2"/>
          <p:cNvSpPr>
            <a:spLocks noGrp="1"/>
          </p:cNvSpPr>
          <p:nvPr>
            <p:ph type="sldNum" sz="quarter" idx="11"/>
          </p:nvPr>
        </p:nvSpPr>
        <p:spPr/>
        <p:txBody>
          <a:bodyPr wrap="none" anchor="ctr">
            <a:normAutofit/>
          </a:bodyPr>
          <a:lstStyle/>
          <a:p>
            <a:pPr>
              <a:spcAft>
                <a:spcPts val="600"/>
              </a:spcAft>
            </a:pPr>
            <a:fld id="{0970407D-EE58-4A0B-824B-1D3AE42DD9CF}" type="slidenum">
              <a:rPr lang="cs-CZ" altLang="cs-CZ" smtClean="0"/>
              <a:pPr>
                <a:spcAft>
                  <a:spcPts val="600"/>
                </a:spcAft>
              </a:pPr>
              <a:t>33</a:t>
            </a:fld>
            <a:endParaRPr lang="cs-CZ" altLang="cs-CZ"/>
          </a:p>
        </p:txBody>
      </p:sp>
      <p:sp>
        <p:nvSpPr>
          <p:cNvPr id="4" name="Nadpis 3">
            <a:extLst>
              <a:ext uri="{FF2B5EF4-FFF2-40B4-BE49-F238E27FC236}">
                <a16:creationId xmlns:a16="http://schemas.microsoft.com/office/drawing/2014/main" id="{7DFDD482-5157-7E3A-B9D2-326FF7F99FFF}"/>
              </a:ext>
            </a:extLst>
          </p:cNvPr>
          <p:cNvSpPr>
            <a:spLocks noGrp="1"/>
          </p:cNvSpPr>
          <p:nvPr>
            <p:ph type="title"/>
          </p:nvPr>
        </p:nvSpPr>
        <p:spPr/>
        <p:txBody>
          <a:bodyPr/>
          <a:lstStyle/>
          <a:p>
            <a:r>
              <a:rPr lang="cs-CZ" dirty="0"/>
              <a:t>Příklady</a:t>
            </a:r>
          </a:p>
        </p:txBody>
      </p:sp>
      <p:sp>
        <p:nvSpPr>
          <p:cNvPr id="5" name="Zástupný obsah 4">
            <a:extLst>
              <a:ext uri="{FF2B5EF4-FFF2-40B4-BE49-F238E27FC236}">
                <a16:creationId xmlns:a16="http://schemas.microsoft.com/office/drawing/2014/main" id="{AC7D14CB-20D1-DC50-C7EF-FE9966C875A4}"/>
              </a:ext>
            </a:extLst>
          </p:cNvPr>
          <p:cNvSpPr>
            <a:spLocks noGrp="1"/>
          </p:cNvSpPr>
          <p:nvPr>
            <p:ph idx="1"/>
          </p:nvPr>
        </p:nvSpPr>
        <p:spPr/>
        <p:txBody>
          <a:bodyPr/>
          <a:lstStyle/>
          <a:p>
            <a:pPr marL="342900" indent="-342900" algn="just"/>
            <a:r>
              <a:rPr lang="cs-CZ" sz="2000" b="1" i="1" dirty="0"/>
              <a:t>Pan nedbalý nevyhověl usnesení správního orgánu k vydání listiny potřebné k provedení důkazu. Správnímu orgánu pouze zaslal vyjádření, že v rámci správního řízení již byly všechny skutečnosti dostatečně prokázány a požadovaná listina neobsahuje žádní nové informace.</a:t>
            </a:r>
          </a:p>
          <a:p>
            <a:pPr marL="342900" indent="-342900" algn="just"/>
            <a:endParaRPr lang="cs-CZ" sz="2000" i="1" dirty="0"/>
          </a:p>
          <a:p>
            <a:pPr marL="342900" indent="-342900" algn="just"/>
            <a:r>
              <a:rPr lang="cs-CZ" sz="2000" i="1" dirty="0"/>
              <a:t>Je postup pana v souladu se zákonem?</a:t>
            </a:r>
          </a:p>
          <a:p>
            <a:pPr marL="342900" indent="-342900" algn="just"/>
            <a:r>
              <a:rPr lang="cs-CZ" sz="2000" i="1" dirty="0"/>
              <a:t>Za jakých okolností lze odmítnout předložení listiny?</a:t>
            </a:r>
          </a:p>
          <a:p>
            <a:pPr marL="342900" indent="-342900" algn="just"/>
            <a:r>
              <a:rPr lang="cs-CZ" sz="2000" i="1" dirty="0"/>
              <a:t>Jaký postup má zvolit správní orgán, aby požadovanou listinu získal?</a:t>
            </a:r>
          </a:p>
          <a:p>
            <a:pPr marL="72000" indent="0">
              <a:buNone/>
            </a:pPr>
            <a:endParaRPr lang="cs-CZ" dirty="0"/>
          </a:p>
        </p:txBody>
      </p:sp>
    </p:spTree>
    <p:extLst>
      <p:ext uri="{BB962C8B-B14F-4D97-AF65-F5344CB8AC3E}">
        <p14:creationId xmlns:p14="http://schemas.microsoft.com/office/powerpoint/2010/main" val="16870122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wrap="square" anchor="ctr">
            <a:normAutofit fontScale="92500"/>
          </a:bodyPr>
          <a:lstStyle/>
          <a:p>
            <a:r>
              <a:rPr lang="cs-CZ" dirty="0"/>
              <a:t>seminář č. 3 - Správní řízení v prvním stupni, správní rozhodnutí, ochrana před nečinností + dokazování a ústní jednání</a:t>
            </a:r>
          </a:p>
        </p:txBody>
      </p:sp>
      <p:sp>
        <p:nvSpPr>
          <p:cNvPr id="3" name="Zástupný symbol pro číslo snímku 2"/>
          <p:cNvSpPr>
            <a:spLocks noGrp="1"/>
          </p:cNvSpPr>
          <p:nvPr>
            <p:ph type="sldNum" sz="quarter" idx="11"/>
          </p:nvPr>
        </p:nvSpPr>
        <p:spPr/>
        <p:txBody>
          <a:bodyPr wrap="none" anchor="ctr">
            <a:normAutofit/>
          </a:bodyPr>
          <a:lstStyle/>
          <a:p>
            <a:pPr>
              <a:spcAft>
                <a:spcPts val="600"/>
              </a:spcAft>
            </a:pPr>
            <a:fld id="{0970407D-EE58-4A0B-824B-1D3AE42DD9CF}" type="slidenum">
              <a:rPr lang="cs-CZ" altLang="cs-CZ" smtClean="0"/>
              <a:pPr>
                <a:spcAft>
                  <a:spcPts val="600"/>
                </a:spcAft>
              </a:pPr>
              <a:t>34</a:t>
            </a:fld>
            <a:endParaRPr lang="cs-CZ" altLang="cs-CZ"/>
          </a:p>
        </p:txBody>
      </p:sp>
      <p:sp>
        <p:nvSpPr>
          <p:cNvPr id="4" name="Nadpis 3">
            <a:extLst>
              <a:ext uri="{FF2B5EF4-FFF2-40B4-BE49-F238E27FC236}">
                <a16:creationId xmlns:a16="http://schemas.microsoft.com/office/drawing/2014/main" id="{9FE69C3A-8293-6FD7-4010-CAA0663E68C0}"/>
              </a:ext>
            </a:extLst>
          </p:cNvPr>
          <p:cNvSpPr>
            <a:spLocks noGrp="1"/>
          </p:cNvSpPr>
          <p:nvPr>
            <p:ph type="title"/>
          </p:nvPr>
        </p:nvSpPr>
        <p:spPr/>
        <p:txBody>
          <a:bodyPr/>
          <a:lstStyle/>
          <a:p>
            <a:r>
              <a:rPr lang="cs-CZ" dirty="0"/>
              <a:t>Příklady</a:t>
            </a:r>
          </a:p>
        </p:txBody>
      </p:sp>
      <p:sp>
        <p:nvSpPr>
          <p:cNvPr id="5" name="Zástupný obsah 4">
            <a:extLst>
              <a:ext uri="{FF2B5EF4-FFF2-40B4-BE49-F238E27FC236}">
                <a16:creationId xmlns:a16="http://schemas.microsoft.com/office/drawing/2014/main" id="{75BE06BD-1926-52B5-09A8-D14EAF07AD59}"/>
              </a:ext>
            </a:extLst>
          </p:cNvPr>
          <p:cNvSpPr>
            <a:spLocks noGrp="1"/>
          </p:cNvSpPr>
          <p:nvPr>
            <p:ph idx="1"/>
          </p:nvPr>
        </p:nvSpPr>
        <p:spPr>
          <a:xfrm>
            <a:off x="720000" y="1355834"/>
            <a:ext cx="10753200" cy="4597097"/>
          </a:xfrm>
        </p:spPr>
        <p:txBody>
          <a:bodyPr>
            <a:normAutofit fontScale="92500"/>
          </a:bodyPr>
          <a:lstStyle/>
          <a:p>
            <a:r>
              <a:rPr lang="cs-CZ" sz="2000" b="1" dirty="0"/>
              <a:t>Správní orgán v průběhu správního řízení dospěl k závěr, že rozhodnutí v projednávané věci závisí na posouzení skutečnosti, k níž je třeba odborných znalostí. Vzhledem k tomu, že tyto znalosti neměl, obrátil se na soudní znalkyni, paní Hruškovou a bez dalšího jí předvolal k ústnímu jednání, aby poskytla vyjádření k posuzované skutečnosti. </a:t>
            </a:r>
          </a:p>
          <a:p>
            <a:endParaRPr lang="cs-CZ" sz="2000" i="1" dirty="0"/>
          </a:p>
          <a:p>
            <a:r>
              <a:rPr lang="cs-CZ" sz="2000" i="1" dirty="0"/>
              <a:t>A) Lze považovat výše uvedený postup správního orgánu za provedení znaleckého posudku? Mohou být účastníci řízení tímto postupem nějak zkráceni? Vysvětlete</a:t>
            </a:r>
          </a:p>
          <a:p>
            <a:endParaRPr lang="cs-CZ" sz="2000" i="1" dirty="0"/>
          </a:p>
          <a:p>
            <a:r>
              <a:rPr lang="cs-CZ" sz="2000" i="1" dirty="0"/>
              <a:t>B) Za jakých okolností by měl správní orgán přistoupit k provedení důkazu znaleckým posudkem? Za jakých okolností to naopak není nutné? </a:t>
            </a:r>
          </a:p>
        </p:txBody>
      </p:sp>
    </p:spTree>
    <p:extLst>
      <p:ext uri="{BB962C8B-B14F-4D97-AF65-F5344CB8AC3E}">
        <p14:creationId xmlns:p14="http://schemas.microsoft.com/office/powerpoint/2010/main" val="38243525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B2EA49A-9D63-5D01-859C-50699EC5D10C}"/>
              </a:ext>
            </a:extLst>
          </p:cNvPr>
          <p:cNvSpPr>
            <a:spLocks noGrp="1"/>
          </p:cNvSpPr>
          <p:nvPr>
            <p:ph type="ftr" sz="quarter" idx="10"/>
          </p:nvPr>
        </p:nvSpPr>
        <p:spPr/>
        <p:txBody>
          <a:bodyPr/>
          <a:lstStyle/>
          <a:p>
            <a:r>
              <a:rPr lang="cs-CZ" dirty="0"/>
              <a:t>seminář č. 3 - Správní řízení v prvním stupni, správní rozhodnutí, ochrana před nečinností + dokazování a ústní jednání</a:t>
            </a:r>
          </a:p>
        </p:txBody>
      </p:sp>
      <p:sp>
        <p:nvSpPr>
          <p:cNvPr id="3" name="Zástupný symbol pro číslo snímku 2">
            <a:extLst>
              <a:ext uri="{FF2B5EF4-FFF2-40B4-BE49-F238E27FC236}">
                <a16:creationId xmlns:a16="http://schemas.microsoft.com/office/drawing/2014/main" id="{1E2A2E37-180F-0990-30D7-BFC8157312EB}"/>
              </a:ext>
            </a:extLst>
          </p:cNvPr>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a:extLst>
              <a:ext uri="{FF2B5EF4-FFF2-40B4-BE49-F238E27FC236}">
                <a16:creationId xmlns:a16="http://schemas.microsoft.com/office/drawing/2014/main" id="{DADDB3A6-AD42-080A-FD8C-F221C4FEB3F1}"/>
              </a:ext>
            </a:extLst>
          </p:cNvPr>
          <p:cNvSpPr>
            <a:spLocks noGrp="1"/>
          </p:cNvSpPr>
          <p:nvPr>
            <p:ph type="title"/>
          </p:nvPr>
        </p:nvSpPr>
        <p:spPr/>
        <p:txBody>
          <a:bodyPr/>
          <a:lstStyle/>
          <a:p>
            <a:r>
              <a:rPr lang="cs-CZ" dirty="0"/>
              <a:t>Co si dnes odnést</a:t>
            </a:r>
          </a:p>
        </p:txBody>
      </p:sp>
      <p:sp>
        <p:nvSpPr>
          <p:cNvPr id="5" name="Zástupný obsah 4">
            <a:extLst>
              <a:ext uri="{FF2B5EF4-FFF2-40B4-BE49-F238E27FC236}">
                <a16:creationId xmlns:a16="http://schemas.microsoft.com/office/drawing/2014/main" id="{F27CC094-7CEC-D242-0342-A2D85A4D9F9F}"/>
              </a:ext>
            </a:extLst>
          </p:cNvPr>
          <p:cNvSpPr>
            <a:spLocks noGrp="1"/>
          </p:cNvSpPr>
          <p:nvPr>
            <p:ph idx="1"/>
          </p:nvPr>
        </p:nvSpPr>
        <p:spPr/>
        <p:txBody>
          <a:bodyPr/>
          <a:lstStyle/>
          <a:p>
            <a:r>
              <a:rPr lang="cs-CZ" b="1" dirty="0">
                <a:solidFill>
                  <a:schemeClr val="tx2"/>
                </a:solidFill>
              </a:rPr>
              <a:t>Jaké náležitosti má správní rozhodnutí? </a:t>
            </a:r>
          </a:p>
          <a:p>
            <a:r>
              <a:rPr lang="cs-CZ" b="1" dirty="0">
                <a:solidFill>
                  <a:schemeClr val="tx2"/>
                </a:solidFill>
              </a:rPr>
              <a:t>Co se uvede v poučení? </a:t>
            </a:r>
          </a:p>
          <a:p>
            <a:r>
              <a:rPr lang="cs-CZ" b="1" dirty="0">
                <a:solidFill>
                  <a:schemeClr val="tx2"/>
                </a:solidFill>
              </a:rPr>
              <a:t>Jaké známe důkazní prostředky? </a:t>
            </a:r>
          </a:p>
          <a:p>
            <a:r>
              <a:rPr lang="cs-CZ" b="1" dirty="0">
                <a:solidFill>
                  <a:schemeClr val="tx2"/>
                </a:solidFill>
              </a:rPr>
              <a:t>Jakými zásadami se řídí dokazování? </a:t>
            </a:r>
          </a:p>
          <a:p>
            <a:r>
              <a:rPr lang="cs-CZ" b="1" dirty="0">
                <a:solidFill>
                  <a:schemeClr val="tx2"/>
                </a:solidFill>
              </a:rPr>
              <a:t>Jak se dá bránit před nečinností správního orgánu? </a:t>
            </a:r>
          </a:p>
          <a:p>
            <a:r>
              <a:rPr lang="cs-CZ" b="1" dirty="0">
                <a:solidFill>
                  <a:schemeClr val="tx2"/>
                </a:solidFill>
              </a:rPr>
              <a:t>V jaké lhůtě musí vydat správní orgán rozhodnutí? </a:t>
            </a:r>
          </a:p>
        </p:txBody>
      </p:sp>
    </p:spTree>
    <p:extLst>
      <p:ext uri="{BB962C8B-B14F-4D97-AF65-F5344CB8AC3E}">
        <p14:creationId xmlns:p14="http://schemas.microsoft.com/office/powerpoint/2010/main" val="39047681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55B3D65-03E2-1858-1AEA-BEF75721D2A3}"/>
              </a:ext>
            </a:extLst>
          </p:cNvPr>
          <p:cNvSpPr>
            <a:spLocks noGrp="1"/>
          </p:cNvSpPr>
          <p:nvPr>
            <p:ph type="ftr" sz="quarter" idx="10"/>
          </p:nvPr>
        </p:nvSpPr>
        <p:spPr/>
        <p:txBody>
          <a:bodyPr/>
          <a:lstStyle/>
          <a:p>
            <a:r>
              <a:rPr lang="cs-CZ" dirty="0"/>
              <a:t>seminář č. 3 - Správní řízení v prvním stupni, správní rozhodnutí, ochrana před nečinností + dokazování a ústní jednání</a:t>
            </a:r>
          </a:p>
        </p:txBody>
      </p:sp>
      <p:sp>
        <p:nvSpPr>
          <p:cNvPr id="3" name="Zástupný symbol pro číslo snímku 2">
            <a:extLst>
              <a:ext uri="{FF2B5EF4-FFF2-40B4-BE49-F238E27FC236}">
                <a16:creationId xmlns:a16="http://schemas.microsoft.com/office/drawing/2014/main" id="{D181D288-8684-3E5E-B4B7-B2AA6BD9A032}"/>
              </a:ext>
            </a:extLst>
          </p:cNvPr>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a:extLst>
              <a:ext uri="{FF2B5EF4-FFF2-40B4-BE49-F238E27FC236}">
                <a16:creationId xmlns:a16="http://schemas.microsoft.com/office/drawing/2014/main" id="{80DDD1C0-FEA3-15C1-BFDE-00A116CFED49}"/>
              </a:ext>
            </a:extLst>
          </p:cNvPr>
          <p:cNvSpPr>
            <a:spLocks noGrp="1"/>
          </p:cNvSpPr>
          <p:nvPr>
            <p:ph type="title"/>
          </p:nvPr>
        </p:nvSpPr>
        <p:spPr/>
        <p:txBody>
          <a:bodyPr/>
          <a:lstStyle/>
          <a:p>
            <a:r>
              <a:rPr lang="cs-CZ" dirty="0"/>
              <a:t>Co na příští seminář</a:t>
            </a:r>
          </a:p>
        </p:txBody>
      </p:sp>
      <p:sp>
        <p:nvSpPr>
          <p:cNvPr id="5" name="Zástupný obsah 4">
            <a:extLst>
              <a:ext uri="{FF2B5EF4-FFF2-40B4-BE49-F238E27FC236}">
                <a16:creationId xmlns:a16="http://schemas.microsoft.com/office/drawing/2014/main" id="{582286E2-F6F5-4CEC-96A6-1F4E5EA8D057}"/>
              </a:ext>
            </a:extLst>
          </p:cNvPr>
          <p:cNvSpPr>
            <a:spLocks noGrp="1"/>
          </p:cNvSpPr>
          <p:nvPr>
            <p:ph idx="1"/>
          </p:nvPr>
        </p:nvSpPr>
        <p:spPr/>
        <p:txBody>
          <a:bodyPr/>
          <a:lstStyle/>
          <a:p>
            <a:r>
              <a:rPr lang="cs-CZ" sz="2400" b="1" dirty="0">
                <a:solidFill>
                  <a:srgbClr val="3A3A3A"/>
                </a:solidFill>
                <a:effectLst/>
                <a:ea typeface="Times New Roman" panose="02020603050405020304" pitchFamily="18" charset="0"/>
              </a:rPr>
              <a:t>Přezkoumání rozhodnutí v režimu správního řádu</a:t>
            </a:r>
            <a:endParaRPr lang="cs-CZ" sz="3600" b="1" dirty="0"/>
          </a:p>
        </p:txBody>
      </p:sp>
    </p:spTree>
    <p:extLst>
      <p:ext uri="{BB962C8B-B14F-4D97-AF65-F5344CB8AC3E}">
        <p14:creationId xmlns:p14="http://schemas.microsoft.com/office/powerpoint/2010/main" val="393871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383F151-4F92-018A-6794-060B9640D258}"/>
              </a:ext>
            </a:extLst>
          </p:cNvPr>
          <p:cNvSpPr>
            <a:spLocks noGrp="1"/>
          </p:cNvSpPr>
          <p:nvPr>
            <p:ph type="ftr" sz="quarter" idx="10"/>
          </p:nvPr>
        </p:nvSpPr>
        <p:spPr/>
        <p:txBody>
          <a:bodyPr/>
          <a:lstStyle/>
          <a:p>
            <a:r>
              <a:rPr lang="cs-CZ" dirty="0"/>
              <a:t>seminář č. 1 - Pojem veřejná správa, formy realizace činnosti veřejné správy, základní zásady činnosti veřejné správy, pravomoc a působnost </a:t>
            </a:r>
          </a:p>
        </p:txBody>
      </p:sp>
      <p:sp>
        <p:nvSpPr>
          <p:cNvPr id="3" name="Zástupný symbol pro číslo snímku 2">
            <a:extLst>
              <a:ext uri="{FF2B5EF4-FFF2-40B4-BE49-F238E27FC236}">
                <a16:creationId xmlns:a16="http://schemas.microsoft.com/office/drawing/2014/main" id="{E220CF21-89B4-2032-95B2-8E0834A4A2BF}"/>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09740366-3A04-BEBF-6140-78D9F2EA9855}"/>
              </a:ext>
            </a:extLst>
          </p:cNvPr>
          <p:cNvSpPr>
            <a:spLocks noGrp="1"/>
          </p:cNvSpPr>
          <p:nvPr>
            <p:ph type="title"/>
          </p:nvPr>
        </p:nvSpPr>
        <p:spPr/>
        <p:txBody>
          <a:bodyPr/>
          <a:lstStyle/>
          <a:p>
            <a:r>
              <a:rPr lang="cs-CZ" dirty="0"/>
              <a:t>Oprava podnětů </a:t>
            </a:r>
          </a:p>
        </p:txBody>
      </p:sp>
      <p:sp>
        <p:nvSpPr>
          <p:cNvPr id="5" name="Zástupný obsah 4">
            <a:extLst>
              <a:ext uri="{FF2B5EF4-FFF2-40B4-BE49-F238E27FC236}">
                <a16:creationId xmlns:a16="http://schemas.microsoft.com/office/drawing/2014/main" id="{F6AAFC5F-881C-3CAA-ED8E-176DD1D2F1CC}"/>
              </a:ext>
            </a:extLst>
          </p:cNvPr>
          <p:cNvSpPr>
            <a:spLocks noGrp="1"/>
          </p:cNvSpPr>
          <p:nvPr>
            <p:ph idx="1"/>
          </p:nvPr>
        </p:nvSpPr>
        <p:spPr/>
        <p:txBody>
          <a:bodyPr/>
          <a:lstStyle/>
          <a:p>
            <a:pPr>
              <a:lnSpc>
                <a:spcPct val="107000"/>
              </a:lnSpc>
              <a:spcAft>
                <a:spcPts val="800"/>
              </a:spcAft>
            </a:pPr>
            <a:r>
              <a:rPr lang="cs-CZ" sz="2400" dirty="0">
                <a:effectLst/>
                <a:ea typeface="Calibri" panose="020F0502020204030204" pitchFamily="34" charset="0"/>
                <a:cs typeface="Times New Roman" panose="02020603050405020304" pitchFamily="18" charset="0"/>
              </a:rPr>
              <a:t>Podněty jsou pouze neformálními úkony, pro které správní řád nevyžaduje žádné formální ani obsahové náležitosti a může být dokonce i anonymní</a:t>
            </a:r>
            <a:r>
              <a:rPr lang="cs-CZ" sz="2400" b="1" dirty="0">
                <a:effectLst/>
                <a:ea typeface="Calibri" panose="020F0502020204030204" pitchFamily="34" charset="0"/>
                <a:cs typeface="Times New Roman" panose="02020603050405020304" pitchFamily="18" charset="0"/>
              </a:rPr>
              <a:t>***</a:t>
            </a:r>
          </a:p>
          <a:p>
            <a:pPr>
              <a:lnSpc>
                <a:spcPct val="107000"/>
              </a:lnSpc>
              <a:spcAft>
                <a:spcPts val="800"/>
              </a:spcAft>
            </a:pPr>
            <a:r>
              <a:rPr lang="cs-CZ" sz="2400" b="1" dirty="0">
                <a:ea typeface="Calibri" panose="020F0502020204030204" pitchFamily="34" charset="0"/>
                <a:cs typeface="Times New Roman" panose="02020603050405020304" pitchFamily="18" charset="0"/>
              </a:rPr>
              <a:t>Určit o jakou stavbu se jedná</a:t>
            </a:r>
            <a:r>
              <a:rPr lang="cs-CZ" sz="2400" dirty="0">
                <a:ea typeface="Calibri" panose="020F0502020204030204" pitchFamily="34" charset="0"/>
                <a:cs typeface="Times New Roman" panose="02020603050405020304" pitchFamily="18" charset="0"/>
              </a:rPr>
              <a:t>, jak druh tak identifikace stavby </a:t>
            </a:r>
          </a:p>
          <a:p>
            <a:pPr>
              <a:lnSpc>
                <a:spcPct val="107000"/>
              </a:lnSpc>
              <a:spcAft>
                <a:spcPts val="800"/>
              </a:spcAft>
            </a:pPr>
            <a:r>
              <a:rPr lang="cs-CZ" sz="2400" b="1" dirty="0">
                <a:ea typeface="Calibri" panose="020F0502020204030204" pitchFamily="34" charset="0"/>
                <a:cs typeface="Times New Roman" panose="02020603050405020304" pitchFamily="18" charset="0"/>
              </a:rPr>
              <a:t>Uvést stavební úřad</a:t>
            </a:r>
            <a:r>
              <a:rPr lang="cs-CZ" sz="2400" dirty="0">
                <a:ea typeface="Calibri" panose="020F0502020204030204" pitchFamily="34" charset="0"/>
                <a:cs typeface="Times New Roman" panose="02020603050405020304" pitchFamily="18" charset="0"/>
              </a:rPr>
              <a:t>, v jehož působnosti se daná nemovitost nachází</a:t>
            </a:r>
            <a:endParaRPr lang="cs-CZ" sz="2400" dirty="0">
              <a:effectLst/>
              <a:ea typeface="Calibri" panose="020F0502020204030204" pitchFamily="34" charset="0"/>
              <a:cs typeface="Times New Roman" panose="02020603050405020304" pitchFamily="18" charset="0"/>
            </a:endParaRPr>
          </a:p>
          <a:p>
            <a:pPr marL="72000" indent="0">
              <a:lnSpc>
                <a:spcPct val="107000"/>
              </a:lnSpc>
              <a:spcAft>
                <a:spcPts val="800"/>
              </a:spcAft>
              <a:buNone/>
            </a:pPr>
            <a:endParaRPr lang="cs-CZ" sz="2400" dirty="0"/>
          </a:p>
          <a:p>
            <a:pPr>
              <a:lnSpc>
                <a:spcPct val="107000"/>
              </a:lnSpc>
              <a:spcAft>
                <a:spcPts val="800"/>
              </a:spcAft>
            </a:pPr>
            <a:r>
              <a:rPr lang="cs-CZ" sz="2400" b="1" dirty="0"/>
              <a:t>Zapamatovat: </a:t>
            </a:r>
            <a:r>
              <a:rPr lang="cs-CZ" sz="2400" dirty="0"/>
              <a:t>Podatel může ze zákona správní orgán požádat o to, aby mu do 30 dnů od obdržení podnětu oznámil, že řízení zahájil, nebo že neshledal důvody k zahájení řízení z moci úřední, popřípadě že podnět postoupil příslušnému správnímu orgánu.</a:t>
            </a:r>
          </a:p>
        </p:txBody>
      </p:sp>
    </p:spTree>
    <p:extLst>
      <p:ext uri="{BB962C8B-B14F-4D97-AF65-F5344CB8AC3E}">
        <p14:creationId xmlns:p14="http://schemas.microsoft.com/office/powerpoint/2010/main" val="520282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C73EA8B-15FB-59A1-5674-CFD51098B6DD}"/>
              </a:ext>
            </a:extLst>
          </p:cNvPr>
          <p:cNvSpPr>
            <a:spLocks noGrp="1"/>
          </p:cNvSpPr>
          <p:nvPr>
            <p:ph type="ftr" sz="quarter" idx="10"/>
          </p:nvPr>
        </p:nvSpPr>
        <p:spPr/>
        <p:txBody>
          <a:bodyPr/>
          <a:lstStyle/>
          <a:p>
            <a:r>
              <a:rPr lang="cs-CZ"/>
              <a:t>seminář č. 1 - Pojem veřejná správa, formy realizace činnosti veřejné správy, základní zásady činnosti veřejné správy, pravomoc a působnost </a:t>
            </a:r>
            <a:endParaRPr lang="cs-CZ" dirty="0"/>
          </a:p>
        </p:txBody>
      </p:sp>
      <p:sp>
        <p:nvSpPr>
          <p:cNvPr id="3" name="Zástupný symbol pro číslo snímku 2">
            <a:extLst>
              <a:ext uri="{FF2B5EF4-FFF2-40B4-BE49-F238E27FC236}">
                <a16:creationId xmlns:a16="http://schemas.microsoft.com/office/drawing/2014/main" id="{3D46A0AB-457D-DB5C-31AE-299E6F8A038E}"/>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4EEB8E1F-CA51-E19F-D8E7-F8C2B99B9D08}"/>
              </a:ext>
            </a:extLst>
          </p:cNvPr>
          <p:cNvSpPr>
            <a:spLocks noGrp="1"/>
          </p:cNvSpPr>
          <p:nvPr>
            <p:ph type="title"/>
          </p:nvPr>
        </p:nvSpPr>
        <p:spPr/>
        <p:txBody>
          <a:bodyPr/>
          <a:lstStyle/>
          <a:p>
            <a:r>
              <a:rPr lang="cs-CZ" dirty="0"/>
              <a:t>Otázky</a:t>
            </a:r>
          </a:p>
        </p:txBody>
      </p:sp>
      <p:sp>
        <p:nvSpPr>
          <p:cNvPr id="5" name="Zástupný obsah 4">
            <a:extLst>
              <a:ext uri="{FF2B5EF4-FFF2-40B4-BE49-F238E27FC236}">
                <a16:creationId xmlns:a16="http://schemas.microsoft.com/office/drawing/2014/main" id="{FE63C25C-F819-30DE-9E40-E67B99FC5929}"/>
              </a:ext>
            </a:extLst>
          </p:cNvPr>
          <p:cNvSpPr>
            <a:spLocks noGrp="1"/>
          </p:cNvSpPr>
          <p:nvPr>
            <p:ph idx="1"/>
          </p:nvPr>
        </p:nvSpPr>
        <p:spPr>
          <a:xfrm>
            <a:off x="720000" y="1292087"/>
            <a:ext cx="10753200" cy="4539913"/>
          </a:xfrm>
        </p:spPr>
        <p:txBody>
          <a:bodyPr/>
          <a:lstStyle/>
          <a:p>
            <a:r>
              <a:rPr lang="cs-CZ" sz="2000" b="1" dirty="0">
                <a:solidFill>
                  <a:schemeClr val="tx2"/>
                </a:solidFill>
              </a:rPr>
              <a:t>Kdo pořizuje podklady pro vydání rozhodnutí?</a:t>
            </a:r>
          </a:p>
          <a:p>
            <a:r>
              <a:rPr lang="cs-CZ" sz="2000" b="1" dirty="0">
                <a:solidFill>
                  <a:schemeClr val="tx2"/>
                </a:solidFill>
              </a:rPr>
              <a:t>Může podklady opatřit i účastník?  </a:t>
            </a:r>
          </a:p>
          <a:p>
            <a:r>
              <a:rPr lang="cs-CZ" sz="2000" b="1" dirty="0">
                <a:solidFill>
                  <a:schemeClr val="tx2"/>
                </a:solidFill>
              </a:rPr>
              <a:t>Jaké důkazní prostředky uvádí správní řád? </a:t>
            </a:r>
          </a:p>
          <a:p>
            <a:r>
              <a:rPr lang="cs-CZ" sz="2000" b="1" dirty="0">
                <a:solidFill>
                  <a:schemeClr val="tx2"/>
                </a:solidFill>
              </a:rPr>
              <a:t>Které instituty slouží k zajištění účelu a průběhu řízení?</a:t>
            </a:r>
          </a:p>
          <a:p>
            <a:r>
              <a:rPr lang="cs-CZ" sz="2000" b="1" dirty="0">
                <a:solidFill>
                  <a:schemeClr val="tx2"/>
                </a:solidFill>
              </a:rPr>
              <a:t>Jakými zásadami se řídí dokazování? </a:t>
            </a:r>
          </a:p>
          <a:p>
            <a:r>
              <a:rPr lang="cs-CZ" sz="2000" b="1" dirty="0">
                <a:solidFill>
                  <a:schemeClr val="tx2"/>
                </a:solidFill>
              </a:rPr>
              <a:t>Kdy dochází k provádění důkazů? </a:t>
            </a:r>
          </a:p>
          <a:p>
            <a:r>
              <a:rPr lang="pl-PL" sz="2000" b="1" dirty="0">
                <a:solidFill>
                  <a:schemeClr val="tx2"/>
                </a:solidFill>
              </a:rPr>
              <a:t> Jak probíhá dokazování u jednotlivých důkazních prostředků? </a:t>
            </a:r>
            <a:endParaRPr lang="cs-CZ" sz="2000" b="1" dirty="0">
              <a:solidFill>
                <a:schemeClr val="tx2"/>
              </a:solidFill>
            </a:endParaRPr>
          </a:p>
          <a:p>
            <a:r>
              <a:rPr lang="cs-CZ" sz="2000" b="1" dirty="0">
                <a:solidFill>
                  <a:schemeClr val="tx2"/>
                </a:solidFill>
              </a:rPr>
              <a:t>Musí být vždy nařízeno ústní jednání?</a:t>
            </a:r>
          </a:p>
          <a:p>
            <a:r>
              <a:rPr lang="cs-CZ" sz="2000" b="1" dirty="0">
                <a:solidFill>
                  <a:schemeClr val="tx2"/>
                </a:solidFill>
              </a:rPr>
              <a:t>Co se sepisuje o ústním jednání?</a:t>
            </a:r>
          </a:p>
          <a:p>
            <a:r>
              <a:rPr lang="cs-CZ" sz="2000" b="1" dirty="0">
                <a:solidFill>
                  <a:schemeClr val="tx2"/>
                </a:solidFill>
              </a:rPr>
              <a:t>Musí být ústní jednání vždy veřejné? </a:t>
            </a:r>
          </a:p>
        </p:txBody>
      </p:sp>
    </p:spTree>
    <p:extLst>
      <p:ext uri="{BB962C8B-B14F-4D97-AF65-F5344CB8AC3E}">
        <p14:creationId xmlns:p14="http://schemas.microsoft.com/office/powerpoint/2010/main" val="3294149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r>
              <a:rPr lang="cs-CZ" dirty="0"/>
              <a:t>seminář č. 3 - Správní řízení v prvním stupni, správní rozhodnutí, ochrana před nečinností + dokazování a ústní jednání</a:t>
            </a: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r>
              <a:rPr lang="cs-CZ" dirty="0"/>
              <a:t>Podklady pro vydání rozhodnutí § 50  </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286979"/>
          </a:xfrm>
        </p:spPr>
        <p:txBody>
          <a:bodyPr/>
          <a:lstStyle/>
          <a:p>
            <a:r>
              <a:rPr lang="cs-CZ" altLang="cs-CZ" sz="2000" dirty="0"/>
              <a:t>Závazné (závazná stanoviska dotčených orgánů)</a:t>
            </a:r>
          </a:p>
          <a:p>
            <a:r>
              <a:rPr lang="cs-CZ" altLang="cs-CZ" sz="2000" dirty="0"/>
              <a:t>Nezávazné </a:t>
            </a:r>
          </a:p>
          <a:p>
            <a:endParaRPr lang="cs-CZ" sz="2000" dirty="0"/>
          </a:p>
          <a:p>
            <a:r>
              <a:rPr lang="cs-CZ" sz="2000" b="1" dirty="0">
                <a:solidFill>
                  <a:schemeClr val="tx2"/>
                </a:solidFill>
              </a:rPr>
              <a:t>§ 50 </a:t>
            </a:r>
            <a:r>
              <a:rPr lang="cs-CZ" sz="2000" dirty="0"/>
              <a:t>(návrhy účastníků, důkazy, skutečnosti známé správnímu orgánu z úřední činnosti, podklady od jiných správních orgánů nebo orgánů veřejné moci, skutečnosti obecně známé)</a:t>
            </a:r>
          </a:p>
          <a:p>
            <a:endParaRPr lang="cs-CZ" sz="2000" dirty="0"/>
          </a:p>
          <a:p>
            <a:r>
              <a:rPr lang="cs-CZ" sz="2000" b="1" dirty="0">
                <a:solidFill>
                  <a:schemeClr val="tx2"/>
                </a:solidFill>
              </a:rPr>
              <a:t>Opatřuje správní orgán</a:t>
            </a:r>
            <a:r>
              <a:rPr lang="cs-CZ" sz="2000" dirty="0"/>
              <a:t>,</a:t>
            </a:r>
            <a:r>
              <a:rPr lang="cs-CZ" altLang="cs-CZ" sz="2000" dirty="0"/>
              <a:t> jestliže to nemůže ohrozit účel řízení, může na </a:t>
            </a:r>
            <a:r>
              <a:rPr lang="cs-CZ" altLang="cs-CZ" sz="2000" b="1" dirty="0">
                <a:solidFill>
                  <a:schemeClr val="tx2"/>
                </a:solidFill>
              </a:rPr>
              <a:t>požádání účastníka</a:t>
            </a:r>
            <a:r>
              <a:rPr lang="cs-CZ" altLang="cs-CZ" sz="2000" dirty="0">
                <a:solidFill>
                  <a:schemeClr val="tx2"/>
                </a:solidFill>
              </a:rPr>
              <a:t> </a:t>
            </a:r>
            <a:r>
              <a:rPr lang="cs-CZ" altLang="cs-CZ" sz="2000" dirty="0"/>
              <a:t>připustit, aby za něj podklady pro vydání rozhodnutí opatřil tento účastník</a:t>
            </a:r>
            <a:r>
              <a:rPr lang="cs-CZ" sz="2000" dirty="0"/>
              <a:t> </a:t>
            </a:r>
          </a:p>
          <a:p>
            <a:endParaRPr lang="cs-CZ" sz="2000" dirty="0"/>
          </a:p>
          <a:p>
            <a:endParaRPr lang="cs-CZ" sz="2000" dirty="0"/>
          </a:p>
        </p:txBody>
      </p:sp>
    </p:spTree>
    <p:extLst>
      <p:ext uri="{BB962C8B-B14F-4D97-AF65-F5344CB8AC3E}">
        <p14:creationId xmlns:p14="http://schemas.microsoft.com/office/powerpoint/2010/main" val="3344526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r>
              <a:rPr lang="cs-CZ" dirty="0"/>
              <a:t>seminář č. 3 - Správní řízení v prvním stupni, správní rozhodnutí, ochrana před nečinností + dokazování a ústní jednání</a:t>
            </a: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r>
              <a:rPr lang="cs-CZ" dirty="0"/>
              <a:t>Podklady pro vydání rozhodnutí § 50  </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286979"/>
          </a:xfrm>
        </p:spPr>
        <p:txBody>
          <a:bodyPr/>
          <a:lstStyle/>
          <a:p>
            <a:r>
              <a:rPr lang="cs-CZ" altLang="cs-CZ" sz="2000" dirty="0"/>
              <a:t>v řízení, v němž má být z moci úřední uložena povinnost, je správní orgán povinen</a:t>
            </a:r>
            <a:r>
              <a:rPr lang="cs-CZ" altLang="cs-CZ" sz="2000" dirty="0">
                <a:solidFill>
                  <a:schemeClr val="tx2"/>
                </a:solidFill>
              </a:rPr>
              <a:t> </a:t>
            </a:r>
            <a:r>
              <a:rPr lang="cs-CZ" altLang="cs-CZ" sz="2000" b="1" dirty="0">
                <a:solidFill>
                  <a:schemeClr val="tx2"/>
                </a:solidFill>
              </a:rPr>
              <a:t>i bez návrhu</a:t>
            </a:r>
            <a:r>
              <a:rPr lang="cs-CZ" altLang="cs-CZ" sz="2000" dirty="0">
                <a:solidFill>
                  <a:schemeClr val="tx2"/>
                </a:solidFill>
              </a:rPr>
              <a:t> </a:t>
            </a:r>
            <a:r>
              <a:rPr lang="cs-CZ" altLang="cs-CZ" sz="2000" dirty="0"/>
              <a:t>zjistit všechny rozhodné okolnosti svědčící </a:t>
            </a:r>
            <a:r>
              <a:rPr lang="cs-CZ" altLang="cs-CZ" sz="2000" b="1" dirty="0">
                <a:solidFill>
                  <a:schemeClr val="tx2"/>
                </a:solidFill>
              </a:rPr>
              <a:t>ve prospěch i v neprospěch</a:t>
            </a:r>
            <a:r>
              <a:rPr lang="cs-CZ" altLang="cs-CZ" sz="2000" dirty="0">
                <a:solidFill>
                  <a:schemeClr val="tx2"/>
                </a:solidFill>
              </a:rPr>
              <a:t> </a:t>
            </a:r>
            <a:r>
              <a:rPr lang="cs-CZ" altLang="cs-CZ" sz="2000" dirty="0"/>
              <a:t>toho, komu má být povinnost uložena.</a:t>
            </a:r>
            <a:endParaRPr lang="cs-CZ" sz="2000" dirty="0"/>
          </a:p>
          <a:p>
            <a:endParaRPr lang="cs-CZ" sz="2000" dirty="0"/>
          </a:p>
          <a:p>
            <a:pPr eaLnBrk="1" hangingPunct="1"/>
            <a:r>
              <a:rPr lang="cs-CZ" altLang="cs-CZ" sz="2000" dirty="0"/>
              <a:t>Pokud zákon nestanoví, že některý podklad je pro správní orgán závazný, </a:t>
            </a:r>
            <a:r>
              <a:rPr lang="cs-CZ" altLang="cs-CZ" sz="2000" b="1" dirty="0">
                <a:solidFill>
                  <a:schemeClr val="tx2"/>
                </a:solidFill>
              </a:rPr>
              <a:t>hodnotí</a:t>
            </a:r>
            <a:r>
              <a:rPr lang="cs-CZ" altLang="cs-CZ" sz="2000" dirty="0"/>
              <a:t> správní orgán podklady, zejména důkazy, </a:t>
            </a:r>
            <a:r>
              <a:rPr lang="cs-CZ" altLang="cs-CZ" sz="2000" b="1" dirty="0">
                <a:solidFill>
                  <a:schemeClr val="tx2"/>
                </a:solidFill>
              </a:rPr>
              <a:t>podle své úvahy</a:t>
            </a:r>
            <a:r>
              <a:rPr lang="cs-CZ" altLang="cs-CZ" sz="2000" dirty="0"/>
              <a:t>.</a:t>
            </a:r>
          </a:p>
          <a:p>
            <a:pPr eaLnBrk="1" hangingPunct="1"/>
            <a:endParaRPr lang="cs-CZ" altLang="cs-CZ" sz="2000" dirty="0"/>
          </a:p>
          <a:p>
            <a:pPr eaLnBrk="1" hangingPunct="1"/>
            <a:r>
              <a:rPr lang="cs-CZ" altLang="cs-CZ" sz="2000" b="1" dirty="0">
                <a:solidFill>
                  <a:schemeClr val="tx2"/>
                </a:solidFill>
              </a:rPr>
              <a:t>Stanoviska účastníků – hodnocení bez rozdílů</a:t>
            </a:r>
            <a:endParaRPr lang="cs-CZ" sz="2000" b="1" dirty="0">
              <a:solidFill>
                <a:schemeClr val="tx2"/>
              </a:solidFill>
            </a:endParaRPr>
          </a:p>
        </p:txBody>
      </p:sp>
    </p:spTree>
    <p:extLst>
      <p:ext uri="{BB962C8B-B14F-4D97-AF65-F5344CB8AC3E}">
        <p14:creationId xmlns:p14="http://schemas.microsoft.com/office/powerpoint/2010/main" val="3597736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1EB992-C4A5-ED3C-3B71-F0F913AED221}"/>
              </a:ext>
            </a:extLst>
          </p:cNvPr>
          <p:cNvSpPr>
            <a:spLocks noGrp="1"/>
          </p:cNvSpPr>
          <p:nvPr>
            <p:ph type="ftr" sz="quarter" idx="10"/>
          </p:nvPr>
        </p:nvSpPr>
        <p:spPr/>
        <p:txBody>
          <a:bodyPr/>
          <a:lstStyle/>
          <a:p>
            <a:r>
              <a:rPr lang="cs-CZ" dirty="0"/>
              <a:t>seminář č. 3 - Správní řízení v prvním stupni, správní rozhodnutí, ochrana před nečinností + dokazování a ústní jednání</a:t>
            </a:r>
          </a:p>
        </p:txBody>
      </p:sp>
      <p:sp>
        <p:nvSpPr>
          <p:cNvPr id="3" name="Zástupný symbol pro číslo snímku 2">
            <a:extLst>
              <a:ext uri="{FF2B5EF4-FFF2-40B4-BE49-F238E27FC236}">
                <a16:creationId xmlns:a16="http://schemas.microsoft.com/office/drawing/2014/main" id="{607CEE09-2AA1-12A5-952D-3E5B4360DA70}"/>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BC8E5D06-693A-0590-59B4-C754A77D36FC}"/>
              </a:ext>
            </a:extLst>
          </p:cNvPr>
          <p:cNvSpPr>
            <a:spLocks noGrp="1"/>
          </p:cNvSpPr>
          <p:nvPr>
            <p:ph type="title"/>
          </p:nvPr>
        </p:nvSpPr>
        <p:spPr>
          <a:xfrm>
            <a:off x="720000" y="768713"/>
            <a:ext cx="10753200" cy="451576"/>
          </a:xfrm>
        </p:spPr>
        <p:txBody>
          <a:bodyPr/>
          <a:lstStyle/>
          <a:p>
            <a:r>
              <a:rPr lang="cs-CZ" b="1" dirty="0"/>
              <a:t>Dokazování § 51 a násl.</a:t>
            </a:r>
          </a:p>
        </p:txBody>
      </p:sp>
      <p:sp>
        <p:nvSpPr>
          <p:cNvPr id="5" name="Zástupný obsah 4">
            <a:extLst>
              <a:ext uri="{FF2B5EF4-FFF2-40B4-BE49-F238E27FC236}">
                <a16:creationId xmlns:a16="http://schemas.microsoft.com/office/drawing/2014/main" id="{5E90579B-801D-C192-AA8A-4EE1C4302C6E}"/>
              </a:ext>
            </a:extLst>
          </p:cNvPr>
          <p:cNvSpPr>
            <a:spLocks noGrp="1"/>
          </p:cNvSpPr>
          <p:nvPr>
            <p:ph idx="1"/>
          </p:nvPr>
        </p:nvSpPr>
        <p:spPr>
          <a:xfrm>
            <a:off x="720000" y="1359001"/>
            <a:ext cx="10753200" cy="4139998"/>
          </a:xfrm>
        </p:spPr>
        <p:txBody>
          <a:bodyPr/>
          <a:lstStyle/>
          <a:p>
            <a:r>
              <a:rPr lang="cs-CZ" altLang="cs-CZ" sz="2400" dirty="0"/>
              <a:t>všechny důkazní prostředky, které jsou vhodné ke zjištění stavu věci a které nejsou získány nebo provedeny v rozporu s právními předpisy </a:t>
            </a:r>
          </a:p>
          <a:p>
            <a:r>
              <a:rPr lang="cs-CZ" altLang="cs-CZ" sz="2400" dirty="0"/>
              <a:t>Zásada legality, zásada materiální pravdy, zásada vyšetřovací</a:t>
            </a:r>
          </a:p>
          <a:p>
            <a:r>
              <a:rPr lang="cs-CZ" altLang="cs-CZ" sz="2400" b="1" dirty="0">
                <a:solidFill>
                  <a:schemeClr val="tx2"/>
                </a:solidFill>
              </a:rPr>
              <a:t>Listiny § 53 </a:t>
            </a:r>
          </a:p>
          <a:p>
            <a:r>
              <a:rPr lang="cs-CZ" altLang="cs-CZ" sz="2400" b="1" dirty="0">
                <a:solidFill>
                  <a:schemeClr val="tx2"/>
                </a:solidFill>
              </a:rPr>
              <a:t>Ohledání § 54</a:t>
            </a:r>
          </a:p>
          <a:p>
            <a:r>
              <a:rPr lang="cs-CZ" altLang="cs-CZ" sz="2400" b="1" dirty="0">
                <a:solidFill>
                  <a:schemeClr val="tx2"/>
                </a:solidFill>
              </a:rPr>
              <a:t>svědecká výpověď § 55</a:t>
            </a:r>
          </a:p>
          <a:p>
            <a:r>
              <a:rPr lang="cs-CZ" altLang="cs-CZ" sz="2400" b="1" dirty="0">
                <a:solidFill>
                  <a:schemeClr val="tx2"/>
                </a:solidFill>
              </a:rPr>
              <a:t>znalecký posudek § 56</a:t>
            </a:r>
          </a:p>
          <a:p>
            <a:pPr marL="72000" indent="0">
              <a:buNone/>
            </a:pPr>
            <a:endParaRPr lang="cs-CZ" dirty="0"/>
          </a:p>
          <a:p>
            <a:endParaRPr lang="cs-CZ" dirty="0"/>
          </a:p>
        </p:txBody>
      </p:sp>
    </p:spTree>
    <p:extLst>
      <p:ext uri="{BB962C8B-B14F-4D97-AF65-F5344CB8AC3E}">
        <p14:creationId xmlns:p14="http://schemas.microsoft.com/office/powerpoint/2010/main" val="1762144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1EB992-C4A5-ED3C-3B71-F0F913AED221}"/>
              </a:ext>
            </a:extLst>
          </p:cNvPr>
          <p:cNvSpPr>
            <a:spLocks noGrp="1"/>
          </p:cNvSpPr>
          <p:nvPr>
            <p:ph type="ftr" sz="quarter" idx="10"/>
          </p:nvPr>
        </p:nvSpPr>
        <p:spPr/>
        <p:txBody>
          <a:bodyPr/>
          <a:lstStyle/>
          <a:p>
            <a:r>
              <a:rPr lang="cs-CZ" dirty="0"/>
              <a:t>seminář č. 3 - Správní řízení v prvním stupni, správní rozhodnutí, ochrana před nečinností + dokazování a ústní jednání</a:t>
            </a:r>
          </a:p>
        </p:txBody>
      </p:sp>
      <p:sp>
        <p:nvSpPr>
          <p:cNvPr id="3" name="Zástupný symbol pro číslo snímku 2">
            <a:extLst>
              <a:ext uri="{FF2B5EF4-FFF2-40B4-BE49-F238E27FC236}">
                <a16:creationId xmlns:a16="http://schemas.microsoft.com/office/drawing/2014/main" id="{607CEE09-2AA1-12A5-952D-3E5B4360DA70}"/>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BC8E5D06-693A-0590-59B4-C754A77D36FC}"/>
              </a:ext>
            </a:extLst>
          </p:cNvPr>
          <p:cNvSpPr>
            <a:spLocks noGrp="1"/>
          </p:cNvSpPr>
          <p:nvPr>
            <p:ph type="title"/>
          </p:nvPr>
        </p:nvSpPr>
        <p:spPr>
          <a:xfrm>
            <a:off x="720000" y="574424"/>
            <a:ext cx="10753200" cy="451576"/>
          </a:xfrm>
        </p:spPr>
        <p:txBody>
          <a:bodyPr/>
          <a:lstStyle/>
          <a:p>
            <a:pPr marL="72000" indent="0">
              <a:buNone/>
            </a:pPr>
            <a:r>
              <a:rPr lang="cs-CZ" dirty="0"/>
              <a:t>Provádění důkazů</a:t>
            </a:r>
          </a:p>
        </p:txBody>
      </p:sp>
      <p:sp>
        <p:nvSpPr>
          <p:cNvPr id="5" name="Zástupný obsah 4">
            <a:extLst>
              <a:ext uri="{FF2B5EF4-FFF2-40B4-BE49-F238E27FC236}">
                <a16:creationId xmlns:a16="http://schemas.microsoft.com/office/drawing/2014/main" id="{5E90579B-801D-C192-AA8A-4EE1C4302C6E}"/>
              </a:ext>
            </a:extLst>
          </p:cNvPr>
          <p:cNvSpPr>
            <a:spLocks noGrp="1"/>
          </p:cNvSpPr>
          <p:nvPr>
            <p:ph idx="1"/>
          </p:nvPr>
        </p:nvSpPr>
        <p:spPr>
          <a:xfrm>
            <a:off x="720000" y="1340070"/>
            <a:ext cx="10753200" cy="4303986"/>
          </a:xfrm>
        </p:spPr>
        <p:txBody>
          <a:bodyPr/>
          <a:lstStyle/>
          <a:p>
            <a:r>
              <a:rPr lang="cs-CZ" sz="2400" dirty="0"/>
              <a:t>při ústním jednání </a:t>
            </a:r>
          </a:p>
          <a:p>
            <a:endParaRPr lang="cs-CZ" sz="2400" dirty="0"/>
          </a:p>
          <a:p>
            <a:pPr eaLnBrk="1" hangingPunct="1"/>
            <a:r>
              <a:rPr lang="cs-CZ" altLang="cs-CZ" sz="2400" dirty="0"/>
              <a:t>o provádění důkazů mimo ústní jednání musí být účastníci </a:t>
            </a:r>
            <a:r>
              <a:rPr lang="cs-CZ" altLang="cs-CZ" sz="2400" b="1" dirty="0">
                <a:solidFill>
                  <a:schemeClr val="tx2"/>
                </a:solidFill>
              </a:rPr>
              <a:t>včas vyrozuměni</a:t>
            </a:r>
            <a:r>
              <a:rPr lang="cs-CZ" altLang="cs-CZ" sz="2400" dirty="0"/>
              <a:t>, nehrozí-li nebezpečí z prodlení </a:t>
            </a:r>
          </a:p>
          <a:p>
            <a:pPr eaLnBrk="1" hangingPunct="1"/>
            <a:endParaRPr lang="cs-CZ" altLang="cs-CZ" sz="2400" dirty="0"/>
          </a:p>
          <a:p>
            <a:pPr eaLnBrk="1" hangingPunct="1"/>
            <a:r>
              <a:rPr lang="cs-CZ" altLang="cs-CZ" sz="2400" dirty="0"/>
              <a:t>účastníci jsou povinni označit důkazy na podporu svých tvrzení. Správní orgán není návrhy účastníků vázán, vždy však provede důkazy, které jsou potřebné ke zjištění stavu věci</a:t>
            </a:r>
          </a:p>
          <a:p>
            <a:endParaRPr lang="cs-CZ" dirty="0"/>
          </a:p>
        </p:txBody>
      </p:sp>
    </p:spTree>
    <p:extLst>
      <p:ext uri="{BB962C8B-B14F-4D97-AF65-F5344CB8AC3E}">
        <p14:creationId xmlns:p14="http://schemas.microsoft.com/office/powerpoint/2010/main" val="2625854663"/>
      </p:ext>
    </p:extLst>
  </p:cSld>
  <p:clrMapOvr>
    <a:masterClrMapping/>
  </p:clrMapOvr>
</p:sld>
</file>

<file path=ppt/theme/theme1.xml><?xml version="1.0" encoding="utf-8"?>
<a:theme xmlns:a="http://schemas.openxmlformats.org/drawingml/2006/main" name="46859">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46859</Template>
  <TotalTime>0</TotalTime>
  <Words>3333</Words>
  <Application>Microsoft Office PowerPoint</Application>
  <PresentationFormat>Širokoúhlá obrazovka</PresentationFormat>
  <Paragraphs>307</Paragraphs>
  <Slides>36</Slides>
  <Notes>6</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36</vt:i4>
      </vt:variant>
    </vt:vector>
  </HeadingPairs>
  <TitlesOfParts>
    <vt:vector size="41" baseType="lpstr">
      <vt:lpstr>Arial</vt:lpstr>
      <vt:lpstr>Calibri</vt:lpstr>
      <vt:lpstr>Tahoma</vt:lpstr>
      <vt:lpstr>Wingdings</vt:lpstr>
      <vt:lpstr>46859</vt:lpstr>
      <vt:lpstr>Správní řízení v prvním stupni, správní rozhodnutí, ochrana před nečinností + dokazování a ústní jednání</vt:lpstr>
      <vt:lpstr>Opakování</vt:lpstr>
      <vt:lpstr>Oprava žádostí o změnu jména</vt:lpstr>
      <vt:lpstr>Oprava podnětů </vt:lpstr>
      <vt:lpstr>Otázky</vt:lpstr>
      <vt:lpstr>Podklady pro vydání rozhodnutí § 50  </vt:lpstr>
      <vt:lpstr>Podklady pro vydání rozhodnutí § 50  </vt:lpstr>
      <vt:lpstr>Dokazování § 51 a násl.</vt:lpstr>
      <vt:lpstr>Provádění důkazů</vt:lpstr>
      <vt:lpstr>Volné hodnocení důkazů, koncentrace řízení </vt:lpstr>
      <vt:lpstr>Důkazní prostředky </vt:lpstr>
      <vt:lpstr>Důkaz listinou § 53  </vt:lpstr>
      <vt:lpstr>Důkaz ohledáním § 54 </vt:lpstr>
      <vt:lpstr>Důkaz svědeckou výpovědí § 55</vt:lpstr>
      <vt:lpstr>Důkaz znaleckým posudkem § 56 </vt:lpstr>
      <vt:lpstr>Ústní jednání § 49</vt:lpstr>
      <vt:lpstr>Otázky</vt:lpstr>
      <vt:lpstr>Náležitosti rozhodnutí § 68 a násl. </vt:lpstr>
      <vt:lpstr>Správní rozhodnutí § 67 a násl.  </vt:lpstr>
      <vt:lpstr>Správní rozhodnutí</vt:lpstr>
      <vt:lpstr>Odůvodnění § 68 odst. 3</vt:lpstr>
      <vt:lpstr>Poučení § 68 odst. 5 a rozhodnutí bez odůvodnění </vt:lpstr>
      <vt:lpstr>Nabytí právní moci</vt:lpstr>
      <vt:lpstr>Nabytí právní moci</vt:lpstr>
      <vt:lpstr>Nicotnost rozhodnutí § 77</vt:lpstr>
      <vt:lpstr>Otázky</vt:lpstr>
      <vt:lpstr>Ochrana před nečinností § 80</vt:lpstr>
      <vt:lpstr>Ochrana před nečinností § 80 </vt:lpstr>
      <vt:lpstr>Ochrana před nečinností postup podle § 80 </vt:lpstr>
      <vt:lpstr>PŘÍKLADY</vt:lpstr>
      <vt:lpstr>Příklady</vt:lpstr>
      <vt:lpstr>Příklady</vt:lpstr>
      <vt:lpstr>Příklady</vt:lpstr>
      <vt:lpstr>Příklady</vt:lpstr>
      <vt:lpstr>Co si dnes odnést</vt:lpstr>
      <vt:lpstr>Co na příští seminář</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Admin</dc:creator>
  <cp:lastModifiedBy>Kamil Jelínek</cp:lastModifiedBy>
  <cp:revision>642</cp:revision>
  <cp:lastPrinted>1601-01-01T00:00:00Z</cp:lastPrinted>
  <dcterms:created xsi:type="dcterms:W3CDTF">2019-10-05T08:57:07Z</dcterms:created>
  <dcterms:modified xsi:type="dcterms:W3CDTF">2022-11-02T08:43:34Z</dcterms:modified>
</cp:coreProperties>
</file>