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60" r:id="rId5"/>
    <p:sldId id="262" r:id="rId6"/>
    <p:sldId id="263" r:id="rId7"/>
    <p:sldId id="261" r:id="rId8"/>
    <p:sldId id="264" r:id="rId9"/>
    <p:sldId id="272" r:id="rId10"/>
    <p:sldId id="265" r:id="rId11"/>
    <p:sldId id="266" r:id="rId12"/>
    <p:sldId id="273" r:id="rId13"/>
    <p:sldId id="268" r:id="rId14"/>
    <p:sldId id="271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63" d="100"/>
          <a:sy n="63" d="100"/>
        </p:scale>
        <p:origin x="848" y="5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právo procesní 1. seminář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Radislav Bražina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II.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34530"/>
            <a:ext cx="10753200" cy="449747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cs-CZ" sz="2100" dirty="0"/>
              <a:t>Ministerstvo kultury dospělo k závěru, že aplikace správního řádu v jím vedených řízeních o prohlášení věci za kulturní památku vyvolává řadu problémů, neboť správní řád, podle něhož se má postupovat, je příliš složitý a úředníci ministerstva často nemají právnické vzdělání. Na základě těchto skutečností vydalo Ministerstvo kultury vyhlášku, kterou se rozhodlo zcela vyloučit z aplikace správní řád a upravilo potřebné věci z řízení o prohlášení věci za kulturní památku tímto právním předpisem.</a:t>
            </a:r>
          </a:p>
          <a:p>
            <a:pPr algn="just">
              <a:buNone/>
            </a:pPr>
            <a:r>
              <a:rPr lang="cs-CZ" sz="2100" dirty="0"/>
              <a:t>a) </a:t>
            </a:r>
            <a:r>
              <a:rPr lang="cs-CZ" sz="2100" i="1" dirty="0"/>
              <a:t>Podle čeho se bude postupovat v řízení o prohlášení věci za kulturní památku?</a:t>
            </a:r>
          </a:p>
          <a:p>
            <a:pPr algn="just">
              <a:buNone/>
            </a:pPr>
            <a:r>
              <a:rPr lang="cs-CZ" sz="2100" dirty="0"/>
              <a:t>b) </a:t>
            </a:r>
            <a:r>
              <a:rPr lang="cs-CZ" sz="2100" i="1" dirty="0"/>
              <a:t>Je možné vyloučit subsidiární aplikaci správního řádu vyhláškou ministerstva?</a:t>
            </a:r>
          </a:p>
          <a:p>
            <a:pPr algn="just">
              <a:buNone/>
            </a:pPr>
            <a:r>
              <a:rPr lang="cs-CZ" sz="2100" dirty="0"/>
              <a:t>c) </a:t>
            </a:r>
            <a:r>
              <a:rPr lang="cs-CZ" sz="2100" i="1" dirty="0"/>
              <a:t>Změnilo by se něco v případě, že by ustanovení o vyloučení správního řádu obsahoval zákon č. 20/1987 Sb., o státní památkové péči, ve znění pozdějších předpisů?</a:t>
            </a:r>
            <a:endParaRPr lang="cs-CZ" sz="2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95287" y="2672368"/>
            <a:ext cx="10753200" cy="451576"/>
          </a:xfrm>
        </p:spPr>
        <p:txBody>
          <a:bodyPr/>
          <a:lstStyle/>
          <a:p>
            <a:pPr algn="ctr"/>
            <a:r>
              <a:rPr lang="cs-CZ" sz="4800" dirty="0"/>
              <a:t>Základní zásady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Charakterizujte následující zásady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/>
              <a:t>1. Zásada ochrany dobré víry a oprávněných zájmů</a:t>
            </a:r>
          </a:p>
          <a:p>
            <a:pPr>
              <a:buNone/>
            </a:pPr>
            <a:r>
              <a:rPr lang="cs-CZ" dirty="0"/>
              <a:t>2. Zásada souladu s veřejným zájmem</a:t>
            </a:r>
          </a:p>
          <a:p>
            <a:pPr>
              <a:buNone/>
            </a:pPr>
            <a:r>
              <a:rPr lang="cs-CZ" dirty="0"/>
              <a:t>3. Zásada spolupráce správních orgánů a souladnosti postupů</a:t>
            </a:r>
          </a:p>
          <a:p>
            <a:pPr>
              <a:buNone/>
            </a:pPr>
            <a:r>
              <a:rPr lang="cs-CZ" dirty="0"/>
              <a:t>4. Zásada zákonnosti</a:t>
            </a:r>
          </a:p>
          <a:p>
            <a:pPr>
              <a:buNone/>
            </a:pPr>
            <a:r>
              <a:rPr lang="cs-CZ" dirty="0"/>
              <a:t>5. Zásada povinnosti poskytování informací předem</a:t>
            </a:r>
          </a:p>
          <a:p>
            <a:pPr>
              <a:buNone/>
            </a:pPr>
            <a:r>
              <a:rPr lang="cs-CZ" dirty="0"/>
              <a:t>6. Zásada zákazu zneužití správního uvážení</a:t>
            </a:r>
          </a:p>
          <a:p>
            <a:pPr>
              <a:buNone/>
            </a:pPr>
            <a:r>
              <a:rPr lang="cs-CZ" dirty="0"/>
              <a:t>7. Zásada subsidiarity</a:t>
            </a:r>
          </a:p>
          <a:p>
            <a:pPr>
              <a:buNone/>
            </a:pPr>
            <a:r>
              <a:rPr lang="cs-CZ" dirty="0"/>
              <a:t>8. Zásada hospodárnosti</a:t>
            </a:r>
          </a:p>
          <a:p>
            <a:pPr>
              <a:buNone/>
            </a:pPr>
            <a:r>
              <a:rPr lang="cs-CZ" dirty="0"/>
              <a:t>9. Zásada ochrany veřejného zájmu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Charakterizujte následující zásady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92195"/>
            <a:ext cx="10753200" cy="443980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/>
              <a:t>10. Zásada individuálního posouzení každé věci</a:t>
            </a:r>
          </a:p>
          <a:p>
            <a:pPr>
              <a:buNone/>
            </a:pPr>
            <a:r>
              <a:rPr lang="cs-CZ" dirty="0"/>
              <a:t>11. Zásada předvídatelnosti</a:t>
            </a:r>
          </a:p>
          <a:p>
            <a:pPr>
              <a:buNone/>
            </a:pPr>
            <a:r>
              <a:rPr lang="cs-CZ" dirty="0"/>
              <a:t>12. Zásada materiální pravdy</a:t>
            </a:r>
          </a:p>
          <a:p>
            <a:pPr>
              <a:buNone/>
            </a:pPr>
            <a:r>
              <a:rPr lang="cs-CZ" dirty="0"/>
              <a:t>13. Zásada pojetí veřejné správy jako služby veřejnosti</a:t>
            </a:r>
          </a:p>
          <a:p>
            <a:pPr>
              <a:buNone/>
            </a:pPr>
            <a:r>
              <a:rPr lang="cs-CZ" dirty="0"/>
              <a:t>14. Zásada poučovací</a:t>
            </a:r>
          </a:p>
          <a:p>
            <a:pPr>
              <a:buNone/>
            </a:pPr>
            <a:r>
              <a:rPr lang="cs-CZ" dirty="0"/>
              <a:t>15. Zásada rychlosti</a:t>
            </a:r>
          </a:p>
          <a:p>
            <a:pPr>
              <a:buNone/>
            </a:pPr>
            <a:r>
              <a:rPr lang="cs-CZ" dirty="0"/>
              <a:t>16. Zásada souladnosti postupů správních orgánů</a:t>
            </a:r>
          </a:p>
          <a:p>
            <a:pPr>
              <a:buNone/>
            </a:pPr>
            <a:r>
              <a:rPr lang="it-IT" dirty="0"/>
              <a:t>17. Zásada procesní rovnosti a nestrannosti postupů</a:t>
            </a:r>
            <a:r>
              <a:rPr lang="cs-CZ" dirty="0"/>
              <a:t> správních orgánů</a:t>
            </a:r>
          </a:p>
          <a:p>
            <a:pPr>
              <a:buNone/>
            </a:pPr>
            <a:r>
              <a:rPr lang="cs-CZ" dirty="0"/>
              <a:t>18. Zásada příležitosti uplatnění práv a zájmů dotčených osob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pozornost!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hodiny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/>
              <a:t>Podmínky ukončení předmětu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Opakování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Rozsah působnosti, obsah a struktura správního řádu. 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Základní zásady. 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ukončení předmětu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44866"/>
            <a:ext cx="10753200" cy="4529214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sz="1700" dirty="0"/>
              <a:t>Povinná účast v seminární skupině (neúčast je tolerovaná za splnění podmínek Studijního a zkušebního řádu Masarykovy univerzity), nahrazování v jiných seminárních skupinách se připouští pouze za předpokladu, že to umožní dotčení seminární vyučující.</a:t>
            </a:r>
          </a:p>
          <a:p>
            <a:pPr algn="just">
              <a:buFont typeface="Wingdings" pitchFamily="2" charset="2"/>
              <a:buChar char="§"/>
            </a:pPr>
            <a:r>
              <a:rPr lang="cs-CZ" sz="1700" dirty="0"/>
              <a:t>Aktivní účast na semináři (a v rámci řešení zadaných příkladů)</a:t>
            </a:r>
          </a:p>
          <a:p>
            <a:pPr algn="just">
              <a:buFont typeface="Wingdings" pitchFamily="2" charset="2"/>
              <a:buChar char="§"/>
            </a:pPr>
            <a:r>
              <a:rPr lang="cs-CZ" sz="1700" dirty="0"/>
              <a:t>Zpracování případových studií zadávaných </a:t>
            </a:r>
            <a:r>
              <a:rPr lang="cs-CZ" sz="1700" dirty="0" err="1"/>
              <a:t>seminarizujícím</a:t>
            </a:r>
            <a:r>
              <a:rPr lang="cs-CZ" sz="1700" dirty="0"/>
              <a:t> vyučujícím jak v průběhu seminářů, tak i jako příprava na ně</a:t>
            </a:r>
          </a:p>
          <a:p>
            <a:pPr algn="just">
              <a:buFont typeface="Wingdings" pitchFamily="2" charset="2"/>
              <a:buChar char="§"/>
            </a:pPr>
            <a:r>
              <a:rPr lang="cs-CZ" sz="1700" dirty="0"/>
              <a:t>získání minimálně 16 bodů z celkem dvou opakovacích testů psaných na konci 3. a 5. semináře. Každý test bude obsahovat 10 otázek s výběrem odpovědi z pěti variant, přičemž jen jedna odpověď je správná. Za špatnou odpověď se body neodečítají. V případě nesplnění této podmínky bude možné nahradit zápočtovým testem ve zkouškovém období. Další body lze získat za aktivní účast na semináři – vždy jeden bod za jeden seminář. Maximálně lze získat za správné odpovědi v opakovacích testech a aktivní účast v seminářích celkem 26 bodů.</a:t>
            </a:r>
          </a:p>
          <a:p>
            <a:pPr algn="just">
              <a:buNone/>
            </a:pPr>
            <a:endParaRPr lang="cs-CZ" sz="17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cs-CZ" dirty="0"/>
              <a:t>V průběhu následujících tří minut napište co nejvíce informací (myšlenek), na které si vzpomenete v souvislosti se správním právem procesním, resp. procesním právem obecně.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70573" y="2598226"/>
            <a:ext cx="10753200" cy="1042897"/>
          </a:xfrm>
        </p:spPr>
        <p:txBody>
          <a:bodyPr/>
          <a:lstStyle/>
          <a:p>
            <a:pPr algn="ctr"/>
            <a:r>
              <a:rPr lang="cs-CZ" sz="4800" dirty="0"/>
              <a:t>Rozsah působnosti, obsah a struktura správního řádu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Posuďte pravdivost následujících tvrzení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857080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cs-CZ" dirty="0"/>
              <a:t>1. Správní řád komplexně upravuje všechny procesní formy, jimiž se realizuje veřejná správa navenek.</a:t>
            </a:r>
          </a:p>
          <a:p>
            <a:pPr algn="just">
              <a:buNone/>
            </a:pPr>
            <a:r>
              <a:rPr lang="cs-CZ" dirty="0"/>
              <a:t>2. Základní zásady činnosti správních orgánů se použijí tehdy, pokud je správní řád zvláštním zákonem z aplikace vyloučen.</a:t>
            </a:r>
          </a:p>
          <a:p>
            <a:pPr algn="just">
              <a:buNone/>
            </a:pPr>
            <a:r>
              <a:rPr lang="cs-CZ" dirty="0"/>
              <a:t>3. Vyloučit aplikaci správního řádu může i prováděcí právní předpis, pokud stanoví právní úpravu odchylnou od obsahu správního řádu. </a:t>
            </a:r>
          </a:p>
          <a:p>
            <a:pPr algn="just">
              <a:buNone/>
            </a:pPr>
            <a:r>
              <a:rPr lang="cs-CZ" dirty="0"/>
              <a:t>4. Základní zásady činnosti správních orgánů nejsou pro výkon veřejné správy závazné; jde pouze o proklamaci hodnot, na nichž je založena konstrukce správního řádu a jejich poznání je nutné pouze pro pochopení systematiky správního řádu.</a:t>
            </a:r>
          </a:p>
          <a:p>
            <a:pPr algn="just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12908" y="126813"/>
            <a:ext cx="10753200" cy="647169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cs-CZ" sz="2400" dirty="0"/>
              <a:t>5. Jednotlivé části správního řádu jsou na sobě zcela nezávislé, neboť´každá z nich upravuje odlišnou formu činnosti veřejné správy a odlišný procesní režim.</a:t>
            </a:r>
          </a:p>
          <a:p>
            <a:pPr algn="just">
              <a:buNone/>
            </a:pPr>
            <a:r>
              <a:rPr lang="cs-CZ" sz="2400" dirty="0"/>
              <a:t>6. Slovo „obdobně“ znamená legislativně technické vyjádření shodné aplikace jiných ustanovení.</a:t>
            </a:r>
          </a:p>
          <a:p>
            <a:pPr algn="just">
              <a:buNone/>
            </a:pPr>
            <a:r>
              <a:rPr lang="cs-CZ" sz="2400" dirty="0"/>
              <a:t>7. Slovo „přiměřeně“ vyjadřuje z hlediska legislativní techniky vyjádření volnější aplikace jiných ustanovení.</a:t>
            </a:r>
          </a:p>
          <a:p>
            <a:pPr algn="just">
              <a:buNone/>
            </a:pPr>
            <a:r>
              <a:rPr lang="cs-CZ" sz="2400" dirty="0"/>
              <a:t>8. Správní řízení je obecně upraveno v části druhé a třetí správního řádu.</a:t>
            </a:r>
          </a:p>
          <a:p>
            <a:pPr algn="just">
              <a:buNone/>
            </a:pPr>
            <a:r>
              <a:rPr lang="cs-CZ" sz="2400" dirty="0"/>
              <a:t>9. Správní řád se nepoužije při tzv. vnějším a vrchnostenském výkonu samostatné působnosti realizované orgány územních samosprávných celků.</a:t>
            </a:r>
          </a:p>
          <a:p>
            <a:pPr algn="just">
              <a:buNone/>
            </a:pPr>
            <a:r>
              <a:rPr lang="cs-CZ" sz="2400" dirty="0"/>
              <a:t>10. Správní řád nelze aplikovat na tzv. vnější a vrchnostenskou činnost orgánů zájmové či profesní samosprávy.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I. </a:t>
            </a:r>
            <a:br>
              <a:rPr lang="cs-CZ" dirty="0"/>
            </a:br>
            <a:r>
              <a:rPr lang="cs-CZ" sz="2800" i="1" dirty="0"/>
              <a:t>Posuďte, který předpis se použije primárně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cs-CZ" b="1" dirty="0"/>
              <a:t>Opravný prostředek proti rozhodnutí České správy sociálního zabezpečení</a:t>
            </a:r>
          </a:p>
          <a:p>
            <a:pPr algn="just">
              <a:buNone/>
            </a:pPr>
            <a:r>
              <a:rPr lang="cs-CZ" dirty="0"/>
              <a:t>a) Podle § 81 odst. 1 správního řádu účastník může proti rozhodnutí podat odvolání, pokud zákon nestanoví jinak.</a:t>
            </a:r>
          </a:p>
          <a:p>
            <a:pPr algn="just">
              <a:buNone/>
            </a:pPr>
            <a:r>
              <a:rPr lang="pl-PL" dirty="0"/>
              <a:t>b) Podle § 88 odst. 1 zákona č. 582/1991 Sb., o organizaci a provádění</a:t>
            </a:r>
            <a:r>
              <a:rPr lang="cs-CZ" dirty="0"/>
              <a:t>sociálního zabezpečení, ve znění pozdějších předpisů, proti rozhodnutí orgánů sociálního zabezpečení ve věcech důchodového pojištění lze jako řádný opravný prostředek podat písemné námitky.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321276"/>
            <a:ext cx="10753200" cy="5510724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cs-CZ" b="1" dirty="0"/>
              <a:t>Lhůta pro podání opravného prostředku proti rozhodnutí České</a:t>
            </a:r>
          </a:p>
          <a:p>
            <a:pPr algn="just">
              <a:buNone/>
            </a:pPr>
            <a:r>
              <a:rPr lang="cs-CZ" b="1" dirty="0"/>
              <a:t>správy sociálního zabezpečení</a:t>
            </a:r>
          </a:p>
          <a:p>
            <a:pPr algn="just">
              <a:buNone/>
            </a:pPr>
            <a:r>
              <a:rPr lang="cs-CZ" dirty="0"/>
              <a:t>a) Podle § 83 odst. 1 správního řádu činí odvolací lhůta 15 dnů ode dne oznámení rozhodnutí, pokud zvláštní zákon nestanoví jinak.</a:t>
            </a:r>
          </a:p>
          <a:p>
            <a:pPr algn="just">
              <a:buNone/>
            </a:pPr>
            <a:r>
              <a:rPr lang="pl-PL" dirty="0"/>
              <a:t>b) Podle § 88 odst. 1 zákona č. 582/1991 Sb., o organizaci a provádění </a:t>
            </a:r>
            <a:r>
              <a:rPr lang="cs-CZ" dirty="0"/>
              <a:t>sociálního zabezpečení, ve znění pozdějších předpisů, proti rozhodnutí orgánů sociálního zabezpečení ve věcech důchodového pojištění lze podat písemné námitky do 30 dnů ode dne jeho oznámení účastníku řízení.</a:t>
            </a:r>
          </a:p>
          <a:p>
            <a:pPr algn="just"/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šablona prezentace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prezentace</Template>
  <TotalTime>68</TotalTime>
  <Words>903</Words>
  <Application>Microsoft Office PowerPoint</Application>
  <PresentationFormat>Širokoúhlá obrazovka</PresentationFormat>
  <Paragraphs>75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šablona prezentace</vt:lpstr>
      <vt:lpstr>Správní právo procesní 1. seminář</vt:lpstr>
      <vt:lpstr>Osnova hodiny</vt:lpstr>
      <vt:lpstr>Podmínky ukončení předmětu</vt:lpstr>
      <vt:lpstr>Opakování</vt:lpstr>
      <vt:lpstr>Rozsah působnosti, obsah a struktura správního řádu</vt:lpstr>
      <vt:lpstr>Posuďte pravdivost následujících tvrzení</vt:lpstr>
      <vt:lpstr>Prezentace aplikace PowerPoint</vt:lpstr>
      <vt:lpstr>Příklad I.  Posuďte, který předpis se použije primárně</vt:lpstr>
      <vt:lpstr>Prezentace aplikace PowerPoint</vt:lpstr>
      <vt:lpstr>Příklad II.</vt:lpstr>
      <vt:lpstr>Základní zásady</vt:lpstr>
      <vt:lpstr>Charakterizujte následující zásady</vt:lpstr>
      <vt:lpstr>Charakterizujte následující zásady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právo procesní 1. seminář</dc:title>
  <dc:creator>Radislav Bražina</dc:creator>
  <cp:lastModifiedBy>Radislav Bražina</cp:lastModifiedBy>
  <cp:revision>13</cp:revision>
  <cp:lastPrinted>1601-01-01T00:00:00Z</cp:lastPrinted>
  <dcterms:created xsi:type="dcterms:W3CDTF">2019-10-07T08:10:51Z</dcterms:created>
  <dcterms:modified xsi:type="dcterms:W3CDTF">2022-09-27T03:02:09Z</dcterms:modified>
</cp:coreProperties>
</file>